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2" r:id="rId1"/>
  </p:sldMasterIdLst>
  <p:notesMasterIdLst>
    <p:notesMasterId r:id="rId9"/>
  </p:notesMasterIdLst>
  <p:handoutMasterIdLst>
    <p:handoutMasterId r:id="rId10"/>
  </p:handoutMasterIdLst>
  <p:sldIdLst>
    <p:sldId id="1596" r:id="rId2"/>
    <p:sldId id="1727" r:id="rId3"/>
    <p:sldId id="1728" r:id="rId4"/>
    <p:sldId id="1729" r:id="rId5"/>
    <p:sldId id="1731" r:id="rId6"/>
    <p:sldId id="1730" r:id="rId7"/>
    <p:sldId id="1732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5179" autoAdjust="0"/>
  </p:normalViewPr>
  <p:slideViewPr>
    <p:cSldViewPr>
      <p:cViewPr varScale="1">
        <p:scale>
          <a:sx n="63" d="100"/>
          <a:sy n="63" d="100"/>
        </p:scale>
        <p:origin x="12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376" y="-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ul Ferdaus" userId="80b6362e-3ded-4c1c-be79-aea65e9ee4bd" providerId="ADAL" clId="{014DF50C-EAC1-436C-8311-70963D3A95B8}"/>
    <pc:docChg chg="undo custSel modSld">
      <pc:chgData name="Hasanul Ferdaus" userId="80b6362e-3ded-4c1c-be79-aea65e9ee4bd" providerId="ADAL" clId="{014DF50C-EAC1-436C-8311-70963D3A95B8}" dt="2018-12-04T05:58:28.852" v="261" actId="14100"/>
      <pc:docMkLst>
        <pc:docMk/>
      </pc:docMkLst>
      <pc:sldChg chg="modSp">
        <pc:chgData name="Hasanul Ferdaus" userId="80b6362e-3ded-4c1c-be79-aea65e9ee4bd" providerId="ADAL" clId="{014DF50C-EAC1-436C-8311-70963D3A95B8}" dt="2018-12-04T00:37:16.555" v="126" actId="20577"/>
        <pc:sldMkLst>
          <pc:docMk/>
          <pc:sldMk cId="1543164792" sldId="1652"/>
        </pc:sldMkLst>
        <pc:spChg chg="mod">
          <ac:chgData name="Hasanul Ferdaus" userId="80b6362e-3ded-4c1c-be79-aea65e9ee4bd" providerId="ADAL" clId="{014DF50C-EAC1-436C-8311-70963D3A95B8}" dt="2018-12-04T00:37:16.555" v="126" actId="20577"/>
          <ac:spMkLst>
            <pc:docMk/>
            <pc:sldMk cId="1543164792" sldId="1652"/>
            <ac:spMk id="7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1:01:57.171" v="168" actId="1076"/>
        <pc:sldMkLst>
          <pc:docMk/>
          <pc:sldMk cId="3796047205" sldId="1654"/>
        </pc:sldMkLst>
        <pc:spChg chg="mod">
          <ac:chgData name="Hasanul Ferdaus" userId="80b6362e-3ded-4c1c-be79-aea65e9ee4bd" providerId="ADAL" clId="{014DF50C-EAC1-436C-8311-70963D3A95B8}" dt="2018-12-04T01:01:57.171" v="168" actId="1076"/>
          <ac:spMkLst>
            <pc:docMk/>
            <pc:sldMk cId="3796047205" sldId="1654"/>
            <ac:spMk id="57346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2:08:20.455" v="204" actId="1035"/>
        <pc:sldMkLst>
          <pc:docMk/>
          <pc:sldMk cId="4212344402" sldId="1661"/>
        </pc:sldMkLst>
        <pc:spChg chg="mod">
          <ac:chgData name="Hasanul Ferdaus" userId="80b6362e-3ded-4c1c-be79-aea65e9ee4bd" providerId="ADAL" clId="{014DF50C-EAC1-436C-8311-70963D3A95B8}" dt="2018-12-04T02:08:16.591" v="202" actId="1035"/>
          <ac:spMkLst>
            <pc:docMk/>
            <pc:sldMk cId="4212344402" sldId="1661"/>
            <ac:spMk id="7" creationId="{00000000-0000-0000-0000-000000000000}"/>
          </ac:spMkLst>
        </pc:spChg>
        <pc:graphicFrameChg chg="mod">
          <ac:chgData name="Hasanul Ferdaus" userId="80b6362e-3ded-4c1c-be79-aea65e9ee4bd" providerId="ADAL" clId="{014DF50C-EAC1-436C-8311-70963D3A95B8}" dt="2018-12-04T02:08:20.455" v="204" actId="1035"/>
          <ac:graphicFrameMkLst>
            <pc:docMk/>
            <pc:sldMk cId="4212344402" sldId="1661"/>
            <ac:graphicFrameMk id="4" creationId="{00000000-0000-0000-0000-000000000000}"/>
          </ac:graphicFrameMkLst>
        </pc:graphicFrameChg>
      </pc:sldChg>
      <pc:sldChg chg="modSp">
        <pc:chgData name="Hasanul Ferdaus" userId="80b6362e-3ded-4c1c-be79-aea65e9ee4bd" providerId="ADAL" clId="{014DF50C-EAC1-436C-8311-70963D3A95B8}" dt="2018-12-04T02:25:53.806" v="205" actId="1076"/>
        <pc:sldMkLst>
          <pc:docMk/>
          <pc:sldMk cId="3225165116" sldId="1672"/>
        </pc:sldMkLst>
        <pc:spChg chg="mod">
          <ac:chgData name="Hasanul Ferdaus" userId="80b6362e-3ded-4c1c-be79-aea65e9ee4bd" providerId="ADAL" clId="{014DF50C-EAC1-436C-8311-70963D3A95B8}" dt="2018-12-04T02:25:53.806" v="205" actId="1076"/>
          <ac:spMkLst>
            <pc:docMk/>
            <pc:sldMk cId="3225165116" sldId="1672"/>
            <ac:spMk id="8194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4:38:59.844" v="218" actId="1076"/>
        <pc:sldMkLst>
          <pc:docMk/>
          <pc:sldMk cId="892159783" sldId="1678"/>
        </pc:sldMkLst>
        <pc:spChg chg="mod">
          <ac:chgData name="Hasanul Ferdaus" userId="80b6362e-3ded-4c1c-be79-aea65e9ee4bd" providerId="ADAL" clId="{014DF50C-EAC1-436C-8311-70963D3A95B8}" dt="2018-12-04T04:38:59.844" v="218" actId="1076"/>
          <ac:spMkLst>
            <pc:docMk/>
            <pc:sldMk cId="892159783" sldId="1678"/>
            <ac:spMk id="2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5:39:02.828" v="260" actId="1076"/>
        <pc:sldMkLst>
          <pc:docMk/>
          <pc:sldMk cId="1567518273" sldId="1683"/>
        </pc:sldMkLst>
        <pc:spChg chg="mod">
          <ac:chgData name="Hasanul Ferdaus" userId="80b6362e-3ded-4c1c-be79-aea65e9ee4bd" providerId="ADAL" clId="{014DF50C-EAC1-436C-8311-70963D3A95B8}" dt="2018-12-04T05:39:02.828" v="260" actId="1076"/>
          <ac:spMkLst>
            <pc:docMk/>
            <pc:sldMk cId="1567518273" sldId="1683"/>
            <ac:spMk id="2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5:58:28.852" v="261" actId="14100"/>
        <pc:sldMkLst>
          <pc:docMk/>
          <pc:sldMk cId="3837247402" sldId="1690"/>
        </pc:sldMkLst>
        <pc:spChg chg="mod">
          <ac:chgData name="Hasanul Ferdaus" userId="80b6362e-3ded-4c1c-be79-aea65e9ee4bd" providerId="ADAL" clId="{014DF50C-EAC1-436C-8311-70963D3A95B8}" dt="2018-12-04T05:58:28.852" v="261" actId="14100"/>
          <ac:spMkLst>
            <pc:docMk/>
            <pc:sldMk cId="3837247402" sldId="1690"/>
            <ac:spMk id="3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0:25:53.904" v="89" actId="20577"/>
        <pc:sldMkLst>
          <pc:docMk/>
          <pc:sldMk cId="1061321047" sldId="1707"/>
        </pc:sldMkLst>
        <pc:spChg chg="mod">
          <ac:chgData name="Hasanul Ferdaus" userId="80b6362e-3ded-4c1c-be79-aea65e9ee4bd" providerId="ADAL" clId="{014DF50C-EAC1-436C-8311-70963D3A95B8}" dt="2018-12-04T00:25:47.168" v="88" actId="20577"/>
          <ac:spMkLst>
            <pc:docMk/>
            <pc:sldMk cId="1061321047" sldId="1707"/>
            <ac:spMk id="6" creationId="{00000000-0000-0000-0000-000000000000}"/>
          </ac:spMkLst>
        </pc:spChg>
        <pc:spChg chg="mod">
          <ac:chgData name="Hasanul Ferdaus" userId="80b6362e-3ded-4c1c-be79-aea65e9ee4bd" providerId="ADAL" clId="{014DF50C-EAC1-436C-8311-70963D3A95B8}" dt="2018-12-04T00:25:53.904" v="89" actId="20577"/>
          <ac:spMkLst>
            <pc:docMk/>
            <pc:sldMk cId="1061321047" sldId="1707"/>
            <ac:spMk id="8" creationId="{00000000-0000-0000-0000-000000000000}"/>
          </ac:spMkLst>
        </pc:spChg>
      </pc:sldChg>
      <pc:sldChg chg="addSp modSp">
        <pc:chgData name="Hasanul Ferdaus" userId="80b6362e-3ded-4c1c-be79-aea65e9ee4bd" providerId="ADAL" clId="{014DF50C-EAC1-436C-8311-70963D3A95B8}" dt="2018-12-04T01:01:41.442" v="167" actId="20577"/>
        <pc:sldMkLst>
          <pc:docMk/>
          <pc:sldMk cId="604288394" sldId="1709"/>
        </pc:sldMkLst>
        <pc:spChg chg="add mod">
          <ac:chgData name="Hasanul Ferdaus" userId="80b6362e-3ded-4c1c-be79-aea65e9ee4bd" providerId="ADAL" clId="{014DF50C-EAC1-436C-8311-70963D3A95B8}" dt="2018-12-04T01:01:41.442" v="167" actId="20577"/>
          <ac:spMkLst>
            <pc:docMk/>
            <pc:sldMk cId="604288394" sldId="1709"/>
            <ac:spMk id="4" creationId="{EC4A4156-F315-4E3B-913F-6051D3936ECE}"/>
          </ac:spMkLst>
        </pc:spChg>
        <pc:picChg chg="mod">
          <ac:chgData name="Hasanul Ferdaus" userId="80b6362e-3ded-4c1c-be79-aea65e9ee4bd" providerId="ADAL" clId="{014DF50C-EAC1-436C-8311-70963D3A95B8}" dt="2018-12-04T00:57:44.908" v="128" actId="14100"/>
          <ac:picMkLst>
            <pc:docMk/>
            <pc:sldMk cId="604288394" sldId="1709"/>
            <ac:picMk id="3" creationId="{00000000-0000-0000-0000-000000000000}"/>
          </ac:picMkLst>
        </pc:picChg>
      </pc:sldChg>
      <pc:sldChg chg="addSp modSp">
        <pc:chgData name="Hasanul Ferdaus" userId="80b6362e-3ded-4c1c-be79-aea65e9ee4bd" providerId="ADAL" clId="{014DF50C-EAC1-436C-8311-70963D3A95B8}" dt="2018-12-04T02:05:03.665" v="200" actId="20577"/>
        <pc:sldMkLst>
          <pc:docMk/>
          <pc:sldMk cId="733508421" sldId="1712"/>
        </pc:sldMkLst>
        <pc:spChg chg="add mod">
          <ac:chgData name="Hasanul Ferdaus" userId="80b6362e-3ded-4c1c-be79-aea65e9ee4bd" providerId="ADAL" clId="{014DF50C-EAC1-436C-8311-70963D3A95B8}" dt="2018-12-04T02:05:03.665" v="200" actId="20577"/>
          <ac:spMkLst>
            <pc:docMk/>
            <pc:sldMk cId="733508421" sldId="1712"/>
            <ac:spMk id="4" creationId="{3E876669-2D93-47AB-A939-31187EBF5557}"/>
          </ac:spMkLst>
        </pc:spChg>
      </pc:sldChg>
      <pc:sldChg chg="modSp">
        <pc:chgData name="Hasanul Ferdaus" userId="80b6362e-3ded-4c1c-be79-aea65e9ee4bd" providerId="ADAL" clId="{014DF50C-EAC1-436C-8311-70963D3A95B8}" dt="2018-12-04T02:26:19.653" v="207" actId="1076"/>
        <pc:sldMkLst>
          <pc:docMk/>
          <pc:sldMk cId="4048749297" sldId="1716"/>
        </pc:sldMkLst>
        <pc:spChg chg="mod">
          <ac:chgData name="Hasanul Ferdaus" userId="80b6362e-3ded-4c1c-be79-aea65e9ee4bd" providerId="ADAL" clId="{014DF50C-EAC1-436C-8311-70963D3A95B8}" dt="2018-12-04T02:26:19.653" v="207" actId="1076"/>
          <ac:spMkLst>
            <pc:docMk/>
            <pc:sldMk cId="4048749297" sldId="1716"/>
            <ac:spMk id="18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3:53:12.729" v="210" actId="1036"/>
        <pc:sldMkLst>
          <pc:docMk/>
          <pc:sldMk cId="3558413824" sldId="1717"/>
        </pc:sldMkLst>
        <pc:spChg chg="mod">
          <ac:chgData name="Hasanul Ferdaus" userId="80b6362e-3ded-4c1c-be79-aea65e9ee4bd" providerId="ADAL" clId="{014DF50C-EAC1-436C-8311-70963D3A95B8}" dt="2018-12-04T03:52:17.193" v="208" actId="14100"/>
          <ac:spMkLst>
            <pc:docMk/>
            <pc:sldMk cId="3558413824" sldId="1717"/>
            <ac:spMk id="13" creationId="{00000000-0000-0000-0000-000000000000}"/>
          </ac:spMkLst>
        </pc:spChg>
        <pc:picChg chg="mod">
          <ac:chgData name="Hasanul Ferdaus" userId="80b6362e-3ded-4c1c-be79-aea65e9ee4bd" providerId="ADAL" clId="{014DF50C-EAC1-436C-8311-70963D3A95B8}" dt="2018-12-04T03:53:12.729" v="210" actId="1036"/>
          <ac:picMkLst>
            <pc:docMk/>
            <pc:sldMk cId="3558413824" sldId="1717"/>
            <ac:picMk id="15" creationId="{00000000-0000-0000-0000-000000000000}"/>
          </ac:picMkLst>
        </pc:picChg>
      </pc:sldChg>
      <pc:sldChg chg="modSp">
        <pc:chgData name="Hasanul Ferdaus" userId="80b6362e-3ded-4c1c-be79-aea65e9ee4bd" providerId="ADAL" clId="{014DF50C-EAC1-436C-8311-70963D3A95B8}" dt="2018-12-04T03:53:46.532" v="211" actId="14100"/>
        <pc:sldMkLst>
          <pc:docMk/>
          <pc:sldMk cId="2209036169" sldId="1718"/>
        </pc:sldMkLst>
        <pc:spChg chg="mod">
          <ac:chgData name="Hasanul Ferdaus" userId="80b6362e-3ded-4c1c-be79-aea65e9ee4bd" providerId="ADAL" clId="{014DF50C-EAC1-436C-8311-70963D3A95B8}" dt="2018-12-04T03:53:46.532" v="211" actId="14100"/>
          <ac:spMkLst>
            <pc:docMk/>
            <pc:sldMk cId="2209036169" sldId="1718"/>
            <ac:spMk id="9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4:25:32.590" v="214" actId="14100"/>
        <pc:sldMkLst>
          <pc:docMk/>
          <pc:sldMk cId="3781368466" sldId="1719"/>
        </pc:sldMkLst>
        <pc:spChg chg="mod">
          <ac:chgData name="Hasanul Ferdaus" userId="80b6362e-3ded-4c1c-be79-aea65e9ee4bd" providerId="ADAL" clId="{014DF50C-EAC1-436C-8311-70963D3A95B8}" dt="2018-12-04T04:25:14.947" v="213" actId="1035"/>
          <ac:spMkLst>
            <pc:docMk/>
            <pc:sldMk cId="3781368466" sldId="1719"/>
            <ac:spMk id="6" creationId="{00000000-0000-0000-0000-000000000000}"/>
          </ac:spMkLst>
        </pc:spChg>
        <pc:spChg chg="mod">
          <ac:chgData name="Hasanul Ferdaus" userId="80b6362e-3ded-4c1c-be79-aea65e9ee4bd" providerId="ADAL" clId="{014DF50C-EAC1-436C-8311-70963D3A95B8}" dt="2018-12-04T04:25:32.590" v="214" actId="14100"/>
          <ac:spMkLst>
            <pc:docMk/>
            <pc:sldMk cId="3781368466" sldId="1719"/>
            <ac:spMk id="9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4:28:03.684" v="217" actId="14100"/>
        <pc:sldMkLst>
          <pc:docMk/>
          <pc:sldMk cId="926317464" sldId="1720"/>
        </pc:sldMkLst>
        <pc:spChg chg="mod">
          <ac:chgData name="Hasanul Ferdaus" userId="80b6362e-3ded-4c1c-be79-aea65e9ee4bd" providerId="ADAL" clId="{014DF50C-EAC1-436C-8311-70963D3A95B8}" dt="2018-12-04T04:28:03.684" v="217" actId="14100"/>
          <ac:spMkLst>
            <pc:docMk/>
            <pc:sldMk cId="926317464" sldId="1720"/>
            <ac:spMk id="6" creationId="{00000000-0000-0000-0000-000000000000}"/>
          </ac:spMkLst>
        </pc:spChg>
        <pc:spChg chg="mod">
          <ac:chgData name="Hasanul Ferdaus" userId="80b6362e-3ded-4c1c-be79-aea65e9ee4bd" providerId="ADAL" clId="{014DF50C-EAC1-436C-8311-70963D3A95B8}" dt="2018-12-04T04:26:53.758" v="216" actId="1076"/>
          <ac:spMkLst>
            <pc:docMk/>
            <pc:sldMk cId="926317464" sldId="1720"/>
            <ac:spMk id="9" creationId="{00000000-0000-0000-0000-000000000000}"/>
          </ac:spMkLst>
        </pc:spChg>
      </pc:sldChg>
      <pc:sldChg chg="modSp">
        <pc:chgData name="Hasanul Ferdaus" userId="80b6362e-3ded-4c1c-be79-aea65e9ee4bd" providerId="ADAL" clId="{014DF50C-EAC1-436C-8311-70963D3A95B8}" dt="2018-12-04T05:34:24.289" v="259" actId="1036"/>
        <pc:sldMkLst>
          <pc:docMk/>
          <pc:sldMk cId="112931296" sldId="1722"/>
        </pc:sldMkLst>
        <pc:spChg chg="mod">
          <ac:chgData name="Hasanul Ferdaus" userId="80b6362e-3ded-4c1c-be79-aea65e9ee4bd" providerId="ADAL" clId="{014DF50C-EAC1-436C-8311-70963D3A95B8}" dt="2018-12-04T05:33:04.206" v="227" actId="1035"/>
          <ac:spMkLst>
            <pc:docMk/>
            <pc:sldMk cId="112931296" sldId="1722"/>
            <ac:spMk id="9" creationId="{00000000-0000-0000-0000-000000000000}"/>
          </ac:spMkLst>
        </pc:spChg>
        <pc:spChg chg="mod">
          <ac:chgData name="Hasanul Ferdaus" userId="80b6362e-3ded-4c1c-be79-aea65e9ee4bd" providerId="ADAL" clId="{014DF50C-EAC1-436C-8311-70963D3A95B8}" dt="2018-12-04T05:34:24.289" v="259" actId="1036"/>
          <ac:spMkLst>
            <pc:docMk/>
            <pc:sldMk cId="112931296" sldId="1722"/>
            <ac:spMk id="11" creationId="{00000000-0000-0000-0000-000000000000}"/>
          </ac:spMkLst>
        </pc:spChg>
        <pc:spChg chg="mod">
          <ac:chgData name="Hasanul Ferdaus" userId="80b6362e-3ded-4c1c-be79-aea65e9ee4bd" providerId="ADAL" clId="{014DF50C-EAC1-436C-8311-70963D3A95B8}" dt="2018-12-04T05:33:46.109" v="254"/>
          <ac:spMkLst>
            <pc:docMk/>
            <pc:sldMk cId="112931296" sldId="1722"/>
            <ac:spMk id="12" creationId="{00000000-0000-0000-0000-000000000000}"/>
          </ac:spMkLst>
        </pc:spChg>
        <pc:grpChg chg="mod">
          <ac:chgData name="Hasanul Ferdaus" userId="80b6362e-3ded-4c1c-be79-aea65e9ee4bd" providerId="ADAL" clId="{014DF50C-EAC1-436C-8311-70963D3A95B8}" dt="2018-12-04T05:33:48.828" v="256"/>
          <ac:grpSpMkLst>
            <pc:docMk/>
            <pc:sldMk cId="112931296" sldId="1722"/>
            <ac:grpSpMk id="5" creationId="{00000000-0000-0000-0000-000000000000}"/>
          </ac:grpSpMkLst>
        </pc:grpChg>
      </pc:sldChg>
      <pc:sldChg chg="addSp modSp">
        <pc:chgData name="Hasanul Ferdaus" userId="80b6362e-3ded-4c1c-be79-aea65e9ee4bd" providerId="ADAL" clId="{014DF50C-EAC1-436C-8311-70963D3A95B8}" dt="2018-12-04T00:23:42.033" v="87" actId="1076"/>
        <pc:sldMkLst>
          <pc:docMk/>
          <pc:sldMk cId="4266636197" sldId="1729"/>
        </pc:sldMkLst>
        <pc:spChg chg="add mod">
          <ac:chgData name="Hasanul Ferdaus" userId="80b6362e-3ded-4c1c-be79-aea65e9ee4bd" providerId="ADAL" clId="{014DF50C-EAC1-436C-8311-70963D3A95B8}" dt="2018-12-04T00:23:35.666" v="83" actId="1076"/>
          <ac:spMkLst>
            <pc:docMk/>
            <pc:sldMk cId="4266636197" sldId="1729"/>
            <ac:spMk id="5" creationId="{48DAF061-CCC4-483F-8B4C-EF4208E5C880}"/>
          </ac:spMkLst>
        </pc:spChg>
        <pc:picChg chg="mod">
          <ac:chgData name="Hasanul Ferdaus" userId="80b6362e-3ded-4c1c-be79-aea65e9ee4bd" providerId="ADAL" clId="{014DF50C-EAC1-436C-8311-70963D3A95B8}" dt="2018-12-04T00:23:42.033" v="87" actId="1076"/>
          <ac:picMkLst>
            <pc:docMk/>
            <pc:sldMk cId="4266636197" sldId="1729"/>
            <ac:picMk id="7" creationId="{712D73FB-F633-4EB3-8A9A-E3D1DD486CB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4426BD4-DBDC-461A-8F66-E51EB5A4D0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3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7B8422-F784-4A6E-9254-1B40A286378D}" type="datetime1">
              <a:rPr lang="en-US"/>
              <a:pPr>
                <a:defRPr/>
              </a:pPr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5406C8-6FE0-4AD9-B7C1-58BC1FA78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03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chapter covers two important related concepts. First is the complex topic of cryptographic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distribution, involving cryptographic, protocol, and management considerations.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chapter gives the reader a feel for the issues involved and provides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broad survey of the various aspects of key management and distribution.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chapter also examines some of the authentication functions that have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developed to support network-based user authentication. The chapter includes a detail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discussion of one of the earliest and also one of the most widely used key distribution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user authentication services: Kerberos. Next, the chapter looks at key distribution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schemes that rely on asymmetric encryption. This is followed by a discussion of X.509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and public-key infrastructure. Finally, the concept of federated identity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management is introduced.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406C8-6FE0-4AD9-B7C1-58BC1FA7824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56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643-44DB-CD49-B3EF-BA7130508291}" type="slidenum">
              <a:rPr lang="en-AU">
                <a:latin typeface="Arial" pitchFamily="-84" charset="0"/>
              </a:rPr>
              <a:pPr/>
              <a:t>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4 of Kerberos makes use of DES, in a rather elaborate protocol,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service. Viewing the protocol as a whole, it is difficult to see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many elements contained therein. Therefore, we adopt a strategy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Bill Bryant [BRYA88] and build up to the full protocol by looking first at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hypothetical dialogues. Each successive dialogue adds additional complexity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security vulnerabilities revealed in the preceding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unprotected network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client can apply to any server for service. The obvious security risk is that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impersonation. An opponent can pretend to be another client and obtain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privileges on server machines. To counter this threat, servers must be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confirm the identities of clients who request service. Each server can be required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undertake this task for each client/server interaction, but in an open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places a substantial burden on each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is to use an authentication server (AS)  that knows the passwords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users and stores these in a centralized database. In addition, the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shares a unique secret key with each server. These keys have been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physically or in some other secure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the foregoing scenario solves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of the problems of authentication in an open network environment, problems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remain. Two in particular stand out. First, we would like to minimize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times that a user has to enter a password. Suppose each ticket can be used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once. If user C logs on to a workstation in the morning and wishes to check his or 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mail at a mail server, C must supply a password to get a ticket for the mail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C wishes to check the mail several times during the day, each attempt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reentering the password. We can improve matters by saying that tickets are reusable.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single logon session, the workstation can store the mail-server ticket after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received and use it on behalf of the user for multiple accesses to the mail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However, under this scheme, it remains the case that a user would need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for every different service. If a user wished to access a print server, a mail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server, a file server, and so on, the first instance of each access would require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and hence require the user to enter the password.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second problem is that the earlier scenario involved a plaintext transmission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password [message (1)]. An eavesdropper could capture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 any service accessible to the victim.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solve these additional problems, we introduce a scheme for avoiding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passwords and a new server, known as the ticket-granting server (TGS)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new service, TGS, issues tickets  to users who have been authenticated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AS. Each time the user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a new service, the client applies to the TGS, using the ticket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itself. The TGS then grants a ticket for the particular service. The client saves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service-granting ticket and uses it to authenticate its user to a server each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particular service is requested.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19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643-44DB-CD49-B3EF-BA7130508291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4 of Kerberos makes use of DES, in a rather elaborate protocol,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service. Viewing the protocol as a whole, it is difficult to see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many elements contained therein. Therefore, we adopt a strategy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Bill Bryant [BRYA88] and build up to the full protocol by looking first at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hypothetical dialogues. Each successive dialogue adds additional complexity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security vulnerabilities revealed in the preceding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unprotected network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client can apply to any server for service. The obvious security risk is that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impersonation. An opponent can pretend to be another client and obtain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privileges on server machines. To counter this threat, servers must be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confirm the identities of clients who request service. Each server can be required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undertake this task for each client/server interaction, but in an open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places a substantial burden on each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is to use an authentication server (AS)  that knows the passwords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users and stores these in a centralized database. In addition, the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shares a unique secret key with each server. These keys have been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physically or in some other secure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the foregoing scenario solves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of the problems of authentication in an open network environment, problems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remain. Two in particular stand out. First, we would like to minimize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times that a user has to enter a password. Suppose each ticket can be used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once. If user C logs on to a workstation in the morning and wishes to check his or 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mail at a mail server, C must supply a password to get a ticket for the mail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C wishes to check the mail several times during the day, each attempt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reentering the password. We can improve matters by saying that tickets are reusable.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single logon session, the workstation can store the mail-server ticket after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received and use it on behalf of the user for multiple accesses to the mail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However, under this scheme, it remains the case that a user would need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for every different service. If a user wished to access a print server, a mail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server, a file server, and so on, the first instance of each access would require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and hence require the user to enter the password.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second problem is that the earlier scenario involved a plaintext transmission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password [message (1)]. An eavesdropper could capture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 any service accessible to the victim.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solve these additional problems, we introduce a scheme for avoiding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passwords and a new server, known as the ticket-granting server (TGS)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new service, TGS, issues tickets  to users who have been authenticated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AS. Each time the user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a new service, the client applies to the TGS, using the ticket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itself. The TGS then grants a ticket for the particular service. The client saves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service-granting ticket and uses it to authenticate its user to a server each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particular service is requested.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838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643-44DB-CD49-B3EF-BA7130508291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4 of Kerberos makes use of DES, in a rather elaborate protocol,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service. Viewing the protocol as a whole, it is difficult to see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many elements contained therein. Therefore, we adopt a strategy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Bill Bryant [BRYA88] and build up to the full protocol by looking first at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hypothetical dialogues. Each successive dialogue adds additional complexity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security vulnerabilities revealed in the preceding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unprotected network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client can apply to any server for service. The obvious security risk is that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impersonation. An opponent can pretend to be another client and obtain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privileges on server machines. To counter this threat, servers must be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confirm the identities of clients who request service. Each server can be required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undertake this task for each client/server interaction, but in an open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places a substantial burden on each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is to use an authentication server (AS)  that knows the passwords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users and stores these in a centralized database. In addition, the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shares a unique secret key with each server. These keys have been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physically or in some other secure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the foregoing scenario solves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of the problems of authentication in an open network environment, problems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remain. Two in particular stand out. First, we would like to minimize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times that a user has to enter a password. Suppose each ticket can be used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once. If user C logs on to a workstation in the morning and wishes to check his or 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mail at a mail server, C must supply a password to get a ticket for the mail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C wishes to check the mail several times during the day, each attempt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reentering the password. We can improve matters by saying that tickets are reusable.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single logon session, the workstation can store the mail-server ticket after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received and use it on behalf of the user for multiple accesses to the mail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However, under this scheme, it remains the case that a user would need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for every different service. If a user wished to access a print server, a mail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server, a file server, and so on, the first instance of each access would require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and hence require the user to enter the password.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second problem is that the earlier scenario involved a plaintext transmission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password [message (1)]. An eavesdropper could capture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 any service accessible to the victim.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solve these additional problems, we introduce a scheme for avoiding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passwords and a new server, known as the ticket-granting server (TGS)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new service, TGS, issues tickets  to users who have been authenticated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AS. Each time the user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a new service, the client applies to the TGS, using the ticket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itself. The TGS then grants a ticket for the particular service. The client saves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service-granting ticket and uses it to authenticate its user to a server each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particular service is requested.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069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643-44DB-CD49-B3EF-BA7130508291}" type="slidenum">
              <a:rPr lang="en-AU">
                <a:latin typeface="Arial" pitchFamily="-84" charset="0"/>
              </a:rPr>
              <a:pPr/>
              <a:t>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4 of Kerberos makes use of DES, in a rather elaborate protocol,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service. Viewing the protocol as a whole, it is difficult to see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many elements contained therein. Therefore, we adopt a strategy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Bill Bryant [BRYA88] and build up to the full protocol by looking first at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hypothetical dialogues. Each successive dialogue adds additional complexity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security vulnerabilities revealed in the preceding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unprotected network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client can apply to any server for service. The obvious security risk is that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impersonation. An opponent can pretend to be another client and obtain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privileges on server machines. To counter this threat, servers must be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confirm the identities of clients who request service. Each server can be required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undertake this task for each client/server interaction, but in an open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places a substantial burden on each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is to use an authentication server (AS)  that knows the passwords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users and stores these in a centralized database. In addition, the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shares a unique secret key with each server. These keys have been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physically or in some other secure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the foregoing scenario solves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of the problems of authentication in an open network environment, problems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remain. Two in particular stand out. First, we would like to minimize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times that a user has to enter a password. Suppose each ticket can be used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once. If user C logs on to a workstation in the morning and wishes to check his or 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mail at a mail server, C must supply a password to get a ticket for the mail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C wishes to check the mail several times during the day, each attempt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reentering the password. We can improve matters by saying that tickets are reusable.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single logon session, the workstation can store the mail-server ticket after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received and use it on behalf of the user for multiple accesses to the mail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However, under this scheme, it remains the case that a user would need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for every different service. If a user wished to access a print server, a mail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server, a file server, and so on, the first instance of each access would require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and hence require the user to enter the password.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second problem is that the earlier scenario involved a plaintext transmission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password [message (1)]. An eavesdropper could capture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 any service accessible to the victim.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solve these additional problems, we introduce a scheme for avoiding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passwords and a new server, known as the ticket-granting server (TGS)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new service, TGS, issues tickets  to users who have been authenticated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AS. Each time the user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a new service, the client applies to the TGS, using the ticket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itself. The TGS then grants a ticket for the particular service. The client saves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service-granting ticket and uses it to authenticate its user to a server each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particular service is requested.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48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643-44DB-CD49-B3EF-BA7130508291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4 of Kerberos makes use of DES, in a rather elaborate protocol,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service. Viewing the protocol as a whole, it is difficult to see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many elements contained therein. Therefore, we adopt a strategy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Bill Bryant [BRYA88] and build up to the full protocol by looking first at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hypothetical dialogues. Each successive dialogue adds additional complexity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security vulnerabilities revealed in the preceding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unprotected network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client can apply to any server for service. The obvious security risk is that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impersonation. An opponent can pretend to be another client and obtain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privileges on server machines. To counter this threat, servers must be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confirm the identities of clients who request service. Each server can be required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undertake this task for each client/server interaction, but in an open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places a substantial burden on each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is to use an authentication server (AS)  that knows the passwords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users and stores these in a centralized database. In addition, the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shares a unique secret key with each server. These keys have been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physically or in some other secure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the foregoing scenario solves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of the problems of authentication in an open network environment, problems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remain. Two in particular stand out. First, we would like to minimize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times that a user has to enter a password. Suppose each ticket can be used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once. If user C logs on to a workstation in the morning and wishes to check his or 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mail at a mail server, C must supply a password to get a ticket for the mail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C wishes to check the mail several times during the day, each attempt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reentering the password. We can improve matters by saying that tickets are reusable.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single logon session, the workstation can store the mail-server ticket after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received and use it on behalf of the user for multiple accesses to the mail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However, under this scheme, it remains the case that a user would need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for every different service. If a user wished to access a print server, a mail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server, a file server, and so on, the first instance of each access would require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and hence require the user to enter the password.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second problem is that the earlier scenario involved a plaintext transmission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password [message (1)]. An eavesdropper could capture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 any service accessible to the victim.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solve these additional problems, we introduce a scheme for avoiding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passwords and a new server, known as the ticket-granting server (TGS)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new service, TGS, issues tickets  to users who have been authenticated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AS. Each time the user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a new service, the client applies to the TGS, using the ticket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itself. The TGS then grants a ticket for the particular service. The client saves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service-granting ticket and uses it to authenticate its user to a server each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particular service is requested.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45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AD643-44DB-CD49-B3EF-BA7130508291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3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Version 4 of Kerberos makes use of DES, in a rather elaborate protocol, 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authentication service. Viewing the protocol as a whole, it is difficult to see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many elements contained therein. Therefore, we adopt a strategy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Bill Bryant [BRYA88] and build up to the full protocol by looking first at several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hypothetical dialogues. Each successive dialogue adds additional complexity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 security vulnerabilities revealed in the preceding dialogue.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an unprotected network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client can apply to any server for service. The obvious security risk is that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impersonation. An opponent can pretend to be another client and obtain unauthorized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privileges on server machines. To counter this threat, servers must be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confirm the identities of clients who request service. Each server can be required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undertake this task for each client/server interaction, but in an open environment,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places a substantial burden on each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is to use an authentication server (AS)  that knows the passwords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users and stores these in a centralized database. In addition, the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shares a unique secret key with each server. These keys have been distributed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physically or in some other secure 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the foregoing scenario solves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of the problems of authentication in an open network environment, problems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remain. Two in particular stand out. First, we would like to minimize the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times that a user has to enter a password. Suppose each ticket can be used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once. If user C logs on to a workstation in the morning and wishes to check his or 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mail at a mail server, C must supply a password to get a ticket for the mail server.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C wishes to check the mail several times during the day, each attempt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reentering the password. We can improve matters by saying that tickets are reusable.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single logon session, the workstation can store the mail-server ticket after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received and use it on behalf of the user for multiple accesses to the mail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However, under this scheme, it remains the case that a user would need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for every different service. If a user wished to access a print server, a mail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server, a file server, and so on, the first instance of each access would require a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ticket and hence require the user to enter the password.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second problem is that the earlier scenario involved a plaintext transmission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password [message (1)]. An eavesdropper could capture the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use any service accessible to the victim.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solve these additional problems, we introduce a scheme for avoiding plaintext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passwords and a new server, known as the ticket-granting server (TGS)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new service, TGS, issues tickets  to users who have been authenticated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AS. Each time the user requires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access to a new service, the client applies to the TGS, using the ticket to authenticate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itself. The TGS then grants a ticket for the particular service. The client saves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service-granting ticket and uses it to authenticate its user to a server each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particular service is requested.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48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372BA913-0723-418B-863D-A04CE56B662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222500"/>
            <a:ext cx="8905875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75283FD-335F-4AA1-91BA-181EDBEF970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30688"/>
            <a:ext cx="8905875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2200"/>
            <a:ext cx="9144000" cy="762000"/>
          </a:xfrm>
        </p:spPr>
        <p:txBody>
          <a:bodyPr/>
          <a:lstStyle>
            <a:lvl1pPr algn="ctr"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838200"/>
          </a:xfrm>
        </p:spPr>
        <p:txBody>
          <a:bodyPr/>
          <a:lstStyle>
            <a:lvl1pPr marL="0" indent="0" algn="ctr">
              <a:buNone/>
              <a:defRPr sz="26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05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>
            <a:extLst>
              <a:ext uri="{FF2B5EF4-FFF2-40B4-BE49-F238E27FC236}">
                <a16:creationId xmlns:a16="http://schemas.microsoft.com/office/drawing/2014/main" id="{854D12DD-FC34-4FA7-A98F-68911E3E627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57263"/>
            <a:ext cx="8905875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086600" cy="715962"/>
          </a:xfrm>
        </p:spPr>
        <p:txBody>
          <a:bodyPr/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16563"/>
          </a:xfr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defRPr sz="2400"/>
            </a:lvl1pPr>
            <a:lvl2pPr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spcBef>
                <a:spcPts val="600"/>
              </a:spcBef>
              <a:spcAft>
                <a:spcPts val="300"/>
              </a:spcAft>
              <a:defRPr sz="2000"/>
            </a:lvl3pPr>
            <a:lvl4pPr>
              <a:spcBef>
                <a:spcPts val="600"/>
              </a:spcBef>
              <a:spcAft>
                <a:spcPts val="300"/>
              </a:spcAft>
              <a:defRPr sz="1800"/>
            </a:lvl4pPr>
            <a:lvl5pPr>
              <a:spcBef>
                <a:spcPts val="600"/>
              </a:spcBef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8121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>
            <a:extLst>
              <a:ext uri="{FF2B5EF4-FFF2-40B4-BE49-F238E27FC236}">
                <a16:creationId xmlns:a16="http://schemas.microsoft.com/office/drawing/2014/main" id="{33D047E2-87F1-46E3-A1AA-EE7D1561641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57263"/>
            <a:ext cx="8905875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DCC91-D97C-4B0A-9DB4-0597C49A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7325"/>
            <a:ext cx="7086600" cy="715963"/>
          </a:xfrm>
        </p:spPr>
        <p:txBody>
          <a:bodyPr/>
          <a:lstStyle>
            <a:lvl1pPr>
              <a:defRPr lang="en-US" sz="2700" b="1" dirty="0" smtClean="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AEE3-BEE5-4012-8451-9033B80A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003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EE32F-8BF4-4D42-92FF-85BD6C70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003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2554269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>
            <a:extLst>
              <a:ext uri="{FF2B5EF4-FFF2-40B4-BE49-F238E27FC236}">
                <a16:creationId xmlns:a16="http://schemas.microsoft.com/office/drawing/2014/main" id="{620795B8-5150-40EA-B699-8EC53A9E5EF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957263"/>
            <a:ext cx="8905875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96CAF8-4419-4072-A8E4-7938F484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8437"/>
            <a:ext cx="7086600" cy="715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533242"/>
      </p:ext>
    </p:extLst>
  </p:cSld>
  <p:clrMapOvr>
    <a:masterClrMapping/>
  </p:clrMapOvr>
  <p:transition spd="med">
    <p:push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C024D0-4B57-403F-85A4-951F60750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87325"/>
            <a:ext cx="7086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Heading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6375EE-2288-4EB2-8716-20EF7F086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C83AA7-010F-4407-B555-18DDBF1403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00825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100">
                <a:latin typeface="Arial" pitchFamily="34" charset="0"/>
              </a:defRPr>
            </a:lvl1pPr>
          </a:lstStyle>
          <a:p>
            <a:pPr eaLnBrk="1" hangingPunct="1">
              <a:defRPr/>
            </a:pPr>
            <a:r>
              <a:rPr lang="en-US" b="1" dirty="0"/>
              <a:t>  CSE487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F5DC1-3366-429A-8F51-422DFDA3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59606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63C8190F-C28E-4292-AEB0-27B62F240947}" type="slidenum">
              <a:rPr lang="en-AU" altLang="en-US" sz="1100" b="1" smtClean="0">
                <a:solidFill>
                  <a:srgbClr val="595959"/>
                </a:solidFill>
                <a:cs typeface="Calibri" panose="020F0502020204030204" pitchFamily="34" charset="0"/>
              </a:rPr>
              <a:pPr eaLnBrk="1" hangingPunct="1">
                <a:defRPr/>
              </a:pPr>
              <a:t>‹#›</a:t>
            </a:fld>
            <a:endParaRPr lang="en-AU" altLang="en-US" sz="1100" b="1" dirty="0">
              <a:solidFill>
                <a:srgbClr val="595959"/>
              </a:solidFill>
              <a:cs typeface="Calibri" panose="020F050202020403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AEB58FE-FD7A-4536-A96C-466467E2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583364"/>
            <a:ext cx="487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100">
                <a:latin typeface="Arial" pitchFamily="34" charset="0"/>
              </a:defRPr>
            </a:lvl1pPr>
          </a:lstStyle>
          <a:p>
            <a:pPr eaLnBrk="1" hangingPunct="1">
              <a:defRPr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Copyright © Dr Md Hasanul Ferdaus, Assistant Professor, East West University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6B64AE4-BF99-4716-A3CC-ECCB2D2B6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604000"/>
            <a:ext cx="137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100">
                <a:latin typeface="Arial" pitchFamily="34" charset="0"/>
              </a:defRPr>
            </a:lvl1pPr>
          </a:lstStyle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</p:sldLayoutIdLst>
  <p:transition spd="med">
    <p:push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5400" y="2362200"/>
            <a:ext cx="9144000" cy="1828800"/>
          </a:xfrm>
        </p:spPr>
        <p:txBody>
          <a:bodyPr/>
          <a:lstStyle/>
          <a:p>
            <a:r>
              <a:rPr lang="en-US" sz="3200" dirty="0"/>
              <a:t>Computer Misuse </a:t>
            </a:r>
            <a:r>
              <a:rPr lang="en-US" sz="3200"/>
              <a:t>Act 1990 (</a:t>
            </a:r>
            <a:r>
              <a:rPr lang="en-US" sz="3200" dirty="0"/>
              <a:t>CMA)</a:t>
            </a:r>
            <a:endParaRPr lang="en-AU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705600" cy="715962"/>
          </a:xfrm>
        </p:spPr>
        <p:txBody>
          <a:bodyPr/>
          <a:lstStyle/>
          <a:p>
            <a:r>
              <a:rPr lang="en-US" sz="3200" dirty="0"/>
              <a:t>Computer Misuse Act 1990 (UK)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24FD-261E-71AB-D907-BC57D883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The Computer Misuse Act 1990 is an Act of the Parliament of the United Kingdom.</a:t>
            </a:r>
          </a:p>
          <a:p>
            <a:endParaRPr lang="en-US" dirty="0"/>
          </a:p>
          <a:p>
            <a:r>
              <a:rPr lang="en-US" dirty="0"/>
              <a:t>Drafted in 1990, to provide a law to govern the way that individuals can lawfully access data on a computer system.</a:t>
            </a:r>
          </a:p>
          <a:p>
            <a:endParaRPr lang="en-US" dirty="0"/>
          </a:p>
          <a:p>
            <a:r>
              <a:rPr lang="en-US" dirty="0"/>
              <a:t>It criminalized any unauthorized access to data and the practice of modifying stored information without the permission of the owner.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22467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15369C-385E-736F-0C32-29183B0B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Computer Misuse Act 1990 (UK)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F74F8-340E-1480-9AC9-65E60F70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15000"/>
          </a:xfrm>
        </p:spPr>
        <p:txBody>
          <a:bodyPr>
            <a:noAutofit/>
          </a:bodyPr>
          <a:lstStyle/>
          <a:p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The act makes the following illegal: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Unauthorized access to computer material. This refers to entering a computer system without permission (hacking).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Unauthorized access to computer materials with intent to commit a further crime. This refers to entering a computer system to steal data or destroy a device or network (such as planting a </a:t>
            </a:r>
            <a:r>
              <a:rPr lang="en-US" sz="2100" i="0" dirty="0">
                <a:solidFill>
                  <a:srgbClr val="231F20"/>
                </a:solidFill>
                <a:effectLst/>
                <a:latin typeface="+mj-lt"/>
              </a:rPr>
              <a:t>virus</a:t>
            </a: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Unauthorized modification of data. This refers to modifying or deleting data, and also covers the introduction of </a:t>
            </a:r>
            <a:r>
              <a:rPr lang="en-US" sz="2100" i="0" dirty="0">
                <a:solidFill>
                  <a:srgbClr val="231F20"/>
                </a:solidFill>
                <a:effectLst/>
                <a:latin typeface="+mj-lt"/>
              </a:rPr>
              <a:t>malware</a:t>
            </a: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 or </a:t>
            </a:r>
            <a:r>
              <a:rPr lang="en-US" sz="2100" i="0" dirty="0">
                <a:solidFill>
                  <a:srgbClr val="231F20"/>
                </a:solidFill>
                <a:effectLst/>
                <a:latin typeface="+mj-lt"/>
              </a:rPr>
              <a:t>spyware</a:t>
            </a: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 onto a computer (electronic vandalism and theft of information).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Making, supplying, or obtaining anything which can be used in computer misuse offences.</a:t>
            </a:r>
          </a:p>
          <a:p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These four clauses cover a range of offences including </a:t>
            </a:r>
            <a:r>
              <a:rPr lang="en-US" sz="2100" i="0" dirty="0">
                <a:solidFill>
                  <a:srgbClr val="231F20"/>
                </a:solidFill>
                <a:effectLst/>
                <a:latin typeface="+mj-lt"/>
              </a:rPr>
              <a:t>hacking,</a:t>
            </a:r>
            <a:r>
              <a:rPr lang="en-US" sz="2100" b="0" i="0" dirty="0">
                <a:solidFill>
                  <a:srgbClr val="231F20"/>
                </a:solidFill>
                <a:effectLst/>
                <a:latin typeface="+mj-lt"/>
              </a:rPr>
              <a:t> computer fraud, blackmail and malwares.</a:t>
            </a:r>
          </a:p>
        </p:txBody>
      </p:sp>
    </p:spTree>
    <p:extLst>
      <p:ext uri="{BB962C8B-B14F-4D97-AF65-F5344CB8AC3E}">
        <p14:creationId xmlns:p14="http://schemas.microsoft.com/office/powerpoint/2010/main" val="3448179725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15369C-385E-736F-0C32-29183B0B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7325"/>
            <a:ext cx="7086600" cy="715963"/>
          </a:xfrm>
        </p:spPr>
        <p:txBody>
          <a:bodyPr wrap="square" anchor="ctr">
            <a:normAutofit/>
          </a:bodyPr>
          <a:lstStyle/>
          <a:p>
            <a:r>
              <a:rPr lang="en-US"/>
              <a:t>Computer Misuse Act 1990 (UK)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F74F8-340E-1480-9AC9-65E60F70E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143000"/>
            <a:ext cx="8458200" cy="914400"/>
          </a:xfrm>
        </p:spPr>
        <p:txBody>
          <a:bodyPr wrap="square" anchor="t">
            <a:normAutofit/>
          </a:bodyPr>
          <a:lstStyle/>
          <a:p>
            <a:r>
              <a:rPr lang="en-US" b="0" i="0" dirty="0">
                <a:effectLst/>
              </a:rPr>
              <a:t>Failure to comply with the Computer Misuse Act can lead to fines and potentially imprisonment: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35CC71-6DD4-99C9-5966-AC48DD994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25936"/>
              </p:ext>
            </p:extLst>
          </p:nvPr>
        </p:nvGraphicFramePr>
        <p:xfrm>
          <a:off x="609600" y="2057400"/>
          <a:ext cx="8191500" cy="434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139965">
                  <a:extLst>
                    <a:ext uri="{9D8B030D-6E8A-4147-A177-3AD203B41FA5}">
                      <a16:colId xmlns:a16="http://schemas.microsoft.com/office/drawing/2014/main" val="2378645419"/>
                    </a:ext>
                  </a:extLst>
                </a:gridCol>
                <a:gridCol w="4051535">
                  <a:extLst>
                    <a:ext uri="{9D8B030D-6E8A-4147-A177-3AD203B41FA5}">
                      <a16:colId xmlns:a16="http://schemas.microsoft.com/office/drawing/2014/main" val="4204981576"/>
                    </a:ext>
                  </a:extLst>
                </a:gridCol>
              </a:tblGrid>
              <a:tr h="455692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6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Offence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none" spc="6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Penalty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90823"/>
                  </a:ext>
                </a:extLst>
              </a:tr>
              <a:tr h="808817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Unauthorised access to computer material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Up to six months in prison and/or up to a £5,000 fine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08750"/>
                  </a:ext>
                </a:extLst>
              </a:tr>
              <a:tr h="1026297"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Unauthorized access to computer materials   with intent to commit a further crime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Up to a five-year prison sentence and/or an unlimited fine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370123"/>
                  </a:ext>
                </a:extLst>
              </a:tr>
              <a:tr h="808817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Unauthorised modification of data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Up to a five-year prison sentence and/or an unlimited fine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563714"/>
                  </a:ext>
                </a:extLst>
              </a:tr>
              <a:tr h="1243777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Making, supplying or obtaining anything which can be used in computer misuse offences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Up to a ten-year prison sentence and/or an unlimited fine</a:t>
                      </a:r>
                    </a:p>
                  </a:txBody>
                  <a:tcPr marL="27336" marR="27336" marT="98411" marB="273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4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35305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15369C-385E-736F-0C32-29183B0B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7005"/>
            <a:ext cx="7086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Impact of Computer Misuse Act 1990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F74F8-340E-1480-9AC9-65E60F70E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142999"/>
            <a:ext cx="8458200" cy="5547995"/>
          </a:xfrm>
        </p:spPr>
        <p:txBody>
          <a:bodyPr wrap="square" anchor="t">
            <a:normAutofit/>
          </a:bodyPr>
          <a:lstStyle/>
          <a:p>
            <a:r>
              <a:rPr lang="en-US" b="0" i="0" dirty="0">
                <a:effectLst/>
              </a:rPr>
              <a:t>CMA is one of the earliest law designed to protect the integrity and security of computer systems. </a:t>
            </a:r>
          </a:p>
          <a:p>
            <a:r>
              <a:rPr lang="en-US" b="0" i="0" dirty="0">
                <a:effectLst/>
              </a:rPr>
              <a:t>Given the technological development, many concerns exist as to whether the Act remains fit for the purpose for which it was originally designed. </a:t>
            </a:r>
          </a:p>
          <a:p>
            <a:r>
              <a:rPr lang="en-US" b="0" i="0" dirty="0">
                <a:effectLst/>
              </a:rPr>
              <a:t>One concern raised by representatives of the cybersecurity industry is that the Computer Misuse Act applies a blanket prohibition of all unauthorized access to computer material, irrespective of intention.</a:t>
            </a:r>
          </a:p>
          <a:p>
            <a:r>
              <a:rPr lang="en-US" dirty="0"/>
              <a:t>Under this Act, Ethical Hacking is criminalized. </a:t>
            </a:r>
          </a:p>
          <a:p>
            <a:r>
              <a:rPr lang="en-US" b="0" i="0" dirty="0">
                <a:effectLst/>
              </a:rPr>
              <a:t>The Act criminalizes security researchers and undermines the ability for security teams to conduct threat scanning. That, in turn, is putting businesses at greater risk of attack.</a:t>
            </a:r>
          </a:p>
          <a:p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7630505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15369C-385E-736F-0C32-29183B0B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7325"/>
            <a:ext cx="7086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Bibliography (CMA)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F74F8-340E-1480-9AC9-65E60F70E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143000"/>
            <a:ext cx="8458200" cy="5410200"/>
          </a:xfrm>
        </p:spPr>
        <p:txBody>
          <a:bodyPr wrap="square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1) Ethical, legal and environmental impact – CCEA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https://www.bbc.co.uk/bitesize/guides/z8m36yc/revision/1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2) The Computer Misuse Act 1990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https://www.health-ni.gov.uk/articles/computer-misuse-act-1990</a:t>
            </a: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3) What is the Computer Misuse Act?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https://www.itpro.co.uk/it-legislation/28174/what-is-the-computer-misuse-act</a:t>
            </a: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4) Computer Misuse Act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https://www.cps.gov.uk/legal-guidance/computer-misuse-act</a:t>
            </a: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5) Computer Misuse Act 1990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https://www.legislation.gov.uk/ukpga/1990/18/contents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648765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15369C-385E-736F-0C32-29183B0B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7005"/>
            <a:ext cx="7086600" cy="7159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Bibliography (Impact of CMA)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F74F8-340E-1480-9AC9-65E60F70E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143000"/>
            <a:ext cx="8648700" cy="5410200"/>
          </a:xfrm>
        </p:spPr>
        <p:txBody>
          <a:bodyPr wrap="square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1) As the Computer Misuse Act Turns 30, Critics Say Reform is Desperately Overdue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https://techmonitor.ai/policy/computer-misuse-act-30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2) The 30-year-old Computer Misuse Act is not fit for purpose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https://www.scl.org/articles/10854-the-30-year-old-computer-misuse-act-is-not-fit-for-purpose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3) Information Security Laws and Regulations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https://www.sciencedirect.com/topics/computer-science/computer-misuse-act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4) Chapter 4 - Information Security Laws and Regulations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https://www.sciencedirect.com/science/article/pii/B9781597491105500117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5) Westminster Hall debate on the Computer Misuse Act 1990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https://commonslibrary.parliament.uk/research-briefings/cdp-2022-0082/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6) The Effectiveness or Otherwise of the Computer Misuse Act 1990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https://papers.ssrn.com/sol3/papers.cfm?abstract_id=2760024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b="0" i="0" dirty="0">
                <a:effectLst/>
              </a:rPr>
              <a:t>7) The Computer Misuse Act: Analysis</a:t>
            </a:r>
          </a:p>
          <a:p>
            <a:pPr marL="400050" lvl="1" indent="0">
              <a:buNone/>
            </a:pPr>
            <a:r>
              <a:rPr lang="en-US" b="0" i="0" dirty="0">
                <a:effectLst/>
              </a:rPr>
              <a:t>https://www.lawteacher.net/free-law-essays/technology-law/computer-misuse-act-analysis-2273.phphttps://www.sciencedirect.com/topics/computer-science/computer-misuse-act</a:t>
            </a:r>
          </a:p>
        </p:txBody>
      </p:sp>
    </p:spTree>
    <p:extLst>
      <p:ext uri="{BB962C8B-B14F-4D97-AF65-F5344CB8AC3E}">
        <p14:creationId xmlns:p14="http://schemas.microsoft.com/office/powerpoint/2010/main" val="1078060996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VIT ITAP 1001 rev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IT ITAP 1001 rev" id="{F819D521-EE60-4CFA-8FDD-799CCA4DA897}" vid="{DE13B7C9-C1D0-4A3C-A7C2-69795F26D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Template-Lesson 4</Template>
  <TotalTime>6754</TotalTime>
  <Words>4462</Words>
  <Application>Microsoft Office PowerPoint</Application>
  <PresentationFormat>On-screen Show (4:3)</PresentationFormat>
  <Paragraphs>381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VIT ITAP 1001 rev</vt:lpstr>
      <vt:lpstr>Computer Misuse Act 1990 (CMA)</vt:lpstr>
      <vt:lpstr>Computer Misuse Act 1990 (UK)</vt:lpstr>
      <vt:lpstr>Computer Misuse Act 1990 (UK)</vt:lpstr>
      <vt:lpstr>Computer Misuse Act 1990 (UK)</vt:lpstr>
      <vt:lpstr>Impact of Computer Misuse Act 1990</vt:lpstr>
      <vt:lpstr>Bibliography (CMA)</vt:lpstr>
      <vt:lpstr>Bibliography (Impact of CMA)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Dr. Md. Hasanul  Ferdaus</cp:lastModifiedBy>
  <cp:revision>441</cp:revision>
  <dcterms:created xsi:type="dcterms:W3CDTF">2014-02-27T13:35:41Z</dcterms:created>
  <dcterms:modified xsi:type="dcterms:W3CDTF">2023-08-06T20:31:41Z</dcterms:modified>
</cp:coreProperties>
</file>