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embeddedFontLst>
    <p:embeddedFont>
      <p:font typeface="Bookman Old Style" pitchFamily="18" charset="0"/>
      <p:regular r:id="rId38"/>
      <p:bold r:id="rId39"/>
      <p:italic r:id="rId40"/>
      <p:boldItalic r:id="rId41"/>
    </p:embeddedFont>
    <p:embeddedFont>
      <p:font typeface="Gill Sans" charset="0"/>
      <p:regular r:id="rId42"/>
      <p:bold r:id="rId43"/>
    </p:embeddedFont>
    <p:embeddedFont>
      <p:font typeface="Comic Sans MS" pitchFamily="66" charset="0"/>
      <p:regular r:id="rId44"/>
      <p:bold r:id="rId45"/>
      <p:italic r:id="rId46"/>
      <p:boldItalic r:id="rId47"/>
    </p:embeddedFont>
    <p:embeddedFont>
      <p:font typeface="Calibri"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h34Dt2rV003OqC7XgCKSqaQi96R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8" name="Google Shape;10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a:t>
            </a:fld>
            <a:endParaRPr/>
          </a:p>
        </p:txBody>
      </p:sp>
      <p:sp>
        <p:nvSpPr>
          <p:cNvPr id="109" name="Google Shape;109;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GB" sz="1200" b="0" i="0">
                <a:solidFill>
                  <a:schemeClr val="dk1"/>
                </a:solidFill>
                <a:latin typeface="Calibri"/>
                <a:ea typeface="Calibri"/>
                <a:cs typeface="Calibri"/>
                <a:sym typeface="Calibri"/>
              </a:rPr>
              <a:t>A "15% increase in lead conversion rates" is a specific and measurable goal commonly used in marketing and sales contexts. It means that the objective of a project or marketing campaign is to achieve a 15% improvement in the percentage of leads (potential customers) who take a desired action, typically becoming paying customers or clients.</a:t>
            </a:r>
            <a:endParaRPr/>
          </a:p>
          <a:p>
            <a:pPr marL="0" lvl="0" indent="0" algn="l" rtl="0">
              <a:spcBef>
                <a:spcPts val="0"/>
              </a:spcBef>
              <a:spcAft>
                <a:spcPts val="0"/>
              </a:spcAft>
              <a:buNone/>
            </a:pPr>
            <a:endParaRPr sz="1200" b="0" i="0">
              <a:solidFill>
                <a:schemeClr val="dk1"/>
              </a:solidFill>
              <a:latin typeface="Calibri"/>
              <a:ea typeface="Calibri"/>
              <a:cs typeface="Calibri"/>
              <a:sym typeface="Calibri"/>
            </a:endParaRPr>
          </a:p>
          <a:p>
            <a:pPr marL="0" lvl="0" indent="0" algn="l" rtl="0">
              <a:spcBef>
                <a:spcPts val="0"/>
              </a:spcBef>
              <a:spcAft>
                <a:spcPts val="0"/>
              </a:spcAft>
              <a:buNone/>
            </a:pPr>
            <a:r>
              <a:rPr lang="en-GB" sz="1200" b="1" i="0">
                <a:solidFill>
                  <a:schemeClr val="dk1"/>
                </a:solidFill>
                <a:latin typeface="Calibri"/>
                <a:ea typeface="Calibri"/>
                <a:cs typeface="Calibri"/>
                <a:sym typeface="Calibri"/>
              </a:rPr>
              <a:t>Lead Conversion Rate:</a:t>
            </a:r>
            <a:r>
              <a:rPr lang="en-GB" sz="1200" b="0" i="0">
                <a:solidFill>
                  <a:schemeClr val="dk1"/>
                </a:solidFill>
                <a:latin typeface="Calibri"/>
                <a:ea typeface="Calibri"/>
                <a:cs typeface="Calibri"/>
                <a:sym typeface="Calibri"/>
              </a:rPr>
              <a:t> This refers to the percentage of leads who complete a specific action that indicates their interest or intent to make a purchase. In many cases, it involves converting leads into paying customers. The lead conversion rate is calculated as follows:</a:t>
            </a:r>
            <a:endParaRPr/>
          </a:p>
          <a:p>
            <a:pPr marL="0" lvl="0" indent="0" algn="l" rtl="0">
              <a:spcBef>
                <a:spcPts val="0"/>
              </a:spcBef>
              <a:spcAft>
                <a:spcPts val="0"/>
              </a:spcAft>
              <a:buNone/>
            </a:pPr>
            <a:r>
              <a:rPr lang="en-GB" sz="1200" b="0" i="0">
                <a:solidFill>
                  <a:schemeClr val="dk1"/>
                </a:solidFill>
                <a:latin typeface="Calibri"/>
                <a:ea typeface="Calibri"/>
                <a:cs typeface="Calibri"/>
                <a:sym typeface="Calibri"/>
              </a:rPr>
              <a:t>Lead Conversion Rate=(Number of Conversions Total Number of Leads)×100Lead Conversion Rate=(Total Number of LeadsNumber of Conversions​)×100</a:t>
            </a:r>
            <a:endParaRPr/>
          </a:p>
          <a:p>
            <a:pPr marL="457200" lvl="1" indent="0" algn="l" rtl="0">
              <a:spcBef>
                <a:spcPts val="0"/>
              </a:spcBef>
              <a:spcAft>
                <a:spcPts val="0"/>
              </a:spcAft>
              <a:buNone/>
            </a:pPr>
            <a:r>
              <a:rPr lang="en-GB" sz="1200" b="0" i="0">
                <a:solidFill>
                  <a:schemeClr val="dk1"/>
                </a:solidFill>
                <a:latin typeface="Calibri"/>
                <a:ea typeface="Calibri"/>
                <a:cs typeface="Calibri"/>
                <a:sym typeface="Calibri"/>
              </a:rPr>
              <a:t>Number of Conversions: The number of leads who took the desired action (e.g., made a purchase, signed up for a service, requested more information).</a:t>
            </a:r>
            <a:endParaRPr/>
          </a:p>
          <a:p>
            <a:pPr marL="457200" lvl="1" indent="0" algn="l" rtl="0">
              <a:spcBef>
                <a:spcPts val="0"/>
              </a:spcBef>
              <a:spcAft>
                <a:spcPts val="0"/>
              </a:spcAft>
              <a:buNone/>
            </a:pPr>
            <a:r>
              <a:rPr lang="en-GB" sz="1200" b="0" i="0">
                <a:solidFill>
                  <a:schemeClr val="dk1"/>
                </a:solidFill>
                <a:latin typeface="Calibri"/>
                <a:ea typeface="Calibri"/>
                <a:cs typeface="Calibri"/>
                <a:sym typeface="Calibri"/>
              </a:rPr>
              <a:t>Total Number of Leads: The initial pool of leads or potential customers.</a:t>
            </a:r>
            <a:endParaRPr/>
          </a:p>
          <a:p>
            <a:pPr marL="0" lvl="0" indent="0" algn="l" rtl="0">
              <a:spcBef>
                <a:spcPts val="0"/>
              </a:spcBef>
              <a:spcAft>
                <a:spcPts val="0"/>
              </a:spcAft>
              <a:buNone/>
            </a:pPr>
            <a:endParaRPr/>
          </a:p>
          <a:p>
            <a:pPr marL="0" lvl="0" indent="0" algn="l" rtl="0">
              <a:spcBef>
                <a:spcPts val="0"/>
              </a:spcBef>
              <a:spcAft>
                <a:spcPts val="0"/>
              </a:spcAft>
              <a:buNone/>
            </a:pPr>
            <a:r>
              <a:rPr lang="en-GB" b="1"/>
              <a:t>Eg: </a:t>
            </a:r>
            <a:r>
              <a:rPr lang="en-GB"/>
              <a:t>CRM of Sheba.xyz, you were not intended to take a service, but by involvment into the CRM Process you ordered some service.</a:t>
            </a:r>
            <a:endParaRPr/>
          </a:p>
        </p:txBody>
      </p:sp>
      <p:sp>
        <p:nvSpPr>
          <p:cNvPr id="265" name="Google Shape;265;p17: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266" name="Google Shape;266;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GB" sz="1200" b="0" i="0">
                <a:solidFill>
                  <a:schemeClr val="dk1"/>
                </a:solidFill>
                <a:latin typeface="Calibri"/>
                <a:ea typeface="Calibri"/>
                <a:cs typeface="Calibri"/>
                <a:sym typeface="Calibri"/>
              </a:rPr>
              <a:t>In the context of entrepreneurship and business, the term "venture" often refers to a business or project that involves risk and uncertainty. A venture is typically a new or innovative business initiative that carries a degree of risk due to factors such as market competition, financial investments, and the potential for success or failure.</a:t>
            </a:r>
            <a:endParaRPr/>
          </a:p>
          <a:p>
            <a:pPr marL="0" lvl="0" indent="0" algn="l" rtl="0">
              <a:lnSpc>
                <a:spcPct val="90000"/>
              </a:lnSpc>
              <a:spcBef>
                <a:spcPts val="0"/>
              </a:spcBef>
              <a:spcAft>
                <a:spcPts val="0"/>
              </a:spcAft>
              <a:buNone/>
            </a:pPr>
            <a:endParaRPr sz="1200" b="0" i="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GB" sz="1200" b="0" i="0">
                <a:solidFill>
                  <a:schemeClr val="dk1"/>
                </a:solidFill>
                <a:latin typeface="Calibri"/>
                <a:ea typeface="Calibri"/>
                <a:cs typeface="Calibri"/>
                <a:sym typeface="Calibri"/>
              </a:rPr>
              <a:t>In entrepreneurship, the term "venture" refers to a business or startup initiative that involves taking risks in the pursuit of profit or other objectives. A venture typically involves launching a new business or investing in an innovative project with the expectation of achieving financial gains.</a:t>
            </a:r>
            <a:endParaRPr/>
          </a:p>
          <a:p>
            <a:pPr marL="0" lvl="0" indent="0" algn="l" rtl="0">
              <a:lnSpc>
                <a:spcPct val="90000"/>
              </a:lnSpc>
              <a:spcBef>
                <a:spcPts val="0"/>
              </a:spcBef>
              <a:spcAft>
                <a:spcPts val="0"/>
              </a:spcAft>
              <a:buNone/>
            </a:pPr>
            <a:r>
              <a:rPr lang="en-GB" sz="1200" b="0" i="0">
                <a:solidFill>
                  <a:schemeClr val="dk1"/>
                </a:solidFill>
                <a:latin typeface="Calibri"/>
                <a:ea typeface="Calibri"/>
                <a:cs typeface="Calibri"/>
                <a:sym typeface="Calibri"/>
              </a:rPr>
              <a:t>Ventures in entrepreneurship can take various forms, such as:</a:t>
            </a:r>
            <a:endParaRPr/>
          </a:p>
          <a:p>
            <a:pPr marL="0" lvl="0" indent="0" algn="l" rtl="0">
              <a:lnSpc>
                <a:spcPct val="90000"/>
              </a:lnSpc>
              <a:spcBef>
                <a:spcPts val="0"/>
              </a:spcBef>
              <a:spcAft>
                <a:spcPts val="0"/>
              </a:spcAft>
              <a:buNone/>
            </a:pPr>
            <a:r>
              <a:rPr lang="en-GB" sz="1200" b="1" i="0">
                <a:solidFill>
                  <a:schemeClr val="dk1"/>
                </a:solidFill>
                <a:latin typeface="Calibri"/>
                <a:ea typeface="Calibri"/>
                <a:cs typeface="Calibri"/>
                <a:sym typeface="Calibri"/>
              </a:rPr>
              <a:t>Startup Ventures</a:t>
            </a:r>
            <a:r>
              <a:rPr lang="en-GB" sz="1200" b="0" i="0">
                <a:solidFill>
                  <a:schemeClr val="dk1"/>
                </a:solidFill>
                <a:latin typeface="Calibri"/>
                <a:ea typeface="Calibri"/>
                <a:cs typeface="Calibri"/>
                <a:sym typeface="Calibri"/>
              </a:rPr>
              <a:t>: These are newly established businesses with innovative ideas or products. Startups often seek funding from investors or venture capitalists to grow and expand their operations.</a:t>
            </a:r>
            <a:endParaRPr/>
          </a:p>
          <a:p>
            <a:pPr marL="0" lvl="0" indent="0" algn="l" rtl="0">
              <a:lnSpc>
                <a:spcPct val="90000"/>
              </a:lnSpc>
              <a:spcBef>
                <a:spcPts val="0"/>
              </a:spcBef>
              <a:spcAft>
                <a:spcPts val="0"/>
              </a:spcAft>
              <a:buNone/>
            </a:pPr>
            <a:r>
              <a:rPr lang="en-GB" sz="1200" b="1" i="0">
                <a:solidFill>
                  <a:schemeClr val="dk1"/>
                </a:solidFill>
                <a:latin typeface="Calibri"/>
                <a:ea typeface="Calibri"/>
                <a:cs typeface="Calibri"/>
                <a:sym typeface="Calibri"/>
              </a:rPr>
              <a:t>Entrepreneurial Ventures</a:t>
            </a:r>
            <a:r>
              <a:rPr lang="en-GB" sz="1200" b="0" i="0">
                <a:solidFill>
                  <a:schemeClr val="dk1"/>
                </a:solidFill>
                <a:latin typeface="Calibri"/>
                <a:ea typeface="Calibri"/>
                <a:cs typeface="Calibri"/>
                <a:sym typeface="Calibri"/>
              </a:rPr>
              <a:t>: These are businesses initiated and managed by entrepreneurs who are willing to take calculated risks in pursuit of opportunities. These ventures can range from small sole proprietorships to larger corporations.</a:t>
            </a:r>
            <a:endParaRPr/>
          </a:p>
          <a:p>
            <a:pPr marL="0" lvl="0" indent="0" algn="l" rtl="0">
              <a:lnSpc>
                <a:spcPct val="90000"/>
              </a:lnSpc>
              <a:spcBef>
                <a:spcPts val="0"/>
              </a:spcBef>
              <a:spcAft>
                <a:spcPts val="0"/>
              </a:spcAft>
              <a:buNone/>
            </a:pPr>
            <a:r>
              <a:rPr lang="en-GB" sz="1200" b="1" i="0">
                <a:solidFill>
                  <a:schemeClr val="dk1"/>
                </a:solidFill>
                <a:latin typeface="Calibri"/>
                <a:ea typeface="Calibri"/>
                <a:cs typeface="Calibri"/>
                <a:sym typeface="Calibri"/>
              </a:rPr>
              <a:t>Social Ventures</a:t>
            </a:r>
            <a:r>
              <a:rPr lang="en-GB" sz="1200" b="0" i="0">
                <a:solidFill>
                  <a:schemeClr val="dk1"/>
                </a:solidFill>
                <a:latin typeface="Calibri"/>
                <a:ea typeface="Calibri"/>
                <a:cs typeface="Calibri"/>
                <a:sym typeface="Calibri"/>
              </a:rPr>
              <a:t>: Some ventures focus on addressing social or environmental issues while also aiming to generate profits. These social entrepreneurs seek to create positive impacts on society through their business activities.</a:t>
            </a:r>
            <a:endParaRPr/>
          </a:p>
          <a:p>
            <a:pPr marL="0" lvl="0" indent="0" algn="l" rtl="0">
              <a:lnSpc>
                <a:spcPct val="90000"/>
              </a:lnSpc>
              <a:spcBef>
                <a:spcPts val="0"/>
              </a:spcBef>
              <a:spcAft>
                <a:spcPts val="0"/>
              </a:spcAft>
              <a:buNone/>
            </a:pPr>
            <a:r>
              <a:rPr lang="en-GB" sz="1200" b="1" i="0">
                <a:solidFill>
                  <a:schemeClr val="dk1"/>
                </a:solidFill>
                <a:latin typeface="Calibri"/>
                <a:ea typeface="Calibri"/>
                <a:cs typeface="Calibri"/>
                <a:sym typeface="Calibri"/>
              </a:rPr>
              <a:t>Corporate Ventures</a:t>
            </a:r>
            <a:r>
              <a:rPr lang="en-GB" sz="1200" b="0" i="0">
                <a:solidFill>
                  <a:schemeClr val="dk1"/>
                </a:solidFill>
                <a:latin typeface="Calibri"/>
                <a:ea typeface="Calibri"/>
                <a:cs typeface="Calibri"/>
                <a:sym typeface="Calibri"/>
              </a:rPr>
              <a:t>: Established companies may also engage in ventures by launching new divisions or subsidiaries to explore new markets or innovative products. These ventures are often referred to as corporate entrepreneurship or "intrapreneurship."</a:t>
            </a:r>
            <a:endParaRPr/>
          </a:p>
          <a:p>
            <a:pPr marL="0" lvl="0" indent="0" algn="l" rtl="0">
              <a:lnSpc>
                <a:spcPct val="90000"/>
              </a:lnSpc>
              <a:spcBef>
                <a:spcPts val="0"/>
              </a:spcBef>
              <a:spcAft>
                <a:spcPts val="0"/>
              </a:spcAft>
              <a:buNone/>
            </a:pPr>
            <a:r>
              <a:rPr lang="en-GB" sz="1200" b="0" i="0">
                <a:solidFill>
                  <a:schemeClr val="dk1"/>
                </a:solidFill>
                <a:latin typeface="Calibri"/>
                <a:ea typeface="Calibri"/>
                <a:cs typeface="Calibri"/>
                <a:sym typeface="Calibri"/>
              </a:rPr>
              <a:t>In summary, a venture in entrepreneurship is a business endeavor characterized by its risk-taking nature and the pursuit of financial gains or other goals. Entrepreneurs play a vital role in identifying opportunities, taking calculated risks, and creating innovative solutions to drive the success of their ventures.</a:t>
            </a:r>
            <a:endParaRPr/>
          </a:p>
          <a:p>
            <a:pPr marL="0" lvl="0" indent="0" algn="l" rtl="0">
              <a:lnSpc>
                <a:spcPct val="90000"/>
              </a:lnSpc>
              <a:spcBef>
                <a:spcPts val="0"/>
              </a:spcBef>
              <a:spcAft>
                <a:spcPts val="0"/>
              </a:spcAft>
              <a:buNone/>
            </a:pPr>
            <a:endParaRPr/>
          </a:p>
        </p:txBody>
      </p:sp>
      <p:sp>
        <p:nvSpPr>
          <p:cNvPr id="343" name="Google Shape;343;p24: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344" name="Google Shape;344;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3" name="Google Shape;3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GB" sz="1200" b="0" i="0">
                <a:solidFill>
                  <a:schemeClr val="dk1"/>
                </a:solidFill>
                <a:latin typeface="Calibri"/>
                <a:ea typeface="Calibri"/>
                <a:cs typeface="Calibri"/>
                <a:sym typeface="Calibri"/>
              </a:rPr>
              <a:t>In the context of entrepreneurship and business, the term "venture" often refers to a business or project that involves risk and uncertainty. A venture is typically a new or innovative business initiative that carries a degree of risk due to factors such as market competition, financial investments, and the potential for success or failure.</a:t>
            </a:r>
            <a:endParaRPr/>
          </a:p>
          <a:p>
            <a:pPr marL="0" lvl="0" indent="0" algn="l" rtl="0">
              <a:lnSpc>
                <a:spcPct val="90000"/>
              </a:lnSpc>
              <a:spcBef>
                <a:spcPts val="0"/>
              </a:spcBef>
              <a:spcAft>
                <a:spcPts val="0"/>
              </a:spcAft>
              <a:buNone/>
            </a:pPr>
            <a:endParaRPr sz="1200" b="0" i="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GB" sz="1200" b="0" i="0">
                <a:solidFill>
                  <a:schemeClr val="dk1"/>
                </a:solidFill>
                <a:latin typeface="Calibri"/>
                <a:ea typeface="Calibri"/>
                <a:cs typeface="Calibri"/>
                <a:sym typeface="Calibri"/>
              </a:rPr>
              <a:t>In entrepreneurship, the term "venture" refers to a business or startup initiative that involves taking risks in the pursuit of profit or other objectives. A venture typically involves launching a new business or investing in an innovative project with the expectation of achieving financial gains.</a:t>
            </a:r>
            <a:endParaRPr/>
          </a:p>
          <a:p>
            <a:pPr marL="0" lvl="0" indent="0" algn="l" rtl="0">
              <a:lnSpc>
                <a:spcPct val="90000"/>
              </a:lnSpc>
              <a:spcBef>
                <a:spcPts val="0"/>
              </a:spcBef>
              <a:spcAft>
                <a:spcPts val="0"/>
              </a:spcAft>
              <a:buNone/>
            </a:pPr>
            <a:r>
              <a:rPr lang="en-GB" sz="1200" b="0" i="0">
                <a:solidFill>
                  <a:schemeClr val="dk1"/>
                </a:solidFill>
                <a:latin typeface="Calibri"/>
                <a:ea typeface="Calibri"/>
                <a:cs typeface="Calibri"/>
                <a:sym typeface="Calibri"/>
              </a:rPr>
              <a:t>Ventures in entrepreneurship can take various forms, such as:</a:t>
            </a:r>
            <a:endParaRPr/>
          </a:p>
          <a:p>
            <a:pPr marL="0" lvl="0" indent="0" algn="l" rtl="0">
              <a:lnSpc>
                <a:spcPct val="90000"/>
              </a:lnSpc>
              <a:spcBef>
                <a:spcPts val="0"/>
              </a:spcBef>
              <a:spcAft>
                <a:spcPts val="0"/>
              </a:spcAft>
              <a:buNone/>
            </a:pPr>
            <a:r>
              <a:rPr lang="en-GB" sz="1200" b="1" i="0">
                <a:solidFill>
                  <a:schemeClr val="dk1"/>
                </a:solidFill>
                <a:latin typeface="Calibri"/>
                <a:ea typeface="Calibri"/>
                <a:cs typeface="Calibri"/>
                <a:sym typeface="Calibri"/>
              </a:rPr>
              <a:t>Startup Ventures</a:t>
            </a:r>
            <a:r>
              <a:rPr lang="en-GB" sz="1200" b="0" i="0">
                <a:solidFill>
                  <a:schemeClr val="dk1"/>
                </a:solidFill>
                <a:latin typeface="Calibri"/>
                <a:ea typeface="Calibri"/>
                <a:cs typeface="Calibri"/>
                <a:sym typeface="Calibri"/>
              </a:rPr>
              <a:t>: These are newly established businesses with innovative ideas or products. Startups often seek funding from investors or venture capitalists to grow and expand their operations.</a:t>
            </a:r>
            <a:endParaRPr/>
          </a:p>
          <a:p>
            <a:pPr marL="0" lvl="0" indent="0" algn="l" rtl="0">
              <a:lnSpc>
                <a:spcPct val="90000"/>
              </a:lnSpc>
              <a:spcBef>
                <a:spcPts val="0"/>
              </a:spcBef>
              <a:spcAft>
                <a:spcPts val="0"/>
              </a:spcAft>
              <a:buNone/>
            </a:pPr>
            <a:r>
              <a:rPr lang="en-GB" sz="1200" b="1" i="0">
                <a:solidFill>
                  <a:schemeClr val="dk1"/>
                </a:solidFill>
                <a:latin typeface="Calibri"/>
                <a:ea typeface="Calibri"/>
                <a:cs typeface="Calibri"/>
                <a:sym typeface="Calibri"/>
              </a:rPr>
              <a:t>Entrepreneurial Ventures</a:t>
            </a:r>
            <a:r>
              <a:rPr lang="en-GB" sz="1200" b="0" i="0">
                <a:solidFill>
                  <a:schemeClr val="dk1"/>
                </a:solidFill>
                <a:latin typeface="Calibri"/>
                <a:ea typeface="Calibri"/>
                <a:cs typeface="Calibri"/>
                <a:sym typeface="Calibri"/>
              </a:rPr>
              <a:t>: These are businesses initiated and managed by entrepreneurs who are willing to take calculated risks in pursuit of opportunities. These ventures can range from small sole proprietorships to larger corporations.</a:t>
            </a:r>
            <a:endParaRPr/>
          </a:p>
          <a:p>
            <a:pPr marL="0" lvl="0" indent="0" algn="l" rtl="0">
              <a:lnSpc>
                <a:spcPct val="90000"/>
              </a:lnSpc>
              <a:spcBef>
                <a:spcPts val="0"/>
              </a:spcBef>
              <a:spcAft>
                <a:spcPts val="0"/>
              </a:spcAft>
              <a:buNone/>
            </a:pPr>
            <a:r>
              <a:rPr lang="en-GB" sz="1200" b="1" i="0">
                <a:solidFill>
                  <a:schemeClr val="dk1"/>
                </a:solidFill>
                <a:latin typeface="Calibri"/>
                <a:ea typeface="Calibri"/>
                <a:cs typeface="Calibri"/>
                <a:sym typeface="Calibri"/>
              </a:rPr>
              <a:t>Social Ventures</a:t>
            </a:r>
            <a:r>
              <a:rPr lang="en-GB" sz="1200" b="0" i="0">
                <a:solidFill>
                  <a:schemeClr val="dk1"/>
                </a:solidFill>
                <a:latin typeface="Calibri"/>
                <a:ea typeface="Calibri"/>
                <a:cs typeface="Calibri"/>
                <a:sym typeface="Calibri"/>
              </a:rPr>
              <a:t>: Some ventures focus on addressing social or environmental issues while also aiming to generate profits. These social entrepreneurs seek to create positive impacts on society through their business activities.</a:t>
            </a:r>
            <a:endParaRPr/>
          </a:p>
          <a:p>
            <a:pPr marL="0" lvl="0" indent="0" algn="l" rtl="0">
              <a:lnSpc>
                <a:spcPct val="90000"/>
              </a:lnSpc>
              <a:spcBef>
                <a:spcPts val="0"/>
              </a:spcBef>
              <a:spcAft>
                <a:spcPts val="0"/>
              </a:spcAft>
              <a:buNone/>
            </a:pPr>
            <a:r>
              <a:rPr lang="en-GB" sz="1200" b="1" i="0">
                <a:solidFill>
                  <a:schemeClr val="dk1"/>
                </a:solidFill>
                <a:latin typeface="Calibri"/>
                <a:ea typeface="Calibri"/>
                <a:cs typeface="Calibri"/>
                <a:sym typeface="Calibri"/>
              </a:rPr>
              <a:t>Corporate Ventures</a:t>
            </a:r>
            <a:r>
              <a:rPr lang="en-GB" sz="1200" b="0" i="0">
                <a:solidFill>
                  <a:schemeClr val="dk1"/>
                </a:solidFill>
                <a:latin typeface="Calibri"/>
                <a:ea typeface="Calibri"/>
                <a:cs typeface="Calibri"/>
                <a:sym typeface="Calibri"/>
              </a:rPr>
              <a:t>: Established companies may also engage in ventures by launching new divisions or subsidiaries to explore new markets or innovative products. These ventures are often referred to as corporate entrepreneurship or "intrapreneurship."</a:t>
            </a:r>
            <a:endParaRPr/>
          </a:p>
          <a:p>
            <a:pPr marL="0" lvl="0" indent="0" algn="l" rtl="0">
              <a:lnSpc>
                <a:spcPct val="90000"/>
              </a:lnSpc>
              <a:spcBef>
                <a:spcPts val="0"/>
              </a:spcBef>
              <a:spcAft>
                <a:spcPts val="0"/>
              </a:spcAft>
              <a:buNone/>
            </a:pPr>
            <a:r>
              <a:rPr lang="en-GB" sz="1200" b="0" i="0">
                <a:solidFill>
                  <a:schemeClr val="dk1"/>
                </a:solidFill>
                <a:latin typeface="Calibri"/>
                <a:ea typeface="Calibri"/>
                <a:cs typeface="Calibri"/>
                <a:sym typeface="Calibri"/>
              </a:rPr>
              <a:t>In summary, a venture in entrepreneurship is a business endeavor characterized by its risk-taking nature and the pursuit of financial gains or other goals. Entrepreneurs play a vital role in identifying opportunities, taking calculated risks, and creating innovative solutions to drive the success of their ventures.</a:t>
            </a:r>
            <a:endParaRPr/>
          </a:p>
          <a:p>
            <a:pPr marL="0" lvl="0" indent="0" algn="l" rtl="0">
              <a:lnSpc>
                <a:spcPct val="90000"/>
              </a:lnSpc>
              <a:spcBef>
                <a:spcPts val="0"/>
              </a:spcBef>
              <a:spcAft>
                <a:spcPts val="0"/>
              </a:spcAft>
              <a:buNone/>
            </a:pPr>
            <a:endParaRPr/>
          </a:p>
        </p:txBody>
      </p:sp>
      <p:sp>
        <p:nvSpPr>
          <p:cNvPr id="354" name="Google Shape;354;p2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355" name="Google Shape;355;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 name="Google Shape;43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38"/>
          <p:cNvSpPr txBox="1">
            <a:spLocks noGrp="1"/>
          </p:cNvSpPr>
          <p:nvPr>
            <p:ph type="ctrTitle"/>
          </p:nvPr>
        </p:nvSpPr>
        <p:spPr>
          <a:xfrm>
            <a:off x="1219200" y="3886200"/>
            <a:ext cx="6858000" cy="990600"/>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8"/>
          <p:cNvSpPr txBox="1">
            <a:spLocks noGrp="1"/>
          </p:cNvSpPr>
          <p:nvPr>
            <p:ph type="subTitle" idx="1"/>
          </p:nvPr>
        </p:nvSpPr>
        <p:spPr>
          <a:xfrm>
            <a:off x="1219200" y="5124450"/>
            <a:ext cx="6858000" cy="533400"/>
          </a:xfrm>
          <a:prstGeom prst="rect">
            <a:avLst/>
          </a:prstGeom>
          <a:noFill/>
          <a:ln>
            <a:noFill/>
          </a:ln>
        </p:spPr>
        <p:txBody>
          <a:bodyPr spcFirstLastPara="1" wrap="square" lIns="91425" tIns="45700" rIns="91425" bIns="45700" anchor="t" anchorCtr="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a:endParaRPr/>
          </a:p>
        </p:txBody>
      </p:sp>
      <p:sp>
        <p:nvSpPr>
          <p:cNvPr id="21" name="Google Shape;21;p38"/>
          <p:cNvSpPr txBox="1">
            <a:spLocks noGrp="1"/>
          </p:cNvSpPr>
          <p:nvPr>
            <p:ph type="dt" idx="10"/>
          </p:nvPr>
        </p:nvSpPr>
        <p:spPr>
          <a:xfrm>
            <a:off x="6400800" y="6355080"/>
            <a:ext cx="22860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8"/>
          <p:cNvSpPr txBox="1">
            <a:spLocks noGrp="1"/>
          </p:cNvSpPr>
          <p:nvPr>
            <p:ph type="ftr" idx="11"/>
          </p:nvPr>
        </p:nvSpPr>
        <p:spPr>
          <a:xfrm>
            <a:off x="2898648" y="6355080"/>
            <a:ext cx="347472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8"/>
          <p:cNvSpPr txBox="1">
            <a:spLocks noGrp="1"/>
          </p:cNvSpPr>
          <p:nvPr>
            <p:ph type="sldNum" idx="12"/>
          </p:nvPr>
        </p:nvSpPr>
        <p:spPr>
          <a:xfrm>
            <a:off x="1216152" y="6355080"/>
            <a:ext cx="1219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
        <p:nvSpPr>
          <p:cNvPr id="24" name="Google Shape;24;p38"/>
          <p:cNvSpPr/>
          <p:nvPr/>
        </p:nvSpPr>
        <p:spPr>
          <a:xfrm>
            <a:off x="904875" y="3648075"/>
            <a:ext cx="7315200" cy="128016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5" name="Google Shape;25;p38"/>
          <p:cNvSpPr/>
          <p:nvPr/>
        </p:nvSpPr>
        <p:spPr>
          <a:xfrm>
            <a:off x="914400" y="5048250"/>
            <a:ext cx="7315200" cy="685800"/>
          </a:xfrm>
          <a:prstGeom prst="rect">
            <a:avLst/>
          </a:prstGeom>
          <a:noFill/>
          <a:ln w="95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6" name="Google Shape;26;p38"/>
          <p:cNvSpPr/>
          <p:nvPr/>
        </p:nvSpPr>
        <p:spPr>
          <a:xfrm>
            <a:off x="904875" y="3648075"/>
            <a:ext cx="228600" cy="1280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7" name="Google Shape;27;p38"/>
          <p:cNvSpPr/>
          <p:nvPr/>
        </p:nvSpPr>
        <p:spPr>
          <a:xfrm>
            <a:off x="914400" y="5048250"/>
            <a:ext cx="228600" cy="6858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4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47"/>
          <p:cNvSpPr txBox="1">
            <a:spLocks noGrp="1"/>
          </p:cNvSpPr>
          <p:nvPr>
            <p:ph type="body" idx="1"/>
          </p:nvPr>
        </p:nvSpPr>
        <p:spPr>
          <a:xfrm rot="5400000">
            <a:off x="2116836" y="-440436"/>
            <a:ext cx="4910328" cy="82296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93" name="Google Shape;93;p47"/>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7"/>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7"/>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48"/>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48"/>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99" name="Google Shape;99;p48"/>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8"/>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48"/>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cxnSp>
        <p:nvCxnSpPr>
          <p:cNvPr id="102" name="Google Shape;102;p48"/>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sp>
        <p:nvSpPr>
          <p:cNvPr id="103" name="Google Shape;103;p48"/>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cxnSp>
        <p:nvCxnSpPr>
          <p:cNvPr id="104" name="Google Shape;104;p48"/>
          <p:cNvCxnSpPr/>
          <p:nvPr/>
        </p:nvCxnSpPr>
        <p:spPr>
          <a:xfrm rot="5400000">
            <a:off x="3629607" y="3201952"/>
            <a:ext cx="5852160" cy="0"/>
          </a:xfrm>
          <a:prstGeom prst="straightConnector1">
            <a:avLst/>
          </a:prstGeom>
          <a:noFill/>
          <a:ln w="9525" cap="flat" cmpd="sng">
            <a:solidFill>
              <a:schemeClr val="accent2"/>
            </a:solidFill>
            <a:prstDash val="dash"/>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9"/>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9"/>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9"/>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
        <p:nvSpPr>
          <p:cNvPr id="33" name="Google Shape;33;p39"/>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40"/>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0"/>
          <p:cNvSpPr txBox="1">
            <a:spLocks noGrp="1"/>
          </p:cNvSpPr>
          <p:nvPr>
            <p:ph type="body" idx="1"/>
          </p:nvPr>
        </p:nvSpPr>
        <p:spPr>
          <a:xfrm>
            <a:off x="457200" y="1285875"/>
            <a:ext cx="4040188" cy="685800"/>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37" name="Google Shape;37;p40"/>
          <p:cNvSpPr txBox="1">
            <a:spLocks noGrp="1"/>
          </p:cNvSpPr>
          <p:nvPr>
            <p:ph type="body" idx="2"/>
          </p:nvPr>
        </p:nvSpPr>
        <p:spPr>
          <a:xfrm>
            <a:off x="4648200" y="1295400"/>
            <a:ext cx="4041775" cy="685800"/>
          </a:xfrm>
          <a:prstGeom prst="rect">
            <a:avLst/>
          </a:prstGeom>
          <a:noFill/>
          <a:ln>
            <a:noFill/>
          </a:ln>
        </p:spPr>
        <p:txBody>
          <a:bodyPr spcFirstLastPara="1" wrap="square" lIns="91425" tIns="45700" rIns="91425" bIns="45700" anchor="b" anchorCtr="0">
            <a:norm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38" name="Google Shape;38;p40"/>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0"/>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0"/>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
        <p:nvSpPr>
          <p:cNvPr id="41" name="Google Shape;41;p40"/>
          <p:cNvSpPr txBox="1">
            <a:spLocks noGrp="1"/>
          </p:cNvSpPr>
          <p:nvPr>
            <p:ph type="body" idx="3"/>
          </p:nvPr>
        </p:nvSpPr>
        <p:spPr>
          <a:xfrm>
            <a:off x="457200" y="2133600"/>
            <a:ext cx="4038600" cy="40386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42" name="Google Shape;42;p40"/>
          <p:cNvSpPr txBox="1">
            <a:spLocks noGrp="1"/>
          </p:cNvSpPr>
          <p:nvPr>
            <p:ph type="body" idx="4"/>
          </p:nvPr>
        </p:nvSpPr>
        <p:spPr>
          <a:xfrm>
            <a:off x="4648200" y="2133600"/>
            <a:ext cx="4038600" cy="40386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3"/>
        <p:cNvGrpSpPr/>
        <p:nvPr/>
      </p:nvGrpSpPr>
      <p:grpSpPr>
        <a:xfrm>
          <a:off x="0" y="0"/>
          <a:ext cx="0" cy="0"/>
          <a:chOff x="0" y="0"/>
          <a:chExt cx="0" cy="0"/>
        </a:xfrm>
      </p:grpSpPr>
      <p:sp>
        <p:nvSpPr>
          <p:cNvPr id="44" name="Google Shape;44;p41"/>
          <p:cNvSpPr txBox="1">
            <a:spLocks noGrp="1"/>
          </p:cNvSpPr>
          <p:nvPr>
            <p:ph type="title"/>
          </p:nvPr>
        </p:nvSpPr>
        <p:spPr>
          <a:xfrm>
            <a:off x="1219200" y="2971800"/>
            <a:ext cx="6858000" cy="1066800"/>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2"/>
              </a:buClr>
              <a:buSzPts val="3200"/>
              <a:buFont typeface="Bookman Old Style"/>
              <a:buNone/>
              <a:defRPr sz="3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1"/>
          <p:cNvSpPr txBox="1">
            <a:spLocks noGrp="1"/>
          </p:cNvSpPr>
          <p:nvPr>
            <p:ph type="body" idx="1"/>
          </p:nvPr>
        </p:nvSpPr>
        <p:spPr>
          <a:xfrm>
            <a:off x="1295400" y="4267200"/>
            <a:ext cx="6781800" cy="1143000"/>
          </a:xfrm>
          <a:prstGeom prst="rect">
            <a:avLst/>
          </a:prstGeom>
          <a:noFill/>
          <a:ln>
            <a:noFill/>
          </a:ln>
        </p:spPr>
        <p:txBody>
          <a:bodyPr spcFirstLastPara="1" wrap="square" lIns="91425" tIns="45700" rIns="91425" bIns="45700" anchor="t" anchorCtr="0">
            <a:normAutofit/>
          </a:bodyPr>
          <a:lstStyle>
            <a:lvl1pPr marL="457200" lvl="0" indent="-228600" algn="r">
              <a:spcBef>
                <a:spcPts val="600"/>
              </a:spcBef>
              <a:spcAft>
                <a:spcPts val="0"/>
              </a:spcAft>
              <a:buSzPts val="1520"/>
              <a:buNone/>
              <a:defRPr sz="2000">
                <a:solidFill>
                  <a:schemeClr val="lt1"/>
                </a:solidFill>
              </a:defRPr>
            </a:lvl1pPr>
            <a:lvl2pPr marL="914400" lvl="1" indent="-228600" algn="l">
              <a:spcBef>
                <a:spcPts val="500"/>
              </a:spcBef>
              <a:spcAft>
                <a:spcPts val="0"/>
              </a:spcAft>
              <a:buSzPts val="1368"/>
              <a:buNone/>
              <a:defRPr sz="1800">
                <a:solidFill>
                  <a:schemeClr val="lt1"/>
                </a:solidFill>
              </a:defRPr>
            </a:lvl2pPr>
            <a:lvl3pPr marL="1371600" lvl="2" indent="-228600" algn="l">
              <a:spcBef>
                <a:spcPts val="500"/>
              </a:spcBef>
              <a:spcAft>
                <a:spcPts val="0"/>
              </a:spcAft>
              <a:buSzPts val="1216"/>
              <a:buNone/>
              <a:defRPr sz="1600">
                <a:solidFill>
                  <a:schemeClr val="lt1"/>
                </a:solidFill>
              </a:defRPr>
            </a:lvl3pPr>
            <a:lvl4pPr marL="1828800" lvl="3" indent="-228600" algn="l">
              <a:spcBef>
                <a:spcPts val="400"/>
              </a:spcBef>
              <a:spcAft>
                <a:spcPts val="0"/>
              </a:spcAft>
              <a:buSzPts val="980"/>
              <a:buNone/>
              <a:defRPr sz="1400">
                <a:solidFill>
                  <a:schemeClr val="lt1"/>
                </a:solidFill>
              </a:defRPr>
            </a:lvl4pPr>
            <a:lvl5pPr marL="2286000" lvl="4" indent="-228600" algn="l">
              <a:spcBef>
                <a:spcPts val="300"/>
              </a:spcBef>
              <a:spcAft>
                <a:spcPts val="0"/>
              </a:spcAft>
              <a:buSzPts val="980"/>
              <a:buNone/>
              <a:defRPr sz="1400">
                <a:solidFill>
                  <a:schemeClr val="lt1"/>
                </a:solidFill>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46" name="Google Shape;46;p41"/>
          <p:cNvSpPr txBox="1">
            <a:spLocks noGrp="1"/>
          </p:cNvSpPr>
          <p:nvPr>
            <p:ph type="dt" idx="10"/>
          </p:nvPr>
        </p:nvSpPr>
        <p:spPr>
          <a:xfrm>
            <a:off x="6400800" y="6355080"/>
            <a:ext cx="22860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1"/>
          <p:cNvSpPr txBox="1">
            <a:spLocks noGrp="1"/>
          </p:cNvSpPr>
          <p:nvPr>
            <p:ph type="ftr" idx="11"/>
          </p:nvPr>
        </p:nvSpPr>
        <p:spPr>
          <a:xfrm>
            <a:off x="2898648" y="6355080"/>
            <a:ext cx="347472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1"/>
          <p:cNvSpPr txBox="1">
            <a:spLocks noGrp="1"/>
          </p:cNvSpPr>
          <p:nvPr>
            <p:ph type="sldNum" idx="12"/>
          </p:nvPr>
        </p:nvSpPr>
        <p:spPr>
          <a:xfrm>
            <a:off x="1069848" y="6355080"/>
            <a:ext cx="1520952"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
        <p:nvSpPr>
          <p:cNvPr id="49" name="Google Shape;49;p41"/>
          <p:cNvSpPr/>
          <p:nvPr/>
        </p:nvSpPr>
        <p:spPr>
          <a:xfrm>
            <a:off x="914400" y="2819400"/>
            <a:ext cx="7315200" cy="128016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50" name="Google Shape;50;p41"/>
          <p:cNvSpPr/>
          <p:nvPr/>
        </p:nvSpPr>
        <p:spPr>
          <a:xfrm>
            <a:off x="914400" y="2819400"/>
            <a:ext cx="228600" cy="1280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42"/>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42"/>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2"/>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2"/>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
        <p:nvSpPr>
          <p:cNvPr id="56" name="Google Shape;56;p42"/>
          <p:cNvSpPr txBox="1">
            <a:spLocks noGrp="1"/>
          </p:cNvSpPr>
          <p:nvPr>
            <p:ph type="body" idx="1"/>
          </p:nvPr>
        </p:nvSpPr>
        <p:spPr>
          <a:xfrm>
            <a:off x="457200" y="1219200"/>
            <a:ext cx="4041648" cy="493776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7" name="Google Shape;57;p42"/>
          <p:cNvSpPr txBox="1">
            <a:spLocks noGrp="1"/>
          </p:cNvSpPr>
          <p:nvPr>
            <p:ph type="body" idx="2"/>
          </p:nvPr>
        </p:nvSpPr>
        <p:spPr>
          <a:xfrm>
            <a:off x="4632198" y="1216152"/>
            <a:ext cx="4041648" cy="493776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43"/>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3"/>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3"/>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3"/>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
        <p:nvSpPr>
          <p:cNvPr id="63" name="Google Shape;63;p43"/>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4"/>
        <p:cNvGrpSpPr/>
        <p:nvPr/>
      </p:nvGrpSpPr>
      <p:grpSpPr>
        <a:xfrm>
          <a:off x="0" y="0"/>
          <a:ext cx="0" cy="0"/>
          <a:chOff x="0" y="0"/>
          <a:chExt cx="0" cy="0"/>
        </a:xfrm>
      </p:grpSpPr>
      <p:sp>
        <p:nvSpPr>
          <p:cNvPr id="65" name="Google Shape;65;p44"/>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4"/>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4"/>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cxnSp>
        <p:nvCxnSpPr>
          <p:cNvPr id="68" name="Google Shape;68;p44"/>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sp>
        <p:nvSpPr>
          <p:cNvPr id="69" name="Google Shape;69;p44"/>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0"/>
        <p:cNvGrpSpPr/>
        <p:nvPr/>
      </p:nvGrpSpPr>
      <p:grpSpPr>
        <a:xfrm>
          <a:off x="0" y="0"/>
          <a:ext cx="0" cy="0"/>
          <a:chOff x="0" y="0"/>
          <a:chExt cx="0" cy="0"/>
        </a:xfrm>
      </p:grpSpPr>
      <p:sp>
        <p:nvSpPr>
          <p:cNvPr id="71" name="Google Shape;71;p45"/>
          <p:cNvSpPr txBox="1">
            <a:spLocks noGrp="1"/>
          </p:cNvSpPr>
          <p:nvPr>
            <p:ph type="title"/>
          </p:nvPr>
        </p:nvSpPr>
        <p:spPr>
          <a:xfrm>
            <a:off x="6324600" y="304800"/>
            <a:ext cx="2514600" cy="838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Gill Sans"/>
              <a:buNone/>
              <a:defRPr sz="2000" b="1">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45"/>
          <p:cNvSpPr txBox="1">
            <a:spLocks noGrp="1"/>
          </p:cNvSpPr>
          <p:nvPr>
            <p:ph type="body" idx="1"/>
          </p:nvPr>
        </p:nvSpPr>
        <p:spPr>
          <a:xfrm>
            <a:off x="6324600" y="1219200"/>
            <a:ext cx="2514600" cy="4843463"/>
          </a:xfrm>
          <a:prstGeom prst="rect">
            <a:avLst/>
          </a:prstGeom>
          <a:noFill/>
          <a:ln>
            <a:noFill/>
          </a:ln>
        </p:spPr>
        <p:txBody>
          <a:bodyPr spcFirstLastPara="1" wrap="square" lIns="91425" tIns="45700" rIns="91425" bIns="45700" anchor="t" anchorCtr="0">
            <a:normAutofit/>
          </a:bodyPr>
          <a:lstStyle>
            <a:lvl1pPr marL="457200" lvl="0" indent="-228600" algn="l">
              <a:lnSpc>
                <a:spcPct val="137500"/>
              </a:lnSpc>
              <a:spcBef>
                <a:spcPts val="600"/>
              </a:spcBef>
              <a:spcAft>
                <a:spcPts val="0"/>
              </a:spcAft>
              <a:buSzPts val="1216"/>
              <a:buNone/>
              <a:defRPr sz="1600">
                <a:solidFill>
                  <a:schemeClr val="dk2"/>
                </a:solidFill>
              </a:defRPr>
            </a:lvl1pPr>
            <a:lvl2pPr marL="914400" lvl="1" indent="-228600" algn="l">
              <a:spcBef>
                <a:spcPts val="1000"/>
              </a:spcBef>
              <a:spcAft>
                <a:spcPts val="0"/>
              </a:spcAft>
              <a:buSzPts val="912"/>
              <a:buNone/>
              <a:defRPr sz="1200"/>
            </a:lvl2pPr>
            <a:lvl3pPr marL="1371600" lvl="2" indent="-228600" algn="l">
              <a:spcBef>
                <a:spcPts val="500"/>
              </a:spcBef>
              <a:spcAft>
                <a:spcPts val="0"/>
              </a:spcAft>
              <a:buSzPts val="760"/>
              <a:buNone/>
              <a:defRPr sz="1000"/>
            </a:lvl3pPr>
            <a:lvl4pPr marL="1828800" lvl="3" indent="-228600" algn="l">
              <a:spcBef>
                <a:spcPts val="400"/>
              </a:spcBef>
              <a:spcAft>
                <a:spcPts val="0"/>
              </a:spcAft>
              <a:buSzPts val="630"/>
              <a:buNone/>
              <a:defRPr sz="900"/>
            </a:lvl4pPr>
            <a:lvl5pPr marL="2286000" lvl="4" indent="-228600" algn="l">
              <a:spcBef>
                <a:spcPts val="300"/>
              </a:spcBef>
              <a:spcAft>
                <a:spcPts val="0"/>
              </a:spcAft>
              <a:buSzPts val="630"/>
              <a:buNone/>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73" name="Google Shape;73;p45"/>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5"/>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5"/>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cxnSp>
        <p:nvCxnSpPr>
          <p:cNvPr id="76" name="Google Shape;76;p45"/>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cxnSp>
        <p:nvCxnSpPr>
          <p:cNvPr id="77" name="Google Shape;77;p45"/>
          <p:cNvCxnSpPr/>
          <p:nvPr/>
        </p:nvCxnSpPr>
        <p:spPr>
          <a:xfrm rot="5400000">
            <a:off x="3160645" y="3324225"/>
            <a:ext cx="6035040" cy="0"/>
          </a:xfrm>
          <a:prstGeom prst="straightConnector1">
            <a:avLst/>
          </a:prstGeom>
          <a:noFill/>
          <a:ln w="9525" cap="flat" cmpd="sng">
            <a:solidFill>
              <a:schemeClr val="accent2"/>
            </a:solidFill>
            <a:prstDash val="dash"/>
            <a:round/>
            <a:headEnd type="none" w="sm" len="sm"/>
            <a:tailEnd type="none" w="sm" len="sm"/>
          </a:ln>
        </p:spPr>
      </p:cxnSp>
      <p:sp>
        <p:nvSpPr>
          <p:cNvPr id="78" name="Google Shape;78;p45"/>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79" name="Google Shape;79;p45"/>
          <p:cNvSpPr txBox="1">
            <a:spLocks noGrp="1"/>
          </p:cNvSpPr>
          <p:nvPr>
            <p:ph type="body" idx="2"/>
          </p:nvPr>
        </p:nvSpPr>
        <p:spPr>
          <a:xfrm>
            <a:off x="304800" y="304800"/>
            <a:ext cx="5715000" cy="57150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solidFill>
          <a:schemeClr val="dk2"/>
        </a:solidFill>
        <a:effectLst/>
      </p:bgPr>
    </p:bg>
    <p:spTree>
      <p:nvGrpSpPr>
        <p:cNvPr id="1" name="Shape 80"/>
        <p:cNvGrpSpPr/>
        <p:nvPr/>
      </p:nvGrpSpPr>
      <p:grpSpPr>
        <a:xfrm>
          <a:off x="0" y="0"/>
          <a:ext cx="0" cy="0"/>
          <a:chOff x="0" y="0"/>
          <a:chExt cx="0" cy="0"/>
        </a:xfrm>
      </p:grpSpPr>
      <p:sp>
        <p:nvSpPr>
          <p:cNvPr id="81" name="Google Shape;81;p46"/>
          <p:cNvSpPr txBox="1">
            <a:spLocks noGrp="1"/>
          </p:cNvSpPr>
          <p:nvPr>
            <p:ph type="title"/>
          </p:nvPr>
        </p:nvSpPr>
        <p:spPr>
          <a:xfrm>
            <a:off x="457200" y="500856"/>
            <a:ext cx="8229600" cy="674688"/>
          </a:xfrm>
          <a:prstGeom prst="rect">
            <a:avLst/>
          </a:prstGeom>
          <a:noFill/>
          <a:ln w="9525" cap="flat" cmpd="sng">
            <a:solidFill>
              <a:schemeClr val="accent1"/>
            </a:solidFill>
            <a:prstDash val="solid"/>
            <a:round/>
            <a:headEnd type="none" w="sm" len="sm"/>
            <a:tailEnd type="none" w="sm" len="sm"/>
          </a:ln>
        </p:spPr>
        <p:txBody>
          <a:bodyPr spcFirstLastPara="1" wrap="square" lIns="274300" tIns="45700" rIns="91425" bIns="45700" anchor="ctr" anchorCtr="0">
            <a:normAutofit/>
          </a:bodyPr>
          <a:lstStyle>
            <a:lvl1pPr lvl="0" algn="r">
              <a:spcBef>
                <a:spcPts val="0"/>
              </a:spcBef>
              <a:spcAft>
                <a:spcPts val="0"/>
              </a:spcAft>
              <a:buClr>
                <a:schemeClr val="lt1"/>
              </a:buClr>
              <a:buSzPts val="2000"/>
              <a:buFont typeface="Bookman Old Style"/>
              <a:buNone/>
              <a:defRPr sz="20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46"/>
          <p:cNvSpPr>
            <a:spLocks noGrp="1"/>
          </p:cNvSpPr>
          <p:nvPr>
            <p:ph type="pic" idx="2"/>
          </p:nvPr>
        </p:nvSpPr>
        <p:spPr>
          <a:xfrm>
            <a:off x="457200" y="1905000"/>
            <a:ext cx="8229600" cy="4270248"/>
          </a:xfrm>
          <a:prstGeom prst="rect">
            <a:avLst/>
          </a:prstGeom>
          <a:solidFill>
            <a:srgbClr val="BABABA"/>
          </a:solidFill>
          <a:ln>
            <a:noFill/>
          </a:ln>
        </p:spPr>
      </p:sp>
      <p:sp>
        <p:nvSpPr>
          <p:cNvPr id="83" name="Google Shape;83;p46"/>
          <p:cNvSpPr txBox="1">
            <a:spLocks noGrp="1"/>
          </p:cNvSpPr>
          <p:nvPr>
            <p:ph type="body" idx="1"/>
          </p:nvPr>
        </p:nvSpPr>
        <p:spPr>
          <a:xfrm>
            <a:off x="457200" y="1219200"/>
            <a:ext cx="8229600" cy="533400"/>
          </a:xfrm>
          <a:prstGeom prst="rect">
            <a:avLst/>
          </a:prstGeom>
          <a:no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064"/>
              <a:buFont typeface="Gill Sans"/>
              <a:buNone/>
              <a:defRPr sz="1400"/>
            </a:lvl1pPr>
            <a:lvl2pPr marL="914400" lvl="1" indent="-286512" algn="l">
              <a:spcBef>
                <a:spcPts val="500"/>
              </a:spcBef>
              <a:spcAft>
                <a:spcPts val="0"/>
              </a:spcAft>
              <a:buSzPts val="912"/>
              <a:buChar char="🞂"/>
              <a:defRPr sz="1200"/>
            </a:lvl2pPr>
            <a:lvl3pPr marL="1371600" lvl="2" indent="-276860" algn="l">
              <a:spcBef>
                <a:spcPts val="500"/>
              </a:spcBef>
              <a:spcAft>
                <a:spcPts val="0"/>
              </a:spcAft>
              <a:buSzPts val="760"/>
              <a:buChar char="🞂"/>
              <a:defRPr sz="1000"/>
            </a:lvl3pPr>
            <a:lvl4pPr marL="1828800" lvl="3" indent="-268605" algn="l">
              <a:spcBef>
                <a:spcPts val="400"/>
              </a:spcBef>
              <a:spcAft>
                <a:spcPts val="0"/>
              </a:spcAft>
              <a:buSzPts val="630"/>
              <a:buChar char="◻"/>
              <a:defRPr sz="900"/>
            </a:lvl4pPr>
            <a:lvl5pPr marL="2286000" lvl="4" indent="-268604" algn="l">
              <a:spcBef>
                <a:spcPts val="300"/>
              </a:spcBef>
              <a:spcAft>
                <a:spcPts val="0"/>
              </a:spcAft>
              <a:buSzPts val="630"/>
              <a:buChar char="◻"/>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84" name="Google Shape;84;p46"/>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cxnSp>
        <p:nvCxnSpPr>
          <p:cNvPr id="87" name="Google Shape;87;p46"/>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sp>
        <p:nvSpPr>
          <p:cNvPr id="88" name="Google Shape;88;p46"/>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9" name="Google Shape;89;p46"/>
          <p:cNvSpPr/>
          <p:nvPr/>
        </p:nvSpPr>
        <p:spPr>
          <a:xfrm>
            <a:off x="457200" y="500856"/>
            <a:ext cx="18288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2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7"/>
          <p:cNvSpPr txBox="1">
            <a:spLocks noGrp="1"/>
          </p:cNvSpPr>
          <p:nvPr>
            <p:ph type="body" idx="1"/>
          </p:nvPr>
        </p:nvSpPr>
        <p:spPr>
          <a:xfrm>
            <a:off x="457200" y="1219200"/>
            <a:ext cx="8229600" cy="4910328"/>
          </a:xfrm>
          <a:prstGeom prst="rect">
            <a:avLst/>
          </a:prstGeom>
          <a:noFill/>
          <a:ln>
            <a:noFill/>
          </a:ln>
        </p:spPr>
        <p:txBody>
          <a:bodyPr spcFirstLastPara="1" wrap="square" lIns="91425" tIns="45700" rIns="91425" bIns="45700" anchor="t" anchorCtr="0">
            <a:normAutofit/>
          </a:bodyPr>
          <a:lstStyle>
            <a:lvl1pPr marL="457200" marR="0" lvl="0" indent="-354076" algn="l" rtl="0">
              <a:spcBef>
                <a:spcPts val="600"/>
              </a:spcBef>
              <a:spcAft>
                <a:spcPts val="0"/>
              </a:spcAft>
              <a:buClr>
                <a:schemeClr val="accent1"/>
              </a:buClr>
              <a:buSzPts val="1976"/>
              <a:buFont typeface="Noto Sans Symbols"/>
              <a:buChar char="🞂"/>
              <a:defRPr sz="2600" b="0" i="0" u="none" strike="noStrike" cap="none">
                <a:solidFill>
                  <a:schemeClr val="dk1"/>
                </a:solidFill>
                <a:latin typeface="Gill Sans"/>
                <a:ea typeface="Gill Sans"/>
                <a:cs typeface="Gill Sans"/>
                <a:sym typeface="Gill Sans"/>
              </a:defRPr>
            </a:lvl1pPr>
            <a:lvl2pPr marL="914400" marR="0" lvl="1" indent="-339597" algn="l" rtl="0">
              <a:spcBef>
                <a:spcPts val="500"/>
              </a:spcBef>
              <a:spcAft>
                <a:spcPts val="0"/>
              </a:spcAft>
              <a:buClr>
                <a:schemeClr val="accent2"/>
              </a:buClr>
              <a:buSzPts val="1748"/>
              <a:buFont typeface="Noto Sans Symbols"/>
              <a:buChar char="🞂"/>
              <a:defRPr sz="2300" b="0" i="0" u="none" strike="noStrike" cap="none">
                <a:solidFill>
                  <a:schemeClr val="dk2"/>
                </a:solidFill>
                <a:latin typeface="Gill Sans"/>
                <a:ea typeface="Gill Sans"/>
                <a:cs typeface="Gill Sans"/>
                <a:sym typeface="Gill Sans"/>
              </a:defRPr>
            </a:lvl2pPr>
            <a:lvl3pPr marL="1371600" marR="0" lvl="2" indent="-325119" algn="l" rtl="0">
              <a:spcBef>
                <a:spcPts val="500"/>
              </a:spcBef>
              <a:spcAft>
                <a:spcPts val="0"/>
              </a:spcAft>
              <a:buClr>
                <a:srgbClr val="BABABA"/>
              </a:buClr>
              <a:buSzPts val="1520"/>
              <a:buFont typeface="Noto Sans Symbols"/>
              <a:buChar char="🞂"/>
              <a:defRPr sz="2000" b="0" i="0" u="none" strike="noStrike" cap="none">
                <a:solidFill>
                  <a:schemeClr val="dk1"/>
                </a:solidFill>
                <a:latin typeface="Gill Sans"/>
                <a:ea typeface="Gill Sans"/>
                <a:cs typeface="Gill Sans"/>
                <a:sym typeface="Gill Sans"/>
              </a:defRPr>
            </a:lvl3pPr>
            <a:lvl4pPr marL="1828800" marR="0" lvl="3" indent="-308610" algn="l" rtl="0">
              <a:spcBef>
                <a:spcPts val="400"/>
              </a:spcBef>
              <a:spcAft>
                <a:spcPts val="0"/>
              </a:spcAft>
              <a:buClr>
                <a:srgbClr val="8BA1B3"/>
              </a:buClr>
              <a:buSzPts val="1260"/>
              <a:buFont typeface="Noto Sans Symbols"/>
              <a:buChar char="◻"/>
              <a:defRPr sz="1800" b="0" i="0" u="none" strike="noStrike" cap="none">
                <a:solidFill>
                  <a:schemeClr val="dk1"/>
                </a:solidFill>
                <a:latin typeface="Gill Sans"/>
                <a:ea typeface="Gill Sans"/>
                <a:cs typeface="Gill Sans"/>
                <a:sym typeface="Gill Sans"/>
              </a:defRPr>
            </a:lvl4pPr>
            <a:lvl5pPr marL="2286000" marR="0" lvl="4" indent="-299720" algn="l" rtl="0">
              <a:spcBef>
                <a:spcPts val="300"/>
              </a:spcBef>
              <a:spcAft>
                <a:spcPts val="0"/>
              </a:spcAft>
              <a:buClr>
                <a:schemeClr val="accent2"/>
              </a:buClr>
              <a:buSzPts val="1120"/>
              <a:buFont typeface="Noto Sans Symbols"/>
              <a:buChar char="◻"/>
              <a:defRPr sz="1600" b="0" i="0" u="none" strike="noStrike" cap="none">
                <a:solidFill>
                  <a:schemeClr val="dk1"/>
                </a:solidFill>
                <a:latin typeface="Gill Sans"/>
                <a:ea typeface="Gill Sans"/>
                <a:cs typeface="Gill Sans"/>
                <a:sym typeface="Gill Sans"/>
              </a:defRPr>
            </a:lvl5pPr>
            <a:lvl6pPr marL="2743200" marR="0" lvl="5" indent="-304800" algn="l" rtl="0">
              <a:spcBef>
                <a:spcPts val="300"/>
              </a:spcBef>
              <a:spcAft>
                <a:spcPts val="0"/>
              </a:spcAft>
              <a:buClr>
                <a:srgbClr val="8BA1B3"/>
              </a:buClr>
              <a:buSzPts val="1200"/>
              <a:buFont typeface="Noto Sans Symbols"/>
              <a:buChar char="🞂"/>
              <a:defRPr sz="1600" b="0" i="0" u="none" strike="noStrike" cap="none">
                <a:solidFill>
                  <a:schemeClr val="dk1"/>
                </a:solidFill>
                <a:latin typeface="Gill Sans"/>
                <a:ea typeface="Gill Sans"/>
                <a:cs typeface="Gill Sans"/>
                <a:sym typeface="Gill Sans"/>
              </a:defRPr>
            </a:lvl6pPr>
            <a:lvl7pPr marL="3200400" marR="0" lvl="6" indent="-295275" algn="l" rtl="0">
              <a:spcBef>
                <a:spcPts val="300"/>
              </a:spcBef>
              <a:spcAft>
                <a:spcPts val="0"/>
              </a:spcAft>
              <a:buClr>
                <a:srgbClr val="646C8F"/>
              </a:buClr>
              <a:buSzPts val="1050"/>
              <a:buFont typeface="Noto Sans Symbols"/>
              <a:buChar char="🞂"/>
              <a:defRPr sz="1400" b="0" i="0" u="none" strike="noStrike" cap="none">
                <a:solidFill>
                  <a:schemeClr val="dk1"/>
                </a:solidFill>
                <a:latin typeface="Gill Sans"/>
                <a:ea typeface="Gill Sans"/>
                <a:cs typeface="Gill Sans"/>
                <a:sym typeface="Gill Sans"/>
              </a:defRPr>
            </a:lvl7pPr>
            <a:lvl8pPr marL="3657600" marR="0" lvl="7" indent="-295275" algn="l" rtl="0">
              <a:spcBef>
                <a:spcPts val="300"/>
              </a:spcBef>
              <a:spcAft>
                <a:spcPts val="0"/>
              </a:spcAft>
              <a:buClr>
                <a:srgbClr val="BABABA"/>
              </a:buClr>
              <a:buSzPts val="1050"/>
              <a:buFont typeface="Noto Sans Symbols"/>
              <a:buChar char="🞂"/>
              <a:defRPr sz="1400" b="0" i="0" u="none" strike="noStrike" cap="none">
                <a:solidFill>
                  <a:schemeClr val="dk1"/>
                </a:solidFill>
                <a:latin typeface="Gill Sans"/>
                <a:ea typeface="Gill Sans"/>
                <a:cs typeface="Gill Sans"/>
                <a:sym typeface="Gill Sans"/>
              </a:defRPr>
            </a:lvl8pPr>
            <a:lvl9pPr marL="4114800" marR="0" lvl="8" indent="-285750" algn="l" rtl="0">
              <a:spcBef>
                <a:spcPts val="300"/>
              </a:spcBef>
              <a:spcAft>
                <a:spcPts val="0"/>
              </a:spcAft>
              <a:buClr>
                <a:srgbClr val="9FB8CD"/>
              </a:buClr>
              <a:buSzPts val="900"/>
              <a:buFont typeface="Noto Sans Symbols"/>
              <a:buChar char="🞂"/>
              <a:defRPr sz="1200" b="0" i="0" u="none" strike="noStrike" cap="none">
                <a:solidFill>
                  <a:schemeClr val="dk1"/>
                </a:solidFill>
                <a:latin typeface="Gill Sans"/>
                <a:ea typeface="Gill Sans"/>
                <a:cs typeface="Gill Sans"/>
                <a:sym typeface="Gill Sans"/>
              </a:defRPr>
            </a:lvl9pPr>
          </a:lstStyle>
          <a:p>
            <a:endParaRPr/>
          </a:p>
        </p:txBody>
      </p:sp>
      <p:sp>
        <p:nvSpPr>
          <p:cNvPr id="12" name="Google Shape;12;p37"/>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37"/>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400" b="0" i="0" u="none" strike="noStrike" cap="none">
                <a:solidFill>
                  <a:schemeClr val="dk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37"/>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400" b="0" i="0" u="none" strike="noStrike" cap="none">
                <a:solidFill>
                  <a:schemeClr val="dk2"/>
                </a:solidFill>
                <a:latin typeface="Gill Sans"/>
                <a:ea typeface="Gill Sans"/>
                <a:cs typeface="Gill Sans"/>
                <a:sym typeface="Gill Sans"/>
              </a:defRPr>
            </a:lvl1pPr>
            <a:lvl2pPr marL="0" marR="0" lvl="1" indent="0" algn="l" rtl="0">
              <a:spcBef>
                <a:spcPts val="0"/>
              </a:spcBef>
              <a:buNone/>
              <a:defRPr sz="1400" b="0" i="0" u="none" strike="noStrike" cap="none">
                <a:solidFill>
                  <a:schemeClr val="dk2"/>
                </a:solidFill>
                <a:latin typeface="Gill Sans"/>
                <a:ea typeface="Gill Sans"/>
                <a:cs typeface="Gill Sans"/>
                <a:sym typeface="Gill Sans"/>
              </a:defRPr>
            </a:lvl2pPr>
            <a:lvl3pPr marL="0" marR="0" lvl="2" indent="0" algn="l" rtl="0">
              <a:spcBef>
                <a:spcPts val="0"/>
              </a:spcBef>
              <a:buNone/>
              <a:defRPr sz="1400" b="0" i="0" u="none" strike="noStrike" cap="none">
                <a:solidFill>
                  <a:schemeClr val="dk2"/>
                </a:solidFill>
                <a:latin typeface="Gill Sans"/>
                <a:ea typeface="Gill Sans"/>
                <a:cs typeface="Gill Sans"/>
                <a:sym typeface="Gill Sans"/>
              </a:defRPr>
            </a:lvl3pPr>
            <a:lvl4pPr marL="0" marR="0" lvl="3" indent="0" algn="l" rtl="0">
              <a:spcBef>
                <a:spcPts val="0"/>
              </a:spcBef>
              <a:buNone/>
              <a:defRPr sz="1400" b="0" i="0" u="none" strike="noStrike" cap="none">
                <a:solidFill>
                  <a:schemeClr val="dk2"/>
                </a:solidFill>
                <a:latin typeface="Gill Sans"/>
                <a:ea typeface="Gill Sans"/>
                <a:cs typeface="Gill Sans"/>
                <a:sym typeface="Gill Sans"/>
              </a:defRPr>
            </a:lvl4pPr>
            <a:lvl5pPr marL="0" marR="0" lvl="4" indent="0" algn="l" rtl="0">
              <a:spcBef>
                <a:spcPts val="0"/>
              </a:spcBef>
              <a:buNone/>
              <a:defRPr sz="1400" b="0" i="0" u="none" strike="noStrike" cap="none">
                <a:solidFill>
                  <a:schemeClr val="dk2"/>
                </a:solidFill>
                <a:latin typeface="Gill Sans"/>
                <a:ea typeface="Gill Sans"/>
                <a:cs typeface="Gill Sans"/>
                <a:sym typeface="Gill Sans"/>
              </a:defRPr>
            </a:lvl5pPr>
            <a:lvl6pPr marL="0" marR="0" lvl="5" indent="0" algn="l" rtl="0">
              <a:spcBef>
                <a:spcPts val="0"/>
              </a:spcBef>
              <a:buNone/>
              <a:defRPr sz="1400" b="0" i="0" u="none" strike="noStrike" cap="none">
                <a:solidFill>
                  <a:schemeClr val="dk2"/>
                </a:solidFill>
                <a:latin typeface="Gill Sans"/>
                <a:ea typeface="Gill Sans"/>
                <a:cs typeface="Gill Sans"/>
                <a:sym typeface="Gill Sans"/>
              </a:defRPr>
            </a:lvl6pPr>
            <a:lvl7pPr marL="0" marR="0" lvl="6" indent="0" algn="l" rtl="0">
              <a:spcBef>
                <a:spcPts val="0"/>
              </a:spcBef>
              <a:buNone/>
              <a:defRPr sz="1400" b="0" i="0" u="none" strike="noStrike" cap="none">
                <a:solidFill>
                  <a:schemeClr val="dk2"/>
                </a:solidFill>
                <a:latin typeface="Gill Sans"/>
                <a:ea typeface="Gill Sans"/>
                <a:cs typeface="Gill Sans"/>
                <a:sym typeface="Gill Sans"/>
              </a:defRPr>
            </a:lvl7pPr>
            <a:lvl8pPr marL="0" marR="0" lvl="7" indent="0" algn="l" rtl="0">
              <a:spcBef>
                <a:spcPts val="0"/>
              </a:spcBef>
              <a:buNone/>
              <a:defRPr sz="1400" b="0" i="0" u="none" strike="noStrike" cap="none">
                <a:solidFill>
                  <a:schemeClr val="dk2"/>
                </a:solidFill>
                <a:latin typeface="Gill Sans"/>
                <a:ea typeface="Gill Sans"/>
                <a:cs typeface="Gill Sans"/>
                <a:sym typeface="Gill Sans"/>
              </a:defRPr>
            </a:lvl8pPr>
            <a:lvl9pPr marL="0" marR="0" lvl="8" indent="0" algn="l" rtl="0">
              <a:spcBef>
                <a:spcPts val="0"/>
              </a:spcBef>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cxnSp>
        <p:nvCxnSpPr>
          <p:cNvPr id="15" name="Google Shape;15;p37"/>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6" name="Google Shape;16;p37"/>
          <p:cNvCxnSpPr/>
          <p:nvPr/>
        </p:nvCxnSpPr>
        <p:spPr>
          <a:xfrm>
            <a:off x="457200" y="1143000"/>
            <a:ext cx="8229600" cy="0"/>
          </a:xfrm>
          <a:prstGeom prst="straightConnector1">
            <a:avLst/>
          </a:prstGeom>
          <a:noFill/>
          <a:ln w="9525" cap="flat" cmpd="sng">
            <a:solidFill>
              <a:schemeClr val="accent2"/>
            </a:solidFill>
            <a:prstDash val="dash"/>
            <a:round/>
            <a:headEnd type="none" w="sm" len="sm"/>
            <a:tailEnd type="none" w="sm" len="sm"/>
          </a:ln>
        </p:spPr>
      </p:cxnSp>
      <p:sp>
        <p:nvSpPr>
          <p:cNvPr id="17" name="Google Shape;17;p37"/>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eepak.kth@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pulse/15-best-project-management-certification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www.payscale.com/research/US/Job=Project_Manager,_Information_Technology_(IT)/Salary"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omptia.org/content/articles/what-is-information-technolog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umb.edu/it/about/project-management-office/definition-of-a-projec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businessinspection.com.bd/most-promising-tech-startups-in-bangladesh/"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txBox="1">
            <a:spLocks noGrp="1"/>
          </p:cNvSpPr>
          <p:nvPr>
            <p:ph type="ctrTitle"/>
          </p:nvPr>
        </p:nvSpPr>
        <p:spPr>
          <a:xfrm>
            <a:off x="685800" y="457200"/>
            <a:ext cx="7772400" cy="1470025"/>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dk1"/>
              </a:buClr>
              <a:buSzPts val="3200"/>
              <a:buFont typeface="Bookman Old Style"/>
              <a:buNone/>
            </a:pPr>
            <a:r>
              <a:rPr lang="en-GB"/>
              <a:t>Introduction to IT Project Management and Entrepreneurship</a:t>
            </a:r>
            <a:endParaRPr/>
          </a:p>
        </p:txBody>
      </p:sp>
      <p:sp>
        <p:nvSpPr>
          <p:cNvPr id="112" name="Google Shape;112;p1"/>
          <p:cNvSpPr txBox="1">
            <a:spLocks noGrp="1"/>
          </p:cNvSpPr>
          <p:nvPr>
            <p:ph type="subTitle" idx="1"/>
          </p:nvPr>
        </p:nvSpPr>
        <p:spPr>
          <a:xfrm>
            <a:off x="1752600" y="3733800"/>
            <a:ext cx="6400800" cy="1143000"/>
          </a:xfrm>
          <a:prstGeom prst="rect">
            <a:avLst/>
          </a:prstGeom>
          <a:noFill/>
          <a:ln>
            <a:noFill/>
          </a:ln>
        </p:spPr>
        <p:txBody>
          <a:bodyPr spcFirstLastPara="1" wrap="square" lIns="91425" tIns="45700" rIns="91425" bIns="45700" anchor="t" anchorCtr="0">
            <a:normAutofit fontScale="77500" lnSpcReduction="20000"/>
          </a:bodyPr>
          <a:lstStyle/>
          <a:p>
            <a:pPr marL="0" lvl="0" indent="0" algn="r" rtl="0">
              <a:spcBef>
                <a:spcPts val="0"/>
              </a:spcBef>
              <a:spcAft>
                <a:spcPts val="0"/>
              </a:spcAft>
              <a:buSzPct val="76000"/>
              <a:buNone/>
            </a:pPr>
            <a:r>
              <a:rPr lang="en-GB"/>
              <a:t>Deepak Chandra Roy</a:t>
            </a:r>
            <a:endParaRPr/>
          </a:p>
          <a:p>
            <a:pPr marL="0" lvl="0" indent="0" algn="r" rtl="0">
              <a:spcBef>
                <a:spcPts val="600"/>
              </a:spcBef>
              <a:spcAft>
                <a:spcPts val="0"/>
              </a:spcAft>
              <a:buSzPct val="76000"/>
              <a:buNone/>
            </a:pPr>
            <a:r>
              <a:rPr lang="en-GB"/>
              <a:t>Adjunct Faculty, CSE, EWU</a:t>
            </a:r>
            <a:endParaRPr/>
          </a:p>
          <a:p>
            <a:pPr marL="0" lvl="0" indent="0" algn="r" rtl="0">
              <a:spcBef>
                <a:spcPts val="600"/>
              </a:spcBef>
              <a:spcAft>
                <a:spcPts val="0"/>
              </a:spcAft>
              <a:buSzPct val="76000"/>
              <a:buNone/>
            </a:pPr>
            <a:r>
              <a:rPr lang="en-GB" u="sng">
                <a:solidFill>
                  <a:schemeClr val="hlink"/>
                </a:solidFill>
                <a:hlinkClick r:id="rId3"/>
              </a:rPr>
              <a:t>deepak.kth@gmail.com</a:t>
            </a:r>
            <a:endParaRPr/>
          </a:p>
          <a:p>
            <a:pPr marL="0" lvl="0" indent="0" algn="r" rtl="0">
              <a:spcBef>
                <a:spcPts val="600"/>
              </a:spcBef>
              <a:spcAft>
                <a:spcPts val="0"/>
              </a:spcAft>
              <a:buSzPct val="76000"/>
              <a:buNone/>
            </a:pPr>
            <a:r>
              <a:rPr lang="en-GB"/>
              <a:t>01685441156</a:t>
            </a:r>
            <a:endParaRPr/>
          </a:p>
        </p:txBody>
      </p:sp>
      <p:sp>
        <p:nvSpPr>
          <p:cNvPr id="113" name="Google Shape;113;p1"/>
          <p:cNvSpPr txBox="1">
            <a:spLocks noGrp="1"/>
          </p:cNvSpPr>
          <p:nvPr>
            <p:ph type="dt" idx="10"/>
          </p:nvPr>
        </p:nvSpPr>
        <p:spPr>
          <a:xfrm>
            <a:off x="6400800" y="6355080"/>
            <a:ext cx="22860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114" name="Google Shape;114;p1"/>
          <p:cNvSpPr txBox="1">
            <a:spLocks noGrp="1"/>
          </p:cNvSpPr>
          <p:nvPr>
            <p:ph type="ftr" idx="11"/>
          </p:nvPr>
        </p:nvSpPr>
        <p:spPr>
          <a:xfrm>
            <a:off x="2898648" y="6355080"/>
            <a:ext cx="347472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115" name="Google Shape;115;p1"/>
          <p:cNvSpPr txBox="1">
            <a:spLocks noGrp="1"/>
          </p:cNvSpPr>
          <p:nvPr>
            <p:ph type="sldNum" idx="12"/>
          </p:nvPr>
        </p:nvSpPr>
        <p:spPr>
          <a:xfrm>
            <a:off x="1216152" y="6355080"/>
            <a:ext cx="1219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1</a:t>
            </a:fld>
            <a:endParaRPr/>
          </a:p>
        </p:txBody>
      </p:sp>
      <p:pic>
        <p:nvPicPr>
          <p:cNvPr id="116" name="Google Shape;116;p1" descr="ewu.jpg"/>
          <p:cNvPicPr preferRelativeResize="0"/>
          <p:nvPr/>
        </p:nvPicPr>
        <p:blipFill rotWithShape="1">
          <a:blip r:embed="rId4">
            <a:alphaModFix/>
          </a:blip>
          <a:srcRect/>
          <a:stretch/>
        </p:blipFill>
        <p:spPr>
          <a:xfrm>
            <a:off x="6248400" y="1905000"/>
            <a:ext cx="2257425" cy="1483218"/>
          </a:xfrm>
          <a:prstGeom prst="rect">
            <a:avLst/>
          </a:prstGeom>
          <a:noFill/>
          <a:ln>
            <a:noFill/>
          </a:ln>
        </p:spPr>
      </p:pic>
      <p:sp>
        <p:nvSpPr>
          <p:cNvPr id="117" name="Google Shape;117;p1"/>
          <p:cNvSpPr txBox="1"/>
          <p:nvPr/>
        </p:nvSpPr>
        <p:spPr>
          <a:xfrm>
            <a:off x="3733800" y="1981200"/>
            <a:ext cx="1871025"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800" b="1" i="0" u="none" strike="noStrike" cap="none">
                <a:solidFill>
                  <a:srgbClr val="7F7F7F"/>
                </a:solidFill>
                <a:latin typeface="Comic Sans MS"/>
                <a:ea typeface="Comic Sans MS"/>
                <a:cs typeface="Comic Sans MS"/>
                <a:sym typeface="Comic Sans MS"/>
              </a:rPr>
              <a:t>Lecture 1</a:t>
            </a:r>
            <a:endParaRPr sz="2800" b="1" i="0" u="none" strike="noStrike" cap="none">
              <a:solidFill>
                <a:srgbClr val="7F7F7F"/>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Career Opportunities</a:t>
            </a:r>
            <a:endParaRPr/>
          </a:p>
        </p:txBody>
      </p:sp>
      <p:sp>
        <p:nvSpPr>
          <p:cNvPr id="200" name="Google Shape;200;p11"/>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201" name="Google Shape;201;p11"/>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202" name="Google Shape;202;p11"/>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10</a:t>
            </a:fld>
            <a:endParaRPr/>
          </a:p>
        </p:txBody>
      </p:sp>
      <p:sp>
        <p:nvSpPr>
          <p:cNvPr id="203" name="Google Shape;203;p11"/>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1976"/>
              <a:buChar char="🞂"/>
            </a:pPr>
            <a:r>
              <a:rPr lang="en-GB" dirty="0">
                <a:solidFill>
                  <a:srgbClr val="C00000"/>
                </a:solidFill>
              </a:rPr>
              <a:t>Project Management Professional (PMP)</a:t>
            </a:r>
            <a:endParaRPr dirty="0"/>
          </a:p>
          <a:p>
            <a:pPr marL="274320" lvl="0" indent="-274320" algn="l" rtl="0">
              <a:spcBef>
                <a:spcPts val="600"/>
              </a:spcBef>
              <a:spcAft>
                <a:spcPts val="0"/>
              </a:spcAft>
              <a:buSzPts val="1976"/>
              <a:buChar char="🞂"/>
            </a:pPr>
            <a:r>
              <a:rPr lang="en-GB" dirty="0">
                <a:solidFill>
                  <a:srgbClr val="00B050"/>
                </a:solidFill>
              </a:rPr>
              <a:t>Certified Associate in Project Management (CAPM)</a:t>
            </a:r>
            <a:endParaRPr dirty="0"/>
          </a:p>
          <a:p>
            <a:pPr marL="274320" lvl="0" indent="-274320" algn="l" rtl="0">
              <a:spcBef>
                <a:spcPts val="600"/>
              </a:spcBef>
              <a:spcAft>
                <a:spcPts val="0"/>
              </a:spcAft>
              <a:buSzPts val="1976"/>
              <a:buChar char="🞂"/>
            </a:pPr>
            <a:r>
              <a:rPr lang="en-GB" dirty="0">
                <a:solidFill>
                  <a:srgbClr val="00B050"/>
                </a:solidFill>
              </a:rPr>
              <a:t>Certified </a:t>
            </a:r>
            <a:r>
              <a:rPr lang="en-GB" dirty="0" err="1">
                <a:solidFill>
                  <a:srgbClr val="00B050"/>
                </a:solidFill>
              </a:rPr>
              <a:t>ScrumMaster</a:t>
            </a:r>
            <a:r>
              <a:rPr lang="en-GB" dirty="0">
                <a:solidFill>
                  <a:srgbClr val="00B050"/>
                </a:solidFill>
              </a:rPr>
              <a:t> (CSM)</a:t>
            </a:r>
            <a:endParaRPr dirty="0"/>
          </a:p>
          <a:p>
            <a:pPr marL="274320" lvl="0" indent="-274320" algn="l" rtl="0">
              <a:spcBef>
                <a:spcPts val="600"/>
              </a:spcBef>
              <a:spcAft>
                <a:spcPts val="0"/>
              </a:spcAft>
              <a:buSzPts val="1976"/>
              <a:buChar char="🞂"/>
            </a:pPr>
            <a:r>
              <a:rPr lang="en-GB" dirty="0">
                <a:solidFill>
                  <a:srgbClr val="6A564F"/>
                </a:solidFill>
              </a:rPr>
              <a:t>Certified Information Systems Security Professional (CISSP)</a:t>
            </a:r>
            <a:endParaRPr dirty="0"/>
          </a:p>
          <a:p>
            <a:pPr marL="274320" lvl="0" indent="-274320" algn="l" rtl="0">
              <a:spcBef>
                <a:spcPts val="600"/>
              </a:spcBef>
              <a:spcAft>
                <a:spcPts val="0"/>
              </a:spcAft>
              <a:buSzPts val="1976"/>
              <a:buChar char="🞂"/>
            </a:pPr>
            <a:r>
              <a:rPr lang="en-GB" dirty="0">
                <a:solidFill>
                  <a:srgbClr val="6A564F"/>
                </a:solidFill>
              </a:rPr>
              <a:t>Certified Information Security Manager (CISM)</a:t>
            </a:r>
            <a:endParaRPr dirty="0"/>
          </a:p>
          <a:p>
            <a:pPr marL="274320" lvl="0" indent="-274320" algn="l" rtl="0">
              <a:spcBef>
                <a:spcPts val="600"/>
              </a:spcBef>
              <a:spcAft>
                <a:spcPts val="0"/>
              </a:spcAft>
              <a:buSzPts val="1976"/>
              <a:buChar char="🞂"/>
            </a:pPr>
            <a:r>
              <a:rPr lang="en-GB" dirty="0" err="1">
                <a:solidFill>
                  <a:srgbClr val="00B050"/>
                </a:solidFill>
              </a:rPr>
              <a:t>CompTIA</a:t>
            </a:r>
            <a:r>
              <a:rPr lang="en-GB" dirty="0">
                <a:solidFill>
                  <a:srgbClr val="00B050"/>
                </a:solidFill>
              </a:rPr>
              <a:t> Project+</a:t>
            </a:r>
            <a:endParaRPr dirty="0"/>
          </a:p>
          <a:p>
            <a:pPr marL="274320" lvl="0" indent="-274320" algn="l" rtl="0">
              <a:spcBef>
                <a:spcPts val="600"/>
              </a:spcBef>
              <a:spcAft>
                <a:spcPts val="0"/>
              </a:spcAft>
              <a:buSzPts val="1976"/>
              <a:buChar char="🞂"/>
            </a:pPr>
            <a:r>
              <a:rPr lang="en-GB" dirty="0">
                <a:solidFill>
                  <a:srgbClr val="7F7F7F"/>
                </a:solidFill>
              </a:rPr>
              <a:t>More..</a:t>
            </a:r>
            <a:endParaRPr dirty="0"/>
          </a:p>
          <a:p>
            <a:pPr marL="274320" lvl="0" indent="-274320" algn="l" rtl="0">
              <a:spcBef>
                <a:spcPts val="600"/>
              </a:spcBef>
              <a:spcAft>
                <a:spcPts val="0"/>
              </a:spcAft>
              <a:buSzPts val="1976"/>
              <a:buNone/>
            </a:pPr>
            <a:endParaRPr dirty="0"/>
          </a:p>
          <a:p>
            <a:pPr marL="274320" lvl="0" indent="-274320" algn="l" rtl="0">
              <a:spcBef>
                <a:spcPts val="600"/>
              </a:spcBef>
              <a:spcAft>
                <a:spcPts val="0"/>
              </a:spcAft>
              <a:buSzPts val="1824"/>
              <a:buNone/>
            </a:pPr>
            <a:r>
              <a:rPr lang="en-GB" sz="2400" dirty="0"/>
              <a:t>Resources: </a:t>
            </a:r>
            <a:r>
              <a:rPr lang="en-GB" sz="2400" u="sng" dirty="0">
                <a:solidFill>
                  <a:schemeClr val="hlink"/>
                </a:solidFill>
                <a:hlinkClick r:id="rId3"/>
              </a:rPr>
              <a:t>https://www.linkedin.com/pulse/15-best-project-management-certifications-/</a:t>
            </a:r>
            <a:endParaRPr dirty="0"/>
          </a:p>
          <a:p>
            <a:pPr marL="274320" lvl="0" indent="-148844" algn="l" rtl="0">
              <a:spcBef>
                <a:spcPts val="600"/>
              </a:spcBef>
              <a:spcAft>
                <a:spcPts val="0"/>
              </a:spcAft>
              <a:buSzPts val="1976"/>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Average Salary Range</a:t>
            </a:r>
            <a:endParaRPr/>
          </a:p>
        </p:txBody>
      </p:sp>
      <p:sp>
        <p:nvSpPr>
          <p:cNvPr id="209" name="Google Shape;209;p12"/>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210" name="Google Shape;210;p12"/>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211" name="Google Shape;211;p12"/>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11</a:t>
            </a:fld>
            <a:endParaRPr/>
          </a:p>
        </p:txBody>
      </p:sp>
      <p:pic>
        <p:nvPicPr>
          <p:cNvPr id="212" name="Google Shape;212;p12"/>
          <p:cNvPicPr preferRelativeResize="0">
            <a:picLocks noGrp="1"/>
          </p:cNvPicPr>
          <p:nvPr>
            <p:ph type="body" idx="1"/>
          </p:nvPr>
        </p:nvPicPr>
        <p:blipFill rotWithShape="1">
          <a:blip r:embed="rId3">
            <a:alphaModFix/>
          </a:blip>
          <a:srcRect/>
          <a:stretch/>
        </p:blipFill>
        <p:spPr>
          <a:xfrm>
            <a:off x="457200" y="1600200"/>
            <a:ext cx="8229600" cy="2163891"/>
          </a:xfrm>
          <a:prstGeom prst="rect">
            <a:avLst/>
          </a:prstGeom>
          <a:noFill/>
          <a:ln>
            <a:noFill/>
          </a:ln>
        </p:spPr>
      </p:pic>
      <p:pic>
        <p:nvPicPr>
          <p:cNvPr id="213" name="Google Shape;213;p12"/>
          <p:cNvPicPr preferRelativeResize="0"/>
          <p:nvPr/>
        </p:nvPicPr>
        <p:blipFill rotWithShape="1">
          <a:blip r:embed="rId4">
            <a:alphaModFix/>
          </a:blip>
          <a:srcRect/>
          <a:stretch/>
        </p:blipFill>
        <p:spPr>
          <a:xfrm>
            <a:off x="381000" y="4038601"/>
            <a:ext cx="8509523" cy="2133600"/>
          </a:xfrm>
          <a:prstGeom prst="rect">
            <a:avLst/>
          </a:prstGeom>
          <a:noFill/>
          <a:ln>
            <a:noFill/>
          </a:ln>
        </p:spPr>
      </p:pic>
      <p:sp>
        <p:nvSpPr>
          <p:cNvPr id="214" name="Google Shape;214;p12"/>
          <p:cNvSpPr txBox="1"/>
          <p:nvPr/>
        </p:nvSpPr>
        <p:spPr>
          <a:xfrm>
            <a:off x="304800" y="6268821"/>
            <a:ext cx="838178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400" b="0" i="0" u="none" strike="noStrike" cap="none">
                <a:solidFill>
                  <a:schemeClr val="dk1"/>
                </a:solidFill>
                <a:latin typeface="Gill Sans"/>
                <a:ea typeface="Gill Sans"/>
                <a:cs typeface="Gill Sans"/>
                <a:sym typeface="Gill Sans"/>
              </a:rPr>
              <a:t>Source: </a:t>
            </a:r>
            <a:r>
              <a:rPr lang="en-GB" sz="1400" b="0" i="0" u="sng" strike="noStrike" cap="none">
                <a:solidFill>
                  <a:schemeClr val="dk1"/>
                </a:solidFill>
                <a:latin typeface="Gill Sans"/>
                <a:ea typeface="Gill Sans"/>
                <a:cs typeface="Gill Sans"/>
                <a:sym typeface="Gill Sans"/>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https://www.payscale.com/research/US/Job=Project_Manager%2C_Information_Technology_(IT)/Salary</a:t>
            </a:r>
            <a:endParaRPr sz="1400">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2"/>
              </a:buClr>
              <a:buSzPct val="100000"/>
              <a:buFont typeface="Bookman Old Style"/>
              <a:buNone/>
            </a:pPr>
            <a:r>
              <a:rPr lang="en-GB"/>
              <a:t>IT Project Management &amp; Entrepreneurship</a:t>
            </a:r>
            <a:endParaRPr/>
          </a:p>
        </p:txBody>
      </p:sp>
      <p:sp>
        <p:nvSpPr>
          <p:cNvPr id="220" name="Google Shape;220;p13"/>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221" name="Google Shape;221;p13"/>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222" name="Google Shape;222;p13"/>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12</a:t>
            </a:fld>
            <a:endParaRPr/>
          </a:p>
        </p:txBody>
      </p:sp>
      <p:sp>
        <p:nvSpPr>
          <p:cNvPr id="223" name="Google Shape;223;p13"/>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None/>
            </a:pPr>
            <a:endParaRPr>
              <a:solidFill>
                <a:schemeClr val="dk2"/>
              </a:solidFill>
            </a:endParaRPr>
          </a:p>
          <a:p>
            <a:pPr marL="274320" lvl="0" indent="-274320" algn="l" rtl="0">
              <a:spcBef>
                <a:spcPts val="600"/>
              </a:spcBef>
              <a:spcAft>
                <a:spcPts val="0"/>
              </a:spcAft>
              <a:buSzPts val="1976"/>
              <a:buNone/>
            </a:pPr>
            <a:r>
              <a:rPr lang="en-GB">
                <a:solidFill>
                  <a:schemeClr val="dk2"/>
                </a:solidFill>
              </a:rPr>
              <a:t>IT</a:t>
            </a:r>
            <a:r>
              <a:rPr lang="en-GB"/>
              <a:t> + </a:t>
            </a:r>
            <a:r>
              <a:rPr lang="en-GB">
                <a:solidFill>
                  <a:schemeClr val="accent2"/>
                </a:solidFill>
              </a:rPr>
              <a:t>Project Management</a:t>
            </a:r>
            <a:r>
              <a:rPr lang="en-GB"/>
              <a:t> + </a:t>
            </a:r>
            <a:r>
              <a:rPr lang="en-GB">
                <a:solidFill>
                  <a:srgbClr val="7D8524"/>
                </a:solidFill>
              </a:rPr>
              <a:t>Entrepreneurship</a:t>
            </a:r>
            <a:endParaRPr>
              <a:solidFill>
                <a:srgbClr val="7D8524"/>
              </a:solidFill>
            </a:endParaRPr>
          </a:p>
        </p:txBody>
      </p:sp>
      <p:sp>
        <p:nvSpPr>
          <p:cNvPr id="224" name="Google Shape;224;p13"/>
          <p:cNvSpPr/>
          <p:nvPr/>
        </p:nvSpPr>
        <p:spPr>
          <a:xfrm rot="9057044">
            <a:off x="101180" y="2639903"/>
            <a:ext cx="2612710" cy="2035235"/>
          </a:xfrm>
          <a:prstGeom prst="wedgeEllipseCallout">
            <a:avLst>
              <a:gd name="adj1" fmla="val -8208"/>
              <a:gd name="adj2" fmla="val 82917"/>
            </a:avLst>
          </a:prstGeom>
          <a:solidFill>
            <a:schemeClr val="lt1"/>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txBox="1"/>
          <p:nvPr/>
        </p:nvSpPr>
        <p:spPr>
          <a:xfrm rot="3657044">
            <a:off x="687966" y="2733785"/>
            <a:ext cx="1439128" cy="184746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dk1"/>
                </a:solidFill>
                <a:latin typeface="Gill Sans"/>
                <a:ea typeface="Gill Sans"/>
                <a:cs typeface="Gill Sans"/>
                <a:sym typeface="Gill Sans"/>
              </a:rPr>
              <a:t>Technologies to manage and process information efficiently</a:t>
            </a:r>
            <a:endParaRPr sz="1800">
              <a:solidFill>
                <a:schemeClr val="dk1"/>
              </a:solidFill>
              <a:latin typeface="Gill Sans"/>
              <a:ea typeface="Gill Sans"/>
              <a:cs typeface="Gill Sans"/>
              <a:sym typeface="Gill Sans"/>
            </a:endParaRPr>
          </a:p>
        </p:txBody>
      </p:sp>
      <p:sp>
        <p:nvSpPr>
          <p:cNvPr id="226" name="Google Shape;226;p13"/>
          <p:cNvSpPr/>
          <p:nvPr/>
        </p:nvSpPr>
        <p:spPr>
          <a:xfrm rot="10184861">
            <a:off x="2268953" y="4206664"/>
            <a:ext cx="2904617" cy="1781536"/>
          </a:xfrm>
          <a:prstGeom prst="wedgeRoundRectCallout">
            <a:avLst>
              <a:gd name="adj1" fmla="val -21303"/>
              <a:gd name="adj2" fmla="val 166390"/>
              <a:gd name="adj3" fmla="val 16667"/>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txBox="1"/>
          <p:nvPr/>
        </p:nvSpPr>
        <p:spPr>
          <a:xfrm rot="4784861">
            <a:off x="2917456" y="3732075"/>
            <a:ext cx="1607605" cy="273068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dk1"/>
                </a:solidFill>
                <a:latin typeface="Gill Sans"/>
                <a:ea typeface="Gill Sans"/>
                <a:cs typeface="Gill Sans"/>
                <a:sym typeface="Gill Sans"/>
              </a:rPr>
              <a:t>Process of completing a project within time, budget &amp; resources without compromising the quality.</a:t>
            </a:r>
            <a:endParaRPr sz="1800">
              <a:solidFill>
                <a:schemeClr val="dk1"/>
              </a:solidFill>
              <a:latin typeface="Gill Sans"/>
              <a:ea typeface="Gill Sans"/>
              <a:cs typeface="Gill Sans"/>
              <a:sym typeface="Gill Sans"/>
            </a:endParaRPr>
          </a:p>
        </p:txBody>
      </p:sp>
      <p:sp>
        <p:nvSpPr>
          <p:cNvPr id="228" name="Google Shape;228;p13"/>
          <p:cNvSpPr/>
          <p:nvPr/>
        </p:nvSpPr>
        <p:spPr>
          <a:xfrm rot="9017842">
            <a:off x="5618029" y="3310505"/>
            <a:ext cx="3033124" cy="1643161"/>
          </a:xfrm>
          <a:prstGeom prst="wedgeRectCallout">
            <a:avLst>
              <a:gd name="adj1" fmla="val -13728"/>
              <a:gd name="adj2" fmla="val 123071"/>
            </a:avLst>
          </a:prstGeom>
          <a:solidFill>
            <a:schemeClr val="l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txBox="1"/>
          <p:nvPr/>
        </p:nvSpPr>
        <p:spPr>
          <a:xfrm rot="3617842">
            <a:off x="6313006" y="2615518"/>
            <a:ext cx="1643161" cy="303312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800">
                <a:solidFill>
                  <a:schemeClr val="dk1"/>
                </a:solidFill>
                <a:latin typeface="Gill Sans"/>
                <a:ea typeface="Gill Sans"/>
                <a:cs typeface="Gill Sans"/>
                <a:sym typeface="Gill Sans"/>
              </a:rPr>
              <a:t>process of identifying, creating, and pursuing opportunities to start and manage a new business or initiative</a:t>
            </a:r>
            <a:endParaRPr sz="1800">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Information Technology</a:t>
            </a:r>
            <a:endParaRPr/>
          </a:p>
        </p:txBody>
      </p:sp>
      <p:sp>
        <p:nvSpPr>
          <p:cNvPr id="235" name="Google Shape;235;p14"/>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236" name="Google Shape;236;p14"/>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237" name="Google Shape;237;p14"/>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13</a:t>
            </a:fld>
            <a:endParaRPr/>
          </a:p>
        </p:txBody>
      </p:sp>
      <p:sp>
        <p:nvSpPr>
          <p:cNvPr id="238" name="Google Shape;238;p14"/>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GB"/>
              <a:t>Information technology (IT) is the </a:t>
            </a:r>
            <a:r>
              <a:rPr lang="en-GB" b="1"/>
              <a:t>use of computer systems or devices to access information</a:t>
            </a:r>
            <a:r>
              <a:rPr lang="en-GB"/>
              <a:t>. Information technology is responsible for such a large portion of our workforce, business operations and personal access to information that it comprises much of our daily activities. Whether you are storing, retrieving, accessing or manipulating information, IT greatly impacts our everyday lives.</a:t>
            </a:r>
            <a:endParaRPr/>
          </a:p>
          <a:p>
            <a:pPr marL="274320" lvl="0" indent="-148844" algn="l" rtl="0">
              <a:spcBef>
                <a:spcPts val="600"/>
              </a:spcBef>
              <a:spcAft>
                <a:spcPts val="0"/>
              </a:spcAft>
              <a:buSzPts val="1976"/>
              <a:buNone/>
            </a:pPr>
            <a:endParaRPr/>
          </a:p>
          <a:p>
            <a:pPr marL="274320" lvl="0" indent="-274320" algn="l" rtl="0">
              <a:spcBef>
                <a:spcPts val="600"/>
              </a:spcBef>
              <a:spcAft>
                <a:spcPts val="0"/>
              </a:spcAft>
              <a:buSzPts val="1368"/>
              <a:buChar char="🞂"/>
            </a:pPr>
            <a:r>
              <a:rPr lang="en-GB" sz="1800" u="sng">
                <a:solidFill>
                  <a:schemeClr val="hlink"/>
                </a:solidFill>
                <a:hlinkClick r:id="rId3"/>
              </a:rPr>
              <a:t>https://www.comptia.org/content/articles/what-is-information-technology</a:t>
            </a:r>
            <a:r>
              <a:rPr lang="en-GB" sz="1800"/>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Project Management</a:t>
            </a:r>
            <a:endParaRPr/>
          </a:p>
        </p:txBody>
      </p:sp>
      <p:sp>
        <p:nvSpPr>
          <p:cNvPr id="244" name="Google Shape;244;p15"/>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245" name="Google Shape;245;p15"/>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246" name="Google Shape;246;p15"/>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14</a:t>
            </a:fld>
            <a:endParaRPr/>
          </a:p>
        </p:txBody>
      </p:sp>
      <p:sp>
        <p:nvSpPr>
          <p:cNvPr id="247" name="Google Shape;247;p15"/>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70000" lnSpcReduction="20000"/>
          </a:bodyPr>
          <a:lstStyle/>
          <a:p>
            <a:pPr marL="548640" lvl="1" indent="-274320" algn="l" rtl="0">
              <a:spcBef>
                <a:spcPts val="0"/>
              </a:spcBef>
              <a:spcAft>
                <a:spcPts val="0"/>
              </a:spcAft>
              <a:buSzPct val="76000"/>
              <a:buNone/>
            </a:pPr>
            <a:r>
              <a:rPr lang="en-GB" sz="2600" b="1"/>
              <a:t>Define Project:</a:t>
            </a:r>
            <a:endParaRPr/>
          </a:p>
          <a:p>
            <a:pPr marL="548640" lvl="1" indent="-274320" algn="l" rtl="0">
              <a:spcBef>
                <a:spcPts val="500"/>
              </a:spcBef>
              <a:spcAft>
                <a:spcPts val="0"/>
              </a:spcAft>
              <a:buSzPct val="76000"/>
              <a:buNone/>
            </a:pPr>
            <a:endParaRPr sz="2600" b="1"/>
          </a:p>
          <a:p>
            <a:pPr marL="548640" lvl="1" indent="-274320" algn="l" rtl="0">
              <a:spcBef>
                <a:spcPts val="500"/>
              </a:spcBef>
              <a:spcAft>
                <a:spcPts val="0"/>
              </a:spcAft>
              <a:buSzPct val="76000"/>
              <a:buNone/>
            </a:pPr>
            <a:r>
              <a:rPr lang="en-GB"/>
              <a:t>A project is a temporary endeavor (it has a start and end date), undertaken to create a unique product, service or result within defined constraints.  A project concludes when its specific tangible and/or intangible objectives have been attained and its resources have been released to do other work. </a:t>
            </a:r>
            <a:endParaRPr/>
          </a:p>
          <a:p>
            <a:pPr marL="548640" lvl="1" indent="-274320" algn="l" rtl="0">
              <a:spcBef>
                <a:spcPts val="500"/>
              </a:spcBef>
              <a:spcAft>
                <a:spcPts val="0"/>
              </a:spcAft>
              <a:buSzPct val="76000"/>
              <a:buNone/>
            </a:pPr>
            <a:endParaRPr/>
          </a:p>
          <a:p>
            <a:pPr marL="274320" lvl="0" indent="-274320" algn="l" rtl="0">
              <a:spcBef>
                <a:spcPts val="600"/>
              </a:spcBef>
              <a:spcAft>
                <a:spcPts val="0"/>
              </a:spcAft>
              <a:buSzPct val="76000"/>
              <a:buChar char="🞂"/>
            </a:pPr>
            <a:r>
              <a:rPr lang="en-GB"/>
              <a:t>A unique endeavor (not repeated)</a:t>
            </a:r>
            <a:endParaRPr/>
          </a:p>
          <a:p>
            <a:pPr marL="274320" lvl="0" indent="-274320" algn="l" rtl="0">
              <a:spcBef>
                <a:spcPts val="600"/>
              </a:spcBef>
              <a:spcAft>
                <a:spcPts val="0"/>
              </a:spcAft>
              <a:buSzPct val="76000"/>
              <a:buChar char="🞂"/>
            </a:pPr>
            <a:r>
              <a:rPr lang="en-GB"/>
              <a:t>Temporary, with a distinct beginning and end</a:t>
            </a:r>
            <a:endParaRPr/>
          </a:p>
          <a:p>
            <a:pPr marL="274320" lvl="0" indent="-274320" algn="l" rtl="0">
              <a:spcBef>
                <a:spcPts val="600"/>
              </a:spcBef>
              <a:spcAft>
                <a:spcPts val="0"/>
              </a:spcAft>
              <a:buSzPct val="76000"/>
              <a:buChar char="🞂"/>
            </a:pPr>
            <a:r>
              <a:rPr lang="en-GB"/>
              <a:t>Defined by specific deliverables</a:t>
            </a:r>
            <a:endParaRPr/>
          </a:p>
          <a:p>
            <a:pPr marL="274320" lvl="0" indent="-274320" algn="l" rtl="0">
              <a:spcBef>
                <a:spcPts val="600"/>
              </a:spcBef>
              <a:spcAft>
                <a:spcPts val="0"/>
              </a:spcAft>
              <a:buSzPct val="76000"/>
              <a:buChar char="🞂"/>
            </a:pPr>
            <a:r>
              <a:rPr lang="en-GB"/>
              <a:t>Conducted by a temporary team that exists for the duration of its execution</a:t>
            </a:r>
            <a:endParaRPr/>
          </a:p>
          <a:p>
            <a:pPr marL="274320" lvl="0" indent="-274320" algn="l" rtl="0">
              <a:spcBef>
                <a:spcPts val="600"/>
              </a:spcBef>
              <a:spcAft>
                <a:spcPts val="0"/>
              </a:spcAft>
              <a:buSzPct val="76000"/>
              <a:buChar char="🞂"/>
            </a:pPr>
            <a:r>
              <a:rPr lang="en-GB"/>
              <a:t>Having a project manager who is responsible for its success</a:t>
            </a:r>
            <a:endParaRPr/>
          </a:p>
          <a:p>
            <a:pPr marL="274320" lvl="0" indent="-274320" algn="l" rtl="0">
              <a:spcBef>
                <a:spcPts val="600"/>
              </a:spcBef>
              <a:spcAft>
                <a:spcPts val="0"/>
              </a:spcAft>
              <a:buSzPct val="76000"/>
              <a:buChar char="🞂"/>
            </a:pPr>
            <a:r>
              <a:rPr lang="en-GB"/>
              <a:t>Defined by identifying its starting point, the goals/objectives, and the route between them</a:t>
            </a:r>
            <a:endParaRPr/>
          </a:p>
          <a:p>
            <a:pPr marL="548640" lvl="1" indent="-274320" algn="l" rtl="0">
              <a:spcBef>
                <a:spcPts val="500"/>
              </a:spcBef>
              <a:spcAft>
                <a:spcPts val="0"/>
              </a:spcAft>
              <a:buSzPct val="76000"/>
              <a:buNone/>
            </a:pPr>
            <a:endParaRPr/>
          </a:p>
          <a:p>
            <a:pPr marL="548640" lvl="1" indent="-196621" algn="l" rtl="0">
              <a:spcBef>
                <a:spcPts val="500"/>
              </a:spcBef>
              <a:spcAft>
                <a:spcPts val="0"/>
              </a:spcAft>
              <a:buSzPct val="76000"/>
              <a:buNone/>
            </a:pPr>
            <a:endParaRPr/>
          </a:p>
          <a:p>
            <a:pPr marL="548640" lvl="1" indent="-274320" algn="l" rtl="0">
              <a:spcBef>
                <a:spcPts val="500"/>
              </a:spcBef>
              <a:spcAft>
                <a:spcPts val="0"/>
              </a:spcAft>
              <a:buSzPct val="76000"/>
              <a:buNone/>
            </a:pPr>
            <a:r>
              <a:rPr lang="en-GB" sz="1600"/>
              <a:t>Source: </a:t>
            </a:r>
            <a:r>
              <a:rPr lang="en-GB" sz="1600" u="sng">
                <a:solidFill>
                  <a:schemeClr val="hlink"/>
                </a:solidFill>
                <a:hlinkClick r:id="rId3"/>
              </a:rPr>
              <a:t>https://www.umb.edu/it/about/project-management-office/definition-of-a-project/</a:t>
            </a:r>
            <a:r>
              <a:rPr lang="en-GB" sz="1600"/>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6"/>
          <p:cNvSpPr/>
          <p:nvPr/>
        </p:nvSpPr>
        <p:spPr>
          <a:xfrm>
            <a:off x="4219576" y="1890712"/>
            <a:ext cx="3886200" cy="4419600"/>
          </a:xfrm>
          <a:prstGeom prst="flowChartDocument">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FF0000"/>
                </a:solidFill>
                <a:latin typeface="Gill Sans"/>
                <a:ea typeface="Gill Sans"/>
                <a:cs typeface="Gill Sans"/>
                <a:sym typeface="Gill Sans"/>
              </a:rPr>
              <a:t>S: </a:t>
            </a:r>
            <a:r>
              <a:rPr lang="en-GB" sz="2000">
                <a:solidFill>
                  <a:schemeClr val="dk1"/>
                </a:solidFill>
                <a:latin typeface="Gill Sans"/>
                <a:ea typeface="Gill Sans"/>
                <a:cs typeface="Gill Sans"/>
                <a:sym typeface="Gill Sans"/>
              </a:rPr>
              <a:t>The project's objectives and goals should be clear and specific. This means defining what needs to be achieved, why it's important, who is involved, where it will take place, and what resources are required. A specific project statement helps avoid ambiguity and ensures everyone understands the project's purpose.</a:t>
            </a:r>
            <a:endParaRPr sz="2000">
              <a:solidFill>
                <a:schemeClr val="dk1"/>
              </a:solidFill>
              <a:latin typeface="Gill Sans"/>
              <a:ea typeface="Gill Sans"/>
              <a:cs typeface="Gill Sans"/>
              <a:sym typeface="Gill Sans"/>
            </a:endParaRPr>
          </a:p>
        </p:txBody>
      </p:sp>
      <p:sp>
        <p:nvSpPr>
          <p:cNvPr id="253" name="Google Shape;253;p1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Project Management cont..</a:t>
            </a:r>
            <a:endParaRPr/>
          </a:p>
        </p:txBody>
      </p:sp>
      <p:sp>
        <p:nvSpPr>
          <p:cNvPr id="254" name="Google Shape;254;p16"/>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255" name="Google Shape;255;p16"/>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256" name="Google Shape;256;p16"/>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15</a:t>
            </a:fld>
            <a:endParaRPr/>
          </a:p>
        </p:txBody>
      </p:sp>
      <p:sp>
        <p:nvSpPr>
          <p:cNvPr id="257" name="Google Shape;257;p16"/>
          <p:cNvSpPr txBox="1">
            <a:spLocks noGrp="1"/>
          </p:cNvSpPr>
          <p:nvPr>
            <p:ph type="body" idx="1"/>
          </p:nvPr>
        </p:nvSpPr>
        <p:spPr>
          <a:xfrm>
            <a:off x="304800" y="1219200"/>
            <a:ext cx="3886200" cy="4937760"/>
          </a:xfrm>
          <a:prstGeom prst="rect">
            <a:avLst/>
          </a:prstGeom>
          <a:noFill/>
          <a:ln>
            <a:noFill/>
          </a:ln>
        </p:spPr>
        <p:txBody>
          <a:bodyPr spcFirstLastPara="1" wrap="square" lIns="91425" tIns="45700" rIns="91425" bIns="45700" anchor="t" anchorCtr="0">
            <a:normAutofit/>
          </a:bodyPr>
          <a:lstStyle/>
          <a:p>
            <a:pPr marL="548640" lvl="1" indent="-274320" algn="l" rtl="0">
              <a:spcBef>
                <a:spcPts val="0"/>
              </a:spcBef>
              <a:spcAft>
                <a:spcPts val="0"/>
              </a:spcAft>
              <a:buSzPts val="1976"/>
              <a:buNone/>
            </a:pPr>
            <a:r>
              <a:rPr lang="en-GB" sz="2600" b="1"/>
              <a:t>Define Project:</a:t>
            </a:r>
            <a:endParaRPr/>
          </a:p>
          <a:p>
            <a:pPr marL="548640" lvl="1" indent="-274320" algn="l" rtl="0">
              <a:spcBef>
                <a:spcPts val="500"/>
              </a:spcBef>
              <a:spcAft>
                <a:spcPts val="0"/>
              </a:spcAft>
              <a:buSzPts val="1976"/>
              <a:buNone/>
            </a:pPr>
            <a:endParaRPr sz="2600" b="1"/>
          </a:p>
          <a:p>
            <a:pPr marL="548640" lvl="1" indent="-274320" algn="l" rtl="0">
              <a:spcBef>
                <a:spcPts val="500"/>
              </a:spcBef>
              <a:spcAft>
                <a:spcPts val="0"/>
              </a:spcAft>
              <a:buSzPts val="1748"/>
              <a:buNone/>
            </a:pPr>
            <a:r>
              <a:rPr lang="en-GB"/>
              <a:t>Project should be SMART</a:t>
            </a:r>
            <a:endParaRPr/>
          </a:p>
          <a:p>
            <a:pPr marL="548640" lvl="1" indent="-274320" algn="l" rtl="0">
              <a:spcBef>
                <a:spcPts val="500"/>
              </a:spcBef>
              <a:spcAft>
                <a:spcPts val="0"/>
              </a:spcAft>
              <a:buSzPts val="1748"/>
              <a:buNone/>
            </a:pPr>
            <a:r>
              <a:rPr lang="en-GB"/>
              <a:t>S		= Specific</a:t>
            </a:r>
            <a:endParaRPr/>
          </a:p>
          <a:p>
            <a:pPr marL="548640" lvl="1" indent="-274320" algn="l" rtl="0">
              <a:spcBef>
                <a:spcPts val="500"/>
              </a:spcBef>
              <a:spcAft>
                <a:spcPts val="0"/>
              </a:spcAft>
              <a:buSzPts val="1748"/>
              <a:buNone/>
            </a:pPr>
            <a:r>
              <a:rPr lang="en-GB"/>
              <a:t>M		= Measurable</a:t>
            </a:r>
            <a:endParaRPr/>
          </a:p>
          <a:p>
            <a:pPr marL="548640" lvl="1" indent="-274320" algn="l" rtl="0">
              <a:spcBef>
                <a:spcPts val="500"/>
              </a:spcBef>
              <a:spcAft>
                <a:spcPts val="0"/>
              </a:spcAft>
              <a:buSzPts val="1748"/>
              <a:buNone/>
            </a:pPr>
            <a:r>
              <a:rPr lang="en-GB"/>
              <a:t>A		= Achievable</a:t>
            </a:r>
            <a:endParaRPr/>
          </a:p>
          <a:p>
            <a:pPr marL="548640" lvl="1" indent="-274320" algn="l" rtl="0">
              <a:spcBef>
                <a:spcPts val="500"/>
              </a:spcBef>
              <a:spcAft>
                <a:spcPts val="0"/>
              </a:spcAft>
              <a:buSzPts val="1748"/>
              <a:buNone/>
            </a:pPr>
            <a:r>
              <a:rPr lang="en-GB"/>
              <a:t>R		= Realistic</a:t>
            </a:r>
            <a:endParaRPr/>
          </a:p>
          <a:p>
            <a:pPr marL="548640" lvl="1" indent="-274320" algn="l" rtl="0">
              <a:spcBef>
                <a:spcPts val="500"/>
              </a:spcBef>
              <a:spcAft>
                <a:spcPts val="0"/>
              </a:spcAft>
              <a:buSzPts val="1748"/>
              <a:buNone/>
            </a:pPr>
            <a:r>
              <a:rPr lang="en-GB"/>
              <a:t>T		= Time-bound</a:t>
            </a:r>
            <a:endParaRPr/>
          </a:p>
        </p:txBody>
      </p:sp>
      <p:sp>
        <p:nvSpPr>
          <p:cNvPr id="258" name="Google Shape;258;p16"/>
          <p:cNvSpPr/>
          <p:nvPr/>
        </p:nvSpPr>
        <p:spPr>
          <a:xfrm>
            <a:off x="4329112" y="1752600"/>
            <a:ext cx="3886200" cy="4419600"/>
          </a:xfrm>
          <a:prstGeom prst="flowChartDocument">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FF0000"/>
                </a:solidFill>
                <a:latin typeface="Gill Sans"/>
                <a:ea typeface="Gill Sans"/>
                <a:cs typeface="Gill Sans"/>
                <a:sym typeface="Gill Sans"/>
              </a:rPr>
              <a:t>M:</a:t>
            </a:r>
            <a:r>
              <a:rPr lang="en-GB" sz="2000">
                <a:solidFill>
                  <a:schemeClr val="dk1"/>
                </a:solidFill>
                <a:latin typeface="Gill Sans"/>
                <a:ea typeface="Gill Sans"/>
                <a:cs typeface="Gill Sans"/>
                <a:sym typeface="Gill Sans"/>
              </a:rPr>
              <a:t>A project should have measurable criteria to determine its progress and success. This involves defining key performance indicators (KPIs) or metrics that can be used to track and quantify the project's outcomes. Measurable objectives allow stakeholders to assess whether the project is meeting its goals.</a:t>
            </a:r>
            <a:endParaRPr sz="2000">
              <a:solidFill>
                <a:schemeClr val="dk1"/>
              </a:solidFill>
              <a:latin typeface="Gill Sans"/>
              <a:ea typeface="Gill Sans"/>
              <a:cs typeface="Gill Sans"/>
              <a:sym typeface="Gill Sans"/>
            </a:endParaRPr>
          </a:p>
        </p:txBody>
      </p:sp>
      <p:sp>
        <p:nvSpPr>
          <p:cNvPr id="259" name="Google Shape;259;p16"/>
          <p:cNvSpPr/>
          <p:nvPr/>
        </p:nvSpPr>
        <p:spPr>
          <a:xfrm>
            <a:off x="4433888" y="1614488"/>
            <a:ext cx="3886200" cy="4419600"/>
          </a:xfrm>
          <a:prstGeom prst="flowChartDocument">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FF0000"/>
                </a:solidFill>
                <a:latin typeface="Gill Sans"/>
                <a:ea typeface="Gill Sans"/>
                <a:cs typeface="Gill Sans"/>
                <a:sym typeface="Gill Sans"/>
              </a:rPr>
              <a:t>A:</a:t>
            </a:r>
            <a:r>
              <a:rPr lang="en-GB" sz="2000">
                <a:solidFill>
                  <a:schemeClr val="dk1"/>
                </a:solidFill>
                <a:latin typeface="Gill Sans"/>
                <a:ea typeface="Gill Sans"/>
                <a:cs typeface="Gill Sans"/>
                <a:sym typeface="Gill Sans"/>
              </a:rPr>
              <a:t> The goals and objectives set for the project should be attainable and realistic. This involves considering the available resources, budget, time constraints, and technical feasibility. An achievable project ensures that it's possible to reach the desired outcomes within the given constraints.</a:t>
            </a:r>
            <a:endParaRPr sz="2000">
              <a:solidFill>
                <a:schemeClr val="dk1"/>
              </a:solidFill>
              <a:latin typeface="Gill Sans"/>
              <a:ea typeface="Gill Sans"/>
              <a:cs typeface="Gill Sans"/>
              <a:sym typeface="Gill Sans"/>
            </a:endParaRPr>
          </a:p>
        </p:txBody>
      </p:sp>
      <p:sp>
        <p:nvSpPr>
          <p:cNvPr id="260" name="Google Shape;260;p16"/>
          <p:cNvSpPr/>
          <p:nvPr/>
        </p:nvSpPr>
        <p:spPr>
          <a:xfrm>
            <a:off x="4538656" y="1462088"/>
            <a:ext cx="3886200" cy="4419600"/>
          </a:xfrm>
          <a:prstGeom prst="flowChartDocument">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FF0000"/>
                </a:solidFill>
                <a:latin typeface="Gill Sans"/>
                <a:ea typeface="Gill Sans"/>
                <a:cs typeface="Gill Sans"/>
                <a:sym typeface="Gill Sans"/>
              </a:rPr>
              <a:t>R:</a:t>
            </a:r>
            <a:r>
              <a:rPr lang="en-GB" sz="2000">
                <a:solidFill>
                  <a:schemeClr val="dk1"/>
                </a:solidFill>
                <a:latin typeface="Gill Sans"/>
                <a:ea typeface="Gill Sans"/>
                <a:cs typeface="Gill Sans"/>
                <a:sym typeface="Gill Sans"/>
              </a:rPr>
              <a:t> The project's objectives should be relevant and aligned with the broader goals and strategic priorities of the organization. A relevant project contributes to the organization's mission and addresses a genuine need or problem. It should make sense in the context of the organization's overall strategy.</a:t>
            </a:r>
            <a:endParaRPr sz="2000">
              <a:solidFill>
                <a:schemeClr val="dk1"/>
              </a:solidFill>
              <a:latin typeface="Gill Sans"/>
              <a:ea typeface="Gill Sans"/>
              <a:cs typeface="Gill Sans"/>
              <a:sym typeface="Gill Sans"/>
            </a:endParaRPr>
          </a:p>
        </p:txBody>
      </p:sp>
      <p:sp>
        <p:nvSpPr>
          <p:cNvPr id="261" name="Google Shape;261;p16"/>
          <p:cNvSpPr/>
          <p:nvPr/>
        </p:nvSpPr>
        <p:spPr>
          <a:xfrm>
            <a:off x="4681528" y="1247776"/>
            <a:ext cx="3886200" cy="4419600"/>
          </a:xfrm>
          <a:prstGeom prst="flowChartDocument">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FF0000"/>
                </a:solidFill>
                <a:latin typeface="Gill Sans"/>
                <a:ea typeface="Gill Sans"/>
                <a:cs typeface="Gill Sans"/>
                <a:sym typeface="Gill Sans"/>
              </a:rPr>
              <a:t>T:</a:t>
            </a:r>
            <a:r>
              <a:rPr lang="en-GB" sz="2000">
                <a:solidFill>
                  <a:schemeClr val="dk1"/>
                </a:solidFill>
                <a:latin typeface="Gill Sans"/>
                <a:ea typeface="Gill Sans"/>
                <a:cs typeface="Gill Sans"/>
                <a:sym typeface="Gill Sans"/>
              </a:rPr>
              <a:t> A project should have a defined timeline with specific deadlines for completing various milestones and the overall project. Time-bound goals create a sense of urgency and help with project planning and scheduling. They also ensure that the project stays on track and doesn't drag on indefinitely.</a:t>
            </a:r>
            <a:endParaRPr sz="2000">
              <a:solidFill>
                <a:schemeClr val="dk1"/>
              </a:solidFill>
              <a:latin typeface="Gill Sans"/>
              <a:ea typeface="Gill Sans"/>
              <a:cs typeface="Gill Sans"/>
              <a:sym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2"/>
                                        </p:tgtEl>
                                        <p:attrNameLst>
                                          <p:attrName>style.visibility</p:attrName>
                                        </p:attrNameLst>
                                      </p:cBhvr>
                                      <p:to>
                                        <p:strVal val="visible"/>
                                      </p:to>
                                    </p:set>
                                    <p:anim calcmode="lin" valueType="num">
                                      <p:cBhvr additive="base">
                                        <p:cTn id="7" dur="500"/>
                                        <p:tgtEl>
                                          <p:spTgt spid="25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58"/>
                                        </p:tgtEl>
                                        <p:attrNameLst>
                                          <p:attrName>style.visibility</p:attrName>
                                        </p:attrNameLst>
                                      </p:cBhvr>
                                      <p:to>
                                        <p:strVal val="visible"/>
                                      </p:to>
                                    </p:set>
                                    <p:anim calcmode="lin" valueType="num">
                                      <p:cBhvr additive="base">
                                        <p:cTn id="12" dur="500"/>
                                        <p:tgtEl>
                                          <p:spTgt spid="25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9"/>
                                        </p:tgtEl>
                                        <p:attrNameLst>
                                          <p:attrName>style.visibility</p:attrName>
                                        </p:attrNameLst>
                                      </p:cBhvr>
                                      <p:to>
                                        <p:strVal val="visible"/>
                                      </p:to>
                                    </p:set>
                                    <p:anim calcmode="lin" valueType="num">
                                      <p:cBhvr additive="base">
                                        <p:cTn id="17" dur="500"/>
                                        <p:tgtEl>
                                          <p:spTgt spid="25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60"/>
                                        </p:tgtEl>
                                        <p:attrNameLst>
                                          <p:attrName>style.visibility</p:attrName>
                                        </p:attrNameLst>
                                      </p:cBhvr>
                                      <p:to>
                                        <p:strVal val="visible"/>
                                      </p:to>
                                    </p:set>
                                    <p:anim calcmode="lin" valueType="num">
                                      <p:cBhvr additive="base">
                                        <p:cTn id="22" dur="500"/>
                                        <p:tgtEl>
                                          <p:spTgt spid="26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1"/>
                                        </p:tgtEl>
                                        <p:attrNameLst>
                                          <p:attrName>style.visibility</p:attrName>
                                        </p:attrNameLst>
                                      </p:cBhvr>
                                      <p:to>
                                        <p:strVal val="visible"/>
                                      </p:to>
                                    </p:set>
                                    <p:anim calcmode="lin" valueType="num">
                                      <p:cBhvr additive="base">
                                        <p:cTn id="27" dur="500"/>
                                        <p:tgtEl>
                                          <p:spTgt spid="2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p:nvPr/>
        </p:nvSpPr>
        <p:spPr>
          <a:xfrm>
            <a:off x="4219576" y="1890712"/>
            <a:ext cx="3886200" cy="4419600"/>
          </a:xfrm>
          <a:prstGeom prst="flowChartDocument">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FF0000"/>
                </a:solidFill>
                <a:latin typeface="Gill Sans"/>
                <a:ea typeface="Gill Sans"/>
                <a:cs typeface="Gill Sans"/>
                <a:sym typeface="Gill Sans"/>
              </a:rPr>
              <a:t>S: </a:t>
            </a:r>
            <a:r>
              <a:rPr lang="en-GB" sz="2000">
                <a:solidFill>
                  <a:schemeClr val="dk1"/>
                </a:solidFill>
                <a:latin typeface="Gill Sans"/>
                <a:ea typeface="Gill Sans"/>
                <a:cs typeface="Gill Sans"/>
                <a:sym typeface="Gill Sans"/>
              </a:rPr>
              <a:t>Develop and implement a CRM system to improve customer relationship management for the sales and customer support teams. The system will centralize customer data, streamline communication, and automate certain processes. It will involve collaboration between the IT department, sales, and customer support teams.</a:t>
            </a:r>
            <a:endParaRPr sz="2000">
              <a:solidFill>
                <a:schemeClr val="dk1"/>
              </a:solidFill>
              <a:latin typeface="Gill Sans"/>
              <a:ea typeface="Gill Sans"/>
              <a:cs typeface="Gill Sans"/>
              <a:sym typeface="Gill Sans"/>
            </a:endParaRPr>
          </a:p>
        </p:txBody>
      </p:sp>
      <p:sp>
        <p:nvSpPr>
          <p:cNvPr id="269" name="Google Shape;269;p1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Project Management cont..</a:t>
            </a:r>
            <a:endParaRPr/>
          </a:p>
        </p:txBody>
      </p:sp>
      <p:sp>
        <p:nvSpPr>
          <p:cNvPr id="270" name="Google Shape;270;p17"/>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271" name="Google Shape;271;p17"/>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272" name="Google Shape;272;p17"/>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16</a:t>
            </a:fld>
            <a:endParaRPr/>
          </a:p>
        </p:txBody>
      </p:sp>
      <p:sp>
        <p:nvSpPr>
          <p:cNvPr id="273" name="Google Shape;273;p17"/>
          <p:cNvSpPr txBox="1">
            <a:spLocks noGrp="1"/>
          </p:cNvSpPr>
          <p:nvPr>
            <p:ph type="body" idx="1"/>
          </p:nvPr>
        </p:nvSpPr>
        <p:spPr>
          <a:xfrm>
            <a:off x="457200" y="1219200"/>
            <a:ext cx="3733800" cy="4937760"/>
          </a:xfrm>
          <a:prstGeom prst="rect">
            <a:avLst/>
          </a:prstGeom>
          <a:noFill/>
          <a:ln>
            <a:noFill/>
          </a:ln>
        </p:spPr>
        <p:txBody>
          <a:bodyPr spcFirstLastPara="1" wrap="square" lIns="91425" tIns="45700" rIns="91425" bIns="45700" anchor="t" anchorCtr="0">
            <a:normAutofit fontScale="77500" lnSpcReduction="20000"/>
          </a:bodyPr>
          <a:lstStyle/>
          <a:p>
            <a:pPr marL="548640" lvl="1" indent="-274320" algn="l" rtl="0">
              <a:spcBef>
                <a:spcPts val="0"/>
              </a:spcBef>
              <a:spcAft>
                <a:spcPts val="0"/>
              </a:spcAft>
              <a:buSzPct val="76000"/>
              <a:buNone/>
            </a:pPr>
            <a:r>
              <a:rPr lang="en-GB" sz="2000" b="1"/>
              <a:t>SMART framework to define project :</a:t>
            </a:r>
            <a:endParaRPr/>
          </a:p>
          <a:p>
            <a:pPr marL="548640" lvl="1" indent="-274320" algn="l" rtl="0">
              <a:spcBef>
                <a:spcPts val="500"/>
              </a:spcBef>
              <a:spcAft>
                <a:spcPts val="0"/>
              </a:spcAft>
              <a:buSzPct val="76000"/>
              <a:buNone/>
            </a:pPr>
            <a:r>
              <a:rPr lang="en-GB" sz="2600"/>
              <a:t>By defining a project using the SMART criteria, you create a clear and focused roadmap for project planning and execution. It helps ensure that the project is well-defined, feasible, and aligned with organizational goals, increasing the likelihood of successful outcomes.</a:t>
            </a:r>
            <a:endParaRPr sz="3600" b="1"/>
          </a:p>
          <a:p>
            <a:pPr marL="548640" lvl="1" indent="-274320" algn="l" rtl="0">
              <a:spcBef>
                <a:spcPts val="500"/>
              </a:spcBef>
              <a:spcAft>
                <a:spcPts val="0"/>
              </a:spcAft>
              <a:buSzPct val="76000"/>
              <a:buNone/>
            </a:pPr>
            <a:r>
              <a:rPr lang="en-GB" sz="2800" b="1"/>
              <a:t>Project Name:</a:t>
            </a:r>
            <a:r>
              <a:rPr lang="en-GB" sz="2800"/>
              <a:t> Implementing a Customer Relationship Management (CRM) System</a:t>
            </a:r>
            <a:endParaRPr sz="2600" b="1"/>
          </a:p>
        </p:txBody>
      </p:sp>
      <p:sp>
        <p:nvSpPr>
          <p:cNvPr id="274" name="Google Shape;274;p17"/>
          <p:cNvSpPr/>
          <p:nvPr/>
        </p:nvSpPr>
        <p:spPr>
          <a:xfrm>
            <a:off x="4329112" y="1752600"/>
            <a:ext cx="3886200" cy="4419600"/>
          </a:xfrm>
          <a:prstGeom prst="flowChartDocument">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FF0000"/>
                </a:solidFill>
                <a:latin typeface="Gill Sans"/>
                <a:ea typeface="Gill Sans"/>
                <a:cs typeface="Gill Sans"/>
                <a:sym typeface="Gill Sans"/>
              </a:rPr>
              <a:t>M:</a:t>
            </a:r>
            <a:r>
              <a:rPr lang="en-GB" sz="2000">
                <a:solidFill>
                  <a:schemeClr val="dk1"/>
                </a:solidFill>
                <a:latin typeface="Gill Sans"/>
                <a:ea typeface="Gill Sans"/>
                <a:cs typeface="Gill Sans"/>
                <a:sym typeface="Gill Sans"/>
              </a:rPr>
              <a:t> Measure project success based on the following metrics: a 20% increase in customer response time, a 15% increase in lead conversion rates, and a 10% reduction in manual data entry time.</a:t>
            </a:r>
            <a:endParaRPr sz="2000">
              <a:solidFill>
                <a:schemeClr val="dk1"/>
              </a:solidFill>
              <a:latin typeface="Gill Sans"/>
              <a:ea typeface="Gill Sans"/>
              <a:cs typeface="Gill Sans"/>
              <a:sym typeface="Gill Sans"/>
            </a:endParaRPr>
          </a:p>
        </p:txBody>
      </p:sp>
      <p:sp>
        <p:nvSpPr>
          <p:cNvPr id="275" name="Google Shape;275;p17"/>
          <p:cNvSpPr/>
          <p:nvPr/>
        </p:nvSpPr>
        <p:spPr>
          <a:xfrm>
            <a:off x="4419600" y="1600200"/>
            <a:ext cx="3886200" cy="4419600"/>
          </a:xfrm>
          <a:prstGeom prst="flowChartDocument">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FF0000"/>
                </a:solidFill>
                <a:latin typeface="Gill Sans"/>
                <a:ea typeface="Gill Sans"/>
                <a:cs typeface="Gill Sans"/>
                <a:sym typeface="Gill Sans"/>
              </a:rPr>
              <a:t>A:</a:t>
            </a:r>
            <a:r>
              <a:rPr lang="en-GB" sz="2000">
                <a:solidFill>
                  <a:schemeClr val="dk1"/>
                </a:solidFill>
                <a:latin typeface="Gill Sans"/>
                <a:ea typeface="Gill Sans"/>
                <a:cs typeface="Gill Sans"/>
                <a:sym typeface="Gill Sans"/>
              </a:rPr>
              <a:t> The project is achievable within the allocated budget and resources. The necessary software and hardware are available, and the project team has the required skills and expertise.</a:t>
            </a:r>
            <a:endParaRPr sz="2000">
              <a:solidFill>
                <a:schemeClr val="dk1"/>
              </a:solidFill>
              <a:latin typeface="Gill Sans"/>
              <a:ea typeface="Gill Sans"/>
              <a:cs typeface="Gill Sans"/>
              <a:sym typeface="Gill Sans"/>
            </a:endParaRPr>
          </a:p>
        </p:txBody>
      </p:sp>
      <p:sp>
        <p:nvSpPr>
          <p:cNvPr id="276" name="Google Shape;276;p17"/>
          <p:cNvSpPr/>
          <p:nvPr/>
        </p:nvSpPr>
        <p:spPr>
          <a:xfrm>
            <a:off x="4542504" y="1447800"/>
            <a:ext cx="3886200" cy="4419600"/>
          </a:xfrm>
          <a:prstGeom prst="flowChartDocument">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FF0000"/>
                </a:solidFill>
                <a:latin typeface="Gill Sans"/>
                <a:ea typeface="Gill Sans"/>
                <a:cs typeface="Gill Sans"/>
                <a:sym typeface="Gill Sans"/>
              </a:rPr>
              <a:t>R:</a:t>
            </a:r>
            <a:r>
              <a:rPr lang="en-GB" sz="2000">
                <a:solidFill>
                  <a:schemeClr val="dk1"/>
                </a:solidFill>
                <a:latin typeface="Gill Sans"/>
                <a:ea typeface="Gill Sans"/>
                <a:cs typeface="Gill Sans"/>
                <a:sym typeface="Gill Sans"/>
              </a:rPr>
              <a:t> The CRM project aligns with the organization's strategic goals of improving customer satisfaction and increasing sales efficiency. It addresses the need for better customer data management.</a:t>
            </a:r>
            <a:endParaRPr sz="2000">
              <a:solidFill>
                <a:schemeClr val="dk1"/>
              </a:solidFill>
              <a:latin typeface="Gill Sans"/>
              <a:ea typeface="Gill Sans"/>
              <a:cs typeface="Gill Sans"/>
              <a:sym typeface="Gill Sans"/>
            </a:endParaRPr>
          </a:p>
        </p:txBody>
      </p:sp>
      <p:sp>
        <p:nvSpPr>
          <p:cNvPr id="277" name="Google Shape;277;p17"/>
          <p:cNvSpPr/>
          <p:nvPr/>
        </p:nvSpPr>
        <p:spPr>
          <a:xfrm>
            <a:off x="4648200" y="1295400"/>
            <a:ext cx="3886200" cy="4419600"/>
          </a:xfrm>
          <a:prstGeom prst="flowChartDocument">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000">
                <a:solidFill>
                  <a:srgbClr val="FF0000"/>
                </a:solidFill>
                <a:latin typeface="Gill Sans"/>
                <a:ea typeface="Gill Sans"/>
                <a:cs typeface="Gill Sans"/>
                <a:sym typeface="Gill Sans"/>
              </a:rPr>
              <a:t>T:</a:t>
            </a:r>
            <a:r>
              <a:rPr lang="en-GB" sz="2000">
                <a:solidFill>
                  <a:schemeClr val="dk1"/>
                </a:solidFill>
                <a:latin typeface="Gill Sans"/>
                <a:ea typeface="Gill Sans"/>
                <a:cs typeface="Gill Sans"/>
                <a:sym typeface="Gill Sans"/>
              </a:rPr>
              <a:t> The project will be completed within six months, with specific milestones and deadlines for each phase, including software selection, customization, training, and rollout.</a:t>
            </a:r>
            <a:endParaRPr sz="2000">
              <a:solidFill>
                <a:schemeClr val="dk1"/>
              </a:solidFill>
              <a:latin typeface="Gill Sans"/>
              <a:ea typeface="Gill Sans"/>
              <a:cs typeface="Gill Sans"/>
              <a:sym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anim calcmode="lin" valueType="num">
                                      <p:cBhvr additive="base">
                                        <p:cTn id="7" dur="500"/>
                                        <p:tgtEl>
                                          <p:spTgt spid="26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74"/>
                                        </p:tgtEl>
                                        <p:attrNameLst>
                                          <p:attrName>style.visibility</p:attrName>
                                        </p:attrNameLst>
                                      </p:cBhvr>
                                      <p:to>
                                        <p:strVal val="visible"/>
                                      </p:to>
                                    </p:set>
                                    <p:anim calcmode="lin" valueType="num">
                                      <p:cBhvr additive="base">
                                        <p:cTn id="12" dur="500"/>
                                        <p:tgtEl>
                                          <p:spTgt spid="27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5"/>
                                        </p:tgtEl>
                                        <p:attrNameLst>
                                          <p:attrName>style.visibility</p:attrName>
                                        </p:attrNameLst>
                                      </p:cBhvr>
                                      <p:to>
                                        <p:strVal val="visible"/>
                                      </p:to>
                                    </p:set>
                                    <p:anim calcmode="lin" valueType="num">
                                      <p:cBhvr additive="base">
                                        <p:cTn id="17" dur="500"/>
                                        <p:tgtEl>
                                          <p:spTgt spid="27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76"/>
                                        </p:tgtEl>
                                        <p:attrNameLst>
                                          <p:attrName>style.visibility</p:attrName>
                                        </p:attrNameLst>
                                      </p:cBhvr>
                                      <p:to>
                                        <p:strVal val="visible"/>
                                      </p:to>
                                    </p:set>
                                    <p:anim calcmode="lin" valueType="num">
                                      <p:cBhvr additive="base">
                                        <p:cTn id="22" dur="500"/>
                                        <p:tgtEl>
                                          <p:spTgt spid="27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77"/>
                                        </p:tgtEl>
                                        <p:attrNameLst>
                                          <p:attrName>style.visibility</p:attrName>
                                        </p:attrNameLst>
                                      </p:cBhvr>
                                      <p:to>
                                        <p:strVal val="visible"/>
                                      </p:to>
                                    </p:set>
                                    <p:anim calcmode="lin" valueType="num">
                                      <p:cBhvr additive="base">
                                        <p:cTn id="27" dur="500"/>
                                        <p:tgtEl>
                                          <p:spTgt spid="2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Project Management cont..</a:t>
            </a:r>
            <a:endParaRPr/>
          </a:p>
        </p:txBody>
      </p:sp>
      <p:sp>
        <p:nvSpPr>
          <p:cNvPr id="283" name="Google Shape;283;p18"/>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284" name="Google Shape;284;p18"/>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285" name="Google Shape;285;p18"/>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17</a:t>
            </a:fld>
            <a:endParaRPr/>
          </a:p>
        </p:txBody>
      </p:sp>
      <p:sp>
        <p:nvSpPr>
          <p:cNvPr id="286" name="Google Shape;286;p18"/>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824"/>
              <a:buChar char="🞂"/>
            </a:pPr>
            <a:r>
              <a:rPr lang="en-GB" sz="2400"/>
              <a:t>What is Management?</a:t>
            </a:r>
            <a:endParaRPr/>
          </a:p>
          <a:p>
            <a:pPr marL="274320" lvl="0" indent="-274320" algn="l" rtl="0">
              <a:spcBef>
                <a:spcPts val="600"/>
              </a:spcBef>
              <a:spcAft>
                <a:spcPts val="0"/>
              </a:spcAft>
              <a:buSzPts val="1824"/>
              <a:buNone/>
            </a:pPr>
            <a:r>
              <a:rPr lang="en-GB" sz="2400"/>
              <a:t>	It is a set of activities and tasks undertaken by one or more persons for the purpose of planning &amp; controlling the activities of others in order to achieve an objective or complete an activity that could not be achieved by others acting independently.</a:t>
            </a:r>
            <a:endParaRPr/>
          </a:p>
          <a:p>
            <a:pPr marL="274320" lvl="0" indent="-158496" algn="l" rtl="0">
              <a:spcBef>
                <a:spcPts val="600"/>
              </a:spcBef>
              <a:spcAft>
                <a:spcPts val="0"/>
              </a:spcAft>
              <a:buSzPts val="1824"/>
              <a:buNone/>
            </a:pPr>
            <a:endParaRPr sz="2400"/>
          </a:p>
          <a:p>
            <a:pPr marL="274320" lvl="0" indent="-221234" algn="l" rtl="0">
              <a:spcBef>
                <a:spcPts val="600"/>
              </a:spcBef>
              <a:spcAft>
                <a:spcPts val="0"/>
              </a:spcAft>
              <a:buSzPts val="836"/>
              <a:buNone/>
            </a:pPr>
            <a:endParaRPr sz="1100"/>
          </a:p>
          <a:p>
            <a:pPr marL="274320" lvl="0" indent="-274320" algn="l" rtl="0">
              <a:spcBef>
                <a:spcPts val="600"/>
              </a:spcBef>
              <a:spcAft>
                <a:spcPts val="0"/>
              </a:spcAft>
              <a:buClr>
                <a:srgbClr val="000000"/>
              </a:buClr>
              <a:buSzPts val="836"/>
              <a:buFont typeface="Arial"/>
              <a:buNone/>
            </a:pPr>
            <a:r>
              <a:rPr lang="en-GB" sz="1100"/>
              <a:t>	Koontz, H., C. O’Donnell and H. Weihirch, Management, 7</a:t>
            </a:r>
            <a:r>
              <a:rPr lang="en-GB" sz="1100" baseline="30000"/>
              <a:t>th</a:t>
            </a:r>
            <a:r>
              <a:rPr lang="en-GB" sz="1100"/>
              <a:t> ed., McGraw-Hill, New York,N. Y., 1980</a:t>
            </a:r>
            <a:endParaRPr/>
          </a:p>
          <a:p>
            <a:pPr marL="274320" lvl="0" indent="-148844" algn="l" rtl="0">
              <a:spcBef>
                <a:spcPts val="600"/>
              </a:spcBef>
              <a:spcAft>
                <a:spcPts val="0"/>
              </a:spcAft>
              <a:buSzPts val="1976"/>
              <a:buNone/>
            </a:pP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Project Management cont..</a:t>
            </a:r>
            <a:endParaRPr/>
          </a:p>
        </p:txBody>
      </p:sp>
      <p:sp>
        <p:nvSpPr>
          <p:cNvPr id="292" name="Google Shape;292;p19"/>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293" name="Google Shape;293;p19"/>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294" name="Google Shape;294;p19"/>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18</a:t>
            </a:fld>
            <a:endParaRPr/>
          </a:p>
        </p:txBody>
      </p:sp>
      <p:sp>
        <p:nvSpPr>
          <p:cNvPr id="295" name="Google Shape;295;p19"/>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GB"/>
              <a:t>Components of Management:</a:t>
            </a:r>
            <a:endParaRPr/>
          </a:p>
          <a:p>
            <a:pPr marL="548640" lvl="1" indent="-274320" algn="l" rtl="0">
              <a:spcBef>
                <a:spcPts val="500"/>
              </a:spcBef>
              <a:spcAft>
                <a:spcPts val="0"/>
              </a:spcAft>
              <a:buSzPts val="1748"/>
              <a:buChar char="🞂"/>
            </a:pPr>
            <a:r>
              <a:rPr lang="en-GB"/>
              <a:t>Planning</a:t>
            </a:r>
            <a:endParaRPr/>
          </a:p>
          <a:p>
            <a:pPr marL="548640" lvl="1" indent="-274320" algn="l" rtl="0">
              <a:spcBef>
                <a:spcPts val="500"/>
              </a:spcBef>
              <a:spcAft>
                <a:spcPts val="0"/>
              </a:spcAft>
              <a:buSzPts val="1748"/>
              <a:buChar char="🞂"/>
            </a:pPr>
            <a:r>
              <a:rPr lang="en-GB"/>
              <a:t>Organizing</a:t>
            </a:r>
            <a:endParaRPr/>
          </a:p>
          <a:p>
            <a:pPr marL="548640" lvl="1" indent="-274320" algn="l" rtl="0">
              <a:spcBef>
                <a:spcPts val="500"/>
              </a:spcBef>
              <a:spcAft>
                <a:spcPts val="0"/>
              </a:spcAft>
              <a:buSzPts val="1748"/>
              <a:buChar char="🞂"/>
            </a:pPr>
            <a:r>
              <a:rPr lang="en-GB"/>
              <a:t>Staffing</a:t>
            </a:r>
            <a:endParaRPr/>
          </a:p>
          <a:p>
            <a:pPr marL="548640" lvl="1" indent="-274320" algn="l" rtl="0">
              <a:spcBef>
                <a:spcPts val="500"/>
              </a:spcBef>
              <a:spcAft>
                <a:spcPts val="0"/>
              </a:spcAft>
              <a:buSzPts val="1748"/>
              <a:buChar char="🞂"/>
            </a:pPr>
            <a:r>
              <a:rPr lang="en-GB"/>
              <a:t>Directing (Leading)</a:t>
            </a:r>
            <a:endParaRPr/>
          </a:p>
          <a:p>
            <a:pPr marL="548640" lvl="1" indent="-274320" algn="l" rtl="0">
              <a:spcBef>
                <a:spcPts val="500"/>
              </a:spcBef>
              <a:spcAft>
                <a:spcPts val="0"/>
              </a:spcAft>
              <a:buSzPts val="1748"/>
              <a:buChar char="🞂"/>
            </a:pPr>
            <a:r>
              <a:rPr lang="en-GB"/>
              <a:t>Controlling</a:t>
            </a:r>
            <a:endParaRPr/>
          </a:p>
          <a:p>
            <a:pPr marL="274320" lvl="0" indent="-158496" algn="l" rtl="0">
              <a:spcBef>
                <a:spcPts val="600"/>
              </a:spcBef>
              <a:spcAft>
                <a:spcPts val="0"/>
              </a:spcAft>
              <a:buSzPts val="1824"/>
              <a:buNone/>
            </a:pPr>
            <a:endParaRPr sz="2400"/>
          </a:p>
          <a:p>
            <a:pPr marL="274320" lvl="0" indent="-221234" algn="l" rtl="0">
              <a:spcBef>
                <a:spcPts val="600"/>
              </a:spcBef>
              <a:spcAft>
                <a:spcPts val="0"/>
              </a:spcAft>
              <a:buSzPts val="836"/>
              <a:buNone/>
            </a:pPr>
            <a:endParaRPr sz="1100"/>
          </a:p>
          <a:p>
            <a:pPr marL="274320" lvl="0" indent="-148844" algn="l" rtl="0">
              <a:spcBef>
                <a:spcPts val="600"/>
              </a:spcBef>
              <a:spcAft>
                <a:spcPts val="0"/>
              </a:spcAft>
              <a:buSzPts val="1976"/>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0"/>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Project Management cont..</a:t>
            </a:r>
            <a:endParaRPr/>
          </a:p>
        </p:txBody>
      </p:sp>
      <p:sp>
        <p:nvSpPr>
          <p:cNvPr id="301" name="Google Shape;301;p20"/>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302" name="Google Shape;302;p20"/>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303" name="Google Shape;303;p20"/>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19</a:t>
            </a:fld>
            <a:endParaRPr/>
          </a:p>
        </p:txBody>
      </p:sp>
      <p:sp>
        <p:nvSpPr>
          <p:cNvPr id="304" name="Google Shape;304;p20"/>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1824"/>
              <a:buChar char="🞂"/>
            </a:pPr>
            <a:r>
              <a:rPr lang="en-GB" sz="2400"/>
              <a:t>Planning</a:t>
            </a:r>
            <a:endParaRPr/>
          </a:p>
          <a:p>
            <a:pPr marL="548640" lvl="1" indent="-274320" algn="l" rtl="0">
              <a:lnSpc>
                <a:spcPct val="90000"/>
              </a:lnSpc>
              <a:spcBef>
                <a:spcPts val="500"/>
              </a:spcBef>
              <a:spcAft>
                <a:spcPts val="0"/>
              </a:spcAft>
              <a:buSzPts val="1520"/>
              <a:buChar char="🞂"/>
            </a:pPr>
            <a:r>
              <a:rPr lang="en-GB" sz="2000"/>
              <a:t>Pre-determining course of action to achieve the objectives</a:t>
            </a:r>
            <a:endParaRPr/>
          </a:p>
          <a:p>
            <a:pPr marL="274320" lvl="0" indent="-274320" algn="l" rtl="0">
              <a:lnSpc>
                <a:spcPct val="90000"/>
              </a:lnSpc>
              <a:spcBef>
                <a:spcPts val="600"/>
              </a:spcBef>
              <a:spcAft>
                <a:spcPts val="0"/>
              </a:spcAft>
              <a:buSzPts val="1824"/>
              <a:buChar char="🞂"/>
            </a:pPr>
            <a:r>
              <a:rPr lang="en-GB" sz="2400"/>
              <a:t>Organizing</a:t>
            </a:r>
            <a:endParaRPr/>
          </a:p>
          <a:p>
            <a:pPr marL="548640" lvl="1" indent="-274320" algn="l" rtl="0">
              <a:lnSpc>
                <a:spcPct val="90000"/>
              </a:lnSpc>
              <a:spcBef>
                <a:spcPts val="500"/>
              </a:spcBef>
              <a:spcAft>
                <a:spcPts val="0"/>
              </a:spcAft>
              <a:buSzPts val="1520"/>
              <a:buChar char="🞂"/>
            </a:pPr>
            <a:r>
              <a:rPr lang="en-GB" sz="2000"/>
              <a:t>Establishing relationship among work units and granting responsibility and authority to obtain the objectives</a:t>
            </a:r>
            <a:endParaRPr/>
          </a:p>
          <a:p>
            <a:pPr marL="274320" lvl="0" indent="-274320" algn="l" rtl="0">
              <a:lnSpc>
                <a:spcPct val="90000"/>
              </a:lnSpc>
              <a:spcBef>
                <a:spcPts val="600"/>
              </a:spcBef>
              <a:spcAft>
                <a:spcPts val="0"/>
              </a:spcAft>
              <a:buSzPts val="1824"/>
              <a:buChar char="🞂"/>
            </a:pPr>
            <a:r>
              <a:rPr lang="en-GB" sz="2400"/>
              <a:t>Staffing</a:t>
            </a:r>
            <a:endParaRPr/>
          </a:p>
          <a:p>
            <a:pPr marL="548640" lvl="1" indent="-274320" algn="l" rtl="0">
              <a:lnSpc>
                <a:spcPct val="90000"/>
              </a:lnSpc>
              <a:spcBef>
                <a:spcPts val="500"/>
              </a:spcBef>
              <a:spcAft>
                <a:spcPts val="0"/>
              </a:spcAft>
              <a:buSzPts val="1520"/>
              <a:buChar char="🞂"/>
            </a:pPr>
            <a:r>
              <a:rPr lang="en-GB" sz="2000"/>
              <a:t>Selecting and training people </a:t>
            </a:r>
            <a:endParaRPr/>
          </a:p>
          <a:p>
            <a:pPr marL="274320" lvl="0" indent="-274320" algn="l" rtl="0">
              <a:lnSpc>
                <a:spcPct val="90000"/>
              </a:lnSpc>
              <a:spcBef>
                <a:spcPts val="600"/>
              </a:spcBef>
              <a:spcAft>
                <a:spcPts val="0"/>
              </a:spcAft>
              <a:buSzPts val="1824"/>
              <a:buChar char="🞂"/>
            </a:pPr>
            <a:r>
              <a:rPr lang="en-GB" sz="2400"/>
              <a:t>Directing (Leading)</a:t>
            </a:r>
            <a:endParaRPr/>
          </a:p>
          <a:p>
            <a:pPr marL="548640" lvl="1" indent="-274320" algn="l" rtl="0">
              <a:lnSpc>
                <a:spcPct val="90000"/>
              </a:lnSpc>
              <a:spcBef>
                <a:spcPts val="500"/>
              </a:spcBef>
              <a:spcAft>
                <a:spcPts val="0"/>
              </a:spcAft>
              <a:buSzPts val="1520"/>
              <a:buChar char="🞂"/>
            </a:pPr>
            <a:r>
              <a:rPr lang="en-GB" sz="2000"/>
              <a:t>Creating an atmosphere that will assist &amp; motivate people to achieve the desired end results</a:t>
            </a:r>
            <a:endParaRPr/>
          </a:p>
          <a:p>
            <a:pPr marL="274320" lvl="0" indent="-274320" algn="l" rtl="0">
              <a:lnSpc>
                <a:spcPct val="90000"/>
              </a:lnSpc>
              <a:spcBef>
                <a:spcPts val="600"/>
              </a:spcBef>
              <a:spcAft>
                <a:spcPts val="0"/>
              </a:spcAft>
              <a:buSzPts val="1824"/>
              <a:buChar char="🞂"/>
            </a:pPr>
            <a:r>
              <a:rPr lang="en-GB" sz="2400"/>
              <a:t>Controlling</a:t>
            </a:r>
            <a:endParaRPr/>
          </a:p>
          <a:p>
            <a:pPr marL="548640" lvl="1" indent="-274320" algn="l" rtl="0">
              <a:lnSpc>
                <a:spcPct val="90000"/>
              </a:lnSpc>
              <a:spcBef>
                <a:spcPts val="500"/>
              </a:spcBef>
              <a:spcAft>
                <a:spcPts val="0"/>
              </a:spcAft>
              <a:buSzPts val="1520"/>
              <a:buChar char="🞂"/>
            </a:pPr>
            <a:r>
              <a:rPr lang="en-GB" sz="2000"/>
              <a:t>Establishing, measuring, and evaluating performance of activities towards planned objectives</a:t>
            </a:r>
            <a:endParaRPr/>
          </a:p>
          <a:p>
            <a:pPr marL="274320" lvl="0" indent="-158496" algn="l" rtl="0">
              <a:spcBef>
                <a:spcPts val="600"/>
              </a:spcBef>
              <a:spcAft>
                <a:spcPts val="0"/>
              </a:spcAft>
              <a:buSzPts val="1824"/>
              <a:buNone/>
            </a:pPr>
            <a:endParaRPr sz="2400"/>
          </a:p>
          <a:p>
            <a:pPr marL="274320" lvl="0" indent="-221234" algn="l" rtl="0">
              <a:spcBef>
                <a:spcPts val="600"/>
              </a:spcBef>
              <a:spcAft>
                <a:spcPts val="0"/>
              </a:spcAft>
              <a:buSzPts val="836"/>
              <a:buNone/>
            </a:pPr>
            <a:endParaRPr sz="1100"/>
          </a:p>
          <a:p>
            <a:pPr marL="274320" lvl="0" indent="-148844" algn="l" rtl="0">
              <a:spcBef>
                <a:spcPts val="600"/>
              </a:spcBef>
              <a:spcAft>
                <a:spcPts val="0"/>
              </a:spcAft>
              <a:buSzPts val="1976"/>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Agenda</a:t>
            </a:r>
            <a:endParaRPr/>
          </a:p>
        </p:txBody>
      </p:sp>
      <p:sp>
        <p:nvSpPr>
          <p:cNvPr id="123" name="Google Shape;123;p2"/>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124" name="Google Shape;124;p2"/>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125" name="Google Shape;125;p2"/>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2</a:t>
            </a:fld>
            <a:endParaRPr/>
          </a:p>
        </p:txBody>
      </p:sp>
      <p:sp>
        <p:nvSpPr>
          <p:cNvPr id="126" name="Google Shape;126;p2"/>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148844" algn="l" rtl="0">
              <a:spcBef>
                <a:spcPts val="0"/>
              </a:spcBef>
              <a:spcAft>
                <a:spcPts val="0"/>
              </a:spcAft>
              <a:buSzPts val="1976"/>
              <a:buNone/>
            </a:pPr>
            <a:endParaRPr dirty="0"/>
          </a:p>
          <a:p>
            <a:pPr marL="274320" lvl="0" indent="-148844" algn="l" rtl="0">
              <a:spcBef>
                <a:spcPts val="600"/>
              </a:spcBef>
              <a:spcAft>
                <a:spcPts val="0"/>
              </a:spcAft>
              <a:buSzPts val="1976"/>
              <a:buNone/>
            </a:pPr>
            <a:endParaRPr dirty="0"/>
          </a:p>
          <a:p>
            <a:pPr marL="274320" lvl="0" indent="-148844" algn="l" rtl="0">
              <a:spcBef>
                <a:spcPts val="600"/>
              </a:spcBef>
              <a:spcAft>
                <a:spcPts val="0"/>
              </a:spcAft>
              <a:buSzPts val="1976"/>
              <a:buNone/>
            </a:pPr>
            <a:endParaRPr dirty="0"/>
          </a:p>
          <a:p>
            <a:pPr marL="274320" lvl="0" indent="-148844" algn="l" rtl="0">
              <a:spcBef>
                <a:spcPts val="600"/>
              </a:spcBef>
              <a:spcAft>
                <a:spcPts val="0"/>
              </a:spcAft>
              <a:buSzPts val="1976"/>
              <a:buNone/>
            </a:pPr>
            <a:endParaRPr dirty="0"/>
          </a:p>
          <a:p>
            <a:pPr marL="274320" lvl="0" indent="-158496" algn="l" rtl="0">
              <a:spcBef>
                <a:spcPts val="600"/>
              </a:spcBef>
              <a:spcAft>
                <a:spcPts val="0"/>
              </a:spcAft>
              <a:buSzPts val="1824"/>
              <a:buNone/>
            </a:pPr>
            <a:endParaRPr sz="2400" dirty="0"/>
          </a:p>
          <a:p>
            <a:pPr marL="274320" lvl="0" indent="-158496" algn="l" rtl="0">
              <a:spcBef>
                <a:spcPts val="600"/>
              </a:spcBef>
              <a:spcAft>
                <a:spcPts val="0"/>
              </a:spcAft>
              <a:buSzPts val="1824"/>
              <a:buNone/>
            </a:pPr>
            <a:endParaRPr sz="2400" dirty="0"/>
          </a:p>
          <a:p>
            <a:pPr marL="274320" lvl="0" indent="-158496" algn="l" rtl="0">
              <a:spcBef>
                <a:spcPts val="600"/>
              </a:spcBef>
              <a:spcAft>
                <a:spcPts val="0"/>
              </a:spcAft>
              <a:buSzPts val="1824"/>
              <a:buNone/>
            </a:pPr>
            <a:endParaRPr sz="2400" dirty="0"/>
          </a:p>
          <a:p>
            <a:pPr marL="274320" lvl="0" indent="-274320" algn="l" rtl="0">
              <a:spcBef>
                <a:spcPts val="600"/>
              </a:spcBef>
              <a:spcAft>
                <a:spcPts val="0"/>
              </a:spcAft>
              <a:buSzPts val="1824"/>
              <a:buNone/>
            </a:pPr>
            <a:r>
              <a:rPr lang="en-GB" sz="2400" dirty="0"/>
              <a:t>	</a:t>
            </a:r>
            <a:endParaRPr sz="2400" dirty="0"/>
          </a:p>
        </p:txBody>
      </p:sp>
      <p:sp>
        <p:nvSpPr>
          <p:cNvPr id="127" name="Google Shape;127;p2"/>
          <p:cNvSpPr/>
          <p:nvPr/>
        </p:nvSpPr>
        <p:spPr>
          <a:xfrm>
            <a:off x="814387" y="1371600"/>
            <a:ext cx="7515225" cy="3962400"/>
          </a:xfrm>
          <a:prstGeom prst="verticalScroll">
            <a:avLst>
              <a:gd name="adj" fmla="val 12500"/>
            </a:avLst>
          </a:prstGeom>
          <a:ln>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91425" tIns="45700" rIns="91425" bIns="45700" anchor="ctr" anchorCtr="0">
            <a:noAutofit/>
          </a:bodyPr>
          <a:lstStyle/>
          <a:p>
            <a:pPr lvl="0">
              <a:buClr>
                <a:schemeClr val="dk1"/>
              </a:buClr>
              <a:buSzPts val="3200"/>
            </a:pPr>
            <a:r>
              <a:rPr lang="en-GB" sz="3200" b="1" dirty="0" smtClean="0">
                <a:latin typeface="Gill Sans"/>
                <a:ea typeface="Gill Sans"/>
                <a:cs typeface="Gill Sans"/>
                <a:sym typeface="Gill Sans"/>
              </a:rPr>
              <a:t>Overview of Today's Class</a:t>
            </a:r>
            <a:endParaRPr lang="en-GB" sz="2400" dirty="0" smtClean="0"/>
          </a:p>
          <a:p>
            <a:pPr lvl="0" indent="-152400">
              <a:buClr>
                <a:schemeClr val="dk1"/>
              </a:buClr>
              <a:buSzPts val="2400"/>
              <a:buFont typeface="Arial"/>
              <a:buChar char="•"/>
            </a:pPr>
            <a:r>
              <a:rPr lang="en-GB" sz="2400" b="1" dirty="0" smtClean="0">
                <a:latin typeface="Gill Sans"/>
                <a:ea typeface="Gill Sans"/>
                <a:cs typeface="Gill Sans"/>
                <a:sym typeface="Gill Sans"/>
              </a:rPr>
              <a:t>Introduction to the Course</a:t>
            </a:r>
            <a:endParaRPr lang="en-GB" sz="2400" dirty="0" smtClean="0"/>
          </a:p>
          <a:p>
            <a:pPr lvl="0" indent="-152400">
              <a:buClr>
                <a:schemeClr val="dk1"/>
              </a:buClr>
              <a:buSzPts val="2400"/>
              <a:buFont typeface="Arial"/>
              <a:buChar char="•"/>
            </a:pPr>
            <a:r>
              <a:rPr lang="en-GB" sz="2400" b="1" dirty="0" smtClean="0">
                <a:latin typeface="Gill Sans"/>
                <a:ea typeface="Gill Sans"/>
                <a:cs typeface="Gill Sans"/>
                <a:sym typeface="Gill Sans"/>
              </a:rPr>
              <a:t>Key Concepts</a:t>
            </a:r>
            <a:endParaRPr lang="en-GB" sz="2400" dirty="0" smtClean="0"/>
          </a:p>
          <a:p>
            <a:pPr lvl="0" indent="-152400">
              <a:buClr>
                <a:schemeClr val="dk1"/>
              </a:buClr>
              <a:buSzPts val="2400"/>
              <a:buFont typeface="Arial"/>
              <a:buChar char="•"/>
            </a:pPr>
            <a:r>
              <a:rPr lang="en-GB" sz="2400" b="1" dirty="0" smtClean="0">
                <a:latin typeface="Gill Sans"/>
                <a:ea typeface="Gill Sans"/>
                <a:cs typeface="Gill Sans"/>
                <a:sym typeface="Gill Sans"/>
              </a:rPr>
              <a:t>Learning Objectives</a:t>
            </a:r>
            <a:endParaRPr lang="en-GB" sz="2400" dirty="0" smtClean="0"/>
          </a:p>
          <a:p>
            <a:pPr lvl="0" indent="-152400">
              <a:buClr>
                <a:schemeClr val="dk1"/>
              </a:buClr>
              <a:buSzPts val="2400"/>
              <a:buFont typeface="Arial"/>
              <a:buChar char="•"/>
            </a:pPr>
            <a:r>
              <a:rPr lang="en-GB" sz="2400" b="1" dirty="0" smtClean="0">
                <a:latin typeface="Gill Sans"/>
                <a:ea typeface="Gill Sans"/>
                <a:cs typeface="Gill Sans"/>
                <a:sym typeface="Gill Sans"/>
              </a:rPr>
              <a:t>Overview of IT Project Management and Entrepreneurship</a:t>
            </a:r>
            <a:endParaRPr lang="en-GB" sz="2400" dirty="0" smtClean="0"/>
          </a:p>
          <a:p>
            <a:pPr algn="ctr"/>
            <a:endParaRPr lang="en-GB" sz="2400" dirty="0" smtClean="0"/>
          </a:p>
          <a:p>
            <a:pPr marL="0" marR="0" lvl="0" indent="0" algn="l" rtl="0">
              <a:spcBef>
                <a:spcPts val="0"/>
              </a:spcBef>
              <a:spcAft>
                <a:spcPts val="0"/>
              </a:spcAft>
              <a:buClr>
                <a:schemeClr val="dk1"/>
              </a:buClr>
              <a:buSzPts val="2400"/>
              <a:buFont typeface="Arial"/>
              <a:buNone/>
            </a:pPr>
            <a:endParaRPr sz="2400" b="1" i="0" u="none" strike="noStrike" cap="none" dirty="0">
              <a:solidFill>
                <a:schemeClr val="dk1"/>
              </a:solidFill>
              <a:latin typeface="Gill Sans"/>
              <a:ea typeface="Gill Sans"/>
              <a:cs typeface="Gill Sans"/>
              <a:sym typeface="Gill Sans"/>
            </a:endParaRPr>
          </a:p>
        </p:txBody>
      </p:sp>
      <p:sp>
        <p:nvSpPr>
          <p:cNvPr id="128" name="Google Shape;128;p2"/>
          <p:cNvSpPr/>
          <p:nvPr/>
        </p:nvSpPr>
        <p:spPr>
          <a:xfrm>
            <a:off x="990600" y="5562600"/>
            <a:ext cx="7010400" cy="609600"/>
          </a:xfrm>
          <a:prstGeom prst="homePlate">
            <a:avLst>
              <a:gd name="adj" fmla="val 50000"/>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2400" b="1" i="0" u="none" strike="noStrike" cap="none">
                <a:solidFill>
                  <a:schemeClr val="dk1"/>
                </a:solidFill>
                <a:latin typeface="Gill Sans"/>
                <a:ea typeface="Gill Sans"/>
                <a:cs typeface="Gill Sans"/>
                <a:sym typeface="Gill Sans"/>
              </a:rPr>
              <a:t>Next Class &gt;&gt; Project Initiation</a:t>
            </a:r>
            <a:endParaRPr sz="2400" b="1" i="0" u="none" strike="noStrike" cap="none">
              <a:solidFill>
                <a:schemeClr val="dk1"/>
              </a:solidFill>
              <a:latin typeface="Gill Sans"/>
              <a:ea typeface="Gill Sans"/>
              <a:cs typeface="Gill Sans"/>
              <a:sym typeface="Gill San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Project Management cont..</a:t>
            </a:r>
            <a:endParaRPr/>
          </a:p>
        </p:txBody>
      </p:sp>
      <p:sp>
        <p:nvSpPr>
          <p:cNvPr id="310" name="Google Shape;310;p21"/>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311" name="Google Shape;311;p21"/>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312" name="Google Shape;312;p21"/>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20</a:t>
            </a:fld>
            <a:endParaRPr/>
          </a:p>
        </p:txBody>
      </p:sp>
      <p:sp>
        <p:nvSpPr>
          <p:cNvPr id="313" name="Google Shape;313;p21"/>
          <p:cNvSpPr txBox="1">
            <a:spLocks noGrp="1"/>
          </p:cNvSpPr>
          <p:nvPr>
            <p:ph type="body" idx="1"/>
          </p:nvPr>
        </p:nvSpPr>
        <p:spPr>
          <a:xfrm>
            <a:off x="457200" y="1219200"/>
            <a:ext cx="8229600" cy="41766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128"/>
              <a:buChar char="🞂"/>
            </a:pPr>
            <a:r>
              <a:rPr lang="en-GB" sz="2800"/>
              <a:t>Project Management?</a:t>
            </a:r>
            <a:endParaRPr/>
          </a:p>
          <a:p>
            <a:pPr marL="274320" lvl="0" indent="-274320" algn="l" rtl="0">
              <a:spcBef>
                <a:spcPts val="600"/>
              </a:spcBef>
              <a:spcAft>
                <a:spcPts val="0"/>
              </a:spcAft>
              <a:buSzPts val="2128"/>
              <a:buNone/>
            </a:pPr>
            <a:r>
              <a:rPr lang="en-GB" sz="2800"/>
              <a:t>	It is the discipline of planning, organizing, and managing resources to bring about the successful completion of specific project goals and objectives</a:t>
            </a:r>
            <a:endParaRPr/>
          </a:p>
          <a:p>
            <a:pPr marL="274320" lvl="0" indent="-158496" algn="l" rtl="0">
              <a:spcBef>
                <a:spcPts val="600"/>
              </a:spcBef>
              <a:spcAft>
                <a:spcPts val="0"/>
              </a:spcAft>
              <a:buSzPts val="1824"/>
              <a:buNone/>
            </a:pPr>
            <a:endParaRPr sz="2400"/>
          </a:p>
          <a:p>
            <a:pPr marL="274320" lvl="0" indent="-221234" algn="l" rtl="0">
              <a:spcBef>
                <a:spcPts val="600"/>
              </a:spcBef>
              <a:spcAft>
                <a:spcPts val="0"/>
              </a:spcAft>
              <a:buSzPts val="836"/>
              <a:buNone/>
            </a:pPr>
            <a:endParaRPr sz="1100"/>
          </a:p>
          <a:p>
            <a:pPr marL="274320" lvl="0" indent="-148844" algn="l" rtl="0">
              <a:spcBef>
                <a:spcPts val="600"/>
              </a:spcBef>
              <a:spcAft>
                <a:spcPts val="0"/>
              </a:spcAft>
              <a:buSzPts val="1976"/>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Project Management cont..</a:t>
            </a:r>
            <a:endParaRPr/>
          </a:p>
        </p:txBody>
      </p:sp>
      <p:sp>
        <p:nvSpPr>
          <p:cNvPr id="319" name="Google Shape;319;p22"/>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320" name="Google Shape;320;p22"/>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321" name="Google Shape;321;p22"/>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21</a:t>
            </a:fld>
            <a:endParaRPr/>
          </a:p>
        </p:txBody>
      </p:sp>
      <p:sp>
        <p:nvSpPr>
          <p:cNvPr id="322" name="Google Shape;322;p22"/>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128"/>
              <a:buChar char="🞂"/>
            </a:pPr>
            <a:r>
              <a:rPr lang="en-GB" sz="2800"/>
              <a:t>The application of knowledge, skills, tools, and techniques to project activities to meet the project requirement</a:t>
            </a:r>
            <a:endParaRPr/>
          </a:p>
          <a:p>
            <a:pPr marL="274320" lvl="0" indent="-274320" algn="l" rtl="0">
              <a:spcBef>
                <a:spcPts val="600"/>
              </a:spcBef>
              <a:spcAft>
                <a:spcPts val="0"/>
              </a:spcAft>
              <a:buSzPts val="2128"/>
              <a:buChar char="🞂"/>
            </a:pPr>
            <a:r>
              <a:rPr lang="en-GB" sz="2800"/>
              <a:t>Project management helps ensure success</a:t>
            </a:r>
            <a:endParaRPr/>
          </a:p>
          <a:p>
            <a:pPr marL="274320" lvl="0" indent="-274320" algn="l" rtl="0">
              <a:spcBef>
                <a:spcPts val="840"/>
              </a:spcBef>
              <a:spcAft>
                <a:spcPts val="0"/>
              </a:spcAft>
              <a:buSzPts val="2128"/>
              <a:buChar char="🞂"/>
            </a:pPr>
            <a:r>
              <a:rPr lang="en-GB" sz="2800"/>
              <a:t>The project management is the ability to administrator a series of tasks resulting in a desired goal</a:t>
            </a:r>
            <a:endParaRPr/>
          </a:p>
          <a:p>
            <a:pPr marL="274320" lvl="0" indent="-158496" algn="l" rtl="0">
              <a:spcBef>
                <a:spcPts val="600"/>
              </a:spcBef>
              <a:spcAft>
                <a:spcPts val="0"/>
              </a:spcAft>
              <a:buSzPts val="1824"/>
              <a:buNone/>
            </a:pPr>
            <a:endParaRPr sz="2400"/>
          </a:p>
          <a:p>
            <a:pPr marL="274320" lvl="0" indent="-221234" algn="l" rtl="0">
              <a:spcBef>
                <a:spcPts val="600"/>
              </a:spcBef>
              <a:spcAft>
                <a:spcPts val="0"/>
              </a:spcAft>
              <a:buSzPts val="836"/>
              <a:buNone/>
            </a:pPr>
            <a:endParaRPr sz="1100"/>
          </a:p>
          <a:p>
            <a:pPr marL="274320" lvl="0" indent="-148844" algn="l" rtl="0">
              <a:spcBef>
                <a:spcPts val="600"/>
              </a:spcBef>
              <a:spcAft>
                <a:spcPts val="0"/>
              </a:spcAft>
              <a:buSzPts val="1976"/>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Project Management cont..</a:t>
            </a:r>
            <a:endParaRPr/>
          </a:p>
        </p:txBody>
      </p:sp>
      <p:sp>
        <p:nvSpPr>
          <p:cNvPr id="328" name="Google Shape;328;p23"/>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329" name="Google Shape;329;p23"/>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330" name="Google Shape;330;p23"/>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22</a:t>
            </a:fld>
            <a:endParaRPr/>
          </a:p>
        </p:txBody>
      </p:sp>
      <p:sp>
        <p:nvSpPr>
          <p:cNvPr id="331" name="Google Shape;331;p23"/>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128"/>
              <a:buNone/>
            </a:pPr>
            <a:r>
              <a:rPr lang="en-GB" sz="2800"/>
              <a:t>The Triple Constraint</a:t>
            </a:r>
            <a:endParaRPr sz="3600"/>
          </a:p>
          <a:p>
            <a:pPr marL="274320" lvl="0" indent="-158496" algn="l" rtl="0">
              <a:spcBef>
                <a:spcPts val="600"/>
              </a:spcBef>
              <a:spcAft>
                <a:spcPts val="0"/>
              </a:spcAft>
              <a:buSzPts val="1824"/>
              <a:buNone/>
            </a:pPr>
            <a:endParaRPr sz="2400"/>
          </a:p>
          <a:p>
            <a:pPr marL="274320" lvl="0" indent="-221234" algn="l" rtl="0">
              <a:spcBef>
                <a:spcPts val="600"/>
              </a:spcBef>
              <a:spcAft>
                <a:spcPts val="0"/>
              </a:spcAft>
              <a:buSzPts val="836"/>
              <a:buNone/>
            </a:pPr>
            <a:endParaRPr sz="1100"/>
          </a:p>
          <a:p>
            <a:pPr marL="274320" lvl="0" indent="-148844" algn="l" rtl="0">
              <a:spcBef>
                <a:spcPts val="600"/>
              </a:spcBef>
              <a:spcAft>
                <a:spcPts val="0"/>
              </a:spcAft>
              <a:buSzPts val="1976"/>
              <a:buNone/>
            </a:pPr>
            <a:endParaRPr/>
          </a:p>
        </p:txBody>
      </p:sp>
      <p:grpSp>
        <p:nvGrpSpPr>
          <p:cNvPr id="332" name="Google Shape;332;p23"/>
          <p:cNvGrpSpPr/>
          <p:nvPr/>
        </p:nvGrpSpPr>
        <p:grpSpPr>
          <a:xfrm>
            <a:off x="3429000" y="2421470"/>
            <a:ext cx="2343150" cy="3222093"/>
            <a:chOff x="1920" y="1525"/>
            <a:chExt cx="1968" cy="2030"/>
          </a:xfrm>
        </p:grpSpPr>
        <p:sp>
          <p:nvSpPr>
            <p:cNvPr id="333" name="Google Shape;333;p23"/>
            <p:cNvSpPr/>
            <p:nvPr/>
          </p:nvSpPr>
          <p:spPr>
            <a:xfrm>
              <a:off x="1920" y="2640"/>
              <a:ext cx="1968" cy="624"/>
            </a:xfrm>
            <a:prstGeom prst="triangle">
              <a:avLst>
                <a:gd name="adj" fmla="val 50000"/>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p:txBody>
        </p:sp>
        <p:sp>
          <p:nvSpPr>
            <p:cNvPr id="334" name="Google Shape;334;p23"/>
            <p:cNvSpPr/>
            <p:nvPr/>
          </p:nvSpPr>
          <p:spPr>
            <a:xfrm rot="7053220">
              <a:off x="1670" y="2215"/>
              <a:ext cx="1981" cy="601"/>
            </a:xfrm>
            <a:prstGeom prst="triangle">
              <a:avLst>
                <a:gd name="adj" fmla="val 50000"/>
              </a:avLst>
            </a:prstGeom>
            <a:solidFill>
              <a:schemeClr val="lt2"/>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400">
                <a:solidFill>
                  <a:schemeClr val="dk1"/>
                </a:solidFill>
                <a:latin typeface="Times New Roman"/>
                <a:ea typeface="Times New Roman"/>
                <a:cs typeface="Times New Roman"/>
                <a:sym typeface="Times New Roman"/>
              </a:endParaRPr>
            </a:p>
          </p:txBody>
        </p:sp>
        <p:sp>
          <p:nvSpPr>
            <p:cNvPr id="335" name="Google Shape;335;p23"/>
            <p:cNvSpPr/>
            <p:nvPr/>
          </p:nvSpPr>
          <p:spPr>
            <a:xfrm rot="-7228120">
              <a:off x="2142" y="2277"/>
              <a:ext cx="2009" cy="526"/>
            </a:xfrm>
            <a:prstGeom prst="triangle">
              <a:avLst>
                <a:gd name="adj" fmla="val 50000"/>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3"/>
            <p:cNvSpPr txBox="1"/>
            <p:nvPr/>
          </p:nvSpPr>
          <p:spPr>
            <a:xfrm rot="-1828120">
              <a:off x="3111" y="1969"/>
              <a:ext cx="263" cy="100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337" name="Google Shape;337;p23"/>
            <p:cNvSpPr txBox="1"/>
            <p:nvPr/>
          </p:nvSpPr>
          <p:spPr>
            <a:xfrm>
              <a:off x="2592" y="3264"/>
              <a:ext cx="787" cy="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a:solidFill>
                    <a:schemeClr val="dk1"/>
                  </a:solidFill>
                  <a:latin typeface="Times New Roman"/>
                  <a:ea typeface="Times New Roman"/>
                  <a:cs typeface="Times New Roman"/>
                  <a:sym typeface="Times New Roman"/>
                </a:rPr>
                <a:t>Scope</a:t>
              </a:r>
              <a:endParaRPr/>
            </a:p>
          </p:txBody>
        </p:sp>
        <p:sp>
          <p:nvSpPr>
            <p:cNvPr id="338" name="Google Shape;338;p23"/>
            <p:cNvSpPr txBox="1"/>
            <p:nvPr/>
          </p:nvSpPr>
          <p:spPr>
            <a:xfrm rot="3568980">
              <a:off x="3220" y="2056"/>
              <a:ext cx="472" cy="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a:solidFill>
                    <a:schemeClr val="dk1"/>
                  </a:solidFill>
                  <a:latin typeface="Times New Roman"/>
                  <a:ea typeface="Times New Roman"/>
                  <a:cs typeface="Times New Roman"/>
                  <a:sym typeface="Times New Roman"/>
                </a:rPr>
                <a:t>Cost</a:t>
              </a:r>
              <a:endParaRPr/>
            </a:p>
          </p:txBody>
        </p:sp>
        <p:sp>
          <p:nvSpPr>
            <p:cNvPr id="339" name="Google Shape;339;p23"/>
            <p:cNvSpPr txBox="1"/>
            <p:nvPr/>
          </p:nvSpPr>
          <p:spPr>
            <a:xfrm rot="17727612">
              <a:off x="1976" y="2022"/>
              <a:ext cx="711" cy="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solidFill>
                    <a:schemeClr val="dk1"/>
                  </a:solidFill>
                  <a:latin typeface="Times New Roman"/>
                  <a:ea typeface="Times New Roman"/>
                  <a:cs typeface="Times New Roman"/>
                  <a:sym typeface="Times New Roman"/>
                </a:rPr>
                <a:t>Time</a:t>
              </a:r>
              <a:endParaRPr dirty="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The Triple Constraint</a:t>
            </a:r>
            <a:endParaRPr/>
          </a:p>
        </p:txBody>
      </p:sp>
      <p:sp>
        <p:nvSpPr>
          <p:cNvPr id="347" name="Google Shape;347;p24"/>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348" name="Google Shape;348;p24"/>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349" name="Google Shape;349;p24"/>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23</a:t>
            </a:fld>
            <a:endParaRPr/>
          </a:p>
        </p:txBody>
      </p:sp>
      <p:sp>
        <p:nvSpPr>
          <p:cNvPr id="350" name="Google Shape;350;p24"/>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128"/>
              <a:buChar char="🞂"/>
            </a:pPr>
            <a:r>
              <a:rPr lang="en-GB" sz="2800"/>
              <a:t>Scope – sum of products and services to be </a:t>
            </a:r>
            <a:r>
              <a:rPr lang="en-GB" sz="2800" smtClean="0"/>
              <a:t>provided </a:t>
            </a:r>
            <a:r>
              <a:rPr lang="en-GB" sz="2800"/>
              <a:t>as a project</a:t>
            </a:r>
            <a:endParaRPr dirty="0"/>
          </a:p>
          <a:p>
            <a:pPr marL="274320" lvl="0" indent="-274320" algn="l" rtl="0">
              <a:spcBef>
                <a:spcPts val="840"/>
              </a:spcBef>
              <a:spcAft>
                <a:spcPts val="0"/>
              </a:spcAft>
              <a:buSzPts val="2128"/>
              <a:buChar char="🞂"/>
            </a:pPr>
            <a:r>
              <a:rPr lang="en-GB" sz="2800" dirty="0"/>
              <a:t>Cost – means the money, </a:t>
            </a:r>
            <a:r>
              <a:rPr lang="en-GB" sz="2800" dirty="0" err="1"/>
              <a:t>labor</a:t>
            </a:r>
            <a:r>
              <a:rPr lang="en-GB" sz="2800" dirty="0"/>
              <a:t>, equipment, and other resources needed to complete the project</a:t>
            </a:r>
            <a:endParaRPr dirty="0"/>
          </a:p>
          <a:p>
            <a:pPr marL="274320" lvl="0" indent="-274320" algn="l" rtl="0">
              <a:spcBef>
                <a:spcPts val="840"/>
              </a:spcBef>
              <a:spcAft>
                <a:spcPts val="0"/>
              </a:spcAft>
              <a:buSzPts val="2128"/>
              <a:buChar char="🞂"/>
            </a:pPr>
            <a:r>
              <a:rPr lang="en-GB" sz="2800" dirty="0"/>
              <a:t>Time – refers to the schedule, or, in other words, how long it takes to complete the project</a:t>
            </a:r>
            <a:endParaRPr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Entrepreneurship</a:t>
            </a:r>
            <a:endParaRPr/>
          </a:p>
        </p:txBody>
      </p:sp>
      <p:sp>
        <p:nvSpPr>
          <p:cNvPr id="358" name="Google Shape;358;p25"/>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359" name="Google Shape;359;p25"/>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360" name="Google Shape;360;p25"/>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24</a:t>
            </a:fld>
            <a:endParaRPr/>
          </a:p>
        </p:txBody>
      </p:sp>
      <p:sp>
        <p:nvSpPr>
          <p:cNvPr id="361" name="Google Shape;361;p25"/>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GB" b="1"/>
              <a:t>Entrepreneurship</a:t>
            </a:r>
            <a:r>
              <a:rPr lang="en-GB"/>
              <a:t> is the process of creating, organizing, and managing a business or venture with the goal of taking financial risks in the pursuit of profit. </a:t>
            </a:r>
            <a:endParaRPr/>
          </a:p>
          <a:p>
            <a:pPr marL="274320" lvl="0" indent="-274320" algn="l" rtl="0">
              <a:spcBef>
                <a:spcPts val="600"/>
              </a:spcBef>
              <a:spcAft>
                <a:spcPts val="0"/>
              </a:spcAft>
              <a:buSzPts val="1976"/>
              <a:buNone/>
            </a:pPr>
            <a:endParaRPr/>
          </a:p>
          <a:p>
            <a:pPr marL="274320" lvl="0" indent="-274320" algn="l" rtl="0">
              <a:spcBef>
                <a:spcPts val="600"/>
              </a:spcBef>
              <a:spcAft>
                <a:spcPts val="0"/>
              </a:spcAft>
              <a:buSzPts val="1976"/>
              <a:buChar char="🞂"/>
            </a:pPr>
            <a:r>
              <a:rPr lang="en-GB" b="1"/>
              <a:t>Entrepreneurs</a:t>
            </a:r>
            <a:r>
              <a:rPr lang="en-GB"/>
              <a:t> are individuals who identify opportunities in the market, develop innovative ideas or solutions, and then assemble the necessary resources, such as capital, labor, and technology to turn those ideas into reality.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Entrepreneurship cont..</a:t>
            </a:r>
            <a:endParaRPr/>
          </a:p>
        </p:txBody>
      </p:sp>
      <p:sp>
        <p:nvSpPr>
          <p:cNvPr id="367" name="Google Shape;367;p26"/>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368" name="Google Shape;368;p26"/>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369" name="Google Shape;369;p26"/>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25</a:t>
            </a:fld>
            <a:endParaRPr/>
          </a:p>
        </p:txBody>
      </p:sp>
      <p:sp>
        <p:nvSpPr>
          <p:cNvPr id="370" name="Google Shape;370;p26"/>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70000" lnSpcReduction="20000"/>
          </a:bodyPr>
          <a:lstStyle/>
          <a:p>
            <a:pPr marL="274320" lvl="0" indent="-274320" algn="l" rtl="0">
              <a:spcBef>
                <a:spcPts val="0"/>
              </a:spcBef>
              <a:spcAft>
                <a:spcPts val="0"/>
              </a:spcAft>
              <a:buSzPct val="76000"/>
              <a:buChar char="🞂"/>
            </a:pPr>
            <a:r>
              <a:rPr lang="en-GB"/>
              <a:t>Key aspects of entrepreneurship include:</a:t>
            </a:r>
            <a:endParaRPr/>
          </a:p>
          <a:p>
            <a:pPr marL="274320" lvl="0" indent="-274320" algn="l" rtl="0">
              <a:spcBef>
                <a:spcPts val="600"/>
              </a:spcBef>
              <a:spcAft>
                <a:spcPts val="0"/>
              </a:spcAft>
              <a:buSzPct val="76000"/>
              <a:buChar char="🞂"/>
            </a:pPr>
            <a:r>
              <a:rPr lang="en-GB" b="1"/>
              <a:t>Innovation</a:t>
            </a:r>
            <a:r>
              <a:rPr lang="en-GB"/>
              <a:t>: Entrepreneurs often introduce new products, services, or business models that can disrupt existing markets or create entirely new ones.</a:t>
            </a:r>
            <a:endParaRPr/>
          </a:p>
          <a:p>
            <a:pPr marL="274320" lvl="0" indent="-274320" algn="l" rtl="0">
              <a:spcBef>
                <a:spcPts val="600"/>
              </a:spcBef>
              <a:spcAft>
                <a:spcPts val="0"/>
              </a:spcAft>
              <a:buSzPct val="76000"/>
              <a:buChar char="🞂"/>
            </a:pPr>
            <a:r>
              <a:rPr lang="en-GB" b="1"/>
              <a:t>Risk-Taking</a:t>
            </a:r>
            <a:r>
              <a:rPr lang="en-GB"/>
              <a:t>: Entrepreneurship involves a willingness to take calculated risks, as success is not guaranteed, and there is a possibility of financial loss.</a:t>
            </a:r>
            <a:endParaRPr/>
          </a:p>
          <a:p>
            <a:pPr marL="274320" lvl="0" indent="-274320" algn="l" rtl="0">
              <a:spcBef>
                <a:spcPts val="600"/>
              </a:spcBef>
              <a:spcAft>
                <a:spcPts val="0"/>
              </a:spcAft>
              <a:buSzPct val="76000"/>
              <a:buChar char="🞂"/>
            </a:pPr>
            <a:r>
              <a:rPr lang="en-GB" b="1"/>
              <a:t>Resource Management</a:t>
            </a:r>
            <a:r>
              <a:rPr lang="en-GB"/>
              <a:t>: Entrepreneurs must effectively manage resources, including finances, time, and talent, to achieve their goals.</a:t>
            </a:r>
            <a:endParaRPr/>
          </a:p>
          <a:p>
            <a:pPr marL="274320" lvl="0" indent="-274320" algn="l" rtl="0">
              <a:spcBef>
                <a:spcPts val="600"/>
              </a:spcBef>
              <a:spcAft>
                <a:spcPts val="0"/>
              </a:spcAft>
              <a:buSzPct val="76000"/>
              <a:buChar char="🞂"/>
            </a:pPr>
            <a:r>
              <a:rPr lang="en-GB" b="1"/>
              <a:t>Independence</a:t>
            </a:r>
            <a:r>
              <a:rPr lang="en-GB"/>
              <a:t>: Entrepreneurs typically have a degree of independence and control over their business decisions, which can be a motivating factor for many.</a:t>
            </a:r>
            <a:endParaRPr/>
          </a:p>
          <a:p>
            <a:pPr marL="274320" lvl="0" indent="-274320" algn="l" rtl="0">
              <a:spcBef>
                <a:spcPts val="600"/>
              </a:spcBef>
              <a:spcAft>
                <a:spcPts val="0"/>
              </a:spcAft>
              <a:buSzPct val="76000"/>
              <a:buChar char="🞂"/>
            </a:pPr>
            <a:r>
              <a:rPr lang="en-GB" b="1"/>
              <a:t>Problem Solving</a:t>
            </a:r>
            <a:r>
              <a:rPr lang="en-GB"/>
              <a:t>: Entrepreneurship often involves identifying and solving problems or meeting unmet needs in the market.</a:t>
            </a:r>
            <a:endParaRPr/>
          </a:p>
          <a:p>
            <a:pPr marL="274320" lvl="0" indent="-274320" algn="l" rtl="0">
              <a:spcBef>
                <a:spcPts val="600"/>
              </a:spcBef>
              <a:spcAft>
                <a:spcPts val="0"/>
              </a:spcAft>
              <a:buSzPct val="76000"/>
              <a:buChar char="🞂"/>
            </a:pPr>
            <a:r>
              <a:rPr lang="en-GB" b="1"/>
              <a:t>Intrapreneurship</a:t>
            </a:r>
            <a:r>
              <a:rPr lang="en-GB"/>
              <a:t>: Entrepreneurial behavior can also be displayed within larger organizations, where employees develop and implement innovative ideas or projects, known as intrapreneurship.</a:t>
            </a:r>
            <a:endParaRPr/>
          </a:p>
          <a:p>
            <a:pPr marL="274320" lvl="0" indent="-274320" algn="l" rtl="0">
              <a:spcBef>
                <a:spcPts val="600"/>
              </a:spcBef>
              <a:spcAft>
                <a:spcPts val="0"/>
              </a:spcAft>
              <a:buSzPct val="76000"/>
              <a:buChar char="🞂"/>
            </a:pPr>
            <a:r>
              <a:rPr lang="en-GB"/>
              <a:t>Entrepreneurship plays a vital role in economic development by creating jobs, driving innovation, and fostering competition. It can take various forms, including small startups, family businesses, tech companies, and social enterprises, among others. Entrepreneurs come from diverse backgrounds and can be found in various industries, each contributing to the growth and dynamism of the economy.</a:t>
            </a:r>
            <a:endParaRPr/>
          </a:p>
          <a:p>
            <a:pPr marL="274320" lvl="0" indent="-186486" algn="l" rtl="0">
              <a:spcBef>
                <a:spcPts val="600"/>
              </a:spcBef>
              <a:spcAft>
                <a:spcPts val="0"/>
              </a:spcAft>
              <a:buSzPct val="760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Successful tech start-ups</a:t>
            </a:r>
            <a:endParaRPr/>
          </a:p>
        </p:txBody>
      </p:sp>
      <p:sp>
        <p:nvSpPr>
          <p:cNvPr id="376" name="Google Shape;376;p27"/>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377" name="Google Shape;377;p27"/>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378" name="Google Shape;378;p27"/>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26</a:t>
            </a:fld>
            <a:endParaRPr/>
          </a:p>
        </p:txBody>
      </p:sp>
      <p:pic>
        <p:nvPicPr>
          <p:cNvPr id="379" name="Google Shape;379;p27" descr="AirBnB.jpg"/>
          <p:cNvPicPr preferRelativeResize="0">
            <a:picLocks noGrp="1"/>
          </p:cNvPicPr>
          <p:nvPr>
            <p:ph type="body" idx="1"/>
          </p:nvPr>
        </p:nvPicPr>
        <p:blipFill rotWithShape="1">
          <a:blip r:embed="rId3">
            <a:alphaModFix/>
          </a:blip>
          <a:srcRect/>
          <a:stretch/>
        </p:blipFill>
        <p:spPr>
          <a:xfrm>
            <a:off x="6858000" y="3505200"/>
            <a:ext cx="1524000" cy="560832"/>
          </a:xfrm>
          <a:prstGeom prst="rect">
            <a:avLst/>
          </a:prstGeom>
          <a:noFill/>
          <a:ln>
            <a:noFill/>
          </a:ln>
        </p:spPr>
      </p:pic>
      <p:pic>
        <p:nvPicPr>
          <p:cNvPr id="380" name="Google Shape;380;p27" descr="AirBnB_Logo.png"/>
          <p:cNvPicPr preferRelativeResize="0"/>
          <p:nvPr/>
        </p:nvPicPr>
        <p:blipFill rotWithShape="1">
          <a:blip r:embed="rId4">
            <a:alphaModFix/>
          </a:blip>
          <a:srcRect/>
          <a:stretch/>
        </p:blipFill>
        <p:spPr>
          <a:xfrm>
            <a:off x="6324600" y="1524000"/>
            <a:ext cx="2543175" cy="1800225"/>
          </a:xfrm>
          <a:prstGeom prst="rect">
            <a:avLst/>
          </a:prstGeom>
          <a:noFill/>
          <a:ln>
            <a:noFill/>
          </a:ln>
        </p:spPr>
      </p:pic>
      <p:sp>
        <p:nvSpPr>
          <p:cNvPr id="381" name="Google Shape;381;p27"/>
          <p:cNvSpPr txBox="1"/>
          <p:nvPr/>
        </p:nvSpPr>
        <p:spPr>
          <a:xfrm>
            <a:off x="533400" y="1676400"/>
            <a:ext cx="6019800" cy="43704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b="1">
                <a:solidFill>
                  <a:schemeClr val="dk1"/>
                </a:solidFill>
                <a:latin typeface="Gill Sans"/>
                <a:ea typeface="Gill Sans"/>
                <a:cs typeface="Gill Sans"/>
                <a:sym typeface="Gill Sans"/>
              </a:rPr>
              <a:t>Airbnb, Inc </a:t>
            </a:r>
            <a:r>
              <a:rPr lang="en-GB" sz="1800" b="1">
                <a:solidFill>
                  <a:schemeClr val="dk1"/>
                </a:solidFill>
                <a:latin typeface="Gill Sans"/>
                <a:ea typeface="Gill Sans"/>
                <a:cs typeface="Gill Sans"/>
                <a:sym typeface="Gill Sans"/>
              </a:rPr>
              <a:t>(Air Bed &amp; Breakfast)</a:t>
            </a:r>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American San Francisco-based company</a:t>
            </a:r>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operating an online marketplace for short- and long-term home stays </a:t>
            </a:r>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The company acts as a broker and charges a commission from each booking</a:t>
            </a:r>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Founded in 2008 </a:t>
            </a:r>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Airbnb has a market cap or net worth of </a:t>
            </a:r>
            <a:r>
              <a:rPr lang="en-GB" sz="2400" b="0" i="0" u="none" strike="noStrike" cap="none">
                <a:solidFill>
                  <a:srgbClr val="C00000"/>
                </a:solidFill>
                <a:latin typeface="Gill Sans"/>
                <a:ea typeface="Gill Sans"/>
                <a:cs typeface="Gill Sans"/>
                <a:sym typeface="Gill Sans"/>
              </a:rPr>
              <a:t>$85.16 billion</a:t>
            </a:r>
            <a:r>
              <a:rPr lang="en-GB" sz="2400" b="0" i="0" u="none" strike="noStrike" cap="none">
                <a:solidFill>
                  <a:schemeClr val="dk1"/>
                </a:solidFill>
                <a:latin typeface="Gill Sans"/>
                <a:ea typeface="Gill Sans"/>
                <a:cs typeface="Gill Sans"/>
                <a:sym typeface="Gill Sans"/>
              </a:rPr>
              <a:t> as of 5 October, 2023</a:t>
            </a:r>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a:p>
            <a:pPr marL="0" marR="0" lvl="0" indent="0" algn="l" rtl="0">
              <a:spcBef>
                <a:spcPts val="0"/>
              </a:spcBef>
              <a:spcAft>
                <a:spcPts val="0"/>
              </a:spcAft>
              <a:buNone/>
            </a:pPr>
            <a:r>
              <a:rPr lang="en-GB" sz="1800">
                <a:solidFill>
                  <a:schemeClr val="dk1"/>
                </a:solidFill>
                <a:latin typeface="Gill Sans"/>
                <a:ea typeface="Gill Sans"/>
                <a:cs typeface="Gill Sans"/>
                <a:sym typeface="Gill Sans"/>
              </a:rPr>
              <a:t>Airbnb is the most well-known company for short-term housing rentals.</a:t>
            </a:r>
            <a:endParaRPr sz="1800">
              <a:solidFill>
                <a:schemeClr val="dk1"/>
              </a:solidFill>
              <a:latin typeface="Gill Sans"/>
              <a:ea typeface="Gill Sans"/>
              <a:cs typeface="Gill Sans"/>
              <a:sym typeface="Gill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Successful tech start-ups cont..</a:t>
            </a:r>
            <a:endParaRPr/>
          </a:p>
        </p:txBody>
      </p:sp>
      <p:sp>
        <p:nvSpPr>
          <p:cNvPr id="387" name="Google Shape;387;p28"/>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388" name="Google Shape;388;p28"/>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389" name="Google Shape;389;p28"/>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27</a:t>
            </a:fld>
            <a:endParaRPr/>
          </a:p>
        </p:txBody>
      </p:sp>
      <p:pic>
        <p:nvPicPr>
          <p:cNvPr id="390" name="Google Shape;390;p28" descr="AirBnB.jpg"/>
          <p:cNvPicPr preferRelativeResize="0">
            <a:picLocks noGrp="1"/>
          </p:cNvPicPr>
          <p:nvPr>
            <p:ph type="body" idx="1"/>
          </p:nvPr>
        </p:nvPicPr>
        <p:blipFill rotWithShape="1">
          <a:blip r:embed="rId3">
            <a:alphaModFix/>
          </a:blip>
          <a:srcRect/>
          <a:stretch/>
        </p:blipFill>
        <p:spPr>
          <a:xfrm>
            <a:off x="7315200" y="2438400"/>
            <a:ext cx="1339088" cy="1004316"/>
          </a:xfrm>
          <a:prstGeom prst="rect">
            <a:avLst/>
          </a:prstGeom>
          <a:noFill/>
          <a:ln>
            <a:noFill/>
          </a:ln>
        </p:spPr>
      </p:pic>
      <p:pic>
        <p:nvPicPr>
          <p:cNvPr id="391" name="Google Shape;391;p28" descr="AirBnB_Logo.png"/>
          <p:cNvPicPr preferRelativeResize="0"/>
          <p:nvPr/>
        </p:nvPicPr>
        <p:blipFill rotWithShape="1">
          <a:blip r:embed="rId4">
            <a:alphaModFix/>
          </a:blip>
          <a:srcRect/>
          <a:stretch/>
        </p:blipFill>
        <p:spPr>
          <a:xfrm>
            <a:off x="7239000" y="1687830"/>
            <a:ext cx="1510966" cy="521970"/>
          </a:xfrm>
          <a:prstGeom prst="rect">
            <a:avLst/>
          </a:prstGeom>
          <a:noFill/>
          <a:ln>
            <a:noFill/>
          </a:ln>
        </p:spPr>
      </p:pic>
      <p:sp>
        <p:nvSpPr>
          <p:cNvPr id="392" name="Google Shape;392;p28"/>
          <p:cNvSpPr txBox="1"/>
          <p:nvPr/>
        </p:nvSpPr>
        <p:spPr>
          <a:xfrm>
            <a:off x="533400" y="1564243"/>
            <a:ext cx="6629400" cy="49244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b="1">
                <a:solidFill>
                  <a:schemeClr val="dk1"/>
                </a:solidFill>
                <a:latin typeface="Gill Sans"/>
                <a:ea typeface="Gill Sans"/>
                <a:cs typeface="Gill Sans"/>
                <a:sym typeface="Gill Sans"/>
              </a:rPr>
              <a:t>Uber Technologies, Inc.</a:t>
            </a:r>
            <a:endParaRPr sz="1800" b="1">
              <a:solidFill>
                <a:schemeClr val="dk1"/>
              </a:solidFill>
              <a:latin typeface="Gill Sans"/>
              <a:ea typeface="Gill Sans"/>
              <a:cs typeface="Gill Sans"/>
              <a:sym typeface="Gill Sans"/>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Ridesharing, food delivery, and transportation network company</a:t>
            </a:r>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The largest ridesharing company in the United States</a:t>
            </a:r>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Operates in approximately 70 countries and 10,500 cities worldwide</a:t>
            </a:r>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The company acts as a broker and charges a commission from each trip</a:t>
            </a:r>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Founded in 2009</a:t>
            </a:r>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Uber Technologies has a market cap or net worth of </a:t>
            </a:r>
            <a:r>
              <a:rPr lang="en-GB" sz="2400" b="0" i="0" u="none" strike="noStrike" cap="none">
                <a:solidFill>
                  <a:srgbClr val="C00000"/>
                </a:solidFill>
                <a:latin typeface="Gill Sans"/>
                <a:ea typeface="Gill Sans"/>
                <a:cs typeface="Gill Sans"/>
                <a:sym typeface="Gill Sans"/>
              </a:rPr>
              <a:t>$89.65 billion</a:t>
            </a:r>
            <a:r>
              <a:rPr lang="en-GB" sz="2400" b="0" i="0" u="none" strike="noStrike" cap="none">
                <a:solidFill>
                  <a:schemeClr val="dk1"/>
                </a:solidFill>
                <a:latin typeface="Gill Sans"/>
                <a:ea typeface="Gill Sans"/>
                <a:cs typeface="Gill Sans"/>
                <a:sym typeface="Gill Sans"/>
              </a:rPr>
              <a:t> as of October 5, 2023</a:t>
            </a:r>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9"/>
          <p:cNvSpPr txBox="1">
            <a:spLocks noGrp="1"/>
          </p:cNvSpPr>
          <p:nvPr>
            <p:ph type="title"/>
          </p:nvPr>
        </p:nvSpPr>
        <p:spPr>
          <a:xfrm>
            <a:off x="533400" y="0"/>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Successful tech start-ups cont..</a:t>
            </a:r>
            <a:endParaRPr/>
          </a:p>
        </p:txBody>
      </p:sp>
      <p:sp>
        <p:nvSpPr>
          <p:cNvPr id="398" name="Google Shape;398;p29"/>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399" name="Google Shape;399;p29"/>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400" name="Google Shape;400;p29"/>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28</a:t>
            </a:fld>
            <a:endParaRPr/>
          </a:p>
        </p:txBody>
      </p:sp>
      <p:pic>
        <p:nvPicPr>
          <p:cNvPr id="401" name="Google Shape;401;p29" descr="AirBnB_Logo.png"/>
          <p:cNvPicPr preferRelativeResize="0"/>
          <p:nvPr/>
        </p:nvPicPr>
        <p:blipFill rotWithShape="1">
          <a:blip r:embed="rId3">
            <a:alphaModFix/>
          </a:blip>
          <a:srcRect/>
          <a:stretch/>
        </p:blipFill>
        <p:spPr>
          <a:xfrm>
            <a:off x="7162800" y="1295400"/>
            <a:ext cx="1307176" cy="653588"/>
          </a:xfrm>
          <a:prstGeom prst="rect">
            <a:avLst/>
          </a:prstGeom>
          <a:noFill/>
          <a:ln>
            <a:noFill/>
          </a:ln>
        </p:spPr>
      </p:pic>
      <p:sp>
        <p:nvSpPr>
          <p:cNvPr id="402" name="Google Shape;402;p29"/>
          <p:cNvSpPr txBox="1"/>
          <p:nvPr/>
        </p:nvSpPr>
        <p:spPr>
          <a:xfrm>
            <a:off x="533400" y="1295400"/>
            <a:ext cx="6400800" cy="52937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b="1">
                <a:solidFill>
                  <a:schemeClr val="dk1"/>
                </a:solidFill>
                <a:latin typeface="Gill Sans"/>
                <a:ea typeface="Gill Sans"/>
                <a:cs typeface="Gill Sans"/>
                <a:sym typeface="Gill Sans"/>
              </a:rPr>
              <a:t>ShoupUp</a:t>
            </a:r>
            <a:endParaRPr sz="1800" b="1">
              <a:solidFill>
                <a:schemeClr val="dk1"/>
              </a:solidFill>
              <a:latin typeface="Gill Sans"/>
              <a:ea typeface="Gill Sans"/>
              <a:cs typeface="Gill Sans"/>
              <a:sym typeface="Gill Sans"/>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Country’s largest full-stack B2B commerce platform for small and local businesses</a:t>
            </a:r>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It simplifies the lengthy logistic process by developing a B2B (business to business) platform that connects producers to wholesalers, wholesalers to retailers, and retailers to consumers.</a:t>
            </a:r>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Enabling small business via technology – </a:t>
            </a:r>
            <a:r>
              <a:rPr lang="en-GB" sz="2400" b="1" i="0" u="none" strike="noStrike" cap="none">
                <a:solidFill>
                  <a:schemeClr val="dk1"/>
                </a:solidFill>
                <a:latin typeface="Gill Sans"/>
                <a:ea typeface="Gill Sans"/>
                <a:cs typeface="Gill Sans"/>
                <a:sym typeface="Gill Sans"/>
              </a:rPr>
              <a:t>mokam</a:t>
            </a:r>
            <a:r>
              <a:rPr lang="en-GB" sz="2400" b="0" i="0" u="none" strike="noStrike" cap="none">
                <a:solidFill>
                  <a:schemeClr val="dk1"/>
                </a:solidFill>
                <a:latin typeface="Gill Sans"/>
                <a:ea typeface="Gill Sans"/>
                <a:cs typeface="Gill Sans"/>
                <a:sym typeface="Gill Sans"/>
              </a:rPr>
              <a:t> (B2B commerce platform), </a:t>
            </a:r>
            <a:r>
              <a:rPr lang="en-GB" sz="2400" b="1" i="0" u="none" strike="noStrike" cap="none">
                <a:solidFill>
                  <a:schemeClr val="dk1"/>
                </a:solidFill>
                <a:latin typeface="Gill Sans"/>
                <a:ea typeface="Gill Sans"/>
                <a:cs typeface="Gill Sans"/>
                <a:sym typeface="Gill Sans"/>
              </a:rPr>
              <a:t>REDX</a:t>
            </a:r>
            <a:r>
              <a:rPr lang="en-GB" sz="2400" b="0" i="0" u="none" strike="noStrike" cap="none">
                <a:solidFill>
                  <a:schemeClr val="dk1"/>
                </a:solidFill>
                <a:latin typeface="Gill Sans"/>
                <a:ea typeface="Gill Sans"/>
                <a:cs typeface="Gill Sans"/>
                <a:sym typeface="Gill Sans"/>
              </a:rPr>
              <a:t> (Logistic Service), </a:t>
            </a:r>
            <a:r>
              <a:rPr lang="en-GB" sz="2400" b="1" i="0" u="none" strike="noStrike" cap="none">
                <a:solidFill>
                  <a:schemeClr val="dk1"/>
                </a:solidFill>
                <a:latin typeface="Gill Sans"/>
                <a:ea typeface="Gill Sans"/>
                <a:cs typeface="Gill Sans"/>
                <a:sym typeface="Gill Sans"/>
              </a:rPr>
              <a:t>Onkur</a:t>
            </a:r>
            <a:r>
              <a:rPr lang="en-GB" sz="2400" b="0" i="0" u="none" strike="noStrike" cap="none">
                <a:solidFill>
                  <a:schemeClr val="dk1"/>
                </a:solidFill>
                <a:latin typeface="Gill Sans"/>
                <a:ea typeface="Gill Sans"/>
                <a:cs typeface="Gill Sans"/>
                <a:sym typeface="Gill Sans"/>
              </a:rPr>
              <a:t> (Financial Solution)</a:t>
            </a:r>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Founded in 2016</a:t>
            </a:r>
            <a:endParaRPr/>
          </a:p>
          <a:p>
            <a:pPr marL="457200" marR="0" lvl="1" indent="0" algn="l" rtl="0">
              <a:spcBef>
                <a:spcPts val="0"/>
              </a:spcBef>
              <a:spcAft>
                <a:spcPts val="0"/>
              </a:spcAft>
              <a:buNone/>
            </a:pPr>
            <a:endParaRPr sz="2400" b="0" i="0" u="none" strike="noStrike" cap="none">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0"/>
          <p:cNvSpPr txBox="1">
            <a:spLocks noGrp="1"/>
          </p:cNvSpPr>
          <p:nvPr>
            <p:ph type="title"/>
          </p:nvPr>
        </p:nvSpPr>
        <p:spPr>
          <a:xfrm>
            <a:off x="533400" y="0"/>
            <a:ext cx="8229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Successful tech start-ups cont..</a:t>
            </a:r>
            <a:endParaRPr/>
          </a:p>
        </p:txBody>
      </p:sp>
      <p:sp>
        <p:nvSpPr>
          <p:cNvPr id="408" name="Google Shape;408;p30"/>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409" name="Google Shape;409;p30"/>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410" name="Google Shape;410;p30"/>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29</a:t>
            </a:fld>
            <a:endParaRPr/>
          </a:p>
        </p:txBody>
      </p:sp>
      <p:pic>
        <p:nvPicPr>
          <p:cNvPr id="411" name="Google Shape;411;p30" descr="AirBnB_Logo.png"/>
          <p:cNvPicPr preferRelativeResize="0"/>
          <p:nvPr/>
        </p:nvPicPr>
        <p:blipFill rotWithShape="1">
          <a:blip r:embed="rId3">
            <a:alphaModFix/>
          </a:blip>
          <a:srcRect/>
          <a:stretch/>
        </p:blipFill>
        <p:spPr>
          <a:xfrm>
            <a:off x="6553200" y="1500102"/>
            <a:ext cx="2297776" cy="633498"/>
          </a:xfrm>
          <a:prstGeom prst="rect">
            <a:avLst/>
          </a:prstGeom>
          <a:noFill/>
          <a:ln>
            <a:noFill/>
          </a:ln>
        </p:spPr>
      </p:pic>
      <p:sp>
        <p:nvSpPr>
          <p:cNvPr id="412" name="Google Shape;412;p30"/>
          <p:cNvSpPr txBox="1"/>
          <p:nvPr/>
        </p:nvSpPr>
        <p:spPr>
          <a:xfrm>
            <a:off x="457200" y="1259443"/>
            <a:ext cx="6934200" cy="52937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3200" b="1">
                <a:solidFill>
                  <a:schemeClr val="dk1"/>
                </a:solidFill>
                <a:latin typeface="Gill Sans"/>
                <a:ea typeface="Gill Sans"/>
                <a:cs typeface="Gill Sans"/>
                <a:sym typeface="Gill Sans"/>
              </a:rPr>
              <a:t>Ten Minutes School</a:t>
            </a:r>
            <a:endParaRPr sz="1800" b="1">
              <a:solidFill>
                <a:schemeClr val="dk1"/>
              </a:solidFill>
              <a:latin typeface="Gill Sans"/>
              <a:ea typeface="Gill Sans"/>
              <a:cs typeface="Gill Sans"/>
              <a:sym typeface="Gill Sans"/>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The largest digital educational platform  </a:t>
            </a:r>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The purpose of Ten Minute School was to address some of the major challenges like accessing quality education while breaking the geological barrier</a:t>
            </a:r>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Partnered with Robi (Telecommunication Provide) </a:t>
            </a:r>
            <a:endParaRPr/>
          </a:p>
          <a:p>
            <a:pPr marL="457200" marR="0" lvl="1" indent="-152400" algn="l" rtl="0">
              <a:spcBef>
                <a:spcPts val="0"/>
              </a:spcBef>
              <a:spcAft>
                <a:spcPts val="0"/>
              </a:spcAft>
              <a:buClr>
                <a:schemeClr val="dk1"/>
              </a:buClr>
              <a:buSzPts val="2400"/>
              <a:buFont typeface="Arial"/>
              <a:buChar char="•"/>
            </a:pPr>
            <a:r>
              <a:rPr lang="en-GB" sz="2400" b="0" i="0" u="none" strike="noStrike" cap="none">
                <a:solidFill>
                  <a:schemeClr val="dk1"/>
                </a:solidFill>
                <a:latin typeface="Gill Sans"/>
                <a:ea typeface="Gill Sans"/>
                <a:cs typeface="Gill Sans"/>
                <a:sym typeface="Gill Sans"/>
              </a:rPr>
              <a:t> Founded in 2014</a:t>
            </a:r>
            <a:endParaRPr/>
          </a:p>
          <a:p>
            <a:pPr marL="457200" marR="0" lvl="1" indent="0" algn="l" rtl="0">
              <a:spcBef>
                <a:spcPts val="0"/>
              </a:spcBef>
              <a:spcAft>
                <a:spcPts val="0"/>
              </a:spcAft>
              <a:buClr>
                <a:schemeClr val="dk1"/>
              </a:buClr>
              <a:buSzPts val="2400"/>
              <a:buFont typeface="Arial"/>
              <a:buNone/>
            </a:pPr>
            <a:endParaRPr sz="2400" b="0" i="0" u="none" strike="noStrike" cap="none">
              <a:solidFill>
                <a:schemeClr val="dk1"/>
              </a:solidFill>
              <a:latin typeface="Gill Sans"/>
              <a:ea typeface="Gill Sans"/>
              <a:cs typeface="Gill Sans"/>
              <a:sym typeface="Gill Sans"/>
            </a:endParaRPr>
          </a:p>
          <a:p>
            <a:pPr marL="457200" marR="0" lvl="1" indent="0" algn="l" rtl="0">
              <a:spcBef>
                <a:spcPts val="0"/>
              </a:spcBef>
              <a:spcAft>
                <a:spcPts val="0"/>
              </a:spcAft>
              <a:buNone/>
            </a:pPr>
            <a:r>
              <a:rPr lang="en-GB" sz="1600" b="0" i="0" u="none" strike="noStrike" cap="none">
                <a:solidFill>
                  <a:schemeClr val="dk1"/>
                </a:solidFill>
                <a:latin typeface="Gill Sans"/>
                <a:ea typeface="Gill Sans"/>
                <a:cs typeface="Gill Sans"/>
                <a:sym typeface="Gill Sans"/>
              </a:rPr>
              <a:t>Reference: </a:t>
            </a:r>
            <a:r>
              <a:rPr lang="en-GB" sz="1600" b="0" i="0" u="sng" strike="noStrike" cap="none">
                <a:solidFill>
                  <a:schemeClr val="dk1"/>
                </a:solidFill>
                <a:latin typeface="Gill Sans"/>
                <a:ea typeface="Gill Sans"/>
                <a:cs typeface="Gill Sans"/>
                <a:sym typeface="Gill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https://businessinspection.com.bd/most-promising-tech-startups-in-bangladesh/</a:t>
            </a:r>
            <a:endParaRPr sz="1600" b="0" i="0" u="none" strike="noStrike" cap="none">
              <a:solidFill>
                <a:schemeClr val="dk1"/>
              </a:solidFill>
              <a:latin typeface="Gill Sans"/>
              <a:ea typeface="Gill Sans"/>
              <a:cs typeface="Gill Sans"/>
              <a:sym typeface="Gill Sans"/>
            </a:endParaRPr>
          </a:p>
          <a:p>
            <a:pPr marL="457200" marR="0" lvl="1" indent="0" algn="l" rtl="0">
              <a:spcBef>
                <a:spcPts val="0"/>
              </a:spcBef>
              <a:spcAft>
                <a:spcPts val="0"/>
              </a:spcAft>
              <a:buNone/>
            </a:pPr>
            <a:endParaRPr sz="1600" b="0" i="0" u="none" strike="noStrike" cap="none">
              <a:solidFill>
                <a:schemeClr val="dk1"/>
              </a:solidFill>
              <a:latin typeface="Gill Sans"/>
              <a:ea typeface="Gill Sans"/>
              <a:cs typeface="Gill Sans"/>
              <a:sym typeface="Gill Sans"/>
            </a:endParaRPr>
          </a:p>
          <a:p>
            <a:pPr marL="457200" marR="0" lvl="1" indent="0" algn="l" rtl="0">
              <a:spcBef>
                <a:spcPts val="0"/>
              </a:spcBef>
              <a:spcAft>
                <a:spcPts val="0"/>
              </a:spcAft>
              <a:buNone/>
            </a:pPr>
            <a:endParaRPr sz="2400" b="0" i="0" u="none" strike="noStrike" cap="none">
              <a:solidFill>
                <a:schemeClr val="dk1"/>
              </a:solidFill>
              <a:latin typeface="Gill Sans"/>
              <a:ea typeface="Gill Sans"/>
              <a:cs typeface="Gill Sans"/>
              <a:sym typeface="Gill Sans"/>
            </a:endParaRPr>
          </a:p>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3200"/>
              <a:buFont typeface="Bookman Old Style"/>
              <a:buNone/>
            </a:pPr>
            <a:r>
              <a:rPr lang="en-GB"/>
              <a:t>Course Structure</a:t>
            </a:r>
            <a:endParaRPr/>
          </a:p>
        </p:txBody>
      </p:sp>
      <p:sp>
        <p:nvSpPr>
          <p:cNvPr id="134" name="Google Shape;134;p3"/>
          <p:cNvSpPr txBox="1">
            <a:spLocks noGrp="1"/>
          </p:cNvSpPr>
          <p:nvPr>
            <p:ph type="body" idx="1"/>
          </p:nvPr>
        </p:nvSpPr>
        <p:spPr>
          <a:xfrm>
            <a:off x="457200" y="1285875"/>
            <a:ext cx="4040188" cy="6858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1824"/>
              <a:buNone/>
            </a:pPr>
            <a:r>
              <a:rPr lang="en-GB"/>
              <a:t>Structure</a:t>
            </a:r>
            <a:endParaRPr/>
          </a:p>
        </p:txBody>
      </p:sp>
      <p:sp>
        <p:nvSpPr>
          <p:cNvPr id="135" name="Google Shape;135;p3"/>
          <p:cNvSpPr txBox="1">
            <a:spLocks noGrp="1"/>
          </p:cNvSpPr>
          <p:nvPr>
            <p:ph type="body" idx="2"/>
          </p:nvPr>
        </p:nvSpPr>
        <p:spPr>
          <a:xfrm>
            <a:off x="4648200" y="1295400"/>
            <a:ext cx="4041775" cy="685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SzPts val="1824"/>
              <a:buNone/>
            </a:pPr>
            <a:r>
              <a:rPr lang="en-GB"/>
              <a:t>Marks Distribution</a:t>
            </a:r>
            <a:endParaRPr/>
          </a:p>
        </p:txBody>
      </p:sp>
      <p:sp>
        <p:nvSpPr>
          <p:cNvPr id="136" name="Google Shape;136;p3"/>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137" name="Google Shape;137;p3"/>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138" name="Google Shape;138;p3"/>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3</a:t>
            </a:fld>
            <a:endParaRPr/>
          </a:p>
        </p:txBody>
      </p:sp>
      <p:sp>
        <p:nvSpPr>
          <p:cNvPr id="139" name="Google Shape;139;p3"/>
          <p:cNvSpPr txBox="1">
            <a:spLocks noGrp="1"/>
          </p:cNvSpPr>
          <p:nvPr>
            <p:ph type="body" idx="3"/>
          </p:nvPr>
        </p:nvSpPr>
        <p:spPr>
          <a:xfrm>
            <a:off x="457200" y="2133600"/>
            <a:ext cx="4038600" cy="4038600"/>
          </a:xfrm>
          <a:prstGeom prst="rect">
            <a:avLst/>
          </a:prstGeom>
          <a:noFill/>
          <a:ln>
            <a:noFill/>
          </a:ln>
        </p:spPr>
        <p:txBody>
          <a:bodyPr spcFirstLastPara="1" wrap="square" lIns="91425" tIns="45700" rIns="91425" bIns="45700" anchor="t" anchorCtr="0">
            <a:normAutofit fontScale="92500"/>
          </a:bodyPr>
          <a:lstStyle/>
          <a:p>
            <a:pPr marL="274320" lvl="0" indent="-264909" algn="l" rtl="0">
              <a:spcBef>
                <a:spcPts val="0"/>
              </a:spcBef>
              <a:spcAft>
                <a:spcPts val="0"/>
              </a:spcAft>
              <a:buSzPct val="76000"/>
              <a:buChar char="🞂"/>
            </a:pPr>
            <a:r>
              <a:rPr lang="en-GB" dirty="0"/>
              <a:t>Theory, tools, brainstorming session with case study,  assignment, project</a:t>
            </a:r>
            <a:endParaRPr dirty="0"/>
          </a:p>
          <a:p>
            <a:pPr marL="274320" lvl="0" indent="-264909" algn="l" rtl="0">
              <a:spcBef>
                <a:spcPts val="600"/>
              </a:spcBef>
              <a:spcAft>
                <a:spcPts val="0"/>
              </a:spcAft>
              <a:buSzPct val="76000"/>
              <a:buChar char="🞂"/>
            </a:pPr>
            <a:r>
              <a:rPr lang="en-GB" dirty="0"/>
              <a:t>Contents: </a:t>
            </a:r>
            <a:r>
              <a:rPr lang="en-GB" dirty="0" smtClean="0"/>
              <a:t>Key </a:t>
            </a:r>
            <a:r>
              <a:rPr lang="en-GB" dirty="0"/>
              <a:t>components of project management &amp; Entrepreneurship, IT Project management steps, processes and methodologies etc.</a:t>
            </a:r>
            <a:endParaRPr dirty="0"/>
          </a:p>
          <a:p>
            <a:pPr marL="548640" lvl="1" indent="-163322" algn="l" rtl="0">
              <a:spcBef>
                <a:spcPts val="500"/>
              </a:spcBef>
              <a:spcAft>
                <a:spcPts val="0"/>
              </a:spcAft>
              <a:buSzPct val="76000"/>
              <a:buNone/>
            </a:pPr>
            <a:endParaRPr dirty="0"/>
          </a:p>
          <a:p>
            <a:pPr marL="274320" lvl="0" indent="-148844" algn="l" rtl="0">
              <a:spcBef>
                <a:spcPts val="600"/>
              </a:spcBef>
              <a:spcAft>
                <a:spcPts val="0"/>
              </a:spcAft>
              <a:buSzPct val="76000"/>
              <a:buNone/>
            </a:pPr>
            <a:endParaRPr dirty="0"/>
          </a:p>
        </p:txBody>
      </p:sp>
      <p:sp>
        <p:nvSpPr>
          <p:cNvPr id="140" name="Google Shape;140;p3"/>
          <p:cNvSpPr txBox="1">
            <a:spLocks noGrp="1"/>
          </p:cNvSpPr>
          <p:nvPr>
            <p:ph type="body" idx="4"/>
          </p:nvPr>
        </p:nvSpPr>
        <p:spPr>
          <a:xfrm>
            <a:off x="4648200" y="2133600"/>
            <a:ext cx="4038600" cy="40386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Font typeface="Noto Sans Symbols"/>
              <a:buChar char="❑"/>
            </a:pPr>
            <a:r>
              <a:rPr lang="en-GB" dirty="0"/>
              <a:t>Midterm: 25 </a:t>
            </a:r>
            <a:endParaRPr dirty="0"/>
          </a:p>
          <a:p>
            <a:pPr marL="274320" lvl="0" indent="-274320" algn="l" rtl="0">
              <a:spcBef>
                <a:spcPts val="600"/>
              </a:spcBef>
              <a:spcAft>
                <a:spcPts val="0"/>
              </a:spcAft>
              <a:buSzPts val="1976"/>
              <a:buFont typeface="Noto Sans Symbols"/>
              <a:buChar char="❑"/>
            </a:pPr>
            <a:r>
              <a:rPr lang="en-GB" dirty="0"/>
              <a:t>Final: 25 </a:t>
            </a:r>
            <a:endParaRPr dirty="0"/>
          </a:p>
          <a:p>
            <a:pPr marL="274320" lvl="0" indent="-274320" algn="l" rtl="0">
              <a:spcBef>
                <a:spcPts val="600"/>
              </a:spcBef>
              <a:spcAft>
                <a:spcPts val="0"/>
              </a:spcAft>
              <a:buSzPts val="1976"/>
              <a:buFont typeface="Noto Sans Symbols"/>
              <a:buChar char="❑"/>
            </a:pPr>
            <a:r>
              <a:rPr lang="en-GB" dirty="0"/>
              <a:t> Quiz: 10 </a:t>
            </a:r>
            <a:endParaRPr dirty="0"/>
          </a:p>
          <a:p>
            <a:pPr marL="274320" lvl="0" indent="-274320" algn="l" rtl="0">
              <a:spcBef>
                <a:spcPts val="600"/>
              </a:spcBef>
              <a:spcAft>
                <a:spcPts val="0"/>
              </a:spcAft>
              <a:buSzPts val="1976"/>
              <a:buFont typeface="Noto Sans Symbols"/>
              <a:buChar char="❑"/>
            </a:pPr>
            <a:r>
              <a:rPr lang="en-GB" dirty="0"/>
              <a:t>Assignment: 20 </a:t>
            </a:r>
            <a:endParaRPr dirty="0"/>
          </a:p>
          <a:p>
            <a:pPr marL="274320" lvl="0" indent="-274320" algn="l" rtl="0">
              <a:spcBef>
                <a:spcPts val="600"/>
              </a:spcBef>
              <a:spcAft>
                <a:spcPts val="0"/>
              </a:spcAft>
              <a:buSzPts val="1976"/>
              <a:buFont typeface="Noto Sans Symbols"/>
              <a:buChar char="❑"/>
            </a:pPr>
            <a:r>
              <a:rPr lang="en-GB" dirty="0"/>
              <a:t>Mini project: 10 </a:t>
            </a:r>
            <a:endParaRPr dirty="0"/>
          </a:p>
          <a:p>
            <a:pPr marL="274320" lvl="0" indent="-274320" algn="l" rtl="0">
              <a:spcBef>
                <a:spcPts val="600"/>
              </a:spcBef>
              <a:spcAft>
                <a:spcPts val="0"/>
              </a:spcAft>
              <a:buSzPts val="1976"/>
              <a:buFont typeface="Noto Sans Symbols"/>
              <a:buChar char="❑"/>
            </a:pPr>
            <a:r>
              <a:rPr lang="en-GB" dirty="0"/>
              <a:t>Case study: 10</a:t>
            </a:r>
            <a:endParaRPr dirty="0"/>
          </a:p>
          <a:p>
            <a:pPr marL="274320" lvl="0" indent="-148844" algn="l" rtl="0">
              <a:spcBef>
                <a:spcPts val="600"/>
              </a:spcBef>
              <a:spcAft>
                <a:spcPts val="0"/>
              </a:spcAft>
              <a:buSzPts val="1976"/>
              <a:buNone/>
            </a:pPr>
            <a:endParaRP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Some other successful starts-up cont..</a:t>
            </a:r>
            <a:endParaRPr/>
          </a:p>
        </p:txBody>
      </p:sp>
      <p:sp>
        <p:nvSpPr>
          <p:cNvPr id="418" name="Google Shape;418;p31"/>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419" name="Google Shape;419;p31"/>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420" name="Google Shape;420;p31"/>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30</a:t>
            </a:fld>
            <a:endParaRPr/>
          </a:p>
        </p:txBody>
      </p:sp>
      <p:pic>
        <p:nvPicPr>
          <p:cNvPr id="421" name="Google Shape;421;p31" descr="pathao.png"/>
          <p:cNvPicPr preferRelativeResize="0">
            <a:picLocks noGrp="1"/>
          </p:cNvPicPr>
          <p:nvPr>
            <p:ph type="body" idx="1"/>
          </p:nvPr>
        </p:nvPicPr>
        <p:blipFill rotWithShape="1">
          <a:blip r:embed="rId3">
            <a:alphaModFix/>
          </a:blip>
          <a:srcRect/>
          <a:stretch/>
        </p:blipFill>
        <p:spPr>
          <a:xfrm>
            <a:off x="609600" y="1295400"/>
            <a:ext cx="2505075" cy="1819275"/>
          </a:xfrm>
          <a:prstGeom prst="rect">
            <a:avLst/>
          </a:prstGeom>
          <a:noFill/>
          <a:ln>
            <a:noFill/>
          </a:ln>
        </p:spPr>
      </p:pic>
      <p:pic>
        <p:nvPicPr>
          <p:cNvPr id="422" name="Google Shape;422;p31" descr="chal_dal.jpg"/>
          <p:cNvPicPr preferRelativeResize="0"/>
          <p:nvPr/>
        </p:nvPicPr>
        <p:blipFill rotWithShape="1">
          <a:blip r:embed="rId4">
            <a:alphaModFix/>
          </a:blip>
          <a:srcRect/>
          <a:stretch/>
        </p:blipFill>
        <p:spPr>
          <a:xfrm>
            <a:off x="5029200" y="5029200"/>
            <a:ext cx="3686175" cy="1238250"/>
          </a:xfrm>
          <a:prstGeom prst="rect">
            <a:avLst/>
          </a:prstGeom>
          <a:noFill/>
          <a:ln>
            <a:noFill/>
          </a:ln>
        </p:spPr>
      </p:pic>
      <p:pic>
        <p:nvPicPr>
          <p:cNvPr id="423" name="Google Shape;423;p31" descr="prava_health.png"/>
          <p:cNvPicPr preferRelativeResize="0"/>
          <p:nvPr/>
        </p:nvPicPr>
        <p:blipFill rotWithShape="1">
          <a:blip r:embed="rId5">
            <a:alphaModFix/>
          </a:blip>
          <a:srcRect/>
          <a:stretch/>
        </p:blipFill>
        <p:spPr>
          <a:xfrm>
            <a:off x="5715000" y="1219200"/>
            <a:ext cx="2847975" cy="1600200"/>
          </a:xfrm>
          <a:prstGeom prst="rect">
            <a:avLst/>
          </a:prstGeom>
          <a:noFill/>
          <a:ln>
            <a:noFill/>
          </a:ln>
        </p:spPr>
      </p:pic>
      <p:pic>
        <p:nvPicPr>
          <p:cNvPr id="424" name="Google Shape;424;p31" descr="truck_lagbe.jpg"/>
          <p:cNvPicPr preferRelativeResize="0"/>
          <p:nvPr/>
        </p:nvPicPr>
        <p:blipFill rotWithShape="1">
          <a:blip r:embed="rId6">
            <a:alphaModFix/>
          </a:blip>
          <a:srcRect/>
          <a:stretch/>
        </p:blipFill>
        <p:spPr>
          <a:xfrm>
            <a:off x="3352800" y="3048000"/>
            <a:ext cx="2847975" cy="1600200"/>
          </a:xfrm>
          <a:prstGeom prst="rect">
            <a:avLst/>
          </a:prstGeom>
          <a:noFill/>
          <a:ln>
            <a:noFill/>
          </a:ln>
        </p:spPr>
      </p:pic>
      <p:pic>
        <p:nvPicPr>
          <p:cNvPr id="425" name="Google Shape;425;p31" descr="iFarmer.png"/>
          <p:cNvPicPr preferRelativeResize="0"/>
          <p:nvPr/>
        </p:nvPicPr>
        <p:blipFill rotWithShape="1">
          <a:blip r:embed="rId7">
            <a:alphaModFix/>
          </a:blip>
          <a:srcRect/>
          <a:stretch/>
        </p:blipFill>
        <p:spPr>
          <a:xfrm>
            <a:off x="609600" y="4953000"/>
            <a:ext cx="3257550" cy="1400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Interactive Discussion</a:t>
            </a:r>
            <a:endParaRPr/>
          </a:p>
        </p:txBody>
      </p:sp>
      <p:sp>
        <p:nvSpPr>
          <p:cNvPr id="431" name="Google Shape;431;p32"/>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432" name="Google Shape;432;p32"/>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433" name="Google Shape;433;p32"/>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31</a:t>
            </a:fld>
            <a:endParaRPr/>
          </a:p>
        </p:txBody>
      </p:sp>
      <p:sp>
        <p:nvSpPr>
          <p:cNvPr id="434" name="Google Shape;434;p32"/>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GB"/>
              <a:t>Why do you think IT plays a crucial role in the success of entrepreneurial ventures?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Icebreaker/Interactive Activity</a:t>
            </a:r>
            <a:endParaRPr/>
          </a:p>
        </p:txBody>
      </p:sp>
      <p:sp>
        <p:nvSpPr>
          <p:cNvPr id="440" name="Google Shape;440;p33"/>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441" name="Google Shape;441;p33"/>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442" name="Google Shape;442;p33"/>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32</a:t>
            </a:fld>
            <a:endParaRPr/>
          </a:p>
        </p:txBody>
      </p:sp>
      <p:sp>
        <p:nvSpPr>
          <p:cNvPr id="443" name="Google Shape;443;p33"/>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GB"/>
              <a:t>Group Formation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Homework/Assignment</a:t>
            </a:r>
            <a:endParaRPr/>
          </a:p>
        </p:txBody>
      </p:sp>
      <p:sp>
        <p:nvSpPr>
          <p:cNvPr id="449" name="Google Shape;449;p34"/>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450" name="Google Shape;450;p34"/>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451" name="Google Shape;451;p34"/>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33</a:t>
            </a:fld>
            <a:endParaRPr/>
          </a:p>
        </p:txBody>
      </p:sp>
      <p:sp>
        <p:nvSpPr>
          <p:cNvPr id="452" name="Google Shape;452;p34"/>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148844" algn="l" rtl="0">
              <a:spcBef>
                <a:spcPts val="0"/>
              </a:spcBef>
              <a:spcAft>
                <a:spcPts val="0"/>
              </a:spcAft>
              <a:buSzPts val="1976"/>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Summary of Key Points</a:t>
            </a:r>
            <a:endParaRPr/>
          </a:p>
        </p:txBody>
      </p:sp>
      <p:sp>
        <p:nvSpPr>
          <p:cNvPr id="458" name="Google Shape;458;p35"/>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459" name="Google Shape;459;p35"/>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460" name="Google Shape;460;p35"/>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34</a:t>
            </a:fld>
            <a:endParaRPr/>
          </a:p>
        </p:txBody>
      </p:sp>
      <p:sp>
        <p:nvSpPr>
          <p:cNvPr id="461" name="Google Shape;461;p35"/>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GB"/>
              <a:t>Recap the main concepts covered in today's class.</a:t>
            </a:r>
            <a:endParaRPr/>
          </a:p>
          <a:p>
            <a:pPr marL="548640" lvl="1" indent="-274320" algn="l" rtl="0">
              <a:spcBef>
                <a:spcPts val="500"/>
              </a:spcBef>
              <a:spcAft>
                <a:spcPts val="0"/>
              </a:spcAft>
              <a:buSzPts val="1748"/>
              <a:buChar char="🞂"/>
            </a:pPr>
            <a:r>
              <a:rPr lang="en-GB"/>
              <a:t> Course overview</a:t>
            </a:r>
            <a:endParaRPr/>
          </a:p>
          <a:p>
            <a:pPr marL="548640" lvl="1" indent="-274320" algn="l" rtl="0">
              <a:spcBef>
                <a:spcPts val="500"/>
              </a:spcBef>
              <a:spcAft>
                <a:spcPts val="0"/>
              </a:spcAft>
              <a:buSzPts val="1748"/>
              <a:buChar char="🞂"/>
            </a:pPr>
            <a:r>
              <a:rPr lang="en-GB"/>
              <a:t>Key Concepts</a:t>
            </a:r>
            <a:endParaRPr/>
          </a:p>
          <a:p>
            <a:pPr marL="1314450" lvl="2" indent="-514350" algn="l" rtl="0">
              <a:spcBef>
                <a:spcPts val="500"/>
              </a:spcBef>
              <a:spcAft>
                <a:spcPts val="0"/>
              </a:spcAft>
              <a:buSzPts val="1520"/>
              <a:buChar char="🞂"/>
            </a:pPr>
            <a:r>
              <a:rPr lang="en-GB"/>
              <a:t>Information Technology</a:t>
            </a:r>
            <a:endParaRPr/>
          </a:p>
          <a:p>
            <a:pPr marL="1314450" lvl="2" indent="-514350" algn="l" rtl="0">
              <a:spcBef>
                <a:spcPts val="500"/>
              </a:spcBef>
              <a:spcAft>
                <a:spcPts val="0"/>
              </a:spcAft>
              <a:buSzPts val="1520"/>
              <a:buChar char="🞂"/>
            </a:pPr>
            <a:r>
              <a:rPr lang="en-GB"/>
              <a:t>Project Management</a:t>
            </a:r>
            <a:endParaRPr/>
          </a:p>
          <a:p>
            <a:pPr marL="1314450" lvl="2" indent="-514350" algn="l" rtl="0">
              <a:spcBef>
                <a:spcPts val="500"/>
              </a:spcBef>
              <a:spcAft>
                <a:spcPts val="0"/>
              </a:spcAft>
              <a:buSzPts val="1520"/>
              <a:buChar char="🞂"/>
            </a:pPr>
            <a:r>
              <a:rPr lang="en-GB"/>
              <a:t>Entrepreneurships</a:t>
            </a:r>
            <a:endParaRPr/>
          </a:p>
          <a:p>
            <a:pPr marL="1314450" lvl="2" indent="-514350" algn="l" rtl="0">
              <a:spcBef>
                <a:spcPts val="500"/>
              </a:spcBef>
              <a:spcAft>
                <a:spcPts val="0"/>
              </a:spcAft>
              <a:buSzPts val="1520"/>
              <a:buChar char="🞂"/>
            </a:pPr>
            <a:r>
              <a:rPr lang="en-GB"/>
              <a:t>Role of IT in Entrepreneurships</a:t>
            </a:r>
            <a:endParaRPr/>
          </a:p>
          <a:p>
            <a:pPr marL="914400" lvl="1" indent="-514350" algn="l" rtl="0">
              <a:spcBef>
                <a:spcPts val="500"/>
              </a:spcBef>
              <a:spcAft>
                <a:spcPts val="0"/>
              </a:spcAft>
              <a:buSzPts val="1748"/>
              <a:buChar char="🞂"/>
            </a:pPr>
            <a:r>
              <a:rPr lang="en-GB"/>
              <a:t>Group formation</a:t>
            </a:r>
            <a:endParaRPr/>
          </a:p>
          <a:p>
            <a:pPr marL="914400" lvl="1" indent="-514350" algn="l" rtl="0">
              <a:spcBef>
                <a:spcPts val="500"/>
              </a:spcBef>
              <a:spcAft>
                <a:spcPts val="0"/>
              </a:spcAft>
              <a:buSzPts val="1748"/>
              <a:buChar char="🞂"/>
            </a:pPr>
            <a:r>
              <a:rPr lang="en-GB"/>
              <a:t>Assignment (Finding Project)</a:t>
            </a:r>
            <a:endParaRPr/>
          </a:p>
          <a:p>
            <a:pPr marL="274320" lvl="0" indent="-148844" algn="l" rtl="0">
              <a:spcBef>
                <a:spcPts val="600"/>
              </a:spcBef>
              <a:spcAft>
                <a:spcPts val="0"/>
              </a:spcAft>
              <a:buSzPts val="1976"/>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Questions and Discussion</a:t>
            </a:r>
            <a:endParaRPr/>
          </a:p>
        </p:txBody>
      </p:sp>
      <p:sp>
        <p:nvSpPr>
          <p:cNvPr id="467" name="Google Shape;467;p36"/>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468" name="Google Shape;468;p36"/>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469" name="Google Shape;469;p36"/>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35</a:t>
            </a:fld>
            <a:endParaRPr/>
          </a:p>
        </p:txBody>
      </p:sp>
      <p:pic>
        <p:nvPicPr>
          <p:cNvPr id="470" name="Google Shape;470;p36" descr="C:\Program Files (x86)\Microsoft Office\MEDIA\CAGCAT10\j0233018.wmf"/>
          <p:cNvPicPr preferRelativeResize="0">
            <a:picLocks noGrp="1"/>
          </p:cNvPicPr>
          <p:nvPr>
            <p:ph type="body" idx="1"/>
          </p:nvPr>
        </p:nvPicPr>
        <p:blipFill rotWithShape="1">
          <a:blip r:embed="rId3">
            <a:alphaModFix/>
          </a:blip>
          <a:srcRect/>
          <a:stretch/>
        </p:blipFill>
        <p:spPr>
          <a:xfrm>
            <a:off x="3284899" y="2380291"/>
            <a:ext cx="2574202" cy="2614943"/>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Learning Objectives</a:t>
            </a:r>
            <a:endParaRPr/>
          </a:p>
        </p:txBody>
      </p:sp>
      <p:sp>
        <p:nvSpPr>
          <p:cNvPr id="146" name="Google Shape;146;p4"/>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147" name="Google Shape;147;p4"/>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148" name="Google Shape;148;p4"/>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4</a:t>
            </a:fld>
            <a:endParaRPr/>
          </a:p>
        </p:txBody>
      </p:sp>
      <p:sp>
        <p:nvSpPr>
          <p:cNvPr id="149" name="Google Shape;149;p4"/>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None/>
            </a:pPr>
            <a:r>
              <a:rPr lang="en-GB"/>
              <a:t>The specific objectives students will achieve by the end of today's class:</a:t>
            </a:r>
            <a:endParaRPr/>
          </a:p>
          <a:p>
            <a:pPr marL="274320" lvl="0" indent="-274320" algn="l" rtl="0">
              <a:spcBef>
                <a:spcPts val="600"/>
              </a:spcBef>
              <a:spcAft>
                <a:spcPts val="0"/>
              </a:spcAft>
              <a:buSzPts val="1976"/>
              <a:buNone/>
            </a:pPr>
            <a:endParaRPr/>
          </a:p>
          <a:p>
            <a:pPr marL="274320" lvl="0" indent="-274320" algn="l" rtl="0">
              <a:spcBef>
                <a:spcPts val="600"/>
              </a:spcBef>
              <a:spcAft>
                <a:spcPts val="0"/>
              </a:spcAft>
              <a:buSzPts val="1976"/>
              <a:buChar char="🞂"/>
            </a:pPr>
            <a:r>
              <a:rPr lang="en-GB"/>
              <a:t>Understand the course's scope and objectives</a:t>
            </a:r>
            <a:endParaRPr/>
          </a:p>
          <a:p>
            <a:pPr marL="274320" lvl="0" indent="-274320" algn="l" rtl="0">
              <a:spcBef>
                <a:spcPts val="600"/>
              </a:spcBef>
              <a:spcAft>
                <a:spcPts val="0"/>
              </a:spcAft>
              <a:buSzPts val="1976"/>
              <a:buChar char="🞂"/>
            </a:pPr>
            <a:r>
              <a:rPr lang="en-GB"/>
              <a:t>Comprehend the importance of IT in entrepreneurship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Textbook and Resources</a:t>
            </a:r>
            <a:endParaRPr/>
          </a:p>
        </p:txBody>
      </p:sp>
      <p:sp>
        <p:nvSpPr>
          <p:cNvPr id="155" name="Google Shape;155;p5"/>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156" name="Google Shape;156;p5"/>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157" name="Google Shape;157;p5"/>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5</a:t>
            </a:fld>
            <a:endParaRPr/>
          </a:p>
        </p:txBody>
      </p:sp>
      <p:sp>
        <p:nvSpPr>
          <p:cNvPr id="158" name="Google Shape;158;p5"/>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GB" dirty="0"/>
              <a:t>Will be mentioned necessary resources if required</a:t>
            </a:r>
            <a:endParaRPr dirty="0"/>
          </a:p>
        </p:txBody>
      </p:sp>
      <p:sp>
        <p:nvSpPr>
          <p:cNvPr id="63490" name="AutoShape 2" descr="data:image/jpeg;base64,/9j/4AAQSkZJRgABAQAAAQABAAD/2wCEAAkGBwgHBgkIBwgKCgkLDRYPDQwMDRsUFRAWIB0iIiAdHx8kKDQsJCYxJx8fLT0tMTU3Ojo6Iys/RD84QzQ5OjcBCgoKDQwNGg8PGjclHyU3Nzc3Nzc3Nzc3Nzc3Nzc3Nzc3Nzc3Nzc3Nzc3Nzc3Nzc3Nzc3Nzc3Nzc3Nzc3Nzc3N//AABEIAJQAlAMBIgACEQEDEQH/xAAbAAABBQEBAAAAAAAAAAAAAAAAAQIEBQYDB//EAEUQAAECBAMDCgQBCgQHAQAAAAECAwAEBRESITEGQVETIjJCUmFxgZGhIzOxwRQHFSRDU2JjcpLRgqKy8DQ1c4PC4fEW/8QAGgEBAAMBAQEAAAAAAAAAAAAAAAIDBAEFBv/EADERAAICAQIDBQgBBQEAAAAAAAABAgMEETESIUEFIjKBkRMUQlFhcbHRoTPB4fDxBv/aAAwDAQACEQMRAD8A9nyCbDNo9JULwuNPljjAeITb+Hx74TiAcV9T2IAW5uSB8QjnDuhBhw2BPJcd94S1wBisBovtQt9+Cx/Z/eAFzyJ6Y6HfCXNyUZqPTHCDiNQdVdmFPDS3W7UAN5uEJ/U7lb7w66r3ULODojcRCC+oTn+z4QmViMV0719mAF7Vhr8zug5uEAk8n1TvvAc+62n8SC+8Juf2fDvgBbqve3xdw3WhBaygk80/Mvug1BF7jt8P9/eA+Frf54ATKwCh8MdA8TDrqxXI+Lw3WhO/W/V7EJla2Pm/tPtAC5WIHQ654GDKwxHm9Q8YDrci1tEdvvgvvCb31T2IAXnXuB8XeN1obzcJCT8LrHeINRa9k/teMKeOC1up2oAcC6BZCBh3XghuEH9dbu4QQApviAJBc3K3QgzxWFgOkD1oObgIHyt/G8B6txmPlwAiiAkEjmbk8DCWUV85XxNyhpaAYiskdPrA6Q1bjLDV3VpRL6lS1AQbS3B0ysToB0h2oDawxdE9EdnximmtpqYxmHS8tPR5FNx66RTzW2L5xfg5VDZVqp04j6D/ANxkszqIby9CuVsF1NjzsVr/ABN6t0RZmoSMqD+ImGm0721KGJXlHn81WKhNJwOTbgR2EHAPaIJJJudeMYrO1l8EfUplk/JG4mNrac2qzbcw8B0SlAAT4XIvHaW2kpsxYmZLLm8uJtl37owELeM67TvT56EPeJHqbEzLTCMcu8243vDawq8dTuCjmehbqx5OCUqxJNlcRrE2XrNSlgQ1OO4eytWIe8aIdrL44k1krqj0vPEQMlgc48YS6SjFh+H2O+MSxtdPISlEyww8lOmEFJ+/0i0Y2xlFnE/LvNOWtiFlJ+t/aNcO0MeXXT7lqug+pozcEAnM9E9mGJuonMgp6R7UV8vWqZMGzU42Eq6SFqwnyBixBQpKTcFHUKc41RshJd1liknsLcYcRB5PcjfDiFYgCbudVW4QgxYzpy1s+FoTmhBt8rrcYmdAqbBsWyTvMEPHLAc0Jw7rwsAMJzuRZXY3GMM/+UulkqRKocJOWKYBSB4Wv9o3JGeAm5PX4Rmn9ltnpJpfJ0eTUlxfPD6jYm3VJvbyiq2M5LSL0ITU34TPO7YTk8mzM6yhJ3MEX9czFe6448rE84txfFaioxdTGxezU2cQp0zLLVvlZvlB6En6RXv7BSrSv0DaKak1XyRNy5I9bpjy7sC6e89TLOi178yFBHZeyG1LWclP0+fTrbHZR9R94hPSm00kCZ7Z6YsNSyQv/TijHLAuj0KnXNdDvBFV+f5Rt3kZpt6Xe3tuJsR5a+0TGajJP/KmWz4mx9DGaVU47ogSYIPCCKzgQQQQOhBAohKSVHCBvOgijn9ppSXuiWBmHOKckjzicK5TfdR1Rb2LzWOZqgklXZmHEr4NKI+kYpyvz0xMILruFrFm2gWFu/jFrGn3aVbTbLOBx3NPK7cVZh5GNYeYHSQvpEfzagx6XS6gxVJBidleg4OajidCD3g39I8Nj1rYCVdltmmA8ClTy1OpPZSdPUC/nHqYVk3Lhexopk29DR4UHV0g8OEEIVJGRZKjx4wR6RoC6Qjmg8j1hvvFfWXGEtoRNAK6yE3Iy8Rp5w6vM1GZpb7dJfTLVBSQGVq0TmLnQ7rxhOT/ACkU7EVrYqLYN1JPJLA9kqiEpadCEp8L2NClmUfBKDMNW1ujlAPMZ+0PZYmBlJTaHB2UO4T6G0ZFG3ExLTHJVfZzA6MyuUWptQ78OY87xcSu32z83ZEy++yd6Z2VDo/qTn5mOca6hZEH1LN8TDV/xcokgb1NW/zC31h7NQwdBUw13odxAeSv7xLptTpU5hFOnZVZ7MrOWP8AQqJ7ks0v5rYVx5WXz/qTEl9C1STK5U/+Ib5N96VmUHVubZw3+oivm9m6BPJxTmziBv5WSct/oI9Iu/zVIPZoNj/Cdv8AWOsnRkyruNDiVpOocbzHgRpBpPc41F7oxLmwlDcJ/NVZnae5uQ5mkHvBsT6xwf2J2mlk4pSoSNSQNy0lonw1+seluSjTgsoYk8F876xwTS2EHEwVsHW7SiB6aRTPFqnvEpdFb6Hkk45P0pSU1ylvyQUcId6bd/5k3iM/Uxoym/er+0epbXyCpvZOqsTC0ukS61tqKbEKSLg5d4EeKyxvLtnikR5eTh11STiZp1KD0JLrzjxu6sqPDdGZqDYanHUpFkkgjzEaKKablX56pralWluLATfCMhlvOgjuOu9okdg0itzvG1pdNnam6GZGXW6vIEpFgnxOgjhTNkkIwu1FzGq/ymzZI8TqfKN9S69M0xkMMtMKZGQRgCbDyj0PcpWaOXIrlk1OWjZ1on5PmWVJXV3A+6LKDCCQ2PE6n2HjG1Tg5M4RZkdIf2jPy21Uo4kImWnWRxTzrff2i4lqlJzeFTMy0tzqoxWJ8jGiFMalpFGqu2prusmAP25hSE7r8IIYQ3fnOEHeIImXi8Biv/E4RCq61iRXhunMA26w4xNywkgfD3pOt4Y+0l1vk3RiCxZNt0dXJkZpuLSPNpCytqak6s2LTSEg30BAv9IlL/NdSeWw6mVeUm2uE4ieHGJE1Rp2n7SLmgyp2VfZwqcbF8CxpfgLDXvjlKUhmVnnJxs3ccxYk4RYXOVuFrW740LSR5EouL0kZ6coVKmKqZCXlApaUY1qSbBHAf74x0bp9QpqrSVXqcoRokPYkehyPvFhs4Mc9V31dMzJR5AmLpwtlSWXLErBKUkXvbWIOmD6ENZLwspWq/tSwAFTchPpG6bl7E+aYsZbbWYbH6fs+QR1pCZBv5HD6XiDXBLU+XDvPxLWEobTmVGObsu81YuNkC2utoj7FdGSWVdDqaeU25oiyA+5UJJXZmmFW/qsR7xdSFfpFQVaTqsm8oaoQ8nF5jWPNHphlkfHdSgcCczERRYqRwy9Jcnzuwy2Metoj7NrqaIZtj+HU9N22n2pHZOpvKcSCqXU23n0lqGED1MeLSbDi222m0FSgkZDdGlRsTWqiEgUtEo2Dccu+QB/hBP0i1Z2JdYRaoV6Xlxvblk398ifSMt2O7ZLieiLZOyzmomaYpaWwFzjiUjs4repiUJynyqClC2kjWzYv9I00tshQEc5QqdRV44U+wH1iwbkKRJH4NHpjSxop8h1Q+pi+qFVK0git4Vs/EzDoqXLm0nKTEyd2Bu9/S5icxTdpJyxl6O42DoX+Z7KIMbJVTUBhS8pKeywyEJ9TeI6p1x1VkocdP8AEdUv2Fh7RY7GWR7Pgt2Z9GyldVnPVOnySeAcuoeVvvD3NgXJ1oCXrgeN7OLUhWFOW7PP1jQpanE87kWZYdtxCEe5zi4pYdTLKU+8H0FWqb6dxsPaI8bLliVR6E29suRK/wB62sEOCXbc1aQncII4XjSTfEq3KDdutFfN1qmSdw7ON3PTSk4lDwAik22odVrC5H81zOBpsrD2J0pBxFNjbRVrHI8Yzitj9oEZSk9ITg3c+x9x945r9D1MXDxrIKVtqTfT/JpJvbOWAwSks44BmlS1YYonq/MPzHKuMsJSdUNpw399Yqn6XtJKk/iqI8QOs0QoexMQF1NDK8E2w9Lq4OJwn3iakkexDsrDnHhilLz1L6huBuqzwHNamFB1F+1vHv7R2nqKZmpIm0rwtow3bxK5+fO8MreNs4oW6hKudF9I8cotZOqutgXUl5sZWvp5xbGxM8PO/wDNTj3sd+T/AGdawOU2gpDSwOTutVtxI/8Agi1nX/w8o+/+zbUrxIEUlXm2VuyFRbJBlnbOJIzCVWBPfp7xa1hJcpE2E53ZURbfleLD5e2myqXDYtGTtjtnpFFElajOSInZ2aTy11oCrA5i18hlY+caW1QUnAyliVRwSMavsI57JrSvZilEW/4RseiQDFsTlxjK3zPVrilFaFSqmuPH9JmH3eIU5hT6CIkzKTDS8FOlk3Gq+SA9Com8Xa1uJBIbQEjepdgPaKif2jpckkibqsi2ewi7h9Ab+0c0JuWm5EXTZ9/KZmUjuW4VH0EdG6Gm3OL7v8qQgf5orZnbumpH6MmoTfDkmg2k+ZsYo6jt9NJuGqXLtnd+JdLyvTKHDpuWQhZY9K4t/ZM2SJKXbNkplkq/fUp5XoLCHOIW23fG+hvjdEuj+8eYr2s2jqbnIy826CdG5ZsIsPIXA847NbNT88C7VJxQdI5oWouqHiSfpBJMvlg5cfFDh+7X43NVO1KisKP4mrSwIPQlsTy7954xCTt1Sae7+gy89NLOWJ1SUJPgMzGT2XZQdq5STmpdqZbLymnGlJuDYHMeBF49jlqfJSacMpLMNJOq22wm3mIJxK83CycWSjY1zWvLmcKHUGqvS2Z5TLsup3FdpeZTZRHDugiwurcxiHa4wQ1M6TDLDcCze9G+M8+zNrdcIl2HkYjklCCQOBtnHGsbb0ul1R+Qm0zJmGcIUtpAIF0g8eBiA1VqNUFBbNca5TcJsKaV6mIto2e55CgpuD0fXQnJnXZclJbdaI3JdUn2N47iqKWjC69jTbovspWPUW+kSGEvqaSUuOLbOimlomGyONjnAZSXcVZSJYqP8zCj5GOmfZla/TaLPA8vR6e8TqtlfIq+x94rpnYzZ8jEgVGnncoErSPM3jQOUZOoEw14pDg9U5xyRTZxk/oswnF2UuFB9DaBprzcivw2P1MwrYmYP/LdoWHgdG328J+pv6Q9NM2spqA0/TGp+WtY8g6kEJ7r2PlaNG41UB/xUiHhxU1c+qc4sJeQJbC5Vx1n/pOHX+VQ+8E2tiy3tCd8eG+Kmvqv7rQ88ldpa1szKqp/ImXlW1HklzcqolIJvbUAwp2pqs/rW14T1GG0N/bF7x6SBUmxhK2ZhO8OIwE+mUVs7QaLUgRUaKll1X61tP8A5I+8S1Z3HswI6KdT9df45Hnj7f4olU449Mn+M6pQ9CbRDcnZOVyaQhS+CEge8G1lNXRKy9Tg84thIC2sZ6h4+YI8onbL0eSnJQzU0kuKDhTgV0MvrqNYjxtvRH08MfDppV6itH8kVbK6lVVKbkml4b2ODIDxUYuqfsigc+ou8pxabJAHidfpGl+DLMAcxppI/lAEUM/tTLtr5GnNKm3ybJsDhv3bzEuFLnJkHlX3d2mOi/3qXjDEvJMYGG0MtpzNhYecVE9tLLIcEvT21zswo4UpbvYnx3+UPktk65XlJcrswqUl1G6WAOcfLRPncxt6LQadRW+Tp0slLlrOOK5y1f4vtDib2PMuycah83xy+m3m+vkZfYbZadlqi7WKqgMzCiostE3KcRuon1sBG5unCSE2QOknjAQnBn8ndbW8OOLEL25Tq8I4loeNlZVmVZ7Sf/BQl3quBI3DhBDCGb87FffCQMxHm6ZT5xJE3KMTCD0luNhX1inmdiNnpkkqp4ZJ6PIrUjF5A2jRG1irDzexbWA3Ft5PR/dhoX15N1Xgm19mYhz8nUowou0yqT0m7e+EKBCfSx94eKLtfJpP4KvszbW5E6kkepBPvGysVE52I1V2u6FFgnFh5umCOaGh9pZEv6jUvukzHtz+1ckQmc2el5gX6ci/yZI42vn7R3Rtmw3zKlI1eQUNeXlcaPUC5jVbxc3J0PYgtqnS2p7UCDyKZeKpeTa/a/gqJDaakzSgiVqlPUs9RS+SV6GLhD61C4aStO4tuA/W0QZuk02bGKbp0q8OytlJIiu//IUpo2lEzEmo3sqTmnGgnyBhzINY8tm16P8AX4NIF3Fygp8YTNWd4zzdJqcvj/DbQTiwnRM2026D5gJPuYcHNqZdF1JpM4L5WLjCh/qH0jpD2Kl4Zr8fkwf5VSk7UtgaiTbv/UuKqkV1VNkDLSrBdmXHCQToMhawGZOUaSZ2Pru0Neem6wpiSQsjoK5QhI0Sn+59I19E2aplFQDKS4U8kWU+7ZTi/Pd4DKIJPXU+ml2ji4+JCl9+SS5Lb1MPIbJVzaBSZitvrlJVWYQsc/yRoPE+kbuibPU2iJH4GVSJi1lLXzlqHj/aLU6AkXB0TbowpBva4xW6f2iWh4WV2jfkd1vSPyXJDThCSL809JXZ7obbFbEcKR0COtAednY4RqjtQ/QC4uDoB1Y6YAub3Cbr3t8ILCxGIlJ1XwgtdWHFz/2kF8rhNgNUdqAFxODotgjceMEGFW54JHDhBAAb4gD83cd1oblnh6I+YOMLzcBCT8LergYL9G4sR0P3oACU4QVD4fUA4wc7FmQXra7rQtziJA5/WTwENOHBa/wu13wAo0VhPN/WeMBySnF0OoOEHWSSOcOgO1AMiopF1HpjswAueKwtyu87jDRhsSm4a6wO8wc3k8JPwe1DiTiBI+IOiniIAQ6Jv/2+7xgGLEbfN6x7oO1bO/zB2YRWHCATZu/NVxMALlhNvlbxvvAbjDi1/V93jBnjuU/EtkniIQWAVhzSemezADt5Cen1++G8zBp8G+m+8BsUpBNmx0VcYddWK+H4nY7oAQ3um/zOoeAgF88PS/Wd8AtY2N0k888DAq1k4sh1D2oAObh/g7hvvCnFiAURynUO4Qc7GSB8S2aOAhoCUowpN2j0lcIACWb85Jvvgh4U9bmIBTuJggAIAmEJHRte0NTmHb7tO7WCCAEUSGkEHMnMw8gCYw9XDpBBADU5tuHeNDwgUbIaIyKte+EggB4H6SUdUC9t0MTmysnUHIwQQAqsuSt1rX74ckDl1p6oTkIIIAYCTLqVvvrDldJkDRWvfBBAAn5zg3JGQ4Q0fIvfPFrCQQA8/MbG4jMcYE9N0bhp3QQQA1RP4cK619YeoD8QhFuaRmIIIA4OLUlagFEAGFggg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63492" name="AutoShape 4" descr="data:image/jpeg;base64,/9j/4AAQSkZJRgABAQAAAQABAAD/2wCEAAkGBwgHBgkIBwgKCgkLDRYPDQwMDRsUFRAWIB0iIiAdHx8kKDQsJCYxJx8fLT0tMTU3Ojo6Iys/RD84QzQ5OjcBCgoKDQwNGg8PGjclHyU3Nzc3Nzc3Nzc3Nzc3Nzc3Nzc3Nzc3Nzc3Nzc3Nzc3Nzc3Nzc3Nzc3Nzc3Nzc3Nzc3N//AABEIAJQAlAMBIgACEQEDEQH/xAAbAAABBQEBAAAAAAAAAAAAAAAAAQIEBQYDB//EAEUQAAECBAMDCgQBCgQHAQAAAAECAwAEBRESITEGQVETIjJCUmFxgZGhIzOxwRQHFSRDU2JjcpLRgqKy8DQ1c4PC4fEW/8QAGgEBAAMBAQEAAAAAAAAAAAAAAAIDBAEFBv/EADERAAICAQIDBQgBBQEAAAAAAAABAgMEETESIUEFIjKBkRMUQlFhcbHRoTPB4fDxBv/aAAwDAQACEQMRAD8A9nyCbDNo9JULwuNPljjAeITb+Hx74TiAcV9T2IAW5uSB8QjnDuhBhw2BPJcd94S1wBisBovtQt9+Cx/Z/eAFzyJ6Y6HfCXNyUZqPTHCDiNQdVdmFPDS3W7UAN5uEJ/U7lb7w66r3ULODojcRCC+oTn+z4QmViMV0719mAF7Vhr8zug5uEAk8n1TvvAc+62n8SC+8Juf2fDvgBbqve3xdw3WhBaygk80/Mvug1BF7jt8P9/eA+Frf54ATKwCh8MdA8TDrqxXI+Lw3WhO/W/V7EJla2Pm/tPtAC5WIHQ654GDKwxHm9Q8YDrci1tEdvvgvvCb31T2IAXnXuB8XeN1obzcJCT8LrHeINRa9k/teMKeOC1up2oAcC6BZCBh3XghuEH9dbu4QQApviAJBc3K3QgzxWFgOkD1oObgIHyt/G8B6txmPlwAiiAkEjmbk8DCWUV85XxNyhpaAYiskdPrA6Q1bjLDV3VpRL6lS1AQbS3B0ysToB0h2oDawxdE9EdnximmtpqYxmHS8tPR5FNx66RTzW2L5xfg5VDZVqp04j6D/ANxkszqIby9CuVsF1NjzsVr/ABN6t0RZmoSMqD+ImGm0721KGJXlHn81WKhNJwOTbgR2EHAPaIJJJudeMYrO1l8EfUplk/JG4mNrac2qzbcw8B0SlAAT4XIvHaW2kpsxYmZLLm8uJtl37owELeM67TvT56EPeJHqbEzLTCMcu8243vDawq8dTuCjmehbqx5OCUqxJNlcRrE2XrNSlgQ1OO4eytWIe8aIdrL44k1krqj0vPEQMlgc48YS6SjFh+H2O+MSxtdPISlEyww8lOmEFJ+/0i0Y2xlFnE/LvNOWtiFlJ+t/aNcO0MeXXT7lqug+pozcEAnM9E9mGJuonMgp6R7UV8vWqZMGzU42Eq6SFqwnyBixBQpKTcFHUKc41RshJd1liknsLcYcRB5PcjfDiFYgCbudVW4QgxYzpy1s+FoTmhBt8rrcYmdAqbBsWyTvMEPHLAc0Jw7rwsAMJzuRZXY3GMM/+UulkqRKocJOWKYBSB4Wv9o3JGeAm5PX4Rmn9ltnpJpfJ0eTUlxfPD6jYm3VJvbyiq2M5LSL0ITU34TPO7YTk8mzM6yhJ3MEX9czFe6448rE84txfFaioxdTGxezU2cQp0zLLVvlZvlB6En6RXv7BSrSv0DaKak1XyRNy5I9bpjy7sC6e89TLOi178yFBHZeyG1LWclP0+fTrbHZR9R94hPSm00kCZ7Z6YsNSyQv/TijHLAuj0KnXNdDvBFV+f5Rt3kZpt6Xe3tuJsR5a+0TGajJP/KmWz4mx9DGaVU47ogSYIPCCKzgQQQQOhBAohKSVHCBvOgijn9ppSXuiWBmHOKckjzicK5TfdR1Rb2LzWOZqgklXZmHEr4NKI+kYpyvz0xMILruFrFm2gWFu/jFrGn3aVbTbLOBx3NPK7cVZh5GNYeYHSQvpEfzagx6XS6gxVJBidleg4OajidCD3g39I8Nj1rYCVdltmmA8ClTy1OpPZSdPUC/nHqYVk3Lhexopk29DR4UHV0g8OEEIVJGRZKjx4wR6RoC6Qjmg8j1hvvFfWXGEtoRNAK6yE3Iy8Rp5w6vM1GZpb7dJfTLVBSQGVq0TmLnQ7rxhOT/ACkU7EVrYqLYN1JPJLA9kqiEpadCEp8L2NClmUfBKDMNW1ujlAPMZ+0PZYmBlJTaHB2UO4T6G0ZFG3ExLTHJVfZzA6MyuUWptQ78OY87xcSu32z83ZEy++yd6Z2VDo/qTn5mOca6hZEH1LN8TDV/xcokgb1NW/zC31h7NQwdBUw13odxAeSv7xLptTpU5hFOnZVZ7MrOWP8AQqJ7ks0v5rYVx5WXz/qTEl9C1STK5U/+Ib5N96VmUHVubZw3+oivm9m6BPJxTmziBv5WSct/oI9Iu/zVIPZoNj/Cdv8AWOsnRkyruNDiVpOocbzHgRpBpPc41F7oxLmwlDcJ/NVZnae5uQ5mkHvBsT6xwf2J2mlk4pSoSNSQNy0lonw1+seluSjTgsoYk8F876xwTS2EHEwVsHW7SiB6aRTPFqnvEpdFb6Hkk45P0pSU1ylvyQUcId6bd/5k3iM/Uxoym/er+0epbXyCpvZOqsTC0ukS61tqKbEKSLg5d4EeKyxvLtnikR5eTh11STiZp1KD0JLrzjxu6sqPDdGZqDYanHUpFkkgjzEaKKablX56pralWluLATfCMhlvOgjuOu9okdg0itzvG1pdNnam6GZGXW6vIEpFgnxOgjhTNkkIwu1FzGq/ymzZI8TqfKN9S69M0xkMMtMKZGQRgCbDyj0PcpWaOXIrlk1OWjZ1on5PmWVJXV3A+6LKDCCQ2PE6n2HjG1Tg5M4RZkdIf2jPy21Uo4kImWnWRxTzrff2i4lqlJzeFTMy0tzqoxWJ8jGiFMalpFGqu2prusmAP25hSE7r8IIYQ3fnOEHeIImXi8Biv/E4RCq61iRXhunMA26w4xNywkgfD3pOt4Y+0l1vk3RiCxZNt0dXJkZpuLSPNpCytqak6s2LTSEg30BAv9IlL/NdSeWw6mVeUm2uE4ieHGJE1Rp2n7SLmgyp2VfZwqcbF8CxpfgLDXvjlKUhmVnnJxs3ccxYk4RYXOVuFrW740LSR5EouL0kZ6coVKmKqZCXlApaUY1qSbBHAf74x0bp9QpqrSVXqcoRokPYkehyPvFhs4Mc9V31dMzJR5AmLpwtlSWXLErBKUkXvbWIOmD6ENZLwspWq/tSwAFTchPpG6bl7E+aYsZbbWYbH6fs+QR1pCZBv5HD6XiDXBLU+XDvPxLWEobTmVGObsu81YuNkC2utoj7FdGSWVdDqaeU25oiyA+5UJJXZmmFW/qsR7xdSFfpFQVaTqsm8oaoQ8nF5jWPNHphlkfHdSgcCczERRYqRwy9Jcnzuwy2Metoj7NrqaIZtj+HU9N22n2pHZOpvKcSCqXU23n0lqGED1MeLSbDi222m0FSgkZDdGlRsTWqiEgUtEo2Dccu+QB/hBP0i1Z2JdYRaoV6Xlxvblk398ifSMt2O7ZLieiLZOyzmomaYpaWwFzjiUjs4repiUJynyqClC2kjWzYv9I00tshQEc5QqdRV44U+wH1iwbkKRJH4NHpjSxop8h1Q+pi+qFVK0git4Vs/EzDoqXLm0nKTEyd2Bu9/S5icxTdpJyxl6O42DoX+Z7KIMbJVTUBhS8pKeywyEJ9TeI6p1x1VkocdP8AEdUv2Fh7RY7GWR7Pgt2Z9GyldVnPVOnySeAcuoeVvvD3NgXJ1oCXrgeN7OLUhWFOW7PP1jQpanE87kWZYdtxCEe5zi4pYdTLKU+8H0FWqb6dxsPaI8bLliVR6E29suRK/wB62sEOCXbc1aQncII4XjSTfEq3KDdutFfN1qmSdw7ON3PTSk4lDwAik22odVrC5H81zOBpsrD2J0pBxFNjbRVrHI8Yzitj9oEZSk9ITg3c+x9x945r9D1MXDxrIKVtqTfT/JpJvbOWAwSks44BmlS1YYonq/MPzHKuMsJSdUNpw399Yqn6XtJKk/iqI8QOs0QoexMQF1NDK8E2w9Lq4OJwn3iakkexDsrDnHhilLz1L6huBuqzwHNamFB1F+1vHv7R2nqKZmpIm0rwtow3bxK5+fO8MreNs4oW6hKudF9I8cotZOqutgXUl5sZWvp5xbGxM8PO/wDNTj3sd+T/AGdawOU2gpDSwOTutVtxI/8Agi1nX/w8o+/+zbUrxIEUlXm2VuyFRbJBlnbOJIzCVWBPfp7xa1hJcpE2E53ZURbfleLD5e2myqXDYtGTtjtnpFFElajOSInZ2aTy11oCrA5i18hlY+caW1QUnAyliVRwSMavsI57JrSvZilEW/4RseiQDFsTlxjK3zPVrilFaFSqmuPH9JmH3eIU5hT6CIkzKTDS8FOlk3Gq+SA9Com8Xa1uJBIbQEjepdgPaKif2jpckkibqsi2ewi7h9Ab+0c0JuWm5EXTZ9/KZmUjuW4VH0EdG6Gm3OL7v8qQgf5orZnbumpH6MmoTfDkmg2k+ZsYo6jt9NJuGqXLtnd+JdLyvTKHDpuWQhZY9K4t/ZM2SJKXbNkplkq/fUp5XoLCHOIW23fG+hvjdEuj+8eYr2s2jqbnIy826CdG5ZsIsPIXA847NbNT88C7VJxQdI5oWouqHiSfpBJMvlg5cfFDh+7X43NVO1KisKP4mrSwIPQlsTy7954xCTt1Sae7+gy89NLOWJ1SUJPgMzGT2XZQdq5STmpdqZbLymnGlJuDYHMeBF49jlqfJSacMpLMNJOq22wm3mIJxK83CycWSjY1zWvLmcKHUGqvS2Z5TLsup3FdpeZTZRHDugiwurcxiHa4wQ1M6TDLDcCze9G+M8+zNrdcIl2HkYjklCCQOBtnHGsbb0ul1R+Qm0zJmGcIUtpAIF0g8eBiA1VqNUFBbNca5TcJsKaV6mIto2e55CgpuD0fXQnJnXZclJbdaI3JdUn2N47iqKWjC69jTbovspWPUW+kSGEvqaSUuOLbOimlomGyONjnAZSXcVZSJYqP8zCj5GOmfZla/TaLPA8vR6e8TqtlfIq+x94rpnYzZ8jEgVGnncoErSPM3jQOUZOoEw14pDg9U5xyRTZxk/oswnF2UuFB9DaBprzcivw2P1MwrYmYP/LdoWHgdG328J+pv6Q9NM2spqA0/TGp+WtY8g6kEJ7r2PlaNG41UB/xUiHhxU1c+qc4sJeQJbC5Vx1n/pOHX+VQ+8E2tiy3tCd8eG+Kmvqv7rQ88ldpa1szKqp/ImXlW1HklzcqolIJvbUAwp2pqs/rW14T1GG0N/bF7x6SBUmxhK2ZhO8OIwE+mUVs7QaLUgRUaKll1X61tP8A5I+8S1Z3HswI6KdT9df45Hnj7f4olU449Mn+M6pQ9CbRDcnZOVyaQhS+CEge8G1lNXRKy9Tg84thIC2sZ6h4+YI8onbL0eSnJQzU0kuKDhTgV0MvrqNYjxtvRH08MfDppV6itH8kVbK6lVVKbkml4b2ODIDxUYuqfsigc+ou8pxabJAHidfpGl+DLMAcxppI/lAEUM/tTLtr5GnNKm3ybJsDhv3bzEuFLnJkHlX3d2mOi/3qXjDEvJMYGG0MtpzNhYecVE9tLLIcEvT21zswo4UpbvYnx3+UPktk65XlJcrswqUl1G6WAOcfLRPncxt6LQadRW+Tp0slLlrOOK5y1f4vtDib2PMuycah83xy+m3m+vkZfYbZadlqi7WKqgMzCiostE3KcRuon1sBG5unCSE2QOknjAQnBn8ndbW8OOLEL25Tq8I4loeNlZVmVZ7Sf/BQl3quBI3DhBDCGb87FffCQMxHm6ZT5xJE3KMTCD0luNhX1inmdiNnpkkqp4ZJ6PIrUjF5A2jRG1irDzexbWA3Ft5PR/dhoX15N1Xgm19mYhz8nUowou0yqT0m7e+EKBCfSx94eKLtfJpP4KvszbW5E6kkepBPvGysVE52I1V2u6FFgnFh5umCOaGh9pZEv6jUvukzHtz+1ckQmc2el5gX6ci/yZI42vn7R3Rtmw3zKlI1eQUNeXlcaPUC5jVbxc3J0PYgtqnS2p7UCDyKZeKpeTa/a/gqJDaakzSgiVqlPUs9RS+SV6GLhD61C4aStO4tuA/W0QZuk02bGKbp0q8OytlJIiu//IUpo2lEzEmo3sqTmnGgnyBhzINY8tm16P8AX4NIF3Fygp8YTNWd4zzdJqcvj/DbQTiwnRM2026D5gJPuYcHNqZdF1JpM4L5WLjCh/qH0jpD2Kl4Zr8fkwf5VSk7UtgaiTbv/UuKqkV1VNkDLSrBdmXHCQToMhawGZOUaSZ2Pru0Neem6wpiSQsjoK5QhI0Sn+59I19E2aplFQDKS4U8kWU+7ZTi/Pd4DKIJPXU+ml2ji4+JCl9+SS5Lb1MPIbJVzaBSZitvrlJVWYQsc/yRoPE+kbuibPU2iJH4GVSJi1lLXzlqHj/aLU6AkXB0TbowpBva4xW6f2iWh4WV2jfkd1vSPyXJDThCSL809JXZ7obbFbEcKR0COtAednY4RqjtQ/QC4uDoB1Y6YAub3Cbr3t8ILCxGIlJ1XwgtdWHFz/2kF8rhNgNUdqAFxODotgjceMEGFW54JHDhBAAb4gD83cd1oblnh6I+YOMLzcBCT8LergYL9G4sR0P3oACU4QVD4fUA4wc7FmQXra7rQtziJA5/WTwENOHBa/wu13wAo0VhPN/WeMBySnF0OoOEHWSSOcOgO1AMiopF1HpjswAueKwtyu87jDRhsSm4a6wO8wc3k8JPwe1DiTiBI+IOiniIAQ6Jv/2+7xgGLEbfN6x7oO1bO/zB2YRWHCATZu/NVxMALlhNvlbxvvAbjDi1/V93jBnjuU/EtkniIQWAVhzSemezADt5Cen1++G8zBp8G+m+8BsUpBNmx0VcYddWK+H4nY7oAQ3um/zOoeAgF88PS/Wd8AtY2N0k888DAq1k4sh1D2oAObh/g7hvvCnFiAURynUO4Qc7GSB8S2aOAhoCUowpN2j0lcIACWb85Jvvgh4U9bmIBTuJggAIAmEJHRte0NTmHb7tO7WCCAEUSGkEHMnMw8gCYw9XDpBBADU5tuHeNDwgUbIaIyKte+EggB4H6SUdUC9t0MTmysnUHIwQQAqsuSt1rX74ckDl1p6oTkIIIAYCTLqVvvrDldJkDRWvfBBAAn5zg3JGQ4Q0fIvfPFrCQQA8/MbG4jMcYE9N0bhp3QQQA1RP4cK619YeoD8QhFuaRmIIIA4OLUlagFEAGFggg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63495" name="Picture 7" descr="F:\One Drive\OneDrive\Desktop\bundle-of-books-s.png"/>
          <p:cNvPicPr>
            <a:picLocks noChangeAspect="1" noChangeArrowheads="1"/>
          </p:cNvPicPr>
          <p:nvPr/>
        </p:nvPicPr>
        <p:blipFill>
          <a:blip r:embed="rId3"/>
          <a:srcRect/>
          <a:stretch>
            <a:fillRect/>
          </a:stretch>
        </p:blipFill>
        <p:spPr bwMode="auto">
          <a:xfrm>
            <a:off x="571500" y="2541826"/>
            <a:ext cx="5886450" cy="342558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Importance of the Course</a:t>
            </a:r>
            <a:endParaRPr/>
          </a:p>
        </p:txBody>
      </p:sp>
      <p:sp>
        <p:nvSpPr>
          <p:cNvPr id="164" name="Google Shape;164;p6"/>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165" name="Google Shape;165;p6"/>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166" name="Google Shape;166;p6"/>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6</a:t>
            </a:fld>
            <a:endParaRPr/>
          </a:p>
        </p:txBody>
      </p:sp>
      <p:sp>
        <p:nvSpPr>
          <p:cNvPr id="167" name="Google Shape;167;p6"/>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GB"/>
              <a:t>Why is this course relevant</a:t>
            </a:r>
            <a:endParaRPr/>
          </a:p>
          <a:p>
            <a:pPr marL="274320" lvl="0" indent="-274320" algn="l" rtl="0">
              <a:spcBef>
                <a:spcPts val="600"/>
              </a:spcBef>
              <a:spcAft>
                <a:spcPts val="0"/>
              </a:spcAft>
              <a:buSzPts val="1976"/>
              <a:buChar char="🞂"/>
            </a:pPr>
            <a:r>
              <a:rPr lang="en-GB"/>
              <a:t>IT in Entrepreneurship</a:t>
            </a:r>
            <a:endParaRPr/>
          </a:p>
          <a:p>
            <a:pPr marL="274320" lvl="0" indent="-274320" algn="l" rtl="0">
              <a:spcBef>
                <a:spcPts val="600"/>
              </a:spcBef>
              <a:spcAft>
                <a:spcPts val="0"/>
              </a:spcAft>
              <a:buSzPts val="1976"/>
              <a:buChar char="🞂"/>
            </a:pPr>
            <a:r>
              <a:rPr lang="en-GB"/>
              <a:t>Career Opportunities</a:t>
            </a:r>
            <a:endParaRPr/>
          </a:p>
          <a:p>
            <a:pPr marL="274320" lvl="0" indent="-274320" algn="l" rtl="0">
              <a:spcBef>
                <a:spcPts val="600"/>
              </a:spcBef>
              <a:spcAft>
                <a:spcPts val="0"/>
              </a:spcAft>
              <a:buSzPts val="1976"/>
              <a:buChar char="🞂"/>
            </a:pPr>
            <a:r>
              <a:rPr lang="en-GB"/>
              <a:t>Real-world examples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Why the course is relevant?</a:t>
            </a:r>
            <a:endParaRPr/>
          </a:p>
        </p:txBody>
      </p:sp>
      <p:sp>
        <p:nvSpPr>
          <p:cNvPr id="173" name="Google Shape;173;p7"/>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174" name="Google Shape;174;p7"/>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175" name="Google Shape;175;p7"/>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7</a:t>
            </a:fld>
            <a:endParaRPr/>
          </a:p>
        </p:txBody>
      </p:sp>
      <p:sp>
        <p:nvSpPr>
          <p:cNvPr id="176" name="Google Shape;176;p7"/>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rmAutofit fontScale="77500" lnSpcReduction="20000"/>
          </a:bodyPr>
          <a:lstStyle/>
          <a:p>
            <a:pPr marL="274320" lvl="0" indent="-283730" algn="l" rtl="0">
              <a:spcBef>
                <a:spcPts val="0"/>
              </a:spcBef>
              <a:spcAft>
                <a:spcPts val="0"/>
              </a:spcAft>
              <a:buSzPct val="76000"/>
              <a:buChar char="🞂"/>
            </a:pPr>
            <a:r>
              <a:rPr lang="en-GB" b="1"/>
              <a:t>Integration of Technology: </a:t>
            </a:r>
            <a:r>
              <a:rPr lang="en-GB"/>
              <a:t>In today's business landscape, technology is integral to almost every industry. Entrepreneurs need to understand how to leverage IT solutions to innovate, streamline operations, and create a competitive edge.</a:t>
            </a:r>
            <a:endParaRPr/>
          </a:p>
          <a:p>
            <a:pPr marL="274320" lvl="0" indent="-195897" algn="l" rtl="0">
              <a:spcBef>
                <a:spcPts val="600"/>
              </a:spcBef>
              <a:spcAft>
                <a:spcPts val="0"/>
              </a:spcAft>
              <a:buSzPct val="76000"/>
              <a:buNone/>
            </a:pPr>
            <a:endParaRPr b="1"/>
          </a:p>
          <a:p>
            <a:pPr marL="274320" lvl="0" indent="-283730" algn="l" rtl="0">
              <a:spcBef>
                <a:spcPts val="600"/>
              </a:spcBef>
              <a:spcAft>
                <a:spcPts val="0"/>
              </a:spcAft>
              <a:buSzPct val="76000"/>
              <a:buChar char="🞂"/>
            </a:pPr>
            <a:r>
              <a:rPr lang="en-GB" b="1"/>
              <a:t>Efficient Resource Management: </a:t>
            </a:r>
            <a:r>
              <a:rPr lang="en-GB"/>
              <a:t>IT project management helps entrepreneurs effectively manage resources, including time, budget, and human capital, leading to more efficient project execution and cost control.</a:t>
            </a:r>
            <a:endParaRPr/>
          </a:p>
          <a:p>
            <a:pPr marL="274320" lvl="0" indent="-195897" algn="l" rtl="0">
              <a:spcBef>
                <a:spcPts val="600"/>
              </a:spcBef>
              <a:spcAft>
                <a:spcPts val="0"/>
              </a:spcAft>
              <a:buSzPct val="76000"/>
              <a:buNone/>
            </a:pPr>
            <a:endParaRPr b="1"/>
          </a:p>
          <a:p>
            <a:pPr marL="274320" lvl="0" indent="-283730" algn="l" rtl="0">
              <a:spcBef>
                <a:spcPts val="600"/>
              </a:spcBef>
              <a:spcAft>
                <a:spcPts val="0"/>
              </a:spcAft>
              <a:buSzPct val="76000"/>
              <a:buChar char="🞂"/>
            </a:pPr>
            <a:r>
              <a:rPr lang="en-GB" b="1"/>
              <a:t>Risk Mitigation: </a:t>
            </a:r>
            <a:r>
              <a:rPr lang="en-GB"/>
              <a:t>Entrepreneurial ventures often involve significant risks. Learning IT project management allows entrepreneurs to identify, assess, and mitigate project risks effectively, increasing the likelihood of success.</a:t>
            </a:r>
            <a:endParaRPr/>
          </a:p>
          <a:p>
            <a:pPr marL="274320" lvl="0" indent="-195897" algn="l" rtl="0">
              <a:spcBef>
                <a:spcPts val="600"/>
              </a:spcBef>
              <a:spcAft>
                <a:spcPts val="0"/>
              </a:spcAft>
              <a:buSzPct val="76000"/>
              <a:buNone/>
            </a:pPr>
            <a:endParaRPr b="1"/>
          </a:p>
          <a:p>
            <a:pPr marL="274320" lvl="0" indent="-283730" algn="l" rtl="0">
              <a:spcBef>
                <a:spcPts val="600"/>
              </a:spcBef>
              <a:spcAft>
                <a:spcPts val="0"/>
              </a:spcAft>
              <a:buSzPct val="76000"/>
              <a:buChar char="🞂"/>
            </a:pPr>
            <a:r>
              <a:rPr lang="en-GB" b="1"/>
              <a:t>Effective Collaboration: </a:t>
            </a:r>
            <a:r>
              <a:rPr lang="en-GB"/>
              <a:t>IT project management emphasizes collaboration and communication among team members, stakeholders, and partners. Entrepreneurs can use these skills to build strong teams and foster productive relationships.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Why the course is relevant? Cont..</a:t>
            </a:r>
            <a:endParaRPr/>
          </a:p>
        </p:txBody>
      </p:sp>
      <p:sp>
        <p:nvSpPr>
          <p:cNvPr id="182" name="Google Shape;182;p8"/>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183" name="Google Shape;183;p8"/>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184" name="Google Shape;184;p8"/>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8</a:t>
            </a:fld>
            <a:endParaRPr/>
          </a:p>
        </p:txBody>
      </p:sp>
      <p:sp>
        <p:nvSpPr>
          <p:cNvPr id="185" name="Google Shape;185;p8"/>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rmAutofit fontScale="77500" lnSpcReduction="20000"/>
          </a:bodyPr>
          <a:lstStyle/>
          <a:p>
            <a:pPr marL="274320" lvl="0" indent="-274320" algn="l" rtl="0">
              <a:spcBef>
                <a:spcPts val="0"/>
              </a:spcBef>
              <a:spcAft>
                <a:spcPts val="0"/>
              </a:spcAft>
              <a:buSzPct val="76000"/>
              <a:buChar char="🞂"/>
            </a:pPr>
            <a:r>
              <a:rPr lang="en-GB" b="1"/>
              <a:t>Strategic Decision-Making: </a:t>
            </a:r>
            <a:r>
              <a:rPr lang="en-GB"/>
              <a:t>Entrepreneurs make critical decisions daily. Understanding project management principles equips them with structured approaches to decision-making based on data and analysis.</a:t>
            </a:r>
            <a:endParaRPr/>
          </a:p>
          <a:p>
            <a:pPr marL="274320" lvl="0" indent="-177076" algn="l" rtl="0">
              <a:spcBef>
                <a:spcPts val="600"/>
              </a:spcBef>
              <a:spcAft>
                <a:spcPts val="0"/>
              </a:spcAft>
              <a:buSzPct val="76000"/>
              <a:buNone/>
            </a:pPr>
            <a:endParaRPr b="1"/>
          </a:p>
          <a:p>
            <a:pPr marL="274320" lvl="0" indent="-274320" algn="l" rtl="0">
              <a:spcBef>
                <a:spcPts val="600"/>
              </a:spcBef>
              <a:spcAft>
                <a:spcPts val="0"/>
              </a:spcAft>
              <a:buSzPct val="76000"/>
              <a:buChar char="🞂"/>
            </a:pPr>
            <a:r>
              <a:rPr lang="en-GB" b="1"/>
              <a:t>Resource Optimization: </a:t>
            </a:r>
            <a:r>
              <a:rPr lang="en-GB"/>
              <a:t>Entrepreneurs often operate with limited resources. IT project management helps in optimizing resource allocation, ensuring that each resource is used efficiently.</a:t>
            </a:r>
            <a:endParaRPr/>
          </a:p>
          <a:p>
            <a:pPr marL="274320" lvl="0" indent="-177076" algn="l" rtl="0">
              <a:spcBef>
                <a:spcPts val="600"/>
              </a:spcBef>
              <a:spcAft>
                <a:spcPts val="0"/>
              </a:spcAft>
              <a:buSzPct val="76000"/>
              <a:buNone/>
            </a:pPr>
            <a:endParaRPr b="1"/>
          </a:p>
          <a:p>
            <a:pPr marL="274320" lvl="0" indent="-274320" algn="l" rtl="0">
              <a:spcBef>
                <a:spcPts val="600"/>
              </a:spcBef>
              <a:spcAft>
                <a:spcPts val="0"/>
              </a:spcAft>
              <a:buSzPct val="76000"/>
              <a:buChar char="🞂"/>
            </a:pPr>
            <a:r>
              <a:rPr lang="en-GB" b="1"/>
              <a:t>Customer-Centric Approach: </a:t>
            </a:r>
            <a:r>
              <a:rPr lang="en-GB"/>
              <a:t>IT project management methodologies, such as Agile, prioritize customer feedback and satisfaction. Entrepreneurs can use these methods to create products and services that better meet customer needs.</a:t>
            </a:r>
            <a:endParaRPr/>
          </a:p>
          <a:p>
            <a:pPr marL="274320" lvl="0" indent="-177076" algn="l" rtl="0">
              <a:spcBef>
                <a:spcPts val="600"/>
              </a:spcBef>
              <a:spcAft>
                <a:spcPts val="0"/>
              </a:spcAft>
              <a:buSzPct val="76000"/>
              <a:buNone/>
            </a:pPr>
            <a:endParaRPr b="1"/>
          </a:p>
          <a:p>
            <a:pPr marL="274320" lvl="0" indent="-274320" algn="l" rtl="0">
              <a:spcBef>
                <a:spcPts val="600"/>
              </a:spcBef>
              <a:spcAft>
                <a:spcPts val="0"/>
              </a:spcAft>
              <a:buSzPct val="76000"/>
              <a:buChar char="🞂"/>
            </a:pPr>
            <a:r>
              <a:rPr lang="en-GB" b="1"/>
              <a:t>Scaling Opportunities: </a:t>
            </a:r>
            <a:r>
              <a:rPr lang="en-GB"/>
              <a:t>As startups grow, they often face challenges related to scaling. Project management knowledge is crucial for managing expansion, whether it's scaling operations, technology infrastructure, or product offerings.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GB"/>
              <a:t>Why the course is relevant? Cont..</a:t>
            </a:r>
            <a:endParaRPr/>
          </a:p>
        </p:txBody>
      </p:sp>
      <p:sp>
        <p:nvSpPr>
          <p:cNvPr id="191" name="Google Shape;191;p10"/>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a:t>10/10/2023</a:t>
            </a:r>
            <a:endParaRPr/>
          </a:p>
        </p:txBody>
      </p:sp>
      <p:sp>
        <p:nvSpPr>
          <p:cNvPr id="192" name="Google Shape;192;p10"/>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GB"/>
              <a:t>CSE-495, Section# 3</a:t>
            </a:r>
            <a:endParaRPr/>
          </a:p>
        </p:txBody>
      </p:sp>
      <p:sp>
        <p:nvSpPr>
          <p:cNvPr id="193" name="Google Shape;193;p10"/>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9</a:t>
            </a:fld>
            <a:endParaRPr/>
          </a:p>
        </p:txBody>
      </p:sp>
      <p:sp>
        <p:nvSpPr>
          <p:cNvPr id="194" name="Google Shape;194;p10"/>
          <p:cNvSpPr txBox="1">
            <a:spLocks noGrp="1"/>
          </p:cNvSpPr>
          <p:nvPr>
            <p:ph type="body" idx="1"/>
          </p:nvPr>
        </p:nvSpPr>
        <p:spPr>
          <a:xfrm>
            <a:off x="457200" y="1371600"/>
            <a:ext cx="8229600" cy="4953000"/>
          </a:xfrm>
          <a:prstGeom prst="rect">
            <a:avLst/>
          </a:prstGeom>
          <a:noFill/>
          <a:ln>
            <a:noFill/>
          </a:ln>
        </p:spPr>
        <p:txBody>
          <a:bodyPr spcFirstLastPara="1" wrap="square" lIns="91425" tIns="45700" rIns="91425" bIns="45700" anchor="t" anchorCtr="0">
            <a:normAutofit fontScale="77500" lnSpcReduction="20000"/>
          </a:bodyPr>
          <a:lstStyle/>
          <a:p>
            <a:pPr marL="274320" lvl="0" indent="-274320" algn="l" rtl="0">
              <a:spcBef>
                <a:spcPts val="0"/>
              </a:spcBef>
              <a:spcAft>
                <a:spcPts val="0"/>
              </a:spcAft>
              <a:buSzPct val="76000"/>
              <a:buChar char="🞂"/>
            </a:pPr>
            <a:r>
              <a:rPr lang="en-GB" b="1"/>
              <a:t>Stakeholder Management: </a:t>
            </a:r>
            <a:r>
              <a:rPr lang="en-GB"/>
              <a:t>Entrepreneurs interact with various stakeholders, including investors, customers, and partners. Project management skills assist in managing these relationships, ensuring that all parties' expectations are met.</a:t>
            </a:r>
            <a:endParaRPr/>
          </a:p>
          <a:p>
            <a:pPr marL="274320" lvl="0" indent="-177076" algn="l" rtl="0">
              <a:spcBef>
                <a:spcPts val="600"/>
              </a:spcBef>
              <a:spcAft>
                <a:spcPts val="0"/>
              </a:spcAft>
              <a:buSzPct val="76000"/>
              <a:buNone/>
            </a:pPr>
            <a:endParaRPr b="1"/>
          </a:p>
          <a:p>
            <a:pPr marL="274320" lvl="0" indent="-274320" algn="l" rtl="0">
              <a:spcBef>
                <a:spcPts val="600"/>
              </a:spcBef>
              <a:spcAft>
                <a:spcPts val="0"/>
              </a:spcAft>
              <a:buSzPct val="76000"/>
              <a:buChar char="🞂"/>
            </a:pPr>
            <a:r>
              <a:rPr lang="en-GB" b="1"/>
              <a:t>Competitive Advantage: </a:t>
            </a:r>
            <a:r>
              <a:rPr lang="en-GB"/>
              <a:t>Entrepreneurs who understand IT project management are better positioned to innovate faster and stay ahead of competitors, especially in technology-driven industries.</a:t>
            </a:r>
            <a:endParaRPr/>
          </a:p>
          <a:p>
            <a:pPr marL="274320" lvl="0" indent="-177076" algn="l" rtl="0">
              <a:spcBef>
                <a:spcPts val="600"/>
              </a:spcBef>
              <a:spcAft>
                <a:spcPts val="0"/>
              </a:spcAft>
              <a:buSzPct val="76000"/>
              <a:buNone/>
            </a:pPr>
            <a:endParaRPr b="1"/>
          </a:p>
          <a:p>
            <a:pPr marL="274320" lvl="0" indent="-274320" algn="l" rtl="0">
              <a:spcBef>
                <a:spcPts val="600"/>
              </a:spcBef>
              <a:spcAft>
                <a:spcPts val="0"/>
              </a:spcAft>
              <a:buSzPct val="76000"/>
              <a:buChar char="🞂"/>
            </a:pPr>
            <a:r>
              <a:rPr lang="en-GB" b="1"/>
              <a:t>Globalization: </a:t>
            </a:r>
            <a:r>
              <a:rPr lang="en-GB"/>
              <a:t>In a globalized economy, entrepreneurs may work with teams and partners from different parts of the world. IT project management methodologies support remote collaboration and effective communication across borders.</a:t>
            </a:r>
            <a:endParaRPr/>
          </a:p>
          <a:p>
            <a:pPr marL="274320" lvl="0" indent="-177076" algn="l" rtl="0">
              <a:spcBef>
                <a:spcPts val="600"/>
              </a:spcBef>
              <a:spcAft>
                <a:spcPts val="0"/>
              </a:spcAft>
              <a:buSzPct val="76000"/>
              <a:buNone/>
            </a:pPr>
            <a:endParaRPr b="1"/>
          </a:p>
          <a:p>
            <a:pPr marL="274320" lvl="0" indent="-274320" algn="l" rtl="0">
              <a:spcBef>
                <a:spcPts val="600"/>
              </a:spcBef>
              <a:spcAft>
                <a:spcPts val="0"/>
              </a:spcAft>
              <a:buSzPct val="76000"/>
              <a:buChar char="🞂"/>
            </a:pPr>
            <a:r>
              <a:rPr lang="en-GB" b="1"/>
              <a:t>Entrepreneurial Success: </a:t>
            </a:r>
            <a:r>
              <a:rPr lang="en-GB"/>
              <a:t>Successful entrepreneurs must effectively execute projects, whether it's launching a new product, expanding into new markets, or implementing strategic initiatives. IT project management contributes to these successes.</a:t>
            </a:r>
            <a:endParaRPr/>
          </a:p>
        </p:txBody>
      </p:sp>
    </p:spTree>
  </p:cSld>
  <p:clrMapOvr>
    <a:masterClrMapping/>
  </p:clrMapOvr>
</p:sld>
</file>

<file path=ppt/theme/theme1.xml><?xml version="1.0" encoding="utf-8"?>
<a:theme xmlns:a="http://schemas.openxmlformats.org/drawingml/2006/main"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2904</Words>
  <Application>Microsoft Office PowerPoint</Application>
  <PresentationFormat>On-screen Show (4:3)</PresentationFormat>
  <Paragraphs>369</Paragraphs>
  <Slides>35</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Bookman Old Style</vt:lpstr>
      <vt:lpstr>Noto Sans Symbols</vt:lpstr>
      <vt:lpstr>Gill Sans</vt:lpstr>
      <vt:lpstr>Comic Sans MS</vt:lpstr>
      <vt:lpstr>Times New Roman</vt:lpstr>
      <vt:lpstr>Calibri</vt:lpstr>
      <vt:lpstr>Origin</vt:lpstr>
      <vt:lpstr>Introduction to IT Project Management and Entrepreneurship</vt:lpstr>
      <vt:lpstr>Agenda</vt:lpstr>
      <vt:lpstr>Course Structure</vt:lpstr>
      <vt:lpstr>Learning Objectives</vt:lpstr>
      <vt:lpstr>Textbook and Resources</vt:lpstr>
      <vt:lpstr>Importance of the Course</vt:lpstr>
      <vt:lpstr>Why the course is relevant?</vt:lpstr>
      <vt:lpstr>Why the course is relevant? Cont..</vt:lpstr>
      <vt:lpstr>Why the course is relevant? Cont..</vt:lpstr>
      <vt:lpstr>Career Opportunities</vt:lpstr>
      <vt:lpstr>Average Salary Range</vt:lpstr>
      <vt:lpstr>IT Project Management &amp; Entrepreneurship</vt:lpstr>
      <vt:lpstr>Information Technology</vt:lpstr>
      <vt:lpstr>Project Management</vt:lpstr>
      <vt:lpstr>Project Management cont..</vt:lpstr>
      <vt:lpstr>Project Management cont..</vt:lpstr>
      <vt:lpstr>Project Management cont..</vt:lpstr>
      <vt:lpstr>Project Management cont..</vt:lpstr>
      <vt:lpstr>Project Management cont..</vt:lpstr>
      <vt:lpstr>Project Management cont..</vt:lpstr>
      <vt:lpstr>Project Management cont..</vt:lpstr>
      <vt:lpstr>Project Management cont..</vt:lpstr>
      <vt:lpstr>The Triple Constraint</vt:lpstr>
      <vt:lpstr>Entrepreneurship</vt:lpstr>
      <vt:lpstr>Entrepreneurship cont..</vt:lpstr>
      <vt:lpstr>Successful tech start-ups</vt:lpstr>
      <vt:lpstr>Successful tech start-ups cont..</vt:lpstr>
      <vt:lpstr>Successful tech start-ups cont..</vt:lpstr>
      <vt:lpstr>Successful tech start-ups cont..</vt:lpstr>
      <vt:lpstr>Some other successful starts-up cont..</vt:lpstr>
      <vt:lpstr>Interactive Discussion</vt:lpstr>
      <vt:lpstr>Icebreaker/Interactive Activity</vt:lpstr>
      <vt:lpstr>Homework/Assignment</vt:lpstr>
      <vt:lpstr>Summary of Key Points</vt:lpstr>
      <vt:lpstr>Questions and Discussion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IT Project Management and Entrepreneurship</dc:title>
  <dc:creator>Deepak</dc:creator>
  <cp:lastModifiedBy>Roy Deepak Chandra</cp:lastModifiedBy>
  <cp:revision>8</cp:revision>
  <dcterms:created xsi:type="dcterms:W3CDTF">2006-08-16T00:00:00Z</dcterms:created>
  <dcterms:modified xsi:type="dcterms:W3CDTF">2024-10-27T09:24:27Z</dcterms:modified>
</cp:coreProperties>
</file>