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6858000" cx="9144000"/>
  <p:notesSz cx="6858000" cy="9144000"/>
  <p:embeddedFontLst>
    <p:embeddedFont>
      <p:font typeface="Gill Sans"/>
      <p:regular r:id="rId44"/>
      <p:bold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46" roundtripDataSignature="AMtx7mi+hVNAeRYhUhpCyw2LsK9I367L9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GillSans-regular.fntdata"/><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customschemas.google.com/relationships/presentationmetadata" Target="metadata"/><Relationship Id="rId23" Type="http://schemas.openxmlformats.org/officeDocument/2006/relationships/slide" Target="slides/slide18.xml"/><Relationship Id="rId45" Type="http://schemas.openxmlformats.org/officeDocument/2006/relationships/font" Target="fonts/Gill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08" name="Google Shape;108;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109" name="Google Shape;109;p1: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57" name="Google Shape;157;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40"/>
          <p:cNvSpPr txBox="1"/>
          <p:nvPr>
            <p:ph type="ctrTitle"/>
          </p:nvPr>
        </p:nvSpPr>
        <p:spPr>
          <a:xfrm>
            <a:off x="1219200" y="3886200"/>
            <a:ext cx="6858000" cy="990600"/>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dk1"/>
              </a:buClr>
              <a:buSzPts val="3200"/>
              <a:buFont typeface="Bookman Old Style"/>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40"/>
          <p:cNvSpPr txBox="1"/>
          <p:nvPr>
            <p:ph idx="1" type="subTitle"/>
          </p:nvPr>
        </p:nvSpPr>
        <p:spPr>
          <a:xfrm>
            <a:off x="1219200" y="5124450"/>
            <a:ext cx="6858000" cy="533400"/>
          </a:xfrm>
          <a:prstGeom prst="rect">
            <a:avLst/>
          </a:prstGeom>
          <a:noFill/>
          <a:ln>
            <a:noFill/>
          </a:ln>
        </p:spPr>
        <p:txBody>
          <a:bodyPr anchorCtr="0" anchor="t" bIns="45700" lIns="91425" spcFirstLastPara="1" rIns="91425" wrap="square" tIns="45700">
            <a:normAutofit/>
          </a:bodyPr>
          <a:lstStyle>
            <a:lvl1pPr lvl="0" algn="r">
              <a:spcBef>
                <a:spcPts val="600"/>
              </a:spcBef>
              <a:spcAft>
                <a:spcPts val="0"/>
              </a:spcAft>
              <a:buSzPts val="1520"/>
              <a:buNone/>
              <a:defRPr sz="2000">
                <a:solidFill>
                  <a:schemeClr val="dk2"/>
                </a:solidFill>
                <a:latin typeface="Bookman Old Style"/>
                <a:ea typeface="Bookman Old Style"/>
                <a:cs typeface="Bookman Old Style"/>
                <a:sym typeface="Bookman Old Style"/>
              </a:defRPr>
            </a:lvl1pPr>
            <a:lvl2pPr lvl="1" algn="ctr">
              <a:spcBef>
                <a:spcPts val="500"/>
              </a:spcBef>
              <a:spcAft>
                <a:spcPts val="0"/>
              </a:spcAft>
              <a:buSzPts val="1368"/>
              <a:buNone/>
              <a:defRPr/>
            </a:lvl2pPr>
            <a:lvl3pPr lvl="2" algn="ctr">
              <a:spcBef>
                <a:spcPts val="500"/>
              </a:spcBef>
              <a:spcAft>
                <a:spcPts val="0"/>
              </a:spcAft>
              <a:buSzPts val="1368"/>
              <a:buNone/>
              <a:defRPr/>
            </a:lvl3pPr>
            <a:lvl4pPr lvl="3" algn="ctr">
              <a:spcBef>
                <a:spcPts val="400"/>
              </a:spcBef>
              <a:spcAft>
                <a:spcPts val="0"/>
              </a:spcAft>
              <a:buSzPts val="1260"/>
              <a:buNone/>
              <a:defRPr/>
            </a:lvl4pPr>
            <a:lvl5pPr lvl="4" algn="ctr">
              <a:spcBef>
                <a:spcPts val="300"/>
              </a:spcBef>
              <a:spcAft>
                <a:spcPts val="0"/>
              </a:spcAft>
              <a:buSzPts val="1260"/>
              <a:buNone/>
              <a:defRPr/>
            </a:lvl5pPr>
            <a:lvl6pPr lvl="5" algn="ctr">
              <a:spcBef>
                <a:spcPts val="300"/>
              </a:spcBef>
              <a:spcAft>
                <a:spcPts val="0"/>
              </a:spcAft>
              <a:buSzPts val="1350"/>
              <a:buNone/>
              <a:defRPr/>
            </a:lvl6pPr>
            <a:lvl7pPr lvl="6" algn="ctr">
              <a:spcBef>
                <a:spcPts val="300"/>
              </a:spcBef>
              <a:spcAft>
                <a:spcPts val="0"/>
              </a:spcAft>
              <a:buSzPts val="1350"/>
              <a:buNone/>
              <a:defRPr/>
            </a:lvl7pPr>
            <a:lvl8pPr lvl="7" algn="ctr">
              <a:spcBef>
                <a:spcPts val="300"/>
              </a:spcBef>
              <a:spcAft>
                <a:spcPts val="0"/>
              </a:spcAft>
              <a:buSzPts val="1350"/>
              <a:buNone/>
              <a:defRPr/>
            </a:lvl8pPr>
            <a:lvl9pPr lvl="8" algn="ctr">
              <a:spcBef>
                <a:spcPts val="300"/>
              </a:spcBef>
              <a:spcAft>
                <a:spcPts val="0"/>
              </a:spcAft>
              <a:buSzPts val="1350"/>
              <a:buNone/>
              <a:defRPr/>
            </a:lvl9pPr>
          </a:lstStyle>
          <a:p/>
        </p:txBody>
      </p:sp>
      <p:sp>
        <p:nvSpPr>
          <p:cNvPr id="21" name="Google Shape;21;p40"/>
          <p:cNvSpPr txBox="1"/>
          <p:nvPr>
            <p:ph idx="10" type="dt"/>
          </p:nvPr>
        </p:nvSpPr>
        <p:spPr>
          <a:xfrm>
            <a:off x="6400800" y="6355080"/>
            <a:ext cx="22860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0"/>
          <p:cNvSpPr txBox="1"/>
          <p:nvPr>
            <p:ph idx="11" type="ftr"/>
          </p:nvPr>
        </p:nvSpPr>
        <p:spPr>
          <a:xfrm>
            <a:off x="2898648" y="6355080"/>
            <a:ext cx="347472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0"/>
          <p:cNvSpPr txBox="1"/>
          <p:nvPr>
            <p:ph idx="12" type="sldNum"/>
          </p:nvPr>
        </p:nvSpPr>
        <p:spPr>
          <a:xfrm>
            <a:off x="1216152" y="6355080"/>
            <a:ext cx="1219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GB"/>
              <a:t>‹#›</a:t>
            </a:fld>
            <a:endParaRPr/>
          </a:p>
        </p:txBody>
      </p:sp>
      <p:sp>
        <p:nvSpPr>
          <p:cNvPr id="24" name="Google Shape;24;p40"/>
          <p:cNvSpPr/>
          <p:nvPr/>
        </p:nvSpPr>
        <p:spPr>
          <a:xfrm>
            <a:off x="904875" y="3648075"/>
            <a:ext cx="7315200" cy="1280160"/>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5" name="Google Shape;25;p40"/>
          <p:cNvSpPr/>
          <p:nvPr/>
        </p:nvSpPr>
        <p:spPr>
          <a:xfrm>
            <a:off x="914400" y="5048250"/>
            <a:ext cx="7315200" cy="685800"/>
          </a:xfrm>
          <a:prstGeom prst="rect">
            <a:avLst/>
          </a:prstGeom>
          <a:noFill/>
          <a:ln cap="rnd"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6" name="Google Shape;26;p40"/>
          <p:cNvSpPr/>
          <p:nvPr/>
        </p:nvSpPr>
        <p:spPr>
          <a:xfrm>
            <a:off x="904875" y="3648075"/>
            <a:ext cx="228600" cy="12801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7" name="Google Shape;27;p40"/>
          <p:cNvSpPr/>
          <p:nvPr/>
        </p:nvSpPr>
        <p:spPr>
          <a:xfrm>
            <a:off x="914400" y="5048250"/>
            <a:ext cx="228600" cy="685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0" name="Shape 90"/>
        <p:cNvGrpSpPr/>
        <p:nvPr/>
      </p:nvGrpSpPr>
      <p:grpSpPr>
        <a:xfrm>
          <a:off x="0" y="0"/>
          <a:ext cx="0" cy="0"/>
          <a:chOff x="0" y="0"/>
          <a:chExt cx="0" cy="0"/>
        </a:xfrm>
      </p:grpSpPr>
      <p:sp>
        <p:nvSpPr>
          <p:cNvPr id="91" name="Google Shape;91;p49"/>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49"/>
          <p:cNvSpPr txBox="1"/>
          <p:nvPr>
            <p:ph idx="1" type="body"/>
          </p:nvPr>
        </p:nvSpPr>
        <p:spPr>
          <a:xfrm rot="5400000">
            <a:off x="2116836" y="-440436"/>
            <a:ext cx="4910328" cy="82296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93" name="Google Shape;93;p49"/>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49"/>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49"/>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6" name="Shape 96"/>
        <p:cNvGrpSpPr/>
        <p:nvPr/>
      </p:nvGrpSpPr>
      <p:grpSpPr>
        <a:xfrm>
          <a:off x="0" y="0"/>
          <a:ext cx="0" cy="0"/>
          <a:chOff x="0" y="0"/>
          <a:chExt cx="0" cy="0"/>
        </a:xfrm>
      </p:grpSpPr>
      <p:sp>
        <p:nvSpPr>
          <p:cNvPr id="97" name="Google Shape;97;p50"/>
          <p:cNvSpPr txBox="1"/>
          <p:nvPr>
            <p:ph type="title"/>
          </p:nvPr>
        </p:nvSpPr>
        <p:spPr>
          <a:xfrm rot="5400000">
            <a:off x="4732338" y="2171701"/>
            <a:ext cx="5851525" cy="2057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50"/>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99" name="Google Shape;99;p50"/>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50"/>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50"/>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GB"/>
              <a:t>‹#›</a:t>
            </a:fld>
            <a:endParaRPr/>
          </a:p>
        </p:txBody>
      </p:sp>
      <p:cxnSp>
        <p:nvCxnSpPr>
          <p:cNvPr id="102" name="Google Shape;102;p50"/>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sp>
        <p:nvSpPr>
          <p:cNvPr id="103" name="Google Shape;103;p50"/>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cxnSp>
        <p:nvCxnSpPr>
          <p:cNvPr id="104" name="Google Shape;104;p50"/>
          <p:cNvCxnSpPr/>
          <p:nvPr/>
        </p:nvCxnSpPr>
        <p:spPr>
          <a:xfrm rot="5400000">
            <a:off x="3629607" y="3201952"/>
            <a:ext cx="5852160" cy="0"/>
          </a:xfrm>
          <a:prstGeom prst="straightConnector1">
            <a:avLst/>
          </a:prstGeom>
          <a:noFill/>
          <a:ln cap="flat" cmpd="sng" w="9525">
            <a:solidFill>
              <a:schemeClr val="accent2"/>
            </a:solidFill>
            <a:prstDash val="dash"/>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41"/>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1"/>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1"/>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1"/>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GB"/>
              <a:t>‹#›</a:t>
            </a:fld>
            <a:endParaRPr/>
          </a:p>
        </p:txBody>
      </p:sp>
      <p:sp>
        <p:nvSpPr>
          <p:cNvPr id="33" name="Google Shape;33;p41"/>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 name="Shape 34"/>
        <p:cNvGrpSpPr/>
        <p:nvPr/>
      </p:nvGrpSpPr>
      <p:grpSpPr>
        <a:xfrm>
          <a:off x="0" y="0"/>
          <a:ext cx="0" cy="0"/>
          <a:chOff x="0" y="0"/>
          <a:chExt cx="0" cy="0"/>
        </a:xfrm>
      </p:grpSpPr>
      <p:sp>
        <p:nvSpPr>
          <p:cNvPr id="35" name="Google Shape;35;p42"/>
          <p:cNvSpPr txBox="1"/>
          <p:nvPr>
            <p:ph type="title"/>
          </p:nvPr>
        </p:nvSpPr>
        <p:spPr>
          <a:xfrm>
            <a:off x="457200" y="228600"/>
            <a:ext cx="8229600" cy="914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3200"/>
              <a:buFont typeface="Bookman Old Styl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42"/>
          <p:cNvSpPr txBox="1"/>
          <p:nvPr>
            <p:ph idx="1" type="body"/>
          </p:nvPr>
        </p:nvSpPr>
        <p:spPr>
          <a:xfrm>
            <a:off x="457200" y="1285875"/>
            <a:ext cx="4040188" cy="685800"/>
          </a:xfrm>
          <a:prstGeom prst="rect">
            <a:avLst/>
          </a:prstGeom>
          <a:noFill/>
          <a:ln>
            <a:noFill/>
          </a:ln>
        </p:spPr>
        <p:txBody>
          <a:bodyPr anchorCtr="0" anchor="b" bIns="45700" lIns="91425" spcFirstLastPara="1" rIns="91425" wrap="square" tIns="45700">
            <a:noAutofit/>
          </a:bodyPr>
          <a:lstStyle>
            <a:lvl1pPr indent="-228600" lvl="0" marL="457200" algn="l">
              <a:spcBef>
                <a:spcPts val="600"/>
              </a:spcBef>
              <a:spcAft>
                <a:spcPts val="0"/>
              </a:spcAft>
              <a:buSzPts val="1824"/>
              <a:buNone/>
              <a:defRPr b="1" sz="2400">
                <a:solidFill>
                  <a:schemeClr val="accent2"/>
                </a:solidFill>
              </a:defRPr>
            </a:lvl1pPr>
            <a:lvl2pPr indent="-228600" lvl="1" marL="914400" algn="l">
              <a:spcBef>
                <a:spcPts val="500"/>
              </a:spcBef>
              <a:spcAft>
                <a:spcPts val="0"/>
              </a:spcAft>
              <a:buSzPts val="1520"/>
              <a:buNone/>
              <a:defRPr b="1" sz="2000"/>
            </a:lvl2pPr>
            <a:lvl3pPr indent="-228600" lvl="2" marL="1371600" algn="l">
              <a:spcBef>
                <a:spcPts val="500"/>
              </a:spcBef>
              <a:spcAft>
                <a:spcPts val="0"/>
              </a:spcAft>
              <a:buSzPts val="1368"/>
              <a:buNone/>
              <a:defRPr b="1" sz="1800"/>
            </a:lvl3pPr>
            <a:lvl4pPr indent="-228600" lvl="3" marL="1828800" algn="l">
              <a:spcBef>
                <a:spcPts val="400"/>
              </a:spcBef>
              <a:spcAft>
                <a:spcPts val="0"/>
              </a:spcAft>
              <a:buSzPts val="1120"/>
              <a:buNone/>
              <a:defRPr b="1" sz="1600"/>
            </a:lvl4pPr>
            <a:lvl5pPr indent="-228600" lvl="4" marL="2286000" algn="l">
              <a:spcBef>
                <a:spcPts val="300"/>
              </a:spcBef>
              <a:spcAft>
                <a:spcPts val="0"/>
              </a:spcAft>
              <a:buSzPts val="1120"/>
              <a:buNone/>
              <a:defRPr b="1" sz="16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37" name="Google Shape;37;p42"/>
          <p:cNvSpPr txBox="1"/>
          <p:nvPr>
            <p:ph idx="2" type="body"/>
          </p:nvPr>
        </p:nvSpPr>
        <p:spPr>
          <a:xfrm>
            <a:off x="4648200" y="1295400"/>
            <a:ext cx="4041775" cy="685800"/>
          </a:xfrm>
          <a:prstGeom prst="rect">
            <a:avLst/>
          </a:prstGeom>
          <a:noFill/>
          <a:ln>
            <a:noFill/>
          </a:ln>
        </p:spPr>
        <p:txBody>
          <a:bodyPr anchorCtr="0" anchor="b" bIns="45700" lIns="91425" spcFirstLastPara="1" rIns="91425" wrap="square" tIns="45700">
            <a:normAutofit/>
          </a:bodyPr>
          <a:lstStyle>
            <a:lvl1pPr indent="-228600" lvl="0" marL="457200" algn="l">
              <a:spcBef>
                <a:spcPts val="600"/>
              </a:spcBef>
              <a:spcAft>
                <a:spcPts val="0"/>
              </a:spcAft>
              <a:buSzPts val="1824"/>
              <a:buNone/>
              <a:defRPr b="1" sz="2400">
                <a:solidFill>
                  <a:schemeClr val="accent2"/>
                </a:solidFill>
              </a:defRPr>
            </a:lvl1pPr>
            <a:lvl2pPr indent="-228600" lvl="1" marL="914400" algn="l">
              <a:spcBef>
                <a:spcPts val="500"/>
              </a:spcBef>
              <a:spcAft>
                <a:spcPts val="0"/>
              </a:spcAft>
              <a:buSzPts val="1520"/>
              <a:buNone/>
              <a:defRPr b="1" sz="2000"/>
            </a:lvl2pPr>
            <a:lvl3pPr indent="-228600" lvl="2" marL="1371600" algn="l">
              <a:spcBef>
                <a:spcPts val="500"/>
              </a:spcBef>
              <a:spcAft>
                <a:spcPts val="0"/>
              </a:spcAft>
              <a:buSzPts val="1368"/>
              <a:buNone/>
              <a:defRPr b="1" sz="1800"/>
            </a:lvl3pPr>
            <a:lvl4pPr indent="-228600" lvl="3" marL="1828800" algn="l">
              <a:spcBef>
                <a:spcPts val="400"/>
              </a:spcBef>
              <a:spcAft>
                <a:spcPts val="0"/>
              </a:spcAft>
              <a:buSzPts val="1120"/>
              <a:buNone/>
              <a:defRPr b="1" sz="1600"/>
            </a:lvl4pPr>
            <a:lvl5pPr indent="-228600" lvl="4" marL="2286000" algn="l">
              <a:spcBef>
                <a:spcPts val="300"/>
              </a:spcBef>
              <a:spcAft>
                <a:spcPts val="0"/>
              </a:spcAft>
              <a:buSzPts val="1120"/>
              <a:buNone/>
              <a:defRPr b="1" sz="16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38" name="Google Shape;38;p42"/>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2"/>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2"/>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GB"/>
              <a:t>‹#›</a:t>
            </a:fld>
            <a:endParaRPr/>
          </a:p>
        </p:txBody>
      </p:sp>
      <p:sp>
        <p:nvSpPr>
          <p:cNvPr id="41" name="Google Shape;41;p42"/>
          <p:cNvSpPr txBox="1"/>
          <p:nvPr>
            <p:ph idx="3" type="body"/>
          </p:nvPr>
        </p:nvSpPr>
        <p:spPr>
          <a:xfrm>
            <a:off x="457200" y="2133600"/>
            <a:ext cx="4038600" cy="40386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42" name="Google Shape;42;p42"/>
          <p:cNvSpPr txBox="1"/>
          <p:nvPr>
            <p:ph idx="4" type="body"/>
          </p:nvPr>
        </p:nvSpPr>
        <p:spPr>
          <a:xfrm>
            <a:off x="4648200" y="2133600"/>
            <a:ext cx="4038600" cy="40386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43"/>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43"/>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43"/>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3"/>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GB"/>
              <a:t>‹#›</a:t>
            </a:fld>
            <a:endParaRPr/>
          </a:p>
        </p:txBody>
      </p:sp>
      <p:sp>
        <p:nvSpPr>
          <p:cNvPr id="48" name="Google Shape;48;p43"/>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49" name="Shape 49"/>
        <p:cNvGrpSpPr/>
        <p:nvPr/>
      </p:nvGrpSpPr>
      <p:grpSpPr>
        <a:xfrm>
          <a:off x="0" y="0"/>
          <a:ext cx="0" cy="0"/>
          <a:chOff x="0" y="0"/>
          <a:chExt cx="0" cy="0"/>
        </a:xfrm>
      </p:grpSpPr>
      <p:sp>
        <p:nvSpPr>
          <p:cNvPr id="50" name="Google Shape;50;p44"/>
          <p:cNvSpPr txBox="1"/>
          <p:nvPr>
            <p:ph type="title"/>
          </p:nvPr>
        </p:nvSpPr>
        <p:spPr>
          <a:xfrm>
            <a:off x="1219200" y="2971800"/>
            <a:ext cx="6858000" cy="1066800"/>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2"/>
              </a:buClr>
              <a:buSzPts val="3200"/>
              <a:buFont typeface="Bookman Old Style"/>
              <a:buNone/>
              <a:defRPr b="0" sz="3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44"/>
          <p:cNvSpPr txBox="1"/>
          <p:nvPr>
            <p:ph idx="1" type="body"/>
          </p:nvPr>
        </p:nvSpPr>
        <p:spPr>
          <a:xfrm>
            <a:off x="1295400" y="4267200"/>
            <a:ext cx="6781800" cy="1143000"/>
          </a:xfrm>
          <a:prstGeom prst="rect">
            <a:avLst/>
          </a:prstGeom>
          <a:noFill/>
          <a:ln>
            <a:noFill/>
          </a:ln>
        </p:spPr>
        <p:txBody>
          <a:bodyPr anchorCtr="0" anchor="t" bIns="45700" lIns="91425" spcFirstLastPara="1" rIns="91425" wrap="square" tIns="45700">
            <a:normAutofit/>
          </a:bodyPr>
          <a:lstStyle>
            <a:lvl1pPr indent="-228600" lvl="0" marL="457200" algn="r">
              <a:spcBef>
                <a:spcPts val="600"/>
              </a:spcBef>
              <a:spcAft>
                <a:spcPts val="0"/>
              </a:spcAft>
              <a:buSzPts val="1520"/>
              <a:buNone/>
              <a:defRPr sz="2000">
                <a:solidFill>
                  <a:schemeClr val="lt1"/>
                </a:solidFill>
              </a:defRPr>
            </a:lvl1pPr>
            <a:lvl2pPr indent="-228600" lvl="1" marL="914400" algn="l">
              <a:spcBef>
                <a:spcPts val="500"/>
              </a:spcBef>
              <a:spcAft>
                <a:spcPts val="0"/>
              </a:spcAft>
              <a:buSzPts val="1368"/>
              <a:buNone/>
              <a:defRPr sz="1800">
                <a:solidFill>
                  <a:schemeClr val="lt1"/>
                </a:solidFill>
              </a:defRPr>
            </a:lvl2pPr>
            <a:lvl3pPr indent="-228600" lvl="2" marL="1371600" algn="l">
              <a:spcBef>
                <a:spcPts val="500"/>
              </a:spcBef>
              <a:spcAft>
                <a:spcPts val="0"/>
              </a:spcAft>
              <a:buSzPts val="1216"/>
              <a:buNone/>
              <a:defRPr sz="1600">
                <a:solidFill>
                  <a:schemeClr val="lt1"/>
                </a:solidFill>
              </a:defRPr>
            </a:lvl3pPr>
            <a:lvl4pPr indent="-228600" lvl="3" marL="1828800" algn="l">
              <a:spcBef>
                <a:spcPts val="400"/>
              </a:spcBef>
              <a:spcAft>
                <a:spcPts val="0"/>
              </a:spcAft>
              <a:buSzPts val="980"/>
              <a:buNone/>
              <a:defRPr sz="1400">
                <a:solidFill>
                  <a:schemeClr val="lt1"/>
                </a:solidFill>
              </a:defRPr>
            </a:lvl4pPr>
            <a:lvl5pPr indent="-228600" lvl="4" marL="2286000" algn="l">
              <a:spcBef>
                <a:spcPts val="300"/>
              </a:spcBef>
              <a:spcAft>
                <a:spcPts val="0"/>
              </a:spcAft>
              <a:buSzPts val="980"/>
              <a:buNone/>
              <a:defRPr sz="1400">
                <a:solidFill>
                  <a:schemeClr val="lt1"/>
                </a:solidFill>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52" name="Google Shape;52;p44"/>
          <p:cNvSpPr txBox="1"/>
          <p:nvPr>
            <p:ph idx="10" type="dt"/>
          </p:nvPr>
        </p:nvSpPr>
        <p:spPr>
          <a:xfrm>
            <a:off x="6400800" y="6355080"/>
            <a:ext cx="22860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4"/>
          <p:cNvSpPr txBox="1"/>
          <p:nvPr>
            <p:ph idx="11" type="ftr"/>
          </p:nvPr>
        </p:nvSpPr>
        <p:spPr>
          <a:xfrm>
            <a:off x="2898648" y="6355080"/>
            <a:ext cx="347472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4"/>
          <p:cNvSpPr txBox="1"/>
          <p:nvPr>
            <p:ph idx="12" type="sldNum"/>
          </p:nvPr>
        </p:nvSpPr>
        <p:spPr>
          <a:xfrm>
            <a:off x="1069848" y="6355080"/>
            <a:ext cx="1520952"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GB"/>
              <a:t>‹#›</a:t>
            </a:fld>
            <a:endParaRPr/>
          </a:p>
        </p:txBody>
      </p:sp>
      <p:sp>
        <p:nvSpPr>
          <p:cNvPr id="55" name="Google Shape;55;p44"/>
          <p:cNvSpPr/>
          <p:nvPr/>
        </p:nvSpPr>
        <p:spPr>
          <a:xfrm>
            <a:off x="914400" y="2819400"/>
            <a:ext cx="7315200" cy="1280160"/>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6" name="Google Shape;56;p44"/>
          <p:cNvSpPr/>
          <p:nvPr/>
        </p:nvSpPr>
        <p:spPr>
          <a:xfrm>
            <a:off x="914400" y="2819400"/>
            <a:ext cx="228600" cy="12801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7" name="Shape 57"/>
        <p:cNvGrpSpPr/>
        <p:nvPr/>
      </p:nvGrpSpPr>
      <p:grpSpPr>
        <a:xfrm>
          <a:off x="0" y="0"/>
          <a:ext cx="0" cy="0"/>
          <a:chOff x="0" y="0"/>
          <a:chExt cx="0" cy="0"/>
        </a:xfrm>
      </p:grpSpPr>
      <p:sp>
        <p:nvSpPr>
          <p:cNvPr id="58" name="Google Shape;58;p45"/>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45"/>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5"/>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45"/>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GB"/>
              <a:t>‹#›</a:t>
            </a:fld>
            <a:endParaRPr/>
          </a:p>
        </p:txBody>
      </p:sp>
      <p:sp>
        <p:nvSpPr>
          <p:cNvPr id="62" name="Google Shape;62;p45"/>
          <p:cNvSpPr txBox="1"/>
          <p:nvPr>
            <p:ph idx="1" type="body"/>
          </p:nvPr>
        </p:nvSpPr>
        <p:spPr>
          <a:xfrm>
            <a:off x="457200" y="1219200"/>
            <a:ext cx="4041648" cy="493776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63" name="Google Shape;63;p45"/>
          <p:cNvSpPr txBox="1"/>
          <p:nvPr>
            <p:ph idx="2" type="body"/>
          </p:nvPr>
        </p:nvSpPr>
        <p:spPr>
          <a:xfrm>
            <a:off x="4632198" y="1216152"/>
            <a:ext cx="4041648" cy="493776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4" name="Shape 64"/>
        <p:cNvGrpSpPr/>
        <p:nvPr/>
      </p:nvGrpSpPr>
      <p:grpSpPr>
        <a:xfrm>
          <a:off x="0" y="0"/>
          <a:ext cx="0" cy="0"/>
          <a:chOff x="0" y="0"/>
          <a:chExt cx="0" cy="0"/>
        </a:xfrm>
      </p:grpSpPr>
      <p:sp>
        <p:nvSpPr>
          <p:cNvPr id="65" name="Google Shape;65;p46"/>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6"/>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6"/>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GB"/>
              <a:t>‹#›</a:t>
            </a:fld>
            <a:endParaRPr/>
          </a:p>
        </p:txBody>
      </p:sp>
      <p:cxnSp>
        <p:nvCxnSpPr>
          <p:cNvPr id="68" name="Google Shape;68;p46"/>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sp>
        <p:nvSpPr>
          <p:cNvPr id="69" name="Google Shape;69;p46"/>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0" name="Shape 70"/>
        <p:cNvGrpSpPr/>
        <p:nvPr/>
      </p:nvGrpSpPr>
      <p:grpSpPr>
        <a:xfrm>
          <a:off x="0" y="0"/>
          <a:ext cx="0" cy="0"/>
          <a:chOff x="0" y="0"/>
          <a:chExt cx="0" cy="0"/>
        </a:xfrm>
      </p:grpSpPr>
      <p:sp>
        <p:nvSpPr>
          <p:cNvPr id="71" name="Google Shape;71;p47"/>
          <p:cNvSpPr txBox="1"/>
          <p:nvPr>
            <p:ph type="title"/>
          </p:nvPr>
        </p:nvSpPr>
        <p:spPr>
          <a:xfrm>
            <a:off x="6324600" y="304800"/>
            <a:ext cx="2514600" cy="838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2000"/>
              <a:buFont typeface="Gill Sans"/>
              <a:buNone/>
              <a:defRPr b="1" sz="2000">
                <a:solidFill>
                  <a:schemeClr val="dk2"/>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47"/>
          <p:cNvSpPr txBox="1"/>
          <p:nvPr>
            <p:ph idx="1" type="body"/>
          </p:nvPr>
        </p:nvSpPr>
        <p:spPr>
          <a:xfrm>
            <a:off x="6324600" y="1219200"/>
            <a:ext cx="2514600" cy="4843463"/>
          </a:xfrm>
          <a:prstGeom prst="rect">
            <a:avLst/>
          </a:prstGeom>
          <a:noFill/>
          <a:ln>
            <a:noFill/>
          </a:ln>
        </p:spPr>
        <p:txBody>
          <a:bodyPr anchorCtr="0" anchor="t" bIns="45700" lIns="91425" spcFirstLastPara="1" rIns="91425" wrap="square" tIns="45700">
            <a:normAutofit/>
          </a:bodyPr>
          <a:lstStyle>
            <a:lvl1pPr indent="-228600" lvl="0" marL="457200" algn="l">
              <a:lnSpc>
                <a:spcPct val="137500"/>
              </a:lnSpc>
              <a:spcBef>
                <a:spcPts val="600"/>
              </a:spcBef>
              <a:spcAft>
                <a:spcPts val="0"/>
              </a:spcAft>
              <a:buSzPts val="1216"/>
              <a:buNone/>
              <a:defRPr sz="1600">
                <a:solidFill>
                  <a:schemeClr val="dk2"/>
                </a:solidFill>
              </a:defRPr>
            </a:lvl1pPr>
            <a:lvl2pPr indent="-228600" lvl="1" marL="914400" algn="l">
              <a:spcBef>
                <a:spcPts val="1000"/>
              </a:spcBef>
              <a:spcAft>
                <a:spcPts val="0"/>
              </a:spcAft>
              <a:buSzPts val="912"/>
              <a:buNone/>
              <a:defRPr sz="1200"/>
            </a:lvl2pPr>
            <a:lvl3pPr indent="-228600" lvl="2" marL="1371600" algn="l">
              <a:spcBef>
                <a:spcPts val="500"/>
              </a:spcBef>
              <a:spcAft>
                <a:spcPts val="0"/>
              </a:spcAft>
              <a:buSzPts val="760"/>
              <a:buNone/>
              <a:defRPr sz="1000"/>
            </a:lvl3pPr>
            <a:lvl4pPr indent="-228600" lvl="3" marL="1828800" algn="l">
              <a:spcBef>
                <a:spcPts val="400"/>
              </a:spcBef>
              <a:spcAft>
                <a:spcPts val="0"/>
              </a:spcAft>
              <a:buSzPts val="630"/>
              <a:buNone/>
              <a:defRPr sz="900"/>
            </a:lvl4pPr>
            <a:lvl5pPr indent="-228600" lvl="4" marL="2286000" algn="l">
              <a:spcBef>
                <a:spcPts val="300"/>
              </a:spcBef>
              <a:spcAft>
                <a:spcPts val="0"/>
              </a:spcAft>
              <a:buSzPts val="630"/>
              <a:buNone/>
              <a:defRPr sz="9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73" name="Google Shape;73;p47"/>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47"/>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47"/>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GB"/>
              <a:t>‹#›</a:t>
            </a:fld>
            <a:endParaRPr/>
          </a:p>
        </p:txBody>
      </p:sp>
      <p:cxnSp>
        <p:nvCxnSpPr>
          <p:cNvPr id="76" name="Google Shape;76;p47"/>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cxnSp>
        <p:nvCxnSpPr>
          <p:cNvPr id="77" name="Google Shape;77;p47"/>
          <p:cNvCxnSpPr/>
          <p:nvPr/>
        </p:nvCxnSpPr>
        <p:spPr>
          <a:xfrm rot="5400000">
            <a:off x="3160645" y="3324225"/>
            <a:ext cx="6035040" cy="0"/>
          </a:xfrm>
          <a:prstGeom prst="straightConnector1">
            <a:avLst/>
          </a:prstGeom>
          <a:noFill/>
          <a:ln cap="flat" cmpd="sng" w="9525">
            <a:solidFill>
              <a:schemeClr val="accent2"/>
            </a:solidFill>
            <a:prstDash val="dash"/>
            <a:round/>
            <a:headEnd len="sm" w="sm" type="none"/>
            <a:tailEnd len="sm" w="sm" type="none"/>
          </a:ln>
        </p:spPr>
      </p:cxnSp>
      <p:sp>
        <p:nvSpPr>
          <p:cNvPr id="78" name="Google Shape;78;p47"/>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79" name="Google Shape;79;p47"/>
          <p:cNvSpPr txBox="1"/>
          <p:nvPr>
            <p:ph idx="2" type="body"/>
          </p:nvPr>
        </p:nvSpPr>
        <p:spPr>
          <a:xfrm>
            <a:off x="304800" y="304800"/>
            <a:ext cx="5715000" cy="57150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solidFill>
          <a:schemeClr val="dk2"/>
        </a:solidFill>
      </p:bgPr>
    </p:bg>
    <p:spTree>
      <p:nvGrpSpPr>
        <p:cNvPr id="80" name="Shape 80"/>
        <p:cNvGrpSpPr/>
        <p:nvPr/>
      </p:nvGrpSpPr>
      <p:grpSpPr>
        <a:xfrm>
          <a:off x="0" y="0"/>
          <a:ext cx="0" cy="0"/>
          <a:chOff x="0" y="0"/>
          <a:chExt cx="0" cy="0"/>
        </a:xfrm>
      </p:grpSpPr>
      <p:sp>
        <p:nvSpPr>
          <p:cNvPr id="81" name="Google Shape;81;p48"/>
          <p:cNvSpPr txBox="1"/>
          <p:nvPr>
            <p:ph type="title"/>
          </p:nvPr>
        </p:nvSpPr>
        <p:spPr>
          <a:xfrm>
            <a:off x="457200" y="500856"/>
            <a:ext cx="8229600" cy="674688"/>
          </a:xfrm>
          <a:prstGeom prst="rect">
            <a:avLst/>
          </a:prstGeom>
          <a:noFill/>
          <a:ln cap="flat" cmpd="sng" w="9525">
            <a:solidFill>
              <a:schemeClr val="accent1"/>
            </a:solidFill>
            <a:prstDash val="solid"/>
            <a:round/>
            <a:headEnd len="sm" w="sm" type="none"/>
            <a:tailEnd len="sm" w="sm" type="none"/>
          </a:ln>
        </p:spPr>
        <p:txBody>
          <a:bodyPr anchorCtr="0" anchor="ctr" bIns="45700" lIns="274300" spcFirstLastPara="1" rIns="91425" wrap="square" tIns="45700">
            <a:normAutofit/>
          </a:bodyPr>
          <a:lstStyle>
            <a:lvl1pPr lvl="0" algn="r">
              <a:spcBef>
                <a:spcPts val="0"/>
              </a:spcBef>
              <a:spcAft>
                <a:spcPts val="0"/>
              </a:spcAft>
              <a:buClr>
                <a:schemeClr val="lt1"/>
              </a:buClr>
              <a:buSzPts val="2000"/>
              <a:buFont typeface="Bookman Old Style"/>
              <a:buNone/>
              <a:defRPr b="0" sz="2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48"/>
          <p:cNvSpPr/>
          <p:nvPr>
            <p:ph idx="2" type="pic"/>
          </p:nvPr>
        </p:nvSpPr>
        <p:spPr>
          <a:xfrm>
            <a:off x="457200" y="1905000"/>
            <a:ext cx="8229600" cy="4270248"/>
          </a:xfrm>
          <a:prstGeom prst="rect">
            <a:avLst/>
          </a:prstGeom>
          <a:solidFill>
            <a:srgbClr val="BABABA"/>
          </a:solidFill>
          <a:ln>
            <a:noFill/>
          </a:ln>
        </p:spPr>
      </p:sp>
      <p:sp>
        <p:nvSpPr>
          <p:cNvPr id="83" name="Google Shape;83;p48"/>
          <p:cNvSpPr txBox="1"/>
          <p:nvPr>
            <p:ph idx="1" type="body"/>
          </p:nvPr>
        </p:nvSpPr>
        <p:spPr>
          <a:xfrm>
            <a:off x="457200" y="1219200"/>
            <a:ext cx="8229600" cy="533400"/>
          </a:xfrm>
          <a:prstGeom prst="rect">
            <a:avLst/>
          </a:prstGeom>
          <a:noFill/>
          <a:ln>
            <a:noFill/>
          </a:ln>
        </p:spPr>
        <p:txBody>
          <a:bodyPr anchorCtr="0" anchor="ctr" bIns="45700" lIns="91425" spcFirstLastPara="1" rIns="91425" wrap="square" tIns="45700">
            <a:normAutofit/>
          </a:bodyPr>
          <a:lstStyle>
            <a:lvl1pPr indent="-228600" lvl="0" marL="457200" algn="l">
              <a:spcBef>
                <a:spcPts val="600"/>
              </a:spcBef>
              <a:spcAft>
                <a:spcPts val="0"/>
              </a:spcAft>
              <a:buSzPts val="1064"/>
              <a:buFont typeface="Gill Sans"/>
              <a:buNone/>
              <a:defRPr sz="1400"/>
            </a:lvl1pPr>
            <a:lvl2pPr indent="-286512" lvl="1" marL="914400" algn="l">
              <a:spcBef>
                <a:spcPts val="500"/>
              </a:spcBef>
              <a:spcAft>
                <a:spcPts val="0"/>
              </a:spcAft>
              <a:buSzPts val="912"/>
              <a:buChar char="🞂"/>
              <a:defRPr sz="1200"/>
            </a:lvl2pPr>
            <a:lvl3pPr indent="-276860" lvl="2" marL="1371600" algn="l">
              <a:spcBef>
                <a:spcPts val="500"/>
              </a:spcBef>
              <a:spcAft>
                <a:spcPts val="0"/>
              </a:spcAft>
              <a:buSzPts val="760"/>
              <a:buChar char="🞂"/>
              <a:defRPr sz="1000"/>
            </a:lvl3pPr>
            <a:lvl4pPr indent="-268605" lvl="3" marL="1828800" algn="l">
              <a:spcBef>
                <a:spcPts val="400"/>
              </a:spcBef>
              <a:spcAft>
                <a:spcPts val="0"/>
              </a:spcAft>
              <a:buSzPts val="630"/>
              <a:buChar char="◻"/>
              <a:defRPr sz="900"/>
            </a:lvl4pPr>
            <a:lvl5pPr indent="-268604" lvl="4" marL="2286000" algn="l">
              <a:spcBef>
                <a:spcPts val="300"/>
              </a:spcBef>
              <a:spcAft>
                <a:spcPts val="0"/>
              </a:spcAft>
              <a:buSzPts val="630"/>
              <a:buChar char="◻"/>
              <a:defRPr sz="9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84" name="Google Shape;84;p48"/>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48"/>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48"/>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GB"/>
              <a:t>‹#›</a:t>
            </a:fld>
            <a:endParaRPr/>
          </a:p>
        </p:txBody>
      </p:sp>
      <p:cxnSp>
        <p:nvCxnSpPr>
          <p:cNvPr id="87" name="Google Shape;87;p48"/>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sp>
        <p:nvSpPr>
          <p:cNvPr id="88" name="Google Shape;88;p48"/>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9" name="Google Shape;89;p48"/>
          <p:cNvSpPr/>
          <p:nvPr/>
        </p:nvSpPr>
        <p:spPr>
          <a:xfrm>
            <a:off x="457200" y="500856"/>
            <a:ext cx="182880"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9"/>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dk2"/>
              </a:buClr>
              <a:buSzPts val="3200"/>
              <a:buFont typeface="Bookman Old Style"/>
              <a:buNone/>
              <a:defRPr b="0" i="0" sz="3200" u="none" cap="none" strike="noStrike">
                <a:solidFill>
                  <a:schemeClr val="dk2"/>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9"/>
          <p:cNvSpPr txBox="1"/>
          <p:nvPr>
            <p:ph idx="1" type="body"/>
          </p:nvPr>
        </p:nvSpPr>
        <p:spPr>
          <a:xfrm>
            <a:off x="457200" y="1219200"/>
            <a:ext cx="8229600" cy="4910328"/>
          </a:xfrm>
          <a:prstGeom prst="rect">
            <a:avLst/>
          </a:prstGeom>
          <a:noFill/>
          <a:ln>
            <a:noFill/>
          </a:ln>
        </p:spPr>
        <p:txBody>
          <a:bodyPr anchorCtr="0" anchor="t" bIns="45700" lIns="91425" spcFirstLastPara="1" rIns="91425" wrap="square" tIns="45700">
            <a:normAutofit/>
          </a:bodyPr>
          <a:lstStyle>
            <a:lvl1pPr indent="-354076" lvl="0" marL="457200" marR="0" rtl="0" algn="l">
              <a:spcBef>
                <a:spcPts val="600"/>
              </a:spcBef>
              <a:spcAft>
                <a:spcPts val="0"/>
              </a:spcAft>
              <a:buClr>
                <a:schemeClr val="accent1"/>
              </a:buClr>
              <a:buSzPts val="1976"/>
              <a:buFont typeface="Noto Sans Symbols"/>
              <a:buChar char="🞂"/>
              <a:defRPr b="0" i="0" sz="2600" u="none" cap="none" strike="noStrike">
                <a:solidFill>
                  <a:schemeClr val="dk1"/>
                </a:solidFill>
                <a:latin typeface="Gill Sans"/>
                <a:ea typeface="Gill Sans"/>
                <a:cs typeface="Gill Sans"/>
                <a:sym typeface="Gill Sans"/>
              </a:defRPr>
            </a:lvl1pPr>
            <a:lvl2pPr indent="-339597" lvl="1" marL="914400" marR="0" rtl="0" algn="l">
              <a:spcBef>
                <a:spcPts val="500"/>
              </a:spcBef>
              <a:spcAft>
                <a:spcPts val="0"/>
              </a:spcAft>
              <a:buClr>
                <a:schemeClr val="accent2"/>
              </a:buClr>
              <a:buSzPts val="1748"/>
              <a:buFont typeface="Noto Sans Symbols"/>
              <a:buChar char="🞂"/>
              <a:defRPr b="0" i="0" sz="2300" u="none" cap="none" strike="noStrike">
                <a:solidFill>
                  <a:schemeClr val="dk2"/>
                </a:solidFill>
                <a:latin typeface="Gill Sans"/>
                <a:ea typeface="Gill Sans"/>
                <a:cs typeface="Gill Sans"/>
                <a:sym typeface="Gill Sans"/>
              </a:defRPr>
            </a:lvl2pPr>
            <a:lvl3pPr indent="-325119" lvl="2" marL="1371600" marR="0" rtl="0" algn="l">
              <a:spcBef>
                <a:spcPts val="500"/>
              </a:spcBef>
              <a:spcAft>
                <a:spcPts val="0"/>
              </a:spcAft>
              <a:buClr>
                <a:srgbClr val="BABABA"/>
              </a:buClr>
              <a:buSzPts val="1520"/>
              <a:buFont typeface="Noto Sans Symbols"/>
              <a:buChar char="🞂"/>
              <a:defRPr b="0" i="0" sz="2000" u="none" cap="none" strike="noStrike">
                <a:solidFill>
                  <a:schemeClr val="dk1"/>
                </a:solidFill>
                <a:latin typeface="Gill Sans"/>
                <a:ea typeface="Gill Sans"/>
                <a:cs typeface="Gill Sans"/>
                <a:sym typeface="Gill Sans"/>
              </a:defRPr>
            </a:lvl3pPr>
            <a:lvl4pPr indent="-308610" lvl="3" marL="1828800" marR="0" rtl="0" algn="l">
              <a:spcBef>
                <a:spcPts val="400"/>
              </a:spcBef>
              <a:spcAft>
                <a:spcPts val="0"/>
              </a:spcAft>
              <a:buClr>
                <a:srgbClr val="8BA1B3"/>
              </a:buClr>
              <a:buSzPts val="1260"/>
              <a:buFont typeface="Noto Sans Symbols"/>
              <a:buChar char="◻"/>
              <a:defRPr b="0" i="0" sz="1800" u="none" cap="none" strike="noStrike">
                <a:solidFill>
                  <a:schemeClr val="dk1"/>
                </a:solidFill>
                <a:latin typeface="Gill Sans"/>
                <a:ea typeface="Gill Sans"/>
                <a:cs typeface="Gill Sans"/>
                <a:sym typeface="Gill Sans"/>
              </a:defRPr>
            </a:lvl4pPr>
            <a:lvl5pPr indent="-299720" lvl="4" marL="2286000" marR="0" rtl="0" algn="l">
              <a:spcBef>
                <a:spcPts val="300"/>
              </a:spcBef>
              <a:spcAft>
                <a:spcPts val="0"/>
              </a:spcAft>
              <a:buClr>
                <a:schemeClr val="accent2"/>
              </a:buClr>
              <a:buSzPts val="1120"/>
              <a:buFont typeface="Noto Sans Symbols"/>
              <a:buChar char="◻"/>
              <a:defRPr b="0" i="0" sz="1600" u="none" cap="none" strike="noStrike">
                <a:solidFill>
                  <a:schemeClr val="dk1"/>
                </a:solidFill>
                <a:latin typeface="Gill Sans"/>
                <a:ea typeface="Gill Sans"/>
                <a:cs typeface="Gill Sans"/>
                <a:sym typeface="Gill Sans"/>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dk1"/>
                </a:solidFill>
                <a:latin typeface="Gill Sans"/>
                <a:ea typeface="Gill Sans"/>
                <a:cs typeface="Gill Sans"/>
                <a:sym typeface="Gill Sans"/>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dk1"/>
                </a:solidFill>
                <a:latin typeface="Gill Sans"/>
                <a:ea typeface="Gill Sans"/>
                <a:cs typeface="Gill Sans"/>
                <a:sym typeface="Gill Sans"/>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dk1"/>
                </a:solidFill>
                <a:latin typeface="Gill Sans"/>
                <a:ea typeface="Gill Sans"/>
                <a:cs typeface="Gill Sans"/>
                <a:sym typeface="Gill Sans"/>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dk1"/>
                </a:solidFill>
                <a:latin typeface="Gill Sans"/>
                <a:ea typeface="Gill Sans"/>
                <a:cs typeface="Gill Sans"/>
                <a:sym typeface="Gill Sans"/>
              </a:defRPr>
            </a:lvl9pPr>
          </a:lstStyle>
          <a:p/>
        </p:txBody>
      </p:sp>
      <p:sp>
        <p:nvSpPr>
          <p:cNvPr id="12" name="Google Shape;12;p39"/>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3" name="Google Shape;13;p39"/>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4" name="Google Shape;14;p39"/>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400" u="none" cap="none" strike="noStrike">
                <a:solidFill>
                  <a:schemeClr val="dk2"/>
                </a:solidFill>
                <a:latin typeface="Gill Sans"/>
                <a:ea typeface="Gill Sans"/>
                <a:cs typeface="Gill Sans"/>
                <a:sym typeface="Gill Sans"/>
              </a:defRPr>
            </a:lvl1pPr>
            <a:lvl2pPr indent="0" lvl="1" marL="0" marR="0" rtl="0" algn="l">
              <a:spcBef>
                <a:spcPts val="0"/>
              </a:spcBef>
              <a:buNone/>
              <a:defRPr b="0" i="0" sz="1400" u="none" cap="none" strike="noStrike">
                <a:solidFill>
                  <a:schemeClr val="dk2"/>
                </a:solidFill>
                <a:latin typeface="Gill Sans"/>
                <a:ea typeface="Gill Sans"/>
                <a:cs typeface="Gill Sans"/>
                <a:sym typeface="Gill Sans"/>
              </a:defRPr>
            </a:lvl2pPr>
            <a:lvl3pPr indent="0" lvl="2" marL="0" marR="0" rtl="0" algn="l">
              <a:spcBef>
                <a:spcPts val="0"/>
              </a:spcBef>
              <a:buNone/>
              <a:defRPr b="0" i="0" sz="1400" u="none" cap="none" strike="noStrike">
                <a:solidFill>
                  <a:schemeClr val="dk2"/>
                </a:solidFill>
                <a:latin typeface="Gill Sans"/>
                <a:ea typeface="Gill Sans"/>
                <a:cs typeface="Gill Sans"/>
                <a:sym typeface="Gill Sans"/>
              </a:defRPr>
            </a:lvl3pPr>
            <a:lvl4pPr indent="0" lvl="3" marL="0" marR="0" rtl="0" algn="l">
              <a:spcBef>
                <a:spcPts val="0"/>
              </a:spcBef>
              <a:buNone/>
              <a:defRPr b="0" i="0" sz="1400" u="none" cap="none" strike="noStrike">
                <a:solidFill>
                  <a:schemeClr val="dk2"/>
                </a:solidFill>
                <a:latin typeface="Gill Sans"/>
                <a:ea typeface="Gill Sans"/>
                <a:cs typeface="Gill Sans"/>
                <a:sym typeface="Gill Sans"/>
              </a:defRPr>
            </a:lvl4pPr>
            <a:lvl5pPr indent="0" lvl="4" marL="0" marR="0" rtl="0" algn="l">
              <a:spcBef>
                <a:spcPts val="0"/>
              </a:spcBef>
              <a:buNone/>
              <a:defRPr b="0" i="0" sz="1400" u="none" cap="none" strike="noStrike">
                <a:solidFill>
                  <a:schemeClr val="dk2"/>
                </a:solidFill>
                <a:latin typeface="Gill Sans"/>
                <a:ea typeface="Gill Sans"/>
                <a:cs typeface="Gill Sans"/>
                <a:sym typeface="Gill Sans"/>
              </a:defRPr>
            </a:lvl5pPr>
            <a:lvl6pPr indent="0" lvl="5" marL="0" marR="0" rtl="0" algn="l">
              <a:spcBef>
                <a:spcPts val="0"/>
              </a:spcBef>
              <a:buNone/>
              <a:defRPr b="0" i="0" sz="1400" u="none" cap="none" strike="noStrike">
                <a:solidFill>
                  <a:schemeClr val="dk2"/>
                </a:solidFill>
                <a:latin typeface="Gill Sans"/>
                <a:ea typeface="Gill Sans"/>
                <a:cs typeface="Gill Sans"/>
                <a:sym typeface="Gill Sans"/>
              </a:defRPr>
            </a:lvl6pPr>
            <a:lvl7pPr indent="0" lvl="6" marL="0" marR="0" rtl="0" algn="l">
              <a:spcBef>
                <a:spcPts val="0"/>
              </a:spcBef>
              <a:buNone/>
              <a:defRPr b="0" i="0" sz="1400" u="none" cap="none" strike="noStrike">
                <a:solidFill>
                  <a:schemeClr val="dk2"/>
                </a:solidFill>
                <a:latin typeface="Gill Sans"/>
                <a:ea typeface="Gill Sans"/>
                <a:cs typeface="Gill Sans"/>
                <a:sym typeface="Gill Sans"/>
              </a:defRPr>
            </a:lvl7pPr>
            <a:lvl8pPr indent="0" lvl="7" marL="0" marR="0" rtl="0" algn="l">
              <a:spcBef>
                <a:spcPts val="0"/>
              </a:spcBef>
              <a:buNone/>
              <a:defRPr b="0" i="0" sz="1400" u="none" cap="none" strike="noStrike">
                <a:solidFill>
                  <a:schemeClr val="dk2"/>
                </a:solidFill>
                <a:latin typeface="Gill Sans"/>
                <a:ea typeface="Gill Sans"/>
                <a:cs typeface="Gill Sans"/>
                <a:sym typeface="Gill Sans"/>
              </a:defRPr>
            </a:lvl8pPr>
            <a:lvl9pPr indent="0" lvl="8" marL="0" marR="0" rtl="0" algn="l">
              <a:spcBef>
                <a:spcPts val="0"/>
              </a:spcBef>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GB"/>
              <a:t>‹#›</a:t>
            </a:fld>
            <a:endParaRPr/>
          </a:p>
        </p:txBody>
      </p:sp>
      <p:cxnSp>
        <p:nvCxnSpPr>
          <p:cNvPr id="15" name="Google Shape;15;p39"/>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cxnSp>
        <p:nvCxnSpPr>
          <p:cNvPr id="16" name="Google Shape;16;p39"/>
          <p:cNvCxnSpPr/>
          <p:nvPr/>
        </p:nvCxnSpPr>
        <p:spPr>
          <a:xfrm>
            <a:off x="457200" y="1143000"/>
            <a:ext cx="8229600" cy="0"/>
          </a:xfrm>
          <a:prstGeom prst="straightConnector1">
            <a:avLst/>
          </a:prstGeom>
          <a:noFill/>
          <a:ln cap="flat" cmpd="sng" w="9525">
            <a:solidFill>
              <a:schemeClr val="accent2"/>
            </a:solidFill>
            <a:prstDash val="dash"/>
            <a:round/>
            <a:headEnd len="sm" w="sm" type="none"/>
            <a:tailEnd len="sm" w="sm" type="none"/>
          </a:ln>
        </p:spPr>
      </p:cxnSp>
      <p:sp>
        <p:nvSpPr>
          <p:cNvPr id="17" name="Google Shape;17;p39"/>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deepak.kth@gmail.com" TargetMode="Externa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
          <p:cNvSpPr txBox="1"/>
          <p:nvPr>
            <p:ph type="ctrTitle"/>
          </p:nvPr>
        </p:nvSpPr>
        <p:spPr>
          <a:xfrm>
            <a:off x="685800" y="457200"/>
            <a:ext cx="7772400" cy="1470025"/>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Clr>
                <a:schemeClr val="dk1"/>
              </a:buClr>
              <a:buSzPts val="3200"/>
              <a:buFont typeface="Bookman Old Style"/>
              <a:buNone/>
            </a:pPr>
            <a:r>
              <a:rPr lang="en-GB"/>
              <a:t>Introduction to IT Project Management and Entrepreneurship</a:t>
            </a:r>
            <a:endParaRPr/>
          </a:p>
        </p:txBody>
      </p:sp>
      <p:sp>
        <p:nvSpPr>
          <p:cNvPr id="112" name="Google Shape;112;p1"/>
          <p:cNvSpPr txBox="1"/>
          <p:nvPr>
            <p:ph idx="1" type="subTitle"/>
          </p:nvPr>
        </p:nvSpPr>
        <p:spPr>
          <a:xfrm>
            <a:off x="1752600" y="3743328"/>
            <a:ext cx="6400800" cy="10668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r">
              <a:spcBef>
                <a:spcPts val="0"/>
              </a:spcBef>
              <a:spcAft>
                <a:spcPts val="0"/>
              </a:spcAft>
              <a:buSzPct val="76000"/>
              <a:buNone/>
            </a:pPr>
            <a:r>
              <a:rPr lang="en-GB"/>
              <a:t>Deepak Chandra Roy</a:t>
            </a:r>
            <a:endParaRPr/>
          </a:p>
          <a:p>
            <a:pPr indent="0" lvl="0" marL="0" rtl="0" algn="r">
              <a:spcBef>
                <a:spcPts val="600"/>
              </a:spcBef>
              <a:spcAft>
                <a:spcPts val="0"/>
              </a:spcAft>
              <a:buSzPct val="76000"/>
              <a:buNone/>
            </a:pPr>
            <a:r>
              <a:rPr lang="en-GB"/>
              <a:t>Adjunct Faculty, CSE, EWU</a:t>
            </a:r>
            <a:endParaRPr/>
          </a:p>
          <a:p>
            <a:pPr indent="0" lvl="0" marL="0" rtl="0" algn="r">
              <a:spcBef>
                <a:spcPts val="600"/>
              </a:spcBef>
              <a:spcAft>
                <a:spcPts val="0"/>
              </a:spcAft>
              <a:buSzPct val="76000"/>
              <a:buNone/>
            </a:pPr>
            <a:r>
              <a:rPr lang="en-GB" u="sng">
                <a:solidFill>
                  <a:schemeClr val="hlink"/>
                </a:solidFill>
                <a:hlinkClick r:id="rId3"/>
              </a:rPr>
              <a:t>deepak.kth@gmail.com</a:t>
            </a:r>
            <a:endParaRPr/>
          </a:p>
          <a:p>
            <a:pPr indent="0" lvl="0" marL="0" rtl="0" algn="r">
              <a:spcBef>
                <a:spcPts val="600"/>
              </a:spcBef>
              <a:spcAft>
                <a:spcPts val="0"/>
              </a:spcAft>
              <a:buSzPct val="76000"/>
              <a:buNone/>
            </a:pPr>
            <a:r>
              <a:rPr lang="en-GB"/>
              <a:t>01685441156</a:t>
            </a:r>
            <a:endParaRPr/>
          </a:p>
        </p:txBody>
      </p:sp>
      <p:sp>
        <p:nvSpPr>
          <p:cNvPr id="113" name="Google Shape;113;p1"/>
          <p:cNvSpPr txBox="1"/>
          <p:nvPr>
            <p:ph idx="10" type="dt"/>
          </p:nvPr>
        </p:nvSpPr>
        <p:spPr>
          <a:xfrm>
            <a:off x="6400800" y="6355080"/>
            <a:ext cx="22860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10/15/2023</a:t>
            </a:r>
            <a:endParaRPr/>
          </a:p>
        </p:txBody>
      </p:sp>
      <p:sp>
        <p:nvSpPr>
          <p:cNvPr id="114" name="Google Shape;114;p1"/>
          <p:cNvSpPr txBox="1"/>
          <p:nvPr>
            <p:ph idx="11" type="ftr"/>
          </p:nvPr>
        </p:nvSpPr>
        <p:spPr>
          <a:xfrm>
            <a:off x="2898648" y="6355080"/>
            <a:ext cx="3474720" cy="36576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GB"/>
              <a:t>CSE-495, Section# 3</a:t>
            </a:r>
            <a:endParaRPr/>
          </a:p>
        </p:txBody>
      </p:sp>
      <p:sp>
        <p:nvSpPr>
          <p:cNvPr id="115" name="Google Shape;115;p1"/>
          <p:cNvSpPr txBox="1"/>
          <p:nvPr>
            <p:ph idx="12" type="sldNum"/>
          </p:nvPr>
        </p:nvSpPr>
        <p:spPr>
          <a:xfrm>
            <a:off x="1216152" y="6355080"/>
            <a:ext cx="1219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GB"/>
              <a:t>‹#›</a:t>
            </a:fld>
            <a:endParaRPr/>
          </a:p>
        </p:txBody>
      </p:sp>
      <p:pic>
        <p:nvPicPr>
          <p:cNvPr descr="ewu.jpg" id="116" name="Google Shape;116;p1"/>
          <p:cNvPicPr preferRelativeResize="0"/>
          <p:nvPr/>
        </p:nvPicPr>
        <p:blipFill rotWithShape="1">
          <a:blip r:embed="rId4">
            <a:alphaModFix/>
          </a:blip>
          <a:srcRect b="0" l="0" r="0" t="0"/>
          <a:stretch/>
        </p:blipFill>
        <p:spPr>
          <a:xfrm>
            <a:off x="6248400" y="1905000"/>
            <a:ext cx="2257425" cy="1483218"/>
          </a:xfrm>
          <a:prstGeom prst="rect">
            <a:avLst/>
          </a:prstGeom>
          <a:noFill/>
          <a:ln>
            <a:noFill/>
          </a:ln>
        </p:spPr>
      </p:pic>
      <p:sp>
        <p:nvSpPr>
          <p:cNvPr id="117" name="Google Shape;117;p1"/>
          <p:cNvSpPr txBox="1"/>
          <p:nvPr/>
        </p:nvSpPr>
        <p:spPr>
          <a:xfrm>
            <a:off x="3733799" y="1981200"/>
            <a:ext cx="1871026"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GB" sz="2800" u="none" cap="none" strike="noStrike">
                <a:solidFill>
                  <a:srgbClr val="7F7F7F"/>
                </a:solidFill>
                <a:latin typeface="Comic Sans MS"/>
                <a:ea typeface="Comic Sans MS"/>
                <a:cs typeface="Comic Sans MS"/>
                <a:sym typeface="Comic Sans MS"/>
              </a:rPr>
              <a:t>Lecture 2</a:t>
            </a:r>
            <a:endParaRPr b="1" i="0" sz="2800" u="none" cap="none" strike="noStrike">
              <a:solidFill>
                <a:srgbClr val="7F7F7F"/>
              </a:solidFill>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0"/>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GB"/>
              <a:t>Role of Senior Management</a:t>
            </a:r>
            <a:endParaRPr/>
          </a:p>
        </p:txBody>
      </p:sp>
      <p:sp>
        <p:nvSpPr>
          <p:cNvPr id="178" name="Google Shape;178;p10"/>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fontScale="85000" lnSpcReduction="10000"/>
          </a:bodyPr>
          <a:lstStyle/>
          <a:p>
            <a:pPr indent="-274320" lvl="0" marL="274320" rtl="0" algn="l">
              <a:spcBef>
                <a:spcPts val="0"/>
              </a:spcBef>
              <a:spcAft>
                <a:spcPts val="0"/>
              </a:spcAft>
              <a:buSzPct val="76000"/>
              <a:buChar char="🞂"/>
            </a:pPr>
            <a:r>
              <a:rPr lang="en-GB"/>
              <a:t>Entrepreneurs are not necessarily senior management in a traditional sense, but their role within an organization or startup often involves leadership and decision-making that is senior in nature. It's important to understand the distinction between entrepreneurs and senior management</a:t>
            </a:r>
            <a:endParaRPr/>
          </a:p>
          <a:p>
            <a:pPr indent="-274320" lvl="0" marL="274320" rtl="0" algn="l">
              <a:spcBef>
                <a:spcPts val="600"/>
              </a:spcBef>
              <a:spcAft>
                <a:spcPts val="0"/>
              </a:spcAft>
              <a:buSzPct val="76000"/>
              <a:buChar char="🞂"/>
            </a:pPr>
            <a:r>
              <a:rPr lang="en-GB"/>
              <a:t>Senior management consists of individuals who hold executive positions within an organization, such as the CEO, COO, CFO, and other top executives.</a:t>
            </a:r>
            <a:endParaRPr/>
          </a:p>
          <a:p>
            <a:pPr indent="-274320" lvl="0" marL="274320" rtl="0" algn="l">
              <a:spcBef>
                <a:spcPts val="600"/>
              </a:spcBef>
              <a:spcAft>
                <a:spcPts val="0"/>
              </a:spcAft>
              <a:buSzPct val="76000"/>
              <a:buChar char="🞂"/>
            </a:pPr>
            <a:r>
              <a:rPr lang="en-GB"/>
              <a:t>Senior managers are responsible for implementing the strategic vision set by the entrepreneur or company's board of directors. They oversee various functional areas of the company, such as operations, finance, marketing, and human resources.</a:t>
            </a:r>
            <a:endParaRPr/>
          </a:p>
          <a:p>
            <a:pPr indent="-274320" lvl="0" marL="274320" rtl="0" algn="l">
              <a:spcBef>
                <a:spcPts val="600"/>
              </a:spcBef>
              <a:spcAft>
                <a:spcPts val="0"/>
              </a:spcAft>
              <a:buSzPct val="76000"/>
              <a:buChar char="🞂"/>
            </a:pPr>
            <a:r>
              <a:rPr lang="en-GB"/>
              <a:t>They are typically responsible for day-to-day operations, making tactical decisions, and ensuring the organization operates efficiently and effectively.</a:t>
            </a:r>
            <a:endParaRPr/>
          </a:p>
          <a:p>
            <a:pPr indent="-167665" lvl="0" marL="274320" rtl="0" algn="l">
              <a:spcBef>
                <a:spcPts val="600"/>
              </a:spcBef>
              <a:spcAft>
                <a:spcPts val="0"/>
              </a:spcAft>
              <a:buSzPct val="76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1"/>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GB"/>
              <a:t>Role of Senior Management Cont..</a:t>
            </a:r>
            <a:endParaRPr/>
          </a:p>
        </p:txBody>
      </p:sp>
      <p:sp>
        <p:nvSpPr>
          <p:cNvPr id="184" name="Google Shape;184;p11"/>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en-GB"/>
              <a:t>In many startups, especially in the early stages, the entrepreneur may serve as the de facto senior manager, making strategic and operational decisions. </a:t>
            </a:r>
            <a:endParaRPr/>
          </a:p>
          <a:p>
            <a:pPr indent="-274320" lvl="0" marL="274320" rtl="0" algn="l">
              <a:spcBef>
                <a:spcPts val="600"/>
              </a:spcBef>
              <a:spcAft>
                <a:spcPts val="0"/>
              </a:spcAft>
              <a:buSzPts val="1976"/>
              <a:buChar char="🞂"/>
            </a:pPr>
            <a:r>
              <a:rPr lang="en-GB"/>
              <a:t>As the company grows, it is common for entrepreneurs to bring in experienced senior managers or executives to handle day-to-day operations, </a:t>
            </a:r>
            <a:r>
              <a:rPr b="1" lang="en-GB"/>
              <a:t>while the entrepreneur retains a strategic and visionary role</a:t>
            </a:r>
            <a:r>
              <a:rPr lang="en-GB"/>
              <a:t>. </a:t>
            </a:r>
            <a:endParaRPr/>
          </a:p>
          <a:p>
            <a:pPr indent="-274320" lvl="0" marL="274320" rtl="0" algn="l">
              <a:spcBef>
                <a:spcPts val="600"/>
              </a:spcBef>
              <a:spcAft>
                <a:spcPts val="0"/>
              </a:spcAft>
              <a:buSzPts val="1976"/>
              <a:buChar char="🞂"/>
            </a:pPr>
            <a:r>
              <a:rPr lang="en-GB"/>
              <a:t>In established organizations, senior management is usually a distinct layer of leadership separate from the founders or entrepreneurs.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2"/>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GB"/>
              <a:t>Senior Management</a:t>
            </a:r>
            <a:endParaRPr/>
          </a:p>
        </p:txBody>
      </p:sp>
      <p:sp>
        <p:nvSpPr>
          <p:cNvPr id="190" name="Google Shape;190;p12"/>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lnSpcReduction="10000"/>
          </a:bodyPr>
          <a:lstStyle/>
          <a:p>
            <a:pPr indent="-274320" lvl="0" marL="274320" rtl="0" algn="l">
              <a:spcBef>
                <a:spcPts val="0"/>
              </a:spcBef>
              <a:spcAft>
                <a:spcPts val="0"/>
              </a:spcAft>
              <a:buSzPts val="2432"/>
              <a:buChar char="🞂"/>
            </a:pPr>
            <a:r>
              <a:rPr lang="en-GB" sz="3200"/>
              <a:t>“Senior Management” are your bosses</a:t>
            </a:r>
            <a:endParaRPr/>
          </a:p>
          <a:p>
            <a:pPr indent="-274320" lvl="0" marL="274320" rtl="0" algn="l">
              <a:spcBef>
                <a:spcPts val="600"/>
              </a:spcBef>
              <a:spcAft>
                <a:spcPts val="0"/>
              </a:spcAft>
              <a:buSzPts val="2128"/>
              <a:buNone/>
            </a:pPr>
            <a:r>
              <a:rPr lang="en-GB" sz="2800"/>
              <a:t>		Program managers</a:t>
            </a:r>
            <a:endParaRPr/>
          </a:p>
          <a:p>
            <a:pPr indent="-274320" lvl="0" marL="274320" rtl="0" algn="l">
              <a:spcBef>
                <a:spcPts val="600"/>
              </a:spcBef>
              <a:spcAft>
                <a:spcPts val="0"/>
              </a:spcAft>
              <a:buSzPts val="2128"/>
              <a:buNone/>
            </a:pPr>
            <a:r>
              <a:rPr lang="en-GB" sz="2800"/>
              <a:t>		Division heads</a:t>
            </a:r>
            <a:endParaRPr/>
          </a:p>
          <a:p>
            <a:pPr indent="-274320" lvl="0" marL="274320" rtl="0" algn="l">
              <a:spcBef>
                <a:spcPts val="600"/>
              </a:spcBef>
              <a:spcAft>
                <a:spcPts val="0"/>
              </a:spcAft>
              <a:buSzPts val="2128"/>
              <a:buNone/>
            </a:pPr>
            <a:r>
              <a:rPr lang="en-GB" sz="2800"/>
              <a:t>		Vice presidents</a:t>
            </a:r>
            <a:endParaRPr/>
          </a:p>
          <a:p>
            <a:pPr indent="-274320" lvl="0" marL="274320" rtl="0" algn="l">
              <a:spcBef>
                <a:spcPts val="600"/>
              </a:spcBef>
              <a:spcAft>
                <a:spcPts val="0"/>
              </a:spcAft>
              <a:buSzPts val="2128"/>
              <a:buNone/>
            </a:pPr>
            <a:r>
              <a:rPr lang="en-GB" sz="2800"/>
              <a:t>		Managing partners</a:t>
            </a:r>
            <a:endParaRPr/>
          </a:p>
          <a:p>
            <a:pPr indent="-274320" lvl="0" marL="274320" rtl="0" algn="l">
              <a:spcBef>
                <a:spcPts val="600"/>
              </a:spcBef>
              <a:spcAft>
                <a:spcPts val="0"/>
              </a:spcAft>
              <a:buSzPts val="2128"/>
              <a:buNone/>
            </a:pPr>
            <a:r>
              <a:t/>
            </a:r>
            <a:endParaRPr sz="2800"/>
          </a:p>
          <a:p>
            <a:pPr indent="-274320" lvl="0" marL="274320" rtl="0" algn="l">
              <a:spcBef>
                <a:spcPts val="600"/>
              </a:spcBef>
              <a:spcAft>
                <a:spcPts val="0"/>
              </a:spcAft>
              <a:buSzPts val="2128"/>
              <a:buNone/>
            </a:pPr>
            <a:r>
              <a:rPr lang="en-GB" sz="2800"/>
              <a:t>It is important to remember that the structure and culture of the organization affect the project manager’s relations with senior management. Relations may be very formal and hierarchical, very informal, or somewhere in between.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3"/>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GB"/>
              <a:t>Understand Senior Management’s Role</a:t>
            </a:r>
            <a:endParaRPr/>
          </a:p>
        </p:txBody>
      </p:sp>
      <p:sp>
        <p:nvSpPr>
          <p:cNvPr id="196" name="Google Shape;196;p13"/>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824"/>
              <a:buChar char="🞂"/>
            </a:pPr>
            <a:r>
              <a:rPr lang="en-GB" sz="2400"/>
              <a:t>They have authority and power</a:t>
            </a:r>
            <a:endParaRPr/>
          </a:p>
          <a:p>
            <a:pPr indent="-274320" lvl="0" marL="274320" rtl="0" algn="l">
              <a:spcBef>
                <a:spcPts val="600"/>
              </a:spcBef>
              <a:spcAft>
                <a:spcPts val="0"/>
              </a:spcAft>
              <a:buSzPts val="1824"/>
              <a:buChar char="🞂"/>
            </a:pPr>
            <a:r>
              <a:rPr lang="en-GB" sz="2400"/>
              <a:t>Usually, they select and initiate projects</a:t>
            </a:r>
            <a:endParaRPr/>
          </a:p>
          <a:p>
            <a:pPr indent="-274320" lvl="0" marL="274320" rtl="0" algn="l">
              <a:spcBef>
                <a:spcPts val="600"/>
              </a:spcBef>
              <a:spcAft>
                <a:spcPts val="0"/>
              </a:spcAft>
              <a:buSzPts val="1824"/>
              <a:buChar char="🞂"/>
            </a:pPr>
            <a:r>
              <a:rPr lang="en-GB" sz="2400"/>
              <a:t>As a project manager, ask yourself –</a:t>
            </a:r>
            <a:endParaRPr/>
          </a:p>
          <a:p>
            <a:pPr indent="-228600" lvl="2" marL="822960" rtl="0" algn="l">
              <a:spcBef>
                <a:spcPts val="500"/>
              </a:spcBef>
              <a:spcAft>
                <a:spcPts val="0"/>
              </a:spcAft>
              <a:buSzPts val="1520"/>
              <a:buNone/>
            </a:pPr>
            <a:r>
              <a:rPr lang="en-GB"/>
              <a:t>What do they need from me?</a:t>
            </a:r>
            <a:endParaRPr/>
          </a:p>
          <a:p>
            <a:pPr indent="-228600" lvl="2" marL="822960" rtl="0" algn="l">
              <a:spcBef>
                <a:spcPts val="500"/>
              </a:spcBef>
              <a:spcAft>
                <a:spcPts val="0"/>
              </a:spcAft>
              <a:buSzPts val="1520"/>
              <a:buNone/>
            </a:pPr>
            <a:r>
              <a:rPr lang="en-GB"/>
              <a:t>What do I need from them?</a:t>
            </a:r>
            <a:endParaRPr/>
          </a:p>
          <a:p>
            <a:pPr indent="-274320" lvl="0" marL="274320" rtl="0" algn="l">
              <a:spcBef>
                <a:spcPts val="600"/>
              </a:spcBef>
              <a:spcAft>
                <a:spcPts val="0"/>
              </a:spcAft>
              <a:buSzPts val="1520"/>
              <a:buNone/>
            </a:pPr>
            <a:r>
              <a:rPr lang="en-GB" sz="2000"/>
              <a:t>Once the project has been approved by senior management, the project </a:t>
            </a:r>
            <a:r>
              <a:rPr lang="en-GB" sz="2000"/>
              <a:t>manager</a:t>
            </a:r>
            <a:r>
              <a:rPr lang="en-GB" sz="2000"/>
              <a:t> must continue to work with senior management and keep them informed of the project’s progress. Senior management’s role in the project is that of support, not implementation.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4"/>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GB"/>
              <a:t>Role of Project Manager</a:t>
            </a:r>
            <a:endParaRPr/>
          </a:p>
        </p:txBody>
      </p:sp>
      <p:sp>
        <p:nvSpPr>
          <p:cNvPr id="202" name="Google Shape;202;p14"/>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fontScale="92500" lnSpcReduction="10000"/>
          </a:bodyPr>
          <a:lstStyle/>
          <a:p>
            <a:pPr indent="-274320" lvl="1" marL="548640" rtl="0" algn="l">
              <a:spcBef>
                <a:spcPts val="0"/>
              </a:spcBef>
              <a:spcAft>
                <a:spcPts val="0"/>
              </a:spcAft>
              <a:buSzPct val="76000"/>
              <a:buChar char="🞂"/>
            </a:pPr>
            <a:r>
              <a:rPr lang="en-GB" sz="2400"/>
              <a:t>Project managers are individuals responsible for planning, executing, and overseeing the day-to-day operations of a project.</a:t>
            </a:r>
            <a:endParaRPr sz="2800"/>
          </a:p>
          <a:p>
            <a:pPr indent="-274320" lvl="1" marL="548640" rtl="0" algn="l">
              <a:spcBef>
                <a:spcPts val="500"/>
              </a:spcBef>
              <a:spcAft>
                <a:spcPts val="0"/>
              </a:spcAft>
              <a:buSzPct val="76000"/>
              <a:buChar char="🞂"/>
            </a:pPr>
            <a:r>
              <a:rPr lang="en-GB" sz="2400"/>
              <a:t>They take the entrepreneur's vision and objectives and translate them into actionable plans. This includes defining the project scope, schedule, budget, and resources required.</a:t>
            </a:r>
            <a:endParaRPr sz="2800"/>
          </a:p>
          <a:p>
            <a:pPr indent="-274320" lvl="1" marL="548640" rtl="0" algn="l">
              <a:spcBef>
                <a:spcPts val="500"/>
              </a:spcBef>
              <a:spcAft>
                <a:spcPts val="0"/>
              </a:spcAft>
              <a:buSzPct val="76000"/>
              <a:buChar char="🞂"/>
            </a:pPr>
            <a:r>
              <a:rPr lang="en-GB" sz="2400"/>
              <a:t>Project managers are responsible for organizing and leading project teams, assigning tasks, and ensuring that work progresses according to the plan.</a:t>
            </a:r>
            <a:endParaRPr sz="2800"/>
          </a:p>
          <a:p>
            <a:pPr indent="-274320" lvl="1" marL="548640" rtl="0" algn="l">
              <a:spcBef>
                <a:spcPts val="500"/>
              </a:spcBef>
              <a:spcAft>
                <a:spcPts val="0"/>
              </a:spcAft>
              <a:buSzPct val="76000"/>
              <a:buChar char="🞂"/>
            </a:pPr>
            <a:r>
              <a:rPr lang="en-GB" sz="2400"/>
              <a:t>They monitor and control the project's progress, identifying and mitigating risks and issues, and making adjustments as necessary to keep the project on track.</a:t>
            </a:r>
            <a:endParaRPr sz="2800"/>
          </a:p>
          <a:p>
            <a:pPr indent="-274320" lvl="1" marL="548640" rtl="0" algn="l">
              <a:spcBef>
                <a:spcPts val="500"/>
              </a:spcBef>
              <a:spcAft>
                <a:spcPts val="0"/>
              </a:spcAft>
              <a:buSzPct val="76000"/>
              <a:buChar char="🞂"/>
            </a:pPr>
            <a:r>
              <a:rPr lang="en-GB" sz="2400"/>
              <a:t>Project managers also communicate with stakeholders, report on project status, and ensure that the project is completed within the established constraints.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5"/>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GB"/>
              <a:t>Role of Project Manager Cont..</a:t>
            </a:r>
            <a:endParaRPr/>
          </a:p>
        </p:txBody>
      </p:sp>
      <p:sp>
        <p:nvSpPr>
          <p:cNvPr id="208" name="Google Shape;208;p15"/>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fontScale="92500" lnSpcReduction="20000"/>
          </a:bodyPr>
          <a:lstStyle/>
          <a:p>
            <a:pPr indent="-274320" lvl="0" marL="274320" rtl="0" algn="l">
              <a:spcBef>
                <a:spcPts val="0"/>
              </a:spcBef>
              <a:spcAft>
                <a:spcPts val="0"/>
              </a:spcAft>
              <a:buSzPct val="76000"/>
              <a:buChar char="🞂"/>
            </a:pPr>
            <a:r>
              <a:rPr lang="en-GB" sz="2800"/>
              <a:t>Why Projects Originate?</a:t>
            </a:r>
            <a:endParaRPr sz="3200"/>
          </a:p>
          <a:p>
            <a:pPr indent="-274344" lvl="1" marL="548640" rtl="0" algn="l">
              <a:spcBef>
                <a:spcPts val="500"/>
              </a:spcBef>
              <a:spcAft>
                <a:spcPts val="0"/>
              </a:spcAft>
              <a:buSzPct val="76000"/>
              <a:buChar char="🞂"/>
            </a:pPr>
            <a:r>
              <a:rPr lang="en-GB" sz="2900"/>
              <a:t>Product obsolescence</a:t>
            </a:r>
            <a:endParaRPr/>
          </a:p>
          <a:p>
            <a:pPr indent="-274344" lvl="1" marL="548640" rtl="0" algn="l">
              <a:spcBef>
                <a:spcPts val="500"/>
              </a:spcBef>
              <a:spcAft>
                <a:spcPts val="0"/>
              </a:spcAft>
              <a:buSzPct val="76000"/>
              <a:buChar char="🞂"/>
            </a:pPr>
            <a:r>
              <a:rPr lang="en-GB" sz="2900"/>
              <a:t>Competitive forces</a:t>
            </a:r>
            <a:endParaRPr/>
          </a:p>
          <a:p>
            <a:pPr indent="-274344" lvl="1" marL="548640" rtl="0" algn="l">
              <a:spcBef>
                <a:spcPts val="500"/>
              </a:spcBef>
              <a:spcAft>
                <a:spcPts val="0"/>
              </a:spcAft>
              <a:buSzPct val="76000"/>
              <a:buChar char="🞂"/>
            </a:pPr>
            <a:r>
              <a:rPr lang="en-GB" sz="2900"/>
              <a:t>Client requirements</a:t>
            </a:r>
            <a:endParaRPr/>
          </a:p>
          <a:p>
            <a:pPr indent="-274344" lvl="1" marL="548640" rtl="0" algn="l">
              <a:spcBef>
                <a:spcPts val="500"/>
              </a:spcBef>
              <a:spcAft>
                <a:spcPts val="0"/>
              </a:spcAft>
              <a:buSzPct val="76000"/>
              <a:buChar char="🞂"/>
            </a:pPr>
            <a:r>
              <a:rPr lang="en-GB" sz="2900"/>
              <a:t>Employee suggestions</a:t>
            </a:r>
            <a:endParaRPr/>
          </a:p>
          <a:p>
            <a:pPr indent="-274344" lvl="1" marL="548640" rtl="0" algn="l">
              <a:spcBef>
                <a:spcPts val="500"/>
              </a:spcBef>
              <a:spcAft>
                <a:spcPts val="0"/>
              </a:spcAft>
              <a:buSzPct val="76000"/>
              <a:buChar char="🞂"/>
            </a:pPr>
            <a:r>
              <a:rPr lang="en-GB" sz="2900"/>
              <a:t>Other sources</a:t>
            </a:r>
            <a:endParaRPr/>
          </a:p>
          <a:p>
            <a:pPr indent="-274320" lvl="0" marL="274320" rtl="0" algn="l">
              <a:spcBef>
                <a:spcPts val="777"/>
              </a:spcBef>
              <a:spcAft>
                <a:spcPts val="0"/>
              </a:spcAft>
              <a:buSzPct val="76000"/>
              <a:buNone/>
            </a:pPr>
            <a:r>
              <a:rPr lang="en-GB" sz="2800"/>
              <a:t>Although there are certainly exception to the rule, the </a:t>
            </a:r>
            <a:r>
              <a:rPr b="1" lang="en-GB" sz="2800"/>
              <a:t>project manager is not usually involved in this decision</a:t>
            </a:r>
            <a:r>
              <a:rPr lang="en-GB" sz="2800"/>
              <a:t>. </a:t>
            </a:r>
            <a:endParaRPr sz="2800"/>
          </a:p>
          <a:p>
            <a:pPr indent="-274320" lvl="0" marL="274320" rtl="0" algn="l">
              <a:spcBef>
                <a:spcPts val="777"/>
              </a:spcBef>
              <a:spcAft>
                <a:spcPts val="0"/>
              </a:spcAft>
              <a:buSzPct val="76000"/>
              <a:buNone/>
            </a:pPr>
            <a:r>
              <a:rPr lang="en-GB" sz="2800"/>
              <a:t>Nevertheless, the </a:t>
            </a:r>
            <a:r>
              <a:rPr b="1" lang="en-GB" sz="2800"/>
              <a:t>project manager should understand why the project is being launched </a:t>
            </a:r>
            <a:r>
              <a:rPr lang="en-GB" sz="2800"/>
              <a:t>in order to ensure that the result delivered meets the needs for which it was started.</a:t>
            </a:r>
            <a:endParaRPr/>
          </a:p>
          <a:p>
            <a:pPr indent="-158254" lvl="0" marL="274320" rtl="0" algn="l">
              <a:spcBef>
                <a:spcPts val="600"/>
              </a:spcBef>
              <a:spcAft>
                <a:spcPts val="0"/>
              </a:spcAft>
              <a:buSzPct val="760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6"/>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GB"/>
              <a:t>Project Initiation Process</a:t>
            </a:r>
            <a:endParaRPr/>
          </a:p>
        </p:txBody>
      </p:sp>
      <p:sp>
        <p:nvSpPr>
          <p:cNvPr id="214" name="Google Shape;214;p16"/>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spcBef>
                <a:spcPts val="0"/>
              </a:spcBef>
              <a:spcAft>
                <a:spcPts val="0"/>
              </a:spcAft>
              <a:buSzPct val="76000"/>
              <a:buChar char="🞂"/>
            </a:pPr>
            <a:r>
              <a:rPr lang="en-GB"/>
              <a:t>The project initiation process is the first phase in the project management life cycle. It involves defining the project's purpose, scope, objectives, and stakeholders, as well as securing initial approvals and resources to begin the project. The key steps in the project initiation process typically include:</a:t>
            </a:r>
            <a:endParaRPr/>
          </a:p>
          <a:p>
            <a:pPr indent="-274344" lvl="1" marL="548640" rtl="0" algn="l">
              <a:spcBef>
                <a:spcPts val="500"/>
              </a:spcBef>
              <a:spcAft>
                <a:spcPts val="0"/>
              </a:spcAft>
              <a:buSzPct val="76000"/>
              <a:buChar char="🞂"/>
            </a:pPr>
            <a:r>
              <a:rPr lang="en-GB"/>
              <a:t>Identify Project Goal and Objectives</a:t>
            </a:r>
            <a:endParaRPr/>
          </a:p>
          <a:p>
            <a:pPr indent="-274344" lvl="1" marL="548640" rtl="0" algn="l">
              <a:spcBef>
                <a:spcPts val="500"/>
              </a:spcBef>
              <a:spcAft>
                <a:spcPts val="0"/>
              </a:spcAft>
              <a:buSzPct val="76000"/>
              <a:buChar char="🞂"/>
            </a:pPr>
            <a:r>
              <a:rPr lang="en-GB"/>
              <a:t>Stakeholder Identification and Analysis</a:t>
            </a:r>
            <a:endParaRPr/>
          </a:p>
          <a:p>
            <a:pPr indent="-274344" lvl="1" marL="548640" rtl="0" algn="l">
              <a:spcBef>
                <a:spcPts val="500"/>
              </a:spcBef>
              <a:spcAft>
                <a:spcPts val="0"/>
              </a:spcAft>
              <a:buSzPct val="76000"/>
              <a:buChar char="🞂"/>
            </a:pPr>
            <a:r>
              <a:rPr lang="en-GB"/>
              <a:t>Feasibility Study</a:t>
            </a:r>
            <a:endParaRPr/>
          </a:p>
          <a:p>
            <a:pPr indent="-274344" lvl="1" marL="548640" rtl="0" algn="l">
              <a:spcBef>
                <a:spcPts val="500"/>
              </a:spcBef>
              <a:spcAft>
                <a:spcPts val="0"/>
              </a:spcAft>
              <a:buSzPct val="76000"/>
              <a:buChar char="🞂"/>
            </a:pPr>
            <a:r>
              <a:rPr lang="en-GB"/>
              <a:t>Project Team Assignment</a:t>
            </a:r>
            <a:endParaRPr/>
          </a:p>
          <a:p>
            <a:pPr indent="-274344" lvl="1" marL="548640" rtl="0" algn="l">
              <a:spcBef>
                <a:spcPts val="500"/>
              </a:spcBef>
              <a:spcAft>
                <a:spcPts val="0"/>
              </a:spcAft>
              <a:buSzPct val="76000"/>
              <a:buChar char="🞂"/>
            </a:pPr>
            <a:r>
              <a:rPr lang="en-GB"/>
              <a:t>Initial Budget and Resource Allocation</a:t>
            </a:r>
            <a:endParaRPr/>
          </a:p>
          <a:p>
            <a:pPr indent="-274344" lvl="1" marL="548640" rtl="0" algn="l">
              <a:spcBef>
                <a:spcPts val="500"/>
              </a:spcBef>
              <a:spcAft>
                <a:spcPts val="0"/>
              </a:spcAft>
              <a:buSzPct val="76000"/>
              <a:buChar char="🞂"/>
            </a:pPr>
            <a:r>
              <a:rPr lang="en-GB"/>
              <a:t>Risk Assessment</a:t>
            </a:r>
            <a:endParaRPr/>
          </a:p>
          <a:p>
            <a:pPr indent="-274344" lvl="1" marL="548640" rtl="0" algn="l">
              <a:spcBef>
                <a:spcPts val="500"/>
              </a:spcBef>
              <a:spcAft>
                <a:spcPts val="0"/>
              </a:spcAft>
              <a:buSzPct val="76000"/>
              <a:buChar char="🞂"/>
            </a:pPr>
            <a:r>
              <a:rPr lang="en-GB"/>
              <a:t>Project Approval</a:t>
            </a:r>
            <a:endParaRPr/>
          </a:p>
          <a:p>
            <a:pPr indent="-274344" lvl="1" marL="548640" rtl="0" algn="l">
              <a:spcBef>
                <a:spcPts val="500"/>
              </a:spcBef>
              <a:spcAft>
                <a:spcPts val="0"/>
              </a:spcAft>
              <a:buSzPct val="76000"/>
              <a:buChar char="🞂"/>
            </a:pPr>
            <a:r>
              <a:rPr lang="en-GB"/>
              <a:t>Project Kickoff Meeting</a:t>
            </a:r>
            <a:endParaRPr/>
          </a:p>
          <a:p>
            <a:pPr indent="-274344" lvl="1" marL="548640" rtl="0" algn="l">
              <a:spcBef>
                <a:spcPts val="500"/>
              </a:spcBef>
              <a:spcAft>
                <a:spcPts val="0"/>
              </a:spcAft>
              <a:buSzPct val="76000"/>
              <a:buChar char="🞂"/>
            </a:pPr>
            <a:r>
              <a:rPr b="1" lang="en-GB"/>
              <a:t>Project Charter Development</a:t>
            </a:r>
            <a:endParaRPr/>
          </a:p>
          <a:p>
            <a:pPr indent="-171670" lvl="1" marL="548640" rtl="0" algn="l">
              <a:spcBef>
                <a:spcPts val="500"/>
              </a:spcBef>
              <a:spcAft>
                <a:spcPts val="0"/>
              </a:spcAft>
              <a:buSzPct val="760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7"/>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GB"/>
              <a:t>Defining Project Goals and Objectives</a:t>
            </a:r>
            <a:endParaRPr/>
          </a:p>
        </p:txBody>
      </p:sp>
      <p:sp>
        <p:nvSpPr>
          <p:cNvPr id="220" name="Google Shape;220;p17"/>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en-GB"/>
              <a:t>Discuss the importance of setting clear project goals and objectives.</a:t>
            </a:r>
            <a:endParaRPr/>
          </a:p>
          <a:p>
            <a:pPr indent="-274320" lvl="0" marL="274320" rtl="0" algn="l">
              <a:spcBef>
                <a:spcPts val="600"/>
              </a:spcBef>
              <a:spcAft>
                <a:spcPts val="0"/>
              </a:spcAft>
              <a:buSzPts val="1976"/>
              <a:buChar char="🞂"/>
            </a:pPr>
            <a:r>
              <a:rPr lang="en-GB"/>
              <a:t>Provide examples of project goals and objectives in IT and entrepreneurship contexts.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8"/>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GB"/>
              <a:t>Importance of clear objectives</a:t>
            </a:r>
            <a:endParaRPr/>
          </a:p>
        </p:txBody>
      </p:sp>
      <p:pic>
        <p:nvPicPr>
          <p:cNvPr id="226" name="Google Shape;226;p18"/>
          <p:cNvPicPr preferRelativeResize="0"/>
          <p:nvPr>
            <p:ph idx="1" type="body"/>
          </p:nvPr>
        </p:nvPicPr>
        <p:blipFill rotWithShape="1">
          <a:blip r:embed="rId3">
            <a:alphaModFix/>
          </a:blip>
          <a:srcRect b="0" l="0" r="0" t="0"/>
          <a:stretch/>
        </p:blipFill>
        <p:spPr>
          <a:xfrm>
            <a:off x="457200" y="2167560"/>
            <a:ext cx="8229600" cy="304040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9"/>
          <p:cNvSpPr txBox="1"/>
          <p:nvPr>
            <p:ph type="title"/>
          </p:nvPr>
        </p:nvSpPr>
        <p:spPr>
          <a:xfrm>
            <a:off x="457200" y="152400"/>
            <a:ext cx="83058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GB"/>
              <a:t>Importance of clear objectives cont..</a:t>
            </a:r>
            <a:endParaRPr/>
          </a:p>
        </p:txBody>
      </p:sp>
      <p:pic>
        <p:nvPicPr>
          <p:cNvPr id="232" name="Google Shape;232;p19"/>
          <p:cNvPicPr preferRelativeResize="0"/>
          <p:nvPr>
            <p:ph idx="1" type="body"/>
          </p:nvPr>
        </p:nvPicPr>
        <p:blipFill rotWithShape="1">
          <a:blip r:embed="rId3">
            <a:alphaModFix/>
          </a:blip>
          <a:srcRect b="0" l="0" r="0" t="0"/>
          <a:stretch/>
        </p:blipFill>
        <p:spPr>
          <a:xfrm>
            <a:off x="457200" y="2182997"/>
            <a:ext cx="8229600" cy="300953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GB"/>
              <a:t>Agenda</a:t>
            </a:r>
            <a:endParaRPr/>
          </a:p>
        </p:txBody>
      </p:sp>
      <p:sp>
        <p:nvSpPr>
          <p:cNvPr id="123" name="Google Shape;123;p2"/>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10/15/2023</a:t>
            </a:r>
            <a:endParaRPr/>
          </a:p>
        </p:txBody>
      </p:sp>
      <p:sp>
        <p:nvSpPr>
          <p:cNvPr id="124" name="Google Shape;124;p2"/>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GB"/>
              <a:t>CSE-495, Section# 3</a:t>
            </a:r>
            <a:endParaRPr/>
          </a:p>
        </p:txBody>
      </p:sp>
      <p:sp>
        <p:nvSpPr>
          <p:cNvPr id="125" name="Google Shape;125;p2"/>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GB"/>
              <a:t>‹#›</a:t>
            </a:fld>
            <a:endParaRPr/>
          </a:p>
        </p:txBody>
      </p:sp>
      <p:sp>
        <p:nvSpPr>
          <p:cNvPr id="126" name="Google Shape;126;p2"/>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148844" lvl="0" marL="274320" rtl="0" algn="l">
              <a:spcBef>
                <a:spcPts val="0"/>
              </a:spcBef>
              <a:spcAft>
                <a:spcPts val="0"/>
              </a:spcAft>
              <a:buSzPts val="1976"/>
              <a:buNone/>
            </a:pPr>
            <a:r>
              <a:t/>
            </a:r>
            <a:endParaRPr/>
          </a:p>
          <a:p>
            <a:pPr indent="-148844" lvl="0" marL="274320" rtl="0" algn="l">
              <a:spcBef>
                <a:spcPts val="600"/>
              </a:spcBef>
              <a:spcAft>
                <a:spcPts val="0"/>
              </a:spcAft>
              <a:buSzPts val="1976"/>
              <a:buNone/>
            </a:pPr>
            <a:r>
              <a:t/>
            </a:r>
            <a:endParaRPr/>
          </a:p>
          <a:p>
            <a:pPr indent="-148844" lvl="0" marL="274320" rtl="0" algn="l">
              <a:spcBef>
                <a:spcPts val="600"/>
              </a:spcBef>
              <a:spcAft>
                <a:spcPts val="0"/>
              </a:spcAft>
              <a:buSzPts val="1976"/>
              <a:buNone/>
            </a:pPr>
            <a:r>
              <a:t/>
            </a:r>
            <a:endParaRPr/>
          </a:p>
          <a:p>
            <a:pPr indent="-148844" lvl="0" marL="274320" rtl="0" algn="l">
              <a:spcBef>
                <a:spcPts val="600"/>
              </a:spcBef>
              <a:spcAft>
                <a:spcPts val="0"/>
              </a:spcAft>
              <a:buSzPts val="1976"/>
              <a:buNone/>
            </a:pPr>
            <a:r>
              <a:t/>
            </a:r>
            <a:endParaRPr/>
          </a:p>
          <a:p>
            <a:pPr indent="-158496" lvl="0" marL="274320" rtl="0" algn="l">
              <a:spcBef>
                <a:spcPts val="600"/>
              </a:spcBef>
              <a:spcAft>
                <a:spcPts val="0"/>
              </a:spcAft>
              <a:buSzPts val="1824"/>
              <a:buNone/>
            </a:pPr>
            <a:r>
              <a:t/>
            </a:r>
            <a:endParaRPr sz="2400"/>
          </a:p>
          <a:p>
            <a:pPr indent="-158496" lvl="0" marL="274320" rtl="0" algn="l">
              <a:spcBef>
                <a:spcPts val="600"/>
              </a:spcBef>
              <a:spcAft>
                <a:spcPts val="0"/>
              </a:spcAft>
              <a:buSzPts val="1824"/>
              <a:buNone/>
            </a:pPr>
            <a:r>
              <a:t/>
            </a:r>
            <a:endParaRPr sz="2400"/>
          </a:p>
          <a:p>
            <a:pPr indent="-158496" lvl="0" marL="274320" rtl="0" algn="l">
              <a:spcBef>
                <a:spcPts val="600"/>
              </a:spcBef>
              <a:spcAft>
                <a:spcPts val="0"/>
              </a:spcAft>
              <a:buSzPts val="1824"/>
              <a:buNone/>
            </a:pPr>
            <a:r>
              <a:t/>
            </a:r>
            <a:endParaRPr sz="2400"/>
          </a:p>
          <a:p>
            <a:pPr indent="-274320" lvl="0" marL="274320" rtl="0" algn="l">
              <a:spcBef>
                <a:spcPts val="600"/>
              </a:spcBef>
              <a:spcAft>
                <a:spcPts val="0"/>
              </a:spcAft>
              <a:buSzPts val="1824"/>
              <a:buNone/>
            </a:pPr>
            <a:r>
              <a:rPr lang="en-GB" sz="2400"/>
              <a:t>	</a:t>
            </a:r>
            <a:endParaRPr sz="2400"/>
          </a:p>
        </p:txBody>
      </p:sp>
      <p:sp>
        <p:nvSpPr>
          <p:cNvPr id="127" name="Google Shape;127;p2"/>
          <p:cNvSpPr/>
          <p:nvPr/>
        </p:nvSpPr>
        <p:spPr>
          <a:xfrm>
            <a:off x="914400" y="1371600"/>
            <a:ext cx="7086600" cy="3962400"/>
          </a:xfrm>
          <a:prstGeom prst="verticalScroll">
            <a:avLst>
              <a:gd fmla="val 12500" name="adj"/>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3200"/>
              <a:buFont typeface="Gill Sans"/>
              <a:buNone/>
            </a:pPr>
            <a:r>
              <a:rPr b="1" i="0" lang="en-GB" sz="3200" u="none" cap="none" strike="noStrike">
                <a:solidFill>
                  <a:schemeClr val="dk1"/>
                </a:solidFill>
                <a:latin typeface="Gill Sans"/>
                <a:ea typeface="Gill Sans"/>
                <a:cs typeface="Gill Sans"/>
                <a:sym typeface="Gill Sans"/>
              </a:rPr>
              <a:t>Overview of Today's Class</a:t>
            </a:r>
            <a:endParaRPr/>
          </a:p>
          <a:p>
            <a:pPr indent="-152400" lvl="0" marL="0" marR="0" rtl="0" algn="l">
              <a:spcBef>
                <a:spcPts val="0"/>
              </a:spcBef>
              <a:spcAft>
                <a:spcPts val="0"/>
              </a:spcAft>
              <a:buClr>
                <a:schemeClr val="dk1"/>
              </a:buClr>
              <a:buSzPts val="2400"/>
              <a:buFont typeface="Arial"/>
              <a:buChar char="•"/>
            </a:pPr>
            <a:r>
              <a:rPr b="1" i="0" lang="en-GB" sz="2400" u="none" cap="none" strike="noStrike">
                <a:solidFill>
                  <a:schemeClr val="dk1"/>
                </a:solidFill>
                <a:latin typeface="Gill Sans"/>
                <a:ea typeface="Gill Sans"/>
                <a:cs typeface="Gill Sans"/>
                <a:sym typeface="Gill Sans"/>
              </a:rPr>
              <a:t>Recap of lecture 1</a:t>
            </a:r>
            <a:endParaRPr/>
          </a:p>
          <a:p>
            <a:pPr indent="-152400" lvl="0" marL="0" marR="0" rtl="0" algn="l">
              <a:spcBef>
                <a:spcPts val="0"/>
              </a:spcBef>
              <a:spcAft>
                <a:spcPts val="0"/>
              </a:spcAft>
              <a:buClr>
                <a:schemeClr val="dk1"/>
              </a:buClr>
              <a:buSzPts val="2400"/>
              <a:buFont typeface="Arial"/>
              <a:buChar char="•"/>
            </a:pPr>
            <a:r>
              <a:rPr b="1" i="0" lang="en-GB" sz="2400" u="none" cap="none" strike="noStrike">
                <a:solidFill>
                  <a:schemeClr val="dk1"/>
                </a:solidFill>
                <a:latin typeface="Gill Sans"/>
                <a:ea typeface="Gill Sans"/>
                <a:cs typeface="Gill Sans"/>
                <a:sym typeface="Gill Sans"/>
              </a:rPr>
              <a:t>Project Initiation</a:t>
            </a:r>
            <a:endParaRPr/>
          </a:p>
          <a:p>
            <a:pPr indent="0" lvl="0" marL="0" marR="0" rtl="0" algn="l">
              <a:spcBef>
                <a:spcPts val="0"/>
              </a:spcBef>
              <a:spcAft>
                <a:spcPts val="0"/>
              </a:spcAft>
              <a:buClr>
                <a:schemeClr val="dk1"/>
              </a:buClr>
              <a:buSzPts val="2400"/>
              <a:buFont typeface="Arial"/>
              <a:buNone/>
            </a:pPr>
            <a:r>
              <a:t/>
            </a:r>
            <a:endParaRPr b="1" i="0" sz="2400" u="none" cap="none" strike="noStrike">
              <a:solidFill>
                <a:schemeClr val="dk1"/>
              </a:solidFill>
              <a:latin typeface="Gill Sans"/>
              <a:ea typeface="Gill Sans"/>
              <a:cs typeface="Gill Sans"/>
              <a:sym typeface="Gill Sans"/>
            </a:endParaRPr>
          </a:p>
        </p:txBody>
      </p:sp>
      <p:sp>
        <p:nvSpPr>
          <p:cNvPr id="128" name="Google Shape;128;p2"/>
          <p:cNvSpPr/>
          <p:nvPr/>
        </p:nvSpPr>
        <p:spPr>
          <a:xfrm>
            <a:off x="990600" y="5562600"/>
            <a:ext cx="7010400" cy="609600"/>
          </a:xfrm>
          <a:prstGeom prst="homePlate">
            <a:avLst>
              <a:gd fmla="val 50000" name="adj"/>
            </a:avLst>
          </a:prstGeom>
          <a:solidFill>
            <a:schemeClr val="lt1"/>
          </a:solid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GB" sz="2400" u="none" cap="none" strike="noStrike">
                <a:solidFill>
                  <a:schemeClr val="dk1"/>
                </a:solidFill>
                <a:latin typeface="Gill Sans"/>
                <a:ea typeface="Gill Sans"/>
                <a:cs typeface="Gill Sans"/>
                <a:sym typeface="Gill Sans"/>
              </a:rPr>
              <a:t>Next Class &gt;&gt; Project Presentation</a:t>
            </a:r>
            <a:endParaRPr/>
          </a:p>
          <a:p>
            <a:pPr indent="0" lvl="0" marL="0" marR="0" rtl="0" algn="ctr">
              <a:spcBef>
                <a:spcPts val="0"/>
              </a:spcBef>
              <a:spcAft>
                <a:spcPts val="0"/>
              </a:spcAft>
              <a:buNone/>
            </a:pPr>
            <a:r>
              <a:rPr b="1" i="0" lang="en-GB" sz="2400" u="none" cap="none" strike="noStrike">
                <a:solidFill>
                  <a:schemeClr val="dk1"/>
                </a:solidFill>
                <a:latin typeface="Gill Sans"/>
                <a:ea typeface="Gill Sans"/>
                <a:cs typeface="Gill Sans"/>
                <a:sym typeface="Gill Sans"/>
              </a:rPr>
              <a:t>&amp; Project Planning in IT</a:t>
            </a:r>
            <a:endParaRPr b="1" i="0" sz="2400" u="none" cap="none" strike="noStrike">
              <a:solidFill>
                <a:schemeClr val="dk1"/>
              </a:solidFill>
              <a:latin typeface="Gill Sans"/>
              <a:ea typeface="Gill Sans"/>
              <a:cs typeface="Gill Sans"/>
              <a:sym typeface="Gill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0"/>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GB"/>
              <a:t>Importance of clear objectives cont..</a:t>
            </a:r>
            <a:endParaRPr/>
          </a:p>
        </p:txBody>
      </p:sp>
      <p:pic>
        <p:nvPicPr>
          <p:cNvPr id="238" name="Google Shape;238;p20"/>
          <p:cNvPicPr preferRelativeResize="0"/>
          <p:nvPr>
            <p:ph idx="1" type="body"/>
          </p:nvPr>
        </p:nvPicPr>
        <p:blipFill rotWithShape="1">
          <a:blip r:embed="rId3">
            <a:alphaModFix/>
          </a:blip>
          <a:srcRect b="0" l="0" r="0" t="0"/>
          <a:stretch/>
        </p:blipFill>
        <p:spPr>
          <a:xfrm>
            <a:off x="2670602" y="1219201"/>
            <a:ext cx="3932408" cy="5105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1"/>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GB"/>
              <a:t>Stakeholder Identification</a:t>
            </a:r>
            <a:endParaRPr/>
          </a:p>
        </p:txBody>
      </p:sp>
      <p:sp>
        <p:nvSpPr>
          <p:cNvPr id="244" name="Google Shape;244;p21"/>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en-GB"/>
              <a:t>Identify all individuals, groups, or organizations that have an interest in or may be affected by the project. These are known as stakeholders.</a:t>
            </a:r>
            <a:endParaRPr/>
          </a:p>
          <a:p>
            <a:pPr indent="-274320" lvl="0" marL="274320" rtl="0" algn="l">
              <a:spcBef>
                <a:spcPts val="600"/>
              </a:spcBef>
              <a:spcAft>
                <a:spcPts val="0"/>
              </a:spcAft>
              <a:buSzPts val="1976"/>
              <a:buChar char="🞂"/>
            </a:pPr>
            <a:r>
              <a:rPr lang="en-GB"/>
              <a:t>They play a vital role in the success of a project and can influence or be influenced by project outcomes. Understanding and managing stakeholders is a critical aspect of project management.</a:t>
            </a:r>
            <a:endParaRPr/>
          </a:p>
          <a:p>
            <a:pPr indent="-274320" lvl="0" marL="274320" rtl="0" algn="l">
              <a:spcBef>
                <a:spcPts val="600"/>
              </a:spcBef>
              <a:spcAft>
                <a:spcPts val="0"/>
              </a:spcAft>
              <a:buSzPts val="1976"/>
              <a:buNone/>
            </a:pPr>
            <a:r>
              <a:t/>
            </a:r>
            <a:endParaRPr/>
          </a:p>
          <a:p>
            <a:pPr indent="-148844" lvl="0" marL="274320" rtl="0" algn="l">
              <a:spcBef>
                <a:spcPts val="600"/>
              </a:spcBef>
              <a:spcAft>
                <a:spcPts val="0"/>
              </a:spcAft>
              <a:buSzPts val="1976"/>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2"/>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GB"/>
              <a:t>Stakeholder Identification Cont..</a:t>
            </a:r>
            <a:endParaRPr/>
          </a:p>
        </p:txBody>
      </p:sp>
      <p:sp>
        <p:nvSpPr>
          <p:cNvPr id="250" name="Google Shape;250;p22"/>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b="1" lang="en-GB"/>
              <a:t>Types of Stakeholders:</a:t>
            </a:r>
            <a:endParaRPr/>
          </a:p>
          <a:p>
            <a:pPr indent="-274320" lvl="1" marL="548640" rtl="0" algn="l">
              <a:spcBef>
                <a:spcPts val="500"/>
              </a:spcBef>
              <a:spcAft>
                <a:spcPts val="0"/>
              </a:spcAft>
              <a:buSzPts val="1748"/>
              <a:buChar char="🞂"/>
            </a:pPr>
            <a:r>
              <a:rPr b="1" lang="en-GB"/>
              <a:t>Internal Stakeholders:</a:t>
            </a:r>
            <a:r>
              <a:rPr lang="en-GB"/>
              <a:t> These are individuals or groups within the organization where the project is taking place. They can include project sponsors, senior management, project team members, and employees.</a:t>
            </a:r>
            <a:endParaRPr/>
          </a:p>
          <a:p>
            <a:pPr indent="-274320" lvl="1" marL="548640" rtl="0" algn="l">
              <a:spcBef>
                <a:spcPts val="500"/>
              </a:spcBef>
              <a:spcAft>
                <a:spcPts val="0"/>
              </a:spcAft>
              <a:buSzPts val="1748"/>
              <a:buChar char="🞂"/>
            </a:pPr>
            <a:r>
              <a:rPr b="1" lang="en-GB"/>
              <a:t>External Stakeholders:</a:t>
            </a:r>
            <a:r>
              <a:rPr lang="en-GB"/>
              <a:t> These are individuals or groups outside the organization but have a vested interest in the project. They can include customers, suppliers, regulatory authorities, local communities, and the general public.</a:t>
            </a:r>
            <a:endParaRPr/>
          </a:p>
          <a:p>
            <a:pPr indent="-148844" lvl="0" marL="274320" rtl="0" algn="l">
              <a:spcBef>
                <a:spcPts val="600"/>
              </a:spcBef>
              <a:spcAft>
                <a:spcPts val="0"/>
              </a:spcAft>
              <a:buSzPts val="1976"/>
              <a:buNone/>
            </a:pPr>
            <a:r>
              <a:t/>
            </a:r>
            <a:endParaRPr/>
          </a:p>
          <a:p>
            <a:pPr indent="-148844" lvl="0" marL="274320" rtl="0" algn="l">
              <a:spcBef>
                <a:spcPts val="600"/>
              </a:spcBef>
              <a:spcAft>
                <a:spcPts val="0"/>
              </a:spcAft>
              <a:buSzPts val="1976"/>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3"/>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GB"/>
              <a:t>Stakeholder Influence and Impact</a:t>
            </a:r>
            <a:endParaRPr/>
          </a:p>
        </p:txBody>
      </p:sp>
      <p:sp>
        <p:nvSpPr>
          <p:cNvPr id="256" name="Google Shape;256;p23"/>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en-GB"/>
              <a:t>Stakeholders can have varying degrees of influence and impact on the project. Some stakeholders may have decision-making authority, while others may only be indirectly affected.</a:t>
            </a:r>
            <a:endParaRPr/>
          </a:p>
          <a:p>
            <a:pPr indent="-274320" lvl="0" marL="274320" rtl="0" algn="l">
              <a:spcBef>
                <a:spcPts val="600"/>
              </a:spcBef>
              <a:spcAft>
                <a:spcPts val="0"/>
              </a:spcAft>
              <a:buSzPts val="1976"/>
              <a:buChar char="🞂"/>
            </a:pPr>
            <a:r>
              <a:rPr lang="en-GB"/>
              <a:t>Understanding stakeholder influence helps project managers prioritize their communication and engagement strategies.</a:t>
            </a:r>
            <a:endParaRPr/>
          </a:p>
          <a:p>
            <a:pPr indent="-148844" lvl="0" marL="274320" rtl="0" algn="l">
              <a:spcBef>
                <a:spcPts val="600"/>
              </a:spcBef>
              <a:spcAft>
                <a:spcPts val="0"/>
              </a:spcAft>
              <a:buSzPts val="1976"/>
              <a:buNone/>
            </a:pPr>
            <a:r>
              <a:t/>
            </a:r>
            <a:endParaRPr/>
          </a:p>
          <a:p>
            <a:pPr indent="-148844" lvl="0" marL="274320" rtl="0" algn="l">
              <a:spcBef>
                <a:spcPts val="600"/>
              </a:spcBef>
              <a:spcAft>
                <a:spcPts val="0"/>
              </a:spcAft>
              <a:buSzPts val="1976"/>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4"/>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Bookman Old Style"/>
              <a:buNone/>
            </a:pPr>
            <a:r>
              <a:rPr lang="en-GB"/>
              <a:t>Stakeholder Communication and Engagement</a:t>
            </a:r>
            <a:endParaRPr/>
          </a:p>
        </p:txBody>
      </p:sp>
      <p:sp>
        <p:nvSpPr>
          <p:cNvPr id="262" name="Google Shape;262;p24"/>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en-GB"/>
              <a:t>Effective communication with stakeholders is essential. Project managers should establish a clear communication plan to keep stakeholders informed and engaged.</a:t>
            </a:r>
            <a:endParaRPr/>
          </a:p>
          <a:p>
            <a:pPr indent="-148844" lvl="0" marL="274320" rtl="0" algn="l">
              <a:spcBef>
                <a:spcPts val="600"/>
              </a:spcBef>
              <a:spcAft>
                <a:spcPts val="0"/>
              </a:spcAft>
              <a:buSzPts val="1976"/>
              <a:buNone/>
            </a:pPr>
            <a:r>
              <a:t/>
            </a:r>
            <a:endParaRPr/>
          </a:p>
          <a:p>
            <a:pPr indent="-274320" lvl="0" marL="274320" rtl="0" algn="l">
              <a:spcBef>
                <a:spcPts val="600"/>
              </a:spcBef>
              <a:spcAft>
                <a:spcPts val="0"/>
              </a:spcAft>
              <a:buSzPts val="1976"/>
              <a:buChar char="🞂"/>
            </a:pPr>
            <a:r>
              <a:rPr lang="en-GB"/>
              <a:t>Regular updates, meetings, and feedback mechanisms are common tools for managing stakeholder relationships.</a:t>
            </a:r>
            <a:endParaRPr/>
          </a:p>
          <a:p>
            <a:pPr indent="-148844" lvl="0" marL="274320" rtl="0" algn="l">
              <a:spcBef>
                <a:spcPts val="600"/>
              </a:spcBef>
              <a:spcAft>
                <a:spcPts val="0"/>
              </a:spcAft>
              <a:buSzPts val="1976"/>
              <a:buNone/>
            </a:pPr>
            <a:r>
              <a:t/>
            </a:r>
            <a:endParaRPr/>
          </a:p>
          <a:p>
            <a:pPr indent="-148844" lvl="0" marL="274320" rtl="0" algn="l">
              <a:spcBef>
                <a:spcPts val="600"/>
              </a:spcBef>
              <a:spcAft>
                <a:spcPts val="0"/>
              </a:spcAft>
              <a:buSzPts val="1976"/>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5"/>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GB"/>
              <a:t>Stakeholder Conflict Resolution</a:t>
            </a:r>
            <a:endParaRPr/>
          </a:p>
        </p:txBody>
      </p:sp>
      <p:sp>
        <p:nvSpPr>
          <p:cNvPr id="268" name="Google Shape;268;p25"/>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en-GB"/>
              <a:t>Conflicts among stakeholders are common in projects, particularly when their interests or expectations diverge. Project managers must have strategies in place to address and resolve conflicts in a constructive manner.</a:t>
            </a:r>
            <a:endParaRPr/>
          </a:p>
          <a:p>
            <a:pPr indent="-148844" lvl="0" marL="274320" rtl="0" algn="l">
              <a:spcBef>
                <a:spcPts val="600"/>
              </a:spcBef>
              <a:spcAft>
                <a:spcPts val="0"/>
              </a:spcAft>
              <a:buSzPts val="1976"/>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6"/>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GB"/>
              <a:t>Stakeholder Analysis</a:t>
            </a:r>
            <a:endParaRPr/>
          </a:p>
        </p:txBody>
      </p:sp>
      <p:sp>
        <p:nvSpPr>
          <p:cNvPr id="274" name="Google Shape;274;p26"/>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en-GB"/>
              <a:t>Stakeholder analysis involves </a:t>
            </a:r>
            <a:r>
              <a:rPr b="1" lang="en-GB"/>
              <a:t>identifying, assessing, and prioritizing stakeholders</a:t>
            </a:r>
            <a:r>
              <a:rPr lang="en-GB"/>
              <a:t> based on their </a:t>
            </a:r>
            <a:r>
              <a:rPr b="1" lang="en-GB"/>
              <a:t>influence, interest, and impact on the project</a:t>
            </a:r>
            <a:r>
              <a:rPr lang="en-GB"/>
              <a:t>. This analysis helps in tailoring communication and engagement strategies.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7"/>
          <p:cNvSpPr txBox="1"/>
          <p:nvPr>
            <p:ph type="title"/>
          </p:nvPr>
        </p:nvSpPr>
        <p:spPr>
          <a:xfrm>
            <a:off x="457200" y="1421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GB"/>
              <a:t>Project Charter :Introduction</a:t>
            </a:r>
            <a:endParaRPr/>
          </a:p>
        </p:txBody>
      </p:sp>
      <p:sp>
        <p:nvSpPr>
          <p:cNvPr id="280" name="Google Shape;280;p27"/>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fontScale="92500" lnSpcReduction="20000"/>
          </a:bodyPr>
          <a:lstStyle/>
          <a:p>
            <a:pPr indent="-274320" lvl="0" marL="274320" rtl="0" algn="l">
              <a:spcBef>
                <a:spcPts val="0"/>
              </a:spcBef>
              <a:spcAft>
                <a:spcPts val="0"/>
              </a:spcAft>
              <a:buSzPct val="76000"/>
              <a:buChar char="🞂"/>
            </a:pPr>
            <a:r>
              <a:rPr lang="en-GB"/>
              <a:t>Overview of the Project </a:t>
            </a:r>
            <a:endParaRPr/>
          </a:p>
          <a:p>
            <a:pPr indent="-274344" lvl="1" marL="548640" rtl="0" algn="l">
              <a:spcBef>
                <a:spcPts val="500"/>
              </a:spcBef>
              <a:spcAft>
                <a:spcPts val="0"/>
              </a:spcAft>
              <a:buSzPct val="76000"/>
              <a:buChar char="🞂"/>
            </a:pPr>
            <a:r>
              <a:rPr lang="en-GB"/>
              <a:t>Provide a simple but precise statement of the project. </a:t>
            </a:r>
            <a:endParaRPr/>
          </a:p>
          <a:p>
            <a:pPr indent="-228600" lvl="2" marL="822960" rtl="0" algn="l">
              <a:spcBef>
                <a:spcPts val="500"/>
              </a:spcBef>
              <a:spcAft>
                <a:spcPts val="0"/>
              </a:spcAft>
              <a:buSzPct val="76000"/>
              <a:buNone/>
            </a:pPr>
            <a:r>
              <a:rPr lang="en-GB"/>
              <a:t>Example </a:t>
            </a:r>
            <a:endParaRPr/>
          </a:p>
          <a:p>
            <a:pPr indent="-228600" lvl="2" marL="822960" rtl="0" algn="l">
              <a:spcBef>
                <a:spcPts val="500"/>
              </a:spcBef>
              <a:spcAft>
                <a:spcPts val="0"/>
              </a:spcAft>
              <a:buSzPct val="76000"/>
              <a:buChar char="🞂"/>
            </a:pPr>
            <a:r>
              <a:rPr lang="en-GB"/>
              <a:t>Rice University is planning to create a store to sell computer supplies</a:t>
            </a:r>
            <a:endParaRPr/>
          </a:p>
          <a:p>
            <a:pPr indent="-274320" lvl="0" marL="274320" rtl="0" algn="l">
              <a:spcBef>
                <a:spcPts val="600"/>
              </a:spcBef>
              <a:spcAft>
                <a:spcPts val="0"/>
              </a:spcAft>
              <a:buSzPct val="76000"/>
              <a:buChar char="🞂"/>
            </a:pPr>
            <a:r>
              <a:rPr lang="en-GB"/>
              <a:t>Purpose of the Project Charter</a:t>
            </a:r>
            <a:endParaRPr/>
          </a:p>
          <a:p>
            <a:pPr indent="-274320" lvl="0" marL="274320" rtl="0" algn="l">
              <a:spcBef>
                <a:spcPts val="600"/>
              </a:spcBef>
              <a:spcAft>
                <a:spcPts val="0"/>
              </a:spcAft>
              <a:buSzPct val="98800"/>
              <a:buNone/>
            </a:pPr>
            <a:r>
              <a:rPr lang="en-GB"/>
              <a:t>	</a:t>
            </a:r>
            <a:r>
              <a:rPr lang="en-GB" sz="2000"/>
              <a:t>The Project Charter outlines the purpose, objectives, and scope of the project. </a:t>
            </a:r>
            <a:endParaRPr sz="2000"/>
          </a:p>
          <a:p>
            <a:pPr indent="-274320" lvl="0" marL="274320" rtl="0" algn="l">
              <a:spcBef>
                <a:spcPts val="600"/>
              </a:spcBef>
              <a:spcAft>
                <a:spcPts val="0"/>
              </a:spcAft>
              <a:buSzPct val="76000"/>
              <a:buNone/>
            </a:pPr>
            <a:r>
              <a:rPr lang="en-GB" sz="2000"/>
              <a:t>	The purpose of a Project Charter is:</a:t>
            </a:r>
            <a:endParaRPr/>
          </a:p>
          <a:p>
            <a:pPr indent="-228600" lvl="2" marL="822960" rtl="0" algn="l">
              <a:spcBef>
                <a:spcPts val="500"/>
              </a:spcBef>
              <a:spcAft>
                <a:spcPts val="0"/>
              </a:spcAft>
              <a:buSzPct val="76000"/>
              <a:buChar char="🞂"/>
            </a:pPr>
            <a:r>
              <a:rPr lang="en-GB"/>
              <a:t> to provide an understanding of the project, the reason it is being conducted and its justication </a:t>
            </a:r>
            <a:endParaRPr/>
          </a:p>
          <a:p>
            <a:pPr indent="-228600" lvl="2" marL="822960" rtl="0" algn="l">
              <a:spcBef>
                <a:spcPts val="500"/>
              </a:spcBef>
              <a:spcAft>
                <a:spcPts val="0"/>
              </a:spcAft>
              <a:buSzPct val="76000"/>
              <a:buChar char="🞂"/>
            </a:pPr>
            <a:r>
              <a:rPr lang="en-GB"/>
              <a:t>to establish early on in the project the general scope </a:t>
            </a:r>
            <a:endParaRPr/>
          </a:p>
          <a:p>
            <a:pPr indent="-228600" lvl="2" marL="822960" rtl="0" algn="l">
              <a:spcBef>
                <a:spcPts val="500"/>
              </a:spcBef>
              <a:spcAft>
                <a:spcPts val="0"/>
              </a:spcAft>
              <a:buSzPct val="76000"/>
              <a:buChar char="🞂"/>
            </a:pPr>
            <a:r>
              <a:rPr lang="en-GB"/>
              <a:t>to establish the project manager and his or her authority level</a:t>
            </a:r>
            <a:endParaRPr/>
          </a:p>
          <a:p>
            <a:pPr indent="-274344" lvl="1" marL="548640" rtl="0" algn="l">
              <a:spcBef>
                <a:spcPts val="500"/>
              </a:spcBef>
              <a:spcAft>
                <a:spcPts val="0"/>
              </a:spcAft>
              <a:buSzPct val="76000"/>
              <a:buChar char="🞂"/>
            </a:pPr>
            <a:r>
              <a:rPr lang="en-GB"/>
              <a:t>A note of who will review and approve the Project Charter needs to be included. </a:t>
            </a:r>
            <a:endParaRPr/>
          </a:p>
          <a:p>
            <a:pPr indent="-274320" lvl="1" marL="548640" rtl="0" algn="l">
              <a:spcBef>
                <a:spcPts val="500"/>
              </a:spcBef>
              <a:spcAft>
                <a:spcPts val="0"/>
              </a:spcAft>
              <a:buSzPct val="76000"/>
              <a:buNone/>
            </a:pPr>
            <a:r>
              <a:rPr lang="en-GB"/>
              <a:t>	Example </a:t>
            </a:r>
            <a:endParaRPr/>
          </a:p>
          <a:p>
            <a:pPr indent="-228600" lvl="2" marL="822960" rtl="0" algn="l">
              <a:spcBef>
                <a:spcPts val="500"/>
              </a:spcBef>
              <a:spcAft>
                <a:spcPts val="0"/>
              </a:spcAft>
              <a:buSzPct val="76000"/>
              <a:buChar char="🞂"/>
            </a:pPr>
            <a:r>
              <a:rPr lang="en-GB"/>
              <a:t>The Project Charter will be reviewed by the project team and approved. The final approval will be the Dean of Undergraduate Studies.</a:t>
            </a:r>
            <a:endParaRPr/>
          </a:p>
          <a:p>
            <a:pPr indent="-158254" lvl="0" marL="274320" rtl="0" algn="l">
              <a:spcBef>
                <a:spcPts val="600"/>
              </a:spcBef>
              <a:spcAft>
                <a:spcPts val="0"/>
              </a:spcAft>
              <a:buSzPct val="76000"/>
              <a:buNone/>
            </a:pPr>
            <a:r>
              <a:t/>
            </a:r>
            <a:endParaRPr/>
          </a:p>
          <a:p>
            <a:pPr indent="-158254" lvl="0" marL="274320" rtl="0" algn="l">
              <a:spcBef>
                <a:spcPts val="600"/>
              </a:spcBef>
              <a:spcAft>
                <a:spcPts val="0"/>
              </a:spcAft>
              <a:buSzPct val="760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8"/>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Bookman Old Style"/>
              <a:buNone/>
            </a:pPr>
            <a:r>
              <a:rPr lang="en-GB"/>
              <a:t>Project Charter : Project Objective and Scope</a:t>
            </a:r>
            <a:endParaRPr/>
          </a:p>
        </p:txBody>
      </p:sp>
      <p:sp>
        <p:nvSpPr>
          <p:cNvPr id="286" name="Google Shape;286;p28"/>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en-GB"/>
              <a:t>Objective </a:t>
            </a:r>
            <a:endParaRPr/>
          </a:p>
          <a:p>
            <a:pPr indent="-274320" lvl="1" marL="548640" rtl="0" algn="l">
              <a:spcBef>
                <a:spcPts val="500"/>
              </a:spcBef>
              <a:spcAft>
                <a:spcPts val="0"/>
              </a:spcAft>
              <a:buSzPts val="1748"/>
              <a:buChar char="🞂"/>
            </a:pPr>
            <a:r>
              <a:rPr lang="en-GB"/>
              <a:t>The objective of the project should clearly stated and contain a measure of how to assess whether they have been achieved. It should be realistic, and include the objectives. It should follow the SMART framework</a:t>
            </a:r>
            <a:endParaRPr/>
          </a:p>
          <a:p>
            <a:pPr indent="-274320" lvl="1" marL="548640" rtl="0" algn="l">
              <a:spcBef>
                <a:spcPts val="500"/>
              </a:spcBef>
              <a:spcAft>
                <a:spcPts val="0"/>
              </a:spcAft>
              <a:buSzPts val="1748"/>
              <a:buNone/>
            </a:pPr>
            <a:r>
              <a:rPr lang="en-GB"/>
              <a:t>	Example </a:t>
            </a:r>
            <a:endParaRPr/>
          </a:p>
          <a:p>
            <a:pPr indent="-228600" lvl="2" marL="822960" rtl="0" algn="l">
              <a:spcBef>
                <a:spcPts val="500"/>
              </a:spcBef>
              <a:spcAft>
                <a:spcPts val="0"/>
              </a:spcAft>
              <a:buSzPts val="1520"/>
              <a:buChar char="🞂"/>
            </a:pPr>
            <a:r>
              <a:rPr lang="en-GB"/>
              <a:t>The objective of this project is to implement a campus store that is ready to sell computer supplies such as memory sticks, mouse pads, cables, etc. when class starts in August 2023, with enough inventory to last through the first two weeks of classes.</a:t>
            </a:r>
            <a:endParaRPr/>
          </a:p>
          <a:p>
            <a:pPr indent="-132080" lvl="2" marL="822960" rtl="0" algn="l">
              <a:spcBef>
                <a:spcPts val="500"/>
              </a:spcBef>
              <a:spcAft>
                <a:spcPts val="0"/>
              </a:spcAft>
              <a:buSzPts val="152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9"/>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Bookman Old Style"/>
              <a:buNone/>
            </a:pPr>
            <a:r>
              <a:rPr lang="en-GB"/>
              <a:t>Project Charter : Project Objective and Scope Cont..</a:t>
            </a:r>
            <a:endParaRPr/>
          </a:p>
        </p:txBody>
      </p:sp>
      <p:sp>
        <p:nvSpPr>
          <p:cNvPr id="292" name="Google Shape;292;p29"/>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spcBef>
                <a:spcPts val="0"/>
              </a:spcBef>
              <a:spcAft>
                <a:spcPts val="0"/>
              </a:spcAft>
              <a:buSzPct val="76000"/>
              <a:buChar char="🞂"/>
            </a:pPr>
            <a:r>
              <a:rPr lang="en-GB"/>
              <a:t>Scope</a:t>
            </a:r>
            <a:endParaRPr/>
          </a:p>
          <a:p>
            <a:pPr indent="-274344" lvl="1" marL="548640" rtl="0" algn="l">
              <a:spcBef>
                <a:spcPts val="500"/>
              </a:spcBef>
              <a:spcAft>
                <a:spcPts val="0"/>
              </a:spcAft>
              <a:buSzPct val="76000"/>
              <a:buChar char="🞂"/>
            </a:pPr>
            <a:r>
              <a:rPr lang="en-GB"/>
              <a:t>The scope of the project should be listed. </a:t>
            </a:r>
            <a:endParaRPr/>
          </a:p>
          <a:p>
            <a:pPr indent="-274320" lvl="1" marL="548640" rtl="0" algn="l">
              <a:spcBef>
                <a:spcPts val="500"/>
              </a:spcBef>
              <a:spcAft>
                <a:spcPts val="0"/>
              </a:spcAft>
              <a:buSzPct val="76000"/>
              <a:buNone/>
            </a:pPr>
            <a:r>
              <a:rPr lang="en-GB"/>
              <a:t>	</a:t>
            </a:r>
            <a:r>
              <a:rPr b="1" lang="en-GB"/>
              <a:t>Example </a:t>
            </a:r>
            <a:endParaRPr/>
          </a:p>
          <a:p>
            <a:pPr indent="-228600" lvl="3" marL="1097280" rtl="0" algn="l">
              <a:spcBef>
                <a:spcPts val="400"/>
              </a:spcBef>
              <a:spcAft>
                <a:spcPts val="0"/>
              </a:spcAft>
              <a:buSzPct val="70000"/>
              <a:buNone/>
            </a:pPr>
            <a:r>
              <a:rPr lang="en-GB"/>
              <a:t>The scope of the Rice's school supplies store project includes the activities listed below:</a:t>
            </a:r>
            <a:endParaRPr/>
          </a:p>
          <a:p>
            <a:pPr indent="-182880" lvl="5" marL="1645920" rtl="0" algn="l">
              <a:spcBef>
                <a:spcPts val="300"/>
              </a:spcBef>
              <a:spcAft>
                <a:spcPts val="0"/>
              </a:spcAft>
              <a:buSzPct val="75000"/>
              <a:buChar char="🞂"/>
            </a:pPr>
            <a:r>
              <a:rPr lang="en-GB"/>
              <a:t> 	Determine what supplies will be sold in the store </a:t>
            </a:r>
            <a:endParaRPr/>
          </a:p>
          <a:p>
            <a:pPr indent="-182880" lvl="5" marL="1645920" rtl="0" algn="l">
              <a:spcBef>
                <a:spcPts val="300"/>
              </a:spcBef>
              <a:spcAft>
                <a:spcPts val="0"/>
              </a:spcAft>
              <a:buSzPct val="75000"/>
              <a:buChar char="🞂"/>
            </a:pPr>
            <a:r>
              <a:rPr lang="en-GB"/>
              <a:t>	Establish competitive prices for the computer supplies </a:t>
            </a:r>
            <a:endParaRPr/>
          </a:p>
          <a:p>
            <a:pPr indent="-182880" lvl="5" marL="1645920" rtl="0" algn="l">
              <a:spcBef>
                <a:spcPts val="300"/>
              </a:spcBef>
              <a:spcAft>
                <a:spcPts val="0"/>
              </a:spcAft>
              <a:buSzPct val="75000"/>
              <a:buChar char="🞂"/>
            </a:pPr>
            <a:r>
              <a:rPr lang="en-GB"/>
              <a:t>	Source and secure supply vendors </a:t>
            </a:r>
            <a:endParaRPr/>
          </a:p>
          <a:p>
            <a:pPr indent="-182880" lvl="5" marL="1645920" rtl="0" algn="l">
              <a:spcBef>
                <a:spcPts val="300"/>
              </a:spcBef>
              <a:spcAft>
                <a:spcPts val="0"/>
              </a:spcAft>
              <a:buSzPct val="75000"/>
              <a:buChar char="🞂"/>
            </a:pPr>
            <a:r>
              <a:rPr lang="en-GB"/>
              <a:t>	Establish marketing, procurement, operations and any other necessary 	departments, schools, centers and institutes. </a:t>
            </a:r>
            <a:endParaRPr/>
          </a:p>
          <a:p>
            <a:pPr indent="-274344" lvl="1" marL="548640" rtl="0" algn="l">
              <a:spcBef>
                <a:spcPts val="500"/>
              </a:spcBef>
              <a:spcAft>
                <a:spcPts val="0"/>
              </a:spcAft>
              <a:buSzPct val="76000"/>
              <a:buChar char="🞂"/>
            </a:pPr>
            <a:r>
              <a:rPr lang="en-GB"/>
              <a:t>It is equally important to include in the scope what is not included in the project.</a:t>
            </a:r>
            <a:endParaRPr/>
          </a:p>
          <a:p>
            <a:pPr indent="-228600" lvl="2" marL="822960" rtl="0" algn="l">
              <a:spcBef>
                <a:spcPts val="500"/>
              </a:spcBef>
              <a:spcAft>
                <a:spcPts val="0"/>
              </a:spcAft>
              <a:buSzPct val="76000"/>
              <a:buNone/>
            </a:pPr>
            <a:r>
              <a:rPr b="1" lang="en-GB"/>
              <a:t>Example </a:t>
            </a:r>
            <a:endParaRPr/>
          </a:p>
          <a:p>
            <a:pPr indent="-228600" lvl="3" marL="1097280" rtl="0" algn="l">
              <a:spcBef>
                <a:spcPts val="400"/>
              </a:spcBef>
              <a:spcAft>
                <a:spcPts val="0"/>
              </a:spcAft>
              <a:buSzPct val="70000"/>
              <a:buNone/>
            </a:pPr>
            <a:r>
              <a:rPr lang="en-GB"/>
              <a:t>	The scope of the project does not include: </a:t>
            </a:r>
            <a:endParaRPr/>
          </a:p>
          <a:p>
            <a:pPr indent="-182880" lvl="5" marL="1645920" rtl="0" algn="l">
              <a:spcBef>
                <a:spcPts val="300"/>
              </a:spcBef>
              <a:spcAft>
                <a:spcPts val="0"/>
              </a:spcAft>
              <a:buSzPct val="75000"/>
              <a:buChar char="🞂"/>
            </a:pPr>
            <a:r>
              <a:rPr lang="en-GB"/>
              <a:t>Development of any other school store departments </a:t>
            </a:r>
            <a:endParaRPr/>
          </a:p>
          <a:p>
            <a:pPr indent="-182880" lvl="5" marL="1645920" rtl="0" algn="l">
              <a:spcBef>
                <a:spcPts val="300"/>
              </a:spcBef>
              <a:spcAft>
                <a:spcPts val="0"/>
              </a:spcAft>
              <a:buSzPct val="75000"/>
              <a:buChar char="🞂"/>
            </a:pPr>
            <a:r>
              <a:rPr lang="en-GB"/>
              <a:t>Store design or construction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3"/>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GB"/>
              <a:t>Recap of Lecture 1</a:t>
            </a:r>
            <a:endParaRPr/>
          </a:p>
        </p:txBody>
      </p:sp>
      <p:sp>
        <p:nvSpPr>
          <p:cNvPr id="134" name="Google Shape;134;p3"/>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None/>
            </a:pPr>
            <a:r>
              <a:rPr lang="en-GB"/>
              <a:t>The key points covered in Class 1:</a:t>
            </a:r>
            <a:endParaRPr/>
          </a:p>
          <a:p>
            <a:pPr indent="-274320" lvl="0" marL="274320" rtl="0" algn="l">
              <a:spcBef>
                <a:spcPts val="600"/>
              </a:spcBef>
              <a:spcAft>
                <a:spcPts val="0"/>
              </a:spcAft>
              <a:buSzPts val="1976"/>
              <a:buChar char="🞂"/>
            </a:pPr>
            <a:r>
              <a:rPr lang="en-GB"/>
              <a:t>Introduction to the Course</a:t>
            </a:r>
            <a:endParaRPr/>
          </a:p>
          <a:p>
            <a:pPr indent="-274320" lvl="0" marL="274320" rtl="0" algn="l">
              <a:spcBef>
                <a:spcPts val="600"/>
              </a:spcBef>
              <a:spcAft>
                <a:spcPts val="0"/>
              </a:spcAft>
              <a:buSzPts val="1976"/>
              <a:buChar char="🞂"/>
            </a:pPr>
            <a:r>
              <a:rPr lang="en-GB"/>
              <a:t>Key Concepts (IT Project Management and Entrepreneurship)</a:t>
            </a:r>
            <a:endParaRPr/>
          </a:p>
          <a:p>
            <a:pPr indent="-274320" lvl="0" marL="274320" rtl="0" algn="l">
              <a:spcBef>
                <a:spcPts val="600"/>
              </a:spcBef>
              <a:spcAft>
                <a:spcPts val="0"/>
              </a:spcAft>
              <a:buSzPts val="1976"/>
              <a:buChar char="🞂"/>
            </a:pPr>
            <a:r>
              <a:rPr lang="en-GB"/>
              <a:t>Role of IT in Entrepreneurship</a:t>
            </a:r>
            <a:endParaRPr/>
          </a:p>
          <a:p>
            <a:pPr indent="-274320" lvl="0" marL="274320" rtl="0" algn="l">
              <a:spcBef>
                <a:spcPts val="600"/>
              </a:spcBef>
              <a:spcAft>
                <a:spcPts val="0"/>
              </a:spcAft>
              <a:buSzPts val="1976"/>
              <a:buChar char="🞂"/>
            </a:pPr>
            <a:r>
              <a:rPr lang="en-GB"/>
              <a:t>Importance of the Course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0"/>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GB"/>
              <a:t>Project Charter : Milestones </a:t>
            </a:r>
            <a:endParaRPr/>
          </a:p>
        </p:txBody>
      </p:sp>
      <p:sp>
        <p:nvSpPr>
          <p:cNvPr id="298" name="Google Shape;298;p30"/>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en-GB"/>
              <a:t>Major Milestones </a:t>
            </a:r>
            <a:endParaRPr/>
          </a:p>
          <a:p>
            <a:pPr indent="-274320" lvl="1" marL="548640" rtl="0" algn="l">
              <a:spcBef>
                <a:spcPts val="500"/>
              </a:spcBef>
              <a:spcAft>
                <a:spcPts val="0"/>
              </a:spcAft>
              <a:buSzPts val="1748"/>
              <a:buChar char="🞂"/>
            </a:pPr>
            <a:r>
              <a:rPr lang="en-GB"/>
              <a:t>A list of the milestones that are needed. </a:t>
            </a:r>
            <a:endParaRPr/>
          </a:p>
          <a:p>
            <a:pPr indent="-274320" lvl="1" marL="548640" rtl="0" algn="l">
              <a:spcBef>
                <a:spcPts val="500"/>
              </a:spcBef>
              <a:spcAft>
                <a:spcPts val="0"/>
              </a:spcAft>
              <a:buSzPts val="1748"/>
              <a:buNone/>
            </a:pPr>
            <a:r>
              <a:rPr lang="en-GB"/>
              <a:t>	Example </a:t>
            </a:r>
            <a:endParaRPr/>
          </a:p>
          <a:p>
            <a:pPr indent="-228600" lvl="2" marL="822960" rtl="0" algn="l">
              <a:spcBef>
                <a:spcPts val="500"/>
              </a:spcBef>
              <a:spcAft>
                <a:spcPts val="0"/>
              </a:spcAft>
              <a:buSzPts val="1520"/>
              <a:buChar char="🞂"/>
            </a:pPr>
            <a:r>
              <a:rPr lang="en-GB"/>
              <a:t>	All vendors selected </a:t>
            </a:r>
            <a:endParaRPr/>
          </a:p>
          <a:p>
            <a:pPr indent="-228600" lvl="2" marL="822960" rtl="0" algn="l">
              <a:spcBef>
                <a:spcPts val="500"/>
              </a:spcBef>
              <a:spcAft>
                <a:spcPts val="0"/>
              </a:spcAft>
              <a:buSzPts val="1520"/>
              <a:buChar char="🞂"/>
            </a:pPr>
            <a:r>
              <a:rPr lang="en-GB"/>
              <a:t>	Contracts or orders complete with all vendors </a:t>
            </a:r>
            <a:endParaRPr/>
          </a:p>
          <a:p>
            <a:pPr indent="-228600" lvl="2" marL="822960" rtl="0" algn="l">
              <a:spcBef>
                <a:spcPts val="500"/>
              </a:spcBef>
              <a:spcAft>
                <a:spcPts val="0"/>
              </a:spcAft>
              <a:buSzPts val="1520"/>
              <a:buChar char="🞂"/>
            </a:pPr>
            <a:r>
              <a:rPr lang="en-GB"/>
              <a:t>	Supplies delivered to the store </a:t>
            </a:r>
            <a:endParaRPr/>
          </a:p>
          <a:p>
            <a:pPr indent="-228600" lvl="2" marL="822960" rtl="0" algn="l">
              <a:spcBef>
                <a:spcPts val="500"/>
              </a:spcBef>
              <a:spcAft>
                <a:spcPts val="0"/>
              </a:spcAft>
              <a:buSzPts val="1520"/>
              <a:buChar char="🞂"/>
            </a:pPr>
            <a:r>
              <a:rPr lang="en-GB"/>
              <a:t>	Pricing determined. </a:t>
            </a:r>
            <a:endParaRPr/>
          </a:p>
          <a:p>
            <a:pPr indent="-274320" lvl="1" marL="548640" rtl="0" algn="l">
              <a:spcBef>
                <a:spcPts val="500"/>
              </a:spcBef>
              <a:spcAft>
                <a:spcPts val="0"/>
              </a:spcAft>
              <a:buSzPts val="1748"/>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1"/>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GB"/>
              <a:t>Project Charter : Deliverables</a:t>
            </a:r>
            <a:endParaRPr/>
          </a:p>
        </p:txBody>
      </p:sp>
      <p:sp>
        <p:nvSpPr>
          <p:cNvPr id="304" name="Google Shape;304;p31"/>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fontScale="92500" lnSpcReduction="20000"/>
          </a:bodyPr>
          <a:lstStyle/>
          <a:p>
            <a:pPr indent="-274320" lvl="0" marL="274320" rtl="0" algn="l">
              <a:spcBef>
                <a:spcPts val="0"/>
              </a:spcBef>
              <a:spcAft>
                <a:spcPts val="0"/>
              </a:spcAft>
              <a:buSzPct val="76000"/>
              <a:buChar char="🞂"/>
            </a:pPr>
            <a:r>
              <a:rPr lang="en-GB"/>
              <a:t>Major Deliverables</a:t>
            </a:r>
            <a:endParaRPr/>
          </a:p>
          <a:p>
            <a:pPr indent="-274344" lvl="1" marL="548640" rtl="0" algn="l">
              <a:spcBef>
                <a:spcPts val="500"/>
              </a:spcBef>
              <a:spcAft>
                <a:spcPts val="0"/>
              </a:spcAft>
              <a:buSzPct val="76000"/>
              <a:buChar char="🞂"/>
            </a:pPr>
            <a:r>
              <a:rPr lang="en-GB"/>
              <a:t>Assumptions </a:t>
            </a:r>
            <a:endParaRPr/>
          </a:p>
          <a:p>
            <a:pPr indent="-274344" lvl="1" marL="548640" rtl="0" algn="l">
              <a:spcBef>
                <a:spcPts val="500"/>
              </a:spcBef>
              <a:spcAft>
                <a:spcPts val="0"/>
              </a:spcAft>
              <a:buSzPct val="76000"/>
              <a:buChar char="🞂"/>
            </a:pPr>
            <a:r>
              <a:rPr lang="en-GB"/>
              <a:t>The assumptions in creating the project are to be outlined</a:t>
            </a:r>
            <a:endParaRPr/>
          </a:p>
          <a:p>
            <a:pPr indent="-228600" lvl="2" marL="822960" rtl="0" algn="l">
              <a:spcBef>
                <a:spcPts val="500"/>
              </a:spcBef>
              <a:spcAft>
                <a:spcPts val="0"/>
              </a:spcAft>
              <a:buSzPct val="76000"/>
              <a:buNone/>
            </a:pPr>
            <a:r>
              <a:rPr lang="en-GB"/>
              <a:t>Example</a:t>
            </a:r>
            <a:endParaRPr/>
          </a:p>
          <a:p>
            <a:pPr indent="-228600" lvl="2" marL="822960" rtl="0" algn="l">
              <a:spcBef>
                <a:spcPts val="500"/>
              </a:spcBef>
              <a:spcAft>
                <a:spcPts val="0"/>
              </a:spcAft>
              <a:buSzPct val="76000"/>
              <a:buChar char="🞂"/>
            </a:pPr>
            <a:r>
              <a:rPr lang="en-GB"/>
              <a:t>	 Only computer supplies will be sold in the store. </a:t>
            </a:r>
            <a:endParaRPr/>
          </a:p>
          <a:p>
            <a:pPr indent="-228600" lvl="2" marL="822960" rtl="0" algn="l">
              <a:spcBef>
                <a:spcPts val="500"/>
              </a:spcBef>
              <a:spcAft>
                <a:spcPts val="0"/>
              </a:spcAft>
              <a:buSzPct val="76000"/>
              <a:buChar char="🞂"/>
            </a:pPr>
            <a:r>
              <a:rPr lang="en-GB"/>
              <a:t>Supplies customers will be the Rice University student body and faculty </a:t>
            </a:r>
            <a:endParaRPr/>
          </a:p>
          <a:p>
            <a:pPr indent="-228600" lvl="2" marL="822960" rtl="0" algn="l">
              <a:spcBef>
                <a:spcPts val="500"/>
              </a:spcBef>
              <a:spcAft>
                <a:spcPts val="0"/>
              </a:spcAft>
              <a:buSzPct val="76000"/>
              <a:buChar char="🞂"/>
            </a:pPr>
            <a:r>
              <a:rPr lang="en-GB"/>
              <a:t>Rice University students will manage the project and be responsible for ongoing operations. </a:t>
            </a:r>
            <a:endParaRPr/>
          </a:p>
          <a:p>
            <a:pPr indent="-228600" lvl="2" marL="822960" rtl="0" algn="l">
              <a:spcBef>
                <a:spcPts val="500"/>
              </a:spcBef>
              <a:spcAft>
                <a:spcPts val="0"/>
              </a:spcAft>
              <a:buSzPct val="76000"/>
              <a:buChar char="🞂"/>
            </a:pPr>
            <a:r>
              <a:rPr lang="en-GB"/>
              <a:t>A store sponsor from the University faculty or staff will be assigned to mentor students and to provide oversight. </a:t>
            </a:r>
            <a:endParaRPr/>
          </a:p>
          <a:p>
            <a:pPr indent="-228600" lvl="2" marL="822960" rtl="0" algn="l">
              <a:spcBef>
                <a:spcPts val="500"/>
              </a:spcBef>
              <a:spcAft>
                <a:spcPts val="0"/>
              </a:spcAft>
              <a:buSzPct val="76000"/>
              <a:buChar char="🞂"/>
            </a:pPr>
            <a:r>
              <a:rPr lang="en-GB"/>
              <a:t>Store hours of operation will be approved by the Rice University students or store sponsor. </a:t>
            </a:r>
            <a:endParaRPr/>
          </a:p>
          <a:p>
            <a:pPr indent="-228600" lvl="2" marL="822960" rtl="0" algn="l">
              <a:spcBef>
                <a:spcPts val="500"/>
              </a:spcBef>
              <a:spcAft>
                <a:spcPts val="0"/>
              </a:spcAft>
              <a:buSzPct val="76000"/>
              <a:buChar char="🞂"/>
            </a:pPr>
            <a:r>
              <a:rPr lang="en-GB"/>
              <a:t>Supply deliveries will be arranged or the store sponsor will pick them up with students.</a:t>
            </a:r>
            <a:endParaRPr/>
          </a:p>
          <a:p>
            <a:pPr indent="-228600" lvl="2" marL="822960" rtl="0" algn="l">
              <a:spcBef>
                <a:spcPts val="500"/>
              </a:spcBef>
              <a:spcAft>
                <a:spcPts val="0"/>
              </a:spcAft>
              <a:buSzPct val="76000"/>
              <a:buChar char="🞂"/>
            </a:pPr>
            <a:r>
              <a:rPr lang="en-GB"/>
              <a:t> Students will be empowered to contact vendors for order placement and inquiries via telephone.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2"/>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GB"/>
              <a:t>Project Charter : Constraints</a:t>
            </a:r>
            <a:endParaRPr/>
          </a:p>
        </p:txBody>
      </p:sp>
      <p:sp>
        <p:nvSpPr>
          <p:cNvPr id="310" name="Google Shape;310;p32"/>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en-GB"/>
              <a:t>Constraints </a:t>
            </a:r>
            <a:endParaRPr/>
          </a:p>
          <a:p>
            <a:pPr indent="-274320" lvl="1" marL="548640" rtl="0" algn="l">
              <a:spcBef>
                <a:spcPts val="500"/>
              </a:spcBef>
              <a:spcAft>
                <a:spcPts val="0"/>
              </a:spcAft>
              <a:buSzPts val="1748"/>
              <a:buChar char="🞂"/>
            </a:pPr>
            <a:r>
              <a:rPr lang="en-GB"/>
              <a:t>It is important to define any and all constraints on the project or those working on the project </a:t>
            </a:r>
            <a:endParaRPr/>
          </a:p>
          <a:p>
            <a:pPr indent="-274320" lvl="1" marL="548640" rtl="0" algn="l">
              <a:spcBef>
                <a:spcPts val="500"/>
              </a:spcBef>
              <a:spcAft>
                <a:spcPts val="0"/>
              </a:spcAft>
              <a:buSzPts val="1748"/>
              <a:buNone/>
            </a:pPr>
            <a:r>
              <a:rPr lang="en-GB"/>
              <a:t>	</a:t>
            </a:r>
            <a:r>
              <a:rPr b="1" lang="en-GB"/>
              <a:t>Example </a:t>
            </a:r>
            <a:endParaRPr/>
          </a:p>
          <a:p>
            <a:pPr indent="-228600" lvl="2" marL="822960" rtl="0" algn="l">
              <a:spcBef>
                <a:spcPts val="500"/>
              </a:spcBef>
              <a:spcAft>
                <a:spcPts val="0"/>
              </a:spcAft>
              <a:buSzPts val="1520"/>
              <a:buChar char="🞂"/>
            </a:pPr>
            <a:r>
              <a:rPr lang="en-GB"/>
              <a:t>Student availability to meet for project planning is limited to school hours. </a:t>
            </a:r>
            <a:endParaRPr/>
          </a:p>
          <a:p>
            <a:pPr indent="-228600" lvl="2" marL="822960" rtl="0" algn="l">
              <a:spcBef>
                <a:spcPts val="500"/>
              </a:spcBef>
              <a:spcAft>
                <a:spcPts val="0"/>
              </a:spcAft>
              <a:buSzPts val="1520"/>
              <a:buChar char="🞂"/>
            </a:pPr>
            <a:r>
              <a:rPr lang="en-GB"/>
              <a:t>The Rice University Student Association will be responsible for the creation and operation of the store. </a:t>
            </a:r>
            <a:endParaRPr/>
          </a:p>
          <a:p>
            <a:pPr indent="-228600" lvl="2" marL="822960" rtl="0" algn="l">
              <a:spcBef>
                <a:spcPts val="500"/>
              </a:spcBef>
              <a:spcAft>
                <a:spcPts val="0"/>
              </a:spcAft>
              <a:buSzPts val="1520"/>
              <a:buChar char="🞂"/>
            </a:pPr>
            <a:r>
              <a:rPr lang="en-GB"/>
              <a:t>Software is not available for project planning and control.</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3"/>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Bookman Old Style"/>
              <a:buNone/>
            </a:pPr>
            <a:r>
              <a:rPr lang="en-GB"/>
              <a:t>Project Charter : Business Need or Opportunity</a:t>
            </a:r>
            <a:endParaRPr/>
          </a:p>
        </p:txBody>
      </p:sp>
      <p:sp>
        <p:nvSpPr>
          <p:cNvPr id="316" name="Google Shape;316;p33"/>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en-GB"/>
              <a:t>Provide a concise statement of the business need or opportunity that led to the creation of the project. </a:t>
            </a:r>
            <a:endParaRPr/>
          </a:p>
          <a:p>
            <a:pPr indent="-274320" lvl="0" marL="274320" rtl="0" algn="l">
              <a:spcBef>
                <a:spcPts val="600"/>
              </a:spcBef>
              <a:spcAft>
                <a:spcPts val="0"/>
              </a:spcAft>
              <a:buSzPts val="1976"/>
              <a:buNone/>
            </a:pPr>
            <a:r>
              <a:rPr lang="en-GB"/>
              <a:t>	</a:t>
            </a:r>
            <a:endParaRPr/>
          </a:p>
          <a:p>
            <a:pPr indent="-274320" lvl="0" marL="274320" rtl="0" algn="l">
              <a:spcBef>
                <a:spcPts val="600"/>
              </a:spcBef>
              <a:spcAft>
                <a:spcPts val="0"/>
              </a:spcAft>
              <a:buSzPts val="1976"/>
              <a:buNone/>
            </a:pPr>
            <a:r>
              <a:rPr b="1" lang="en-GB"/>
              <a:t>Example</a:t>
            </a:r>
            <a:endParaRPr/>
          </a:p>
          <a:p>
            <a:pPr indent="-274320" lvl="1" marL="548640" rtl="0" algn="l">
              <a:spcBef>
                <a:spcPts val="500"/>
              </a:spcBef>
              <a:spcAft>
                <a:spcPts val="0"/>
              </a:spcAft>
              <a:buSzPts val="1748"/>
              <a:buNone/>
            </a:pPr>
            <a:r>
              <a:rPr b="1" lang="en-GB"/>
              <a:t>	</a:t>
            </a:r>
            <a:r>
              <a:rPr lang="en-GB"/>
              <a:t> The goal of this project is to provide income for the Rice Student Center while supplying necessary items to students and faculty at competitive prices. The school store will be a convenience to students since necessary supplies will be available on campus. This will help students to learn to manage their personal supplies.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4"/>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Bookman Old Style"/>
              <a:buNone/>
            </a:pPr>
            <a:r>
              <a:rPr lang="en-GB"/>
              <a:t>Project Charter : Preliminary Cost for the Project</a:t>
            </a:r>
            <a:endParaRPr/>
          </a:p>
        </p:txBody>
      </p:sp>
      <p:sp>
        <p:nvSpPr>
          <p:cNvPr id="322" name="Google Shape;322;p34"/>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en-GB"/>
              <a:t>A statement is to be provided indicating how the cost of the project will be defined and controlled. </a:t>
            </a:r>
            <a:endParaRPr/>
          </a:p>
          <a:p>
            <a:pPr indent="-148844" lvl="0" marL="274320" rtl="0" algn="l">
              <a:spcBef>
                <a:spcPts val="600"/>
              </a:spcBef>
              <a:spcAft>
                <a:spcPts val="0"/>
              </a:spcAft>
              <a:buSzPts val="1976"/>
              <a:buNone/>
            </a:pPr>
            <a:r>
              <a:t/>
            </a:r>
            <a:endParaRPr/>
          </a:p>
          <a:p>
            <a:pPr indent="-274320" lvl="0" marL="274320" rtl="0" algn="l">
              <a:spcBef>
                <a:spcPts val="600"/>
              </a:spcBef>
              <a:spcAft>
                <a:spcPts val="0"/>
              </a:spcAft>
              <a:buSzPts val="1976"/>
              <a:buNone/>
            </a:pPr>
            <a:r>
              <a:rPr lang="en-GB"/>
              <a:t>	</a:t>
            </a:r>
            <a:r>
              <a:rPr b="1" lang="en-GB"/>
              <a:t>Example</a:t>
            </a:r>
            <a:endParaRPr/>
          </a:p>
          <a:p>
            <a:pPr indent="-274320" lvl="0" marL="274320" rtl="0" algn="l">
              <a:spcBef>
                <a:spcPts val="600"/>
              </a:spcBef>
              <a:spcAft>
                <a:spcPts val="0"/>
              </a:spcAft>
              <a:buSzPts val="1976"/>
              <a:buNone/>
            </a:pPr>
            <a:r>
              <a:rPr lang="en-GB"/>
              <a:t> </a:t>
            </a:r>
            <a:endParaRPr/>
          </a:p>
          <a:p>
            <a:pPr indent="-274320" lvl="1" marL="548640" rtl="0" algn="l">
              <a:spcBef>
                <a:spcPts val="500"/>
              </a:spcBef>
              <a:spcAft>
                <a:spcPts val="0"/>
              </a:spcAft>
              <a:buSzPts val="1748"/>
              <a:buNone/>
            </a:pPr>
            <a:r>
              <a:rPr lang="en-GB"/>
              <a:t>	The procurement team will assemble a proposal based on expected costs for review by the Dean of Undergraduate Studies.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5"/>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Bookman Old Style"/>
              <a:buNone/>
            </a:pPr>
            <a:r>
              <a:rPr lang="en-GB"/>
              <a:t>Project Charter : Project Charter Acceptance</a:t>
            </a:r>
            <a:endParaRPr/>
          </a:p>
        </p:txBody>
      </p:sp>
      <p:sp>
        <p:nvSpPr>
          <p:cNvPr id="328" name="Google Shape;328;p35"/>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en-GB"/>
              <a:t>The names, titles, and signature lines of the individuals who will sign-off on the Project Charter is provided</a:t>
            </a:r>
            <a:endParaRPr/>
          </a:p>
          <a:p>
            <a:pPr indent="-148844" lvl="0" marL="274320" rtl="0" algn="l">
              <a:spcBef>
                <a:spcPts val="600"/>
              </a:spcBef>
              <a:spcAft>
                <a:spcPts val="0"/>
              </a:spcAft>
              <a:buSzPts val="1976"/>
              <a:buNone/>
            </a:pPr>
            <a:r>
              <a:t/>
            </a:r>
            <a:endParaRPr/>
          </a:p>
          <a:p>
            <a:pPr indent="-274320" lvl="0" marL="274320" rtl="0" algn="l">
              <a:spcBef>
                <a:spcPts val="600"/>
              </a:spcBef>
              <a:spcAft>
                <a:spcPts val="0"/>
              </a:spcAft>
              <a:buSzPts val="1976"/>
              <a:buNone/>
            </a:pPr>
            <a:r>
              <a:rPr lang="en-GB"/>
              <a:t>	</a:t>
            </a:r>
            <a:r>
              <a:rPr b="1" lang="en-GB"/>
              <a:t>Example</a:t>
            </a:r>
            <a:endParaRPr/>
          </a:p>
          <a:p>
            <a:pPr indent="-274320" lvl="0" marL="274320" rtl="0" algn="l">
              <a:spcBef>
                <a:spcPts val="600"/>
              </a:spcBef>
              <a:spcAft>
                <a:spcPts val="0"/>
              </a:spcAft>
              <a:buSzPts val="1976"/>
              <a:buNone/>
            </a:pPr>
            <a:r>
              <a:rPr lang="en-GB"/>
              <a:t> </a:t>
            </a:r>
            <a:endParaRPr/>
          </a:p>
        </p:txBody>
      </p:sp>
      <p:pic>
        <p:nvPicPr>
          <p:cNvPr id="329" name="Google Shape;329;p35"/>
          <p:cNvPicPr preferRelativeResize="0"/>
          <p:nvPr/>
        </p:nvPicPr>
        <p:blipFill rotWithShape="1">
          <a:blip r:embed="rId3">
            <a:alphaModFix/>
          </a:blip>
          <a:srcRect b="0" l="0" r="0" t="0"/>
          <a:stretch/>
        </p:blipFill>
        <p:spPr>
          <a:xfrm>
            <a:off x="1905000" y="3124200"/>
            <a:ext cx="6248400" cy="316374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6"/>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GB"/>
              <a:t>Project Charter Example</a:t>
            </a:r>
            <a:endParaRPr/>
          </a:p>
        </p:txBody>
      </p:sp>
      <p:pic>
        <p:nvPicPr>
          <p:cNvPr descr="Project-Charter-Template.png" id="335" name="Google Shape;335;p36"/>
          <p:cNvPicPr preferRelativeResize="0"/>
          <p:nvPr>
            <p:ph idx="1" type="body"/>
          </p:nvPr>
        </p:nvPicPr>
        <p:blipFill rotWithShape="1">
          <a:blip r:embed="rId3">
            <a:alphaModFix/>
          </a:blip>
          <a:srcRect b="0" l="0" r="0" t="0"/>
          <a:stretch/>
        </p:blipFill>
        <p:spPr>
          <a:xfrm>
            <a:off x="457200" y="1219200"/>
            <a:ext cx="8305800" cy="49371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7"/>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t/>
            </a:r>
            <a:endParaRPr/>
          </a:p>
        </p:txBody>
      </p:sp>
      <p:pic>
        <p:nvPicPr>
          <p:cNvPr descr="Project-Charter-Example-v1.png" id="341" name="Google Shape;341;p37"/>
          <p:cNvPicPr preferRelativeResize="0"/>
          <p:nvPr>
            <p:ph idx="1" type="body"/>
          </p:nvPr>
        </p:nvPicPr>
        <p:blipFill rotWithShape="1">
          <a:blip r:embed="rId3">
            <a:alphaModFix/>
          </a:blip>
          <a:srcRect b="0" l="0" r="0" t="0"/>
          <a:stretch/>
        </p:blipFill>
        <p:spPr>
          <a:xfrm>
            <a:off x="304800" y="0"/>
            <a:ext cx="8382000" cy="64770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8"/>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GB"/>
              <a:t>Q&amp;A Session</a:t>
            </a:r>
            <a:endParaRPr/>
          </a:p>
        </p:txBody>
      </p:sp>
      <p:sp>
        <p:nvSpPr>
          <p:cNvPr id="347" name="Google Shape;347;p38"/>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148844" lvl="0" marL="274320" rtl="0" algn="l">
              <a:spcBef>
                <a:spcPts val="0"/>
              </a:spcBef>
              <a:spcAft>
                <a:spcPts val="0"/>
              </a:spcAft>
              <a:buSzPts val="1976"/>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4"/>
          <p:cNvSpPr txBox="1"/>
          <p:nvPr>
            <p:ph type="title"/>
          </p:nvPr>
        </p:nvSpPr>
        <p:spPr>
          <a:xfrm>
            <a:off x="457200" y="228600"/>
            <a:ext cx="8229600" cy="914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GB"/>
              <a:t>Project Life Cycle (PLC)</a:t>
            </a:r>
            <a:endParaRPr/>
          </a:p>
        </p:txBody>
      </p:sp>
      <p:sp>
        <p:nvSpPr>
          <p:cNvPr id="140" name="Google Shape;140;p4"/>
          <p:cNvSpPr txBox="1"/>
          <p:nvPr>
            <p:ph idx="3" type="body"/>
          </p:nvPr>
        </p:nvSpPr>
        <p:spPr>
          <a:xfrm>
            <a:off x="457200" y="1447800"/>
            <a:ext cx="4038600" cy="4724400"/>
          </a:xfrm>
          <a:prstGeom prst="rect">
            <a:avLst/>
          </a:prstGeom>
          <a:noFill/>
          <a:ln>
            <a:noFill/>
          </a:ln>
        </p:spPr>
        <p:txBody>
          <a:bodyPr anchorCtr="0" anchor="t" bIns="45700" lIns="91425" spcFirstLastPara="1" rIns="91425" wrap="square" tIns="45700">
            <a:normAutofit fontScale="62500" lnSpcReduction="20000"/>
          </a:bodyPr>
          <a:lstStyle/>
          <a:p>
            <a:pPr indent="-274320" lvl="0" marL="274320" rtl="0" algn="l">
              <a:spcBef>
                <a:spcPts val="0"/>
              </a:spcBef>
              <a:spcAft>
                <a:spcPts val="0"/>
              </a:spcAft>
              <a:buSzPct val="76000"/>
              <a:buChar char="🞂"/>
            </a:pPr>
            <a:r>
              <a:rPr lang="en-GB"/>
              <a:t>The project manager and project team have one shared goal: to carry out the work of the project for the purpose of meeting the project's objectives. Every project has beginnings, a middle period during which activities move the project toward completion, and an ending (either successful or unsuccessful). </a:t>
            </a:r>
            <a:endParaRPr/>
          </a:p>
          <a:p>
            <a:pPr indent="-274320" lvl="0" marL="274320" rtl="0" algn="l">
              <a:spcBef>
                <a:spcPts val="600"/>
              </a:spcBef>
              <a:spcAft>
                <a:spcPts val="0"/>
              </a:spcAft>
              <a:buSzPct val="76000"/>
              <a:buChar char="🞂"/>
            </a:pPr>
            <a:r>
              <a:rPr lang="en-GB"/>
              <a:t>A standard project typically has the following four major phases (each with its own agenda of tasks and issues): </a:t>
            </a:r>
            <a:endParaRPr/>
          </a:p>
          <a:p>
            <a:pPr indent="-274344" lvl="1" marL="548640" rtl="0" algn="l">
              <a:spcBef>
                <a:spcPts val="500"/>
              </a:spcBef>
              <a:spcAft>
                <a:spcPts val="0"/>
              </a:spcAft>
              <a:buSzPct val="76000"/>
              <a:buChar char="🞂"/>
            </a:pPr>
            <a:r>
              <a:rPr lang="en-GB"/>
              <a:t>initiation,</a:t>
            </a:r>
            <a:endParaRPr/>
          </a:p>
          <a:p>
            <a:pPr indent="-274344" lvl="1" marL="548640" rtl="0" algn="l">
              <a:spcBef>
                <a:spcPts val="500"/>
              </a:spcBef>
              <a:spcAft>
                <a:spcPts val="0"/>
              </a:spcAft>
              <a:buSzPct val="76000"/>
              <a:buChar char="🞂"/>
            </a:pPr>
            <a:r>
              <a:rPr lang="en-GB"/>
              <a:t>Planning</a:t>
            </a:r>
            <a:endParaRPr/>
          </a:p>
          <a:p>
            <a:pPr indent="-274344" lvl="1" marL="548640" rtl="0" algn="l">
              <a:spcBef>
                <a:spcPts val="500"/>
              </a:spcBef>
              <a:spcAft>
                <a:spcPts val="0"/>
              </a:spcAft>
              <a:buSzPct val="76000"/>
              <a:buChar char="🞂"/>
            </a:pPr>
            <a:r>
              <a:rPr lang="en-GB"/>
              <a:t>execution</a:t>
            </a:r>
            <a:endParaRPr/>
          </a:p>
          <a:p>
            <a:pPr indent="-274344" lvl="1" marL="548640" rtl="0" algn="l">
              <a:spcBef>
                <a:spcPts val="500"/>
              </a:spcBef>
              <a:spcAft>
                <a:spcPts val="0"/>
              </a:spcAft>
              <a:buSzPct val="76000"/>
              <a:buChar char="🞂"/>
            </a:pPr>
            <a:r>
              <a:rPr lang="en-GB"/>
              <a:t>closure.</a:t>
            </a:r>
            <a:endParaRPr/>
          </a:p>
          <a:p>
            <a:pPr indent="-274320" lvl="0" marL="274320" rtl="0" algn="l">
              <a:spcBef>
                <a:spcPts val="600"/>
              </a:spcBef>
              <a:spcAft>
                <a:spcPts val="0"/>
              </a:spcAft>
              <a:buSzPct val="76000"/>
              <a:buChar char="🞂"/>
            </a:pPr>
            <a:r>
              <a:rPr lang="en-GB"/>
              <a:t>Taken together, these phases represent the path a project takes from the beginning to its end and are generally referred to as the project life cycle.</a:t>
            </a:r>
            <a:endParaRPr/>
          </a:p>
        </p:txBody>
      </p:sp>
      <p:pic>
        <p:nvPicPr>
          <p:cNvPr id="141" name="Google Shape;141;p4"/>
          <p:cNvPicPr preferRelativeResize="0"/>
          <p:nvPr>
            <p:ph idx="4" type="body"/>
          </p:nvPr>
        </p:nvPicPr>
        <p:blipFill rotWithShape="1">
          <a:blip r:embed="rId3">
            <a:alphaModFix/>
          </a:blip>
          <a:srcRect b="0" l="0" r="0" t="0"/>
          <a:stretch/>
        </p:blipFill>
        <p:spPr>
          <a:xfrm>
            <a:off x="4495800" y="1376700"/>
            <a:ext cx="3810600" cy="2848500"/>
          </a:xfrm>
          <a:prstGeom prst="rect">
            <a:avLst/>
          </a:prstGeom>
          <a:noFill/>
          <a:ln>
            <a:noFill/>
          </a:ln>
        </p:spPr>
      </p:pic>
      <p:sp>
        <p:nvSpPr>
          <p:cNvPr id="142" name="Google Shape;142;p4"/>
          <p:cNvSpPr txBox="1"/>
          <p:nvPr/>
        </p:nvSpPr>
        <p:spPr>
          <a:xfrm>
            <a:off x="4876800" y="4191000"/>
            <a:ext cx="3667030"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GB" sz="1400" u="none" cap="none" strike="noStrike">
                <a:solidFill>
                  <a:schemeClr val="dk1"/>
                </a:solidFill>
                <a:latin typeface="Gill Sans"/>
                <a:ea typeface="Gill Sans"/>
                <a:cs typeface="Gill Sans"/>
                <a:sym typeface="Gill Sans"/>
              </a:rPr>
              <a:t>Figure: </a:t>
            </a:r>
            <a:r>
              <a:rPr b="0" i="1" lang="en-GB" sz="1400" u="none" cap="none" strike="noStrike">
                <a:solidFill>
                  <a:schemeClr val="dk1"/>
                </a:solidFill>
                <a:latin typeface="Gill Sans"/>
                <a:ea typeface="Gill Sans"/>
                <a:cs typeface="Gill Sans"/>
                <a:sym typeface="Gill Sans"/>
              </a:rPr>
              <a:t>The four phase of the project life cycle. </a:t>
            </a:r>
            <a:endParaRPr/>
          </a:p>
          <a:p>
            <a:pPr indent="0" lvl="0" marL="0" marR="0" rtl="0" algn="l">
              <a:spcBef>
                <a:spcPts val="0"/>
              </a:spcBef>
              <a:spcAft>
                <a:spcPts val="0"/>
              </a:spcAft>
              <a:buNone/>
            </a:pPr>
            <a:r>
              <a:rPr i="1" lang="en-GB" sz="1400">
                <a:solidFill>
                  <a:schemeClr val="dk1"/>
                </a:solidFill>
                <a:latin typeface="Gill Sans"/>
                <a:ea typeface="Gill Sans"/>
                <a:cs typeface="Gill Sans"/>
                <a:sym typeface="Gill Sans"/>
              </a:rPr>
              <a:t>Adapted from J. Westland, The Project Management </a:t>
            </a:r>
            <a:endParaRPr/>
          </a:p>
          <a:p>
            <a:pPr indent="0" lvl="0" marL="0" marR="0" rtl="0" algn="l">
              <a:spcBef>
                <a:spcPts val="0"/>
              </a:spcBef>
              <a:spcAft>
                <a:spcPts val="0"/>
              </a:spcAft>
              <a:buNone/>
            </a:pPr>
            <a:r>
              <a:rPr i="1" lang="en-GB" sz="1400">
                <a:solidFill>
                  <a:schemeClr val="dk1"/>
                </a:solidFill>
                <a:latin typeface="Gill Sans"/>
                <a:ea typeface="Gill Sans"/>
                <a:cs typeface="Gill Sans"/>
                <a:sym typeface="Gill Sans"/>
              </a:rPr>
              <a:t>Lifecycle, Kogan Page Limited (2006).</a:t>
            </a:r>
            <a:endParaRPr i="1" sz="1400">
              <a:solidFill>
                <a:schemeClr val="dk1"/>
              </a:solidFill>
              <a:latin typeface="Gill Sans"/>
              <a:ea typeface="Gill Sans"/>
              <a:cs typeface="Gill Sans"/>
              <a:sym typeface="Gill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5"/>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Bookman Old Style"/>
              <a:buNone/>
            </a:pPr>
            <a:r>
              <a:rPr lang="en-GB"/>
              <a:t>Five Interacting Processes Make up a Project</a:t>
            </a:r>
            <a:endParaRPr/>
          </a:p>
        </p:txBody>
      </p:sp>
      <p:sp>
        <p:nvSpPr>
          <p:cNvPr id="148" name="Google Shape;148;p5"/>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lnSpcReduction="10000"/>
          </a:bodyPr>
          <a:lstStyle/>
          <a:p>
            <a:pPr indent="-274320" lvl="0" marL="274320" rtl="0" algn="l">
              <a:spcBef>
                <a:spcPts val="0"/>
              </a:spcBef>
              <a:spcAft>
                <a:spcPts val="0"/>
              </a:spcAft>
              <a:buSzPts val="1368"/>
              <a:buNone/>
            </a:pPr>
            <a:r>
              <a:t/>
            </a:r>
            <a:endParaRPr sz="1800"/>
          </a:p>
          <a:p>
            <a:pPr indent="-274320" lvl="0" marL="274320" rtl="0" algn="l">
              <a:spcBef>
                <a:spcPts val="0"/>
              </a:spcBef>
              <a:spcAft>
                <a:spcPts val="0"/>
              </a:spcAft>
              <a:buSzPts val="2128"/>
              <a:buNone/>
            </a:pPr>
            <a:r>
              <a:rPr b="1" lang="en-GB" sz="2800"/>
              <a:t>Initiation</a:t>
            </a:r>
            <a:r>
              <a:rPr lang="en-GB" sz="2800"/>
              <a:t>: authorizing the project </a:t>
            </a:r>
            <a:endParaRPr/>
          </a:p>
          <a:p>
            <a:pPr indent="-274320" lvl="0" marL="274320" rtl="0" algn="l">
              <a:spcBef>
                <a:spcPts val="0"/>
              </a:spcBef>
              <a:spcAft>
                <a:spcPts val="0"/>
              </a:spcAft>
              <a:buSzPts val="2128"/>
              <a:buNone/>
            </a:pPr>
            <a:r>
              <a:rPr b="1" lang="en-GB" sz="2800"/>
              <a:t>Planning</a:t>
            </a:r>
            <a:r>
              <a:rPr lang="en-GB" sz="2800"/>
              <a:t>: defining and refining objectives and selecting the best of the alternative courses of action. </a:t>
            </a:r>
            <a:endParaRPr/>
          </a:p>
          <a:p>
            <a:pPr indent="-274320" lvl="0" marL="274320" rtl="0" algn="l">
              <a:spcBef>
                <a:spcPts val="0"/>
              </a:spcBef>
              <a:spcAft>
                <a:spcPts val="0"/>
              </a:spcAft>
              <a:buSzPts val="2128"/>
              <a:buNone/>
            </a:pPr>
            <a:r>
              <a:rPr b="1" lang="en-GB" sz="2800"/>
              <a:t>Execution</a:t>
            </a:r>
            <a:r>
              <a:rPr lang="en-GB" sz="2800"/>
              <a:t>: coordinating the people and other resources to carry out the plan</a:t>
            </a:r>
            <a:endParaRPr/>
          </a:p>
          <a:p>
            <a:pPr indent="-274320" lvl="0" marL="274320" rtl="0" algn="l">
              <a:spcBef>
                <a:spcPts val="0"/>
              </a:spcBef>
              <a:spcAft>
                <a:spcPts val="0"/>
              </a:spcAft>
              <a:buSzPts val="2128"/>
              <a:buNone/>
            </a:pPr>
            <a:r>
              <a:rPr b="1" lang="en-GB" sz="2800"/>
              <a:t>Controlling &amp; Monitoring</a:t>
            </a:r>
            <a:r>
              <a:rPr lang="en-GB" sz="2800"/>
              <a:t>: ensuring that project objectives are met by monitoring and measuring progress to identify variances from the plan so that corrective action can be taken</a:t>
            </a:r>
            <a:endParaRPr/>
          </a:p>
          <a:p>
            <a:pPr indent="-274320" lvl="0" marL="274320" rtl="0" algn="l">
              <a:spcBef>
                <a:spcPts val="0"/>
              </a:spcBef>
              <a:spcAft>
                <a:spcPts val="0"/>
              </a:spcAft>
              <a:buSzPts val="2128"/>
              <a:buNone/>
            </a:pPr>
            <a:r>
              <a:rPr b="1" lang="en-GB" sz="2800"/>
              <a:t>Closure</a:t>
            </a:r>
            <a:r>
              <a:rPr lang="en-GB" sz="2800"/>
              <a:t>: formalizing acceptance of the project and bringing it to an orderly end</a:t>
            </a:r>
            <a:endParaRPr sz="2400"/>
          </a:p>
          <a:p>
            <a:pPr indent="-148844" lvl="0" marL="274320" rtl="0" algn="l">
              <a:spcBef>
                <a:spcPts val="600"/>
              </a:spcBef>
              <a:spcAft>
                <a:spcPts val="0"/>
              </a:spcAft>
              <a:buSzPts val="1976"/>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6"/>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GB"/>
              <a:t>Project Initiation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7"/>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GB"/>
              <a:t>Project Initiation</a:t>
            </a:r>
            <a:endParaRPr/>
          </a:p>
        </p:txBody>
      </p:sp>
      <p:sp>
        <p:nvSpPr>
          <p:cNvPr id="160" name="Google Shape;160;p7"/>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lnSpc>
                <a:spcPct val="90000"/>
              </a:lnSpc>
              <a:spcBef>
                <a:spcPts val="0"/>
              </a:spcBef>
              <a:spcAft>
                <a:spcPts val="0"/>
              </a:spcAft>
              <a:buSzPct val="76000"/>
              <a:buChar char="🞂"/>
            </a:pPr>
            <a:r>
              <a:rPr lang="en-GB" sz="2400"/>
              <a:t>In the initiation phase, the project objective or need is identified; this can be a business problem or opportunity. </a:t>
            </a:r>
            <a:endParaRPr/>
          </a:p>
          <a:p>
            <a:pPr indent="-274320" lvl="0" marL="274320" rtl="0" algn="l">
              <a:lnSpc>
                <a:spcPct val="90000"/>
              </a:lnSpc>
              <a:spcBef>
                <a:spcPts val="600"/>
              </a:spcBef>
              <a:spcAft>
                <a:spcPts val="0"/>
              </a:spcAft>
              <a:buSzPct val="76000"/>
              <a:buChar char="🞂"/>
            </a:pPr>
            <a:r>
              <a:rPr lang="en-GB" sz="2400"/>
              <a:t>An appropriate response to the need is documented in a business case with recommended solution options.</a:t>
            </a:r>
            <a:endParaRPr/>
          </a:p>
          <a:p>
            <a:pPr indent="-274320" lvl="0" marL="274320" rtl="0" algn="l">
              <a:lnSpc>
                <a:spcPct val="90000"/>
              </a:lnSpc>
              <a:spcBef>
                <a:spcPts val="600"/>
              </a:spcBef>
              <a:spcAft>
                <a:spcPts val="0"/>
              </a:spcAft>
              <a:buSzPct val="76000"/>
              <a:buChar char="🞂"/>
            </a:pPr>
            <a:r>
              <a:rPr lang="en-GB" sz="2400"/>
              <a:t> A feasibility study is conducted to investigate whether each option addresses the project objective and a recommended solution is determined. </a:t>
            </a:r>
            <a:endParaRPr/>
          </a:p>
          <a:p>
            <a:pPr indent="-274320" lvl="0" marL="274320" rtl="0" algn="l">
              <a:lnSpc>
                <a:spcPct val="90000"/>
              </a:lnSpc>
              <a:spcBef>
                <a:spcPts val="600"/>
              </a:spcBef>
              <a:spcAft>
                <a:spcPts val="0"/>
              </a:spcAft>
              <a:buSzPct val="76000"/>
              <a:buChar char="🞂"/>
            </a:pPr>
            <a:r>
              <a:rPr lang="en-GB" sz="2400"/>
              <a:t>Issues of feasibility (</a:t>
            </a:r>
            <a:r>
              <a:rPr b="1" lang="en-GB" sz="2400"/>
              <a:t>can we do the project?</a:t>
            </a:r>
            <a:r>
              <a:rPr lang="en-GB" sz="2400"/>
              <a:t>) and justification (</a:t>
            </a:r>
            <a:r>
              <a:rPr b="1" lang="en-GB" sz="2400"/>
              <a:t>should we do the project?</a:t>
            </a:r>
            <a:r>
              <a:rPr lang="en-GB" sz="2400"/>
              <a:t>) are addressed. </a:t>
            </a:r>
            <a:endParaRPr/>
          </a:p>
          <a:p>
            <a:pPr indent="-274320" lvl="0" marL="274320" rtl="0" algn="l">
              <a:lnSpc>
                <a:spcPct val="90000"/>
              </a:lnSpc>
              <a:spcBef>
                <a:spcPts val="600"/>
              </a:spcBef>
              <a:spcAft>
                <a:spcPts val="0"/>
              </a:spcAft>
              <a:buSzPct val="76000"/>
              <a:buChar char="🞂"/>
            </a:pPr>
            <a:r>
              <a:rPr lang="en-GB" sz="2400"/>
              <a:t>Once the recommended solution is approved, a project is initiated to deliver the approved solution and a project manager is appointed. </a:t>
            </a:r>
            <a:endParaRPr/>
          </a:p>
          <a:p>
            <a:pPr indent="-274320" lvl="0" marL="274320" rtl="0" algn="l">
              <a:lnSpc>
                <a:spcPct val="90000"/>
              </a:lnSpc>
              <a:spcBef>
                <a:spcPts val="600"/>
              </a:spcBef>
              <a:spcAft>
                <a:spcPts val="0"/>
              </a:spcAft>
              <a:buSzPct val="76000"/>
              <a:buChar char="🞂"/>
            </a:pPr>
            <a:r>
              <a:rPr lang="en-GB" sz="2400"/>
              <a:t>The major deliverables and the participating work groups are identified and the project team begins to take shape. </a:t>
            </a:r>
            <a:endParaRPr/>
          </a:p>
          <a:p>
            <a:pPr indent="-274320" lvl="0" marL="274320" rtl="0" algn="l">
              <a:lnSpc>
                <a:spcPct val="90000"/>
              </a:lnSpc>
              <a:spcBef>
                <a:spcPts val="600"/>
              </a:spcBef>
              <a:spcAft>
                <a:spcPts val="0"/>
              </a:spcAft>
              <a:buSzPct val="76000"/>
              <a:buChar char="🞂"/>
            </a:pPr>
            <a:r>
              <a:rPr lang="en-GB" sz="2400"/>
              <a:t>Approval is then sought by the project manager to move on the detailed planning phase</a:t>
            </a:r>
            <a:r>
              <a:rPr lang="en-GB" sz="2400"/>
              <a:t>.</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8"/>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GB"/>
              <a:t>Who are they?</a:t>
            </a:r>
            <a:endParaRPr/>
          </a:p>
        </p:txBody>
      </p:sp>
      <p:sp>
        <p:nvSpPr>
          <p:cNvPr id="166" name="Google Shape;166;p8"/>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en-GB"/>
              <a:t>Entrepreneur</a:t>
            </a:r>
            <a:endParaRPr/>
          </a:p>
          <a:p>
            <a:pPr indent="-274320" lvl="0" marL="274320" rtl="0" algn="l">
              <a:spcBef>
                <a:spcPts val="600"/>
              </a:spcBef>
              <a:spcAft>
                <a:spcPts val="0"/>
              </a:spcAft>
              <a:buSzPts val="1976"/>
              <a:buChar char="🞂"/>
            </a:pPr>
            <a:r>
              <a:rPr lang="en-GB"/>
              <a:t>Senior Management</a:t>
            </a:r>
            <a:endParaRPr/>
          </a:p>
          <a:p>
            <a:pPr indent="-274320" lvl="0" marL="274320" rtl="0" algn="l">
              <a:spcBef>
                <a:spcPts val="600"/>
              </a:spcBef>
              <a:spcAft>
                <a:spcPts val="0"/>
              </a:spcAft>
              <a:buSzPts val="1976"/>
              <a:buChar char="🞂"/>
            </a:pPr>
            <a:r>
              <a:rPr lang="en-GB"/>
              <a:t>Project Manager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9"/>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GB"/>
              <a:t>Role of Entrepreneurs</a:t>
            </a:r>
            <a:endParaRPr/>
          </a:p>
        </p:txBody>
      </p:sp>
      <p:sp>
        <p:nvSpPr>
          <p:cNvPr id="172" name="Google Shape;172;p9"/>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lnSpcReduction="10000"/>
          </a:bodyPr>
          <a:lstStyle/>
          <a:p>
            <a:pPr indent="-274319" lvl="1" marL="548640" rtl="0" algn="l">
              <a:spcBef>
                <a:spcPts val="0"/>
              </a:spcBef>
              <a:spcAft>
                <a:spcPts val="0"/>
              </a:spcAft>
              <a:buSzPts val="1824"/>
              <a:buChar char="🞂"/>
            </a:pPr>
            <a:r>
              <a:rPr lang="en-GB" sz="2400"/>
              <a:t>Entrepreneurs are typically the individuals or groups who conceive the initial idea for a project. They identify opportunities or needs in the market and come up with innovative solutions to address them.</a:t>
            </a:r>
            <a:endParaRPr sz="2800"/>
          </a:p>
          <a:p>
            <a:pPr indent="-274319" lvl="1" marL="548640" rtl="0" algn="l">
              <a:spcBef>
                <a:spcPts val="500"/>
              </a:spcBef>
              <a:spcAft>
                <a:spcPts val="0"/>
              </a:spcAft>
              <a:buSzPts val="1824"/>
              <a:buChar char="🞂"/>
            </a:pPr>
            <a:r>
              <a:rPr lang="en-GB" sz="2400"/>
              <a:t>Entrepreneurs are responsible for defining the overall vision and goals of the project. They set the strategic direction, decide on the project's objectives, and determine its feasibility.</a:t>
            </a:r>
            <a:endParaRPr sz="2800"/>
          </a:p>
          <a:p>
            <a:pPr indent="-274319" lvl="1" marL="548640" rtl="0" algn="l">
              <a:spcBef>
                <a:spcPts val="500"/>
              </a:spcBef>
              <a:spcAft>
                <a:spcPts val="0"/>
              </a:spcAft>
              <a:buSzPts val="1824"/>
              <a:buChar char="🞂"/>
            </a:pPr>
            <a:r>
              <a:rPr lang="en-GB" sz="2400"/>
              <a:t>Entrepreneurs often secure funding and resources for the project, whether through personal investment, venture capital, loans, or other means.</a:t>
            </a:r>
            <a:endParaRPr sz="2800"/>
          </a:p>
          <a:p>
            <a:pPr indent="-274319" lvl="1" marL="548640" rtl="0" algn="l">
              <a:spcBef>
                <a:spcPts val="500"/>
              </a:spcBef>
              <a:spcAft>
                <a:spcPts val="0"/>
              </a:spcAft>
              <a:buSzPts val="1824"/>
              <a:buChar char="🞂"/>
            </a:pPr>
            <a:r>
              <a:rPr lang="en-GB" sz="2400"/>
              <a:t>They are also responsible for the project's initial planning and may assemble a team of experts to help develop and execute the project.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rigin">
  <a:themeElements>
    <a:clrScheme name="Origi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Deepak</dc:creator>
</cp:coreProperties>
</file>