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Gill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3" roundtripDataSignature="AMtx7mhD3cCU2Sl36uYOJ8pDPafxiaW+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regular.fntdata"/><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8" name="Google Shape;10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1. Agile:</a:t>
            </a:r>
            <a:endParaRPr b="0" i="0"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Definition:</a:t>
            </a:r>
            <a:r>
              <a:rPr b="0" i="0" lang="en-US" sz="839">
                <a:solidFill>
                  <a:schemeClr val="dk1"/>
                </a:solidFill>
                <a:latin typeface="Calibri"/>
                <a:ea typeface="Calibri"/>
                <a:cs typeface="Calibri"/>
                <a:sym typeface="Calibri"/>
              </a:rPr>
              <a:t> Agile is a project management and product development approach that emphasizes flexibility, collaboration, and customer satisfaction. It is a broader philosophy or mindset guiding how teams work, rather than a specific process or set of practices.</a:t>
            </a:r>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Key Characteristics:</a:t>
            </a:r>
            <a:r>
              <a:rPr b="0" i="0" lang="en-US" sz="839">
                <a:solidFill>
                  <a:schemeClr val="dk1"/>
                </a:solidFill>
                <a:latin typeface="Calibri"/>
                <a:ea typeface="Calibri"/>
                <a:cs typeface="Calibri"/>
                <a:sym typeface="Calibri"/>
              </a:rPr>
              <a:t> Customer collaboration, responding to change, iterative development, and delivering value in short cycles.</a:t>
            </a:r>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Example Methodologies:</a:t>
            </a:r>
            <a:r>
              <a:rPr b="0" i="0" lang="en-US" sz="839">
                <a:solidFill>
                  <a:schemeClr val="dk1"/>
                </a:solidFill>
                <a:latin typeface="Calibri"/>
                <a:ea typeface="Calibri"/>
                <a:cs typeface="Calibri"/>
                <a:sym typeface="Calibri"/>
              </a:rPr>
              <a:t> Scrum, Kanban, Extreme Programming (XP).</a:t>
            </a:r>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2. Iterative:</a:t>
            </a:r>
            <a:endParaRPr b="0" i="0"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Definition:</a:t>
            </a:r>
            <a:r>
              <a:rPr b="0" i="0" lang="en-US" sz="839">
                <a:solidFill>
                  <a:schemeClr val="dk1"/>
                </a:solidFill>
                <a:latin typeface="Calibri"/>
                <a:ea typeface="Calibri"/>
                <a:cs typeface="Calibri"/>
                <a:sym typeface="Calibri"/>
              </a:rPr>
              <a:t> Iterative development involves repeating cycles or iterations of a development process. Each iteration produces a partial but functional version of the overall product. The goal is to refine and enhance the product with each iteration.</a:t>
            </a:r>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Key Characteristics:</a:t>
            </a:r>
            <a:r>
              <a:rPr b="0" i="0" lang="en-US" sz="839">
                <a:solidFill>
                  <a:schemeClr val="dk1"/>
                </a:solidFill>
                <a:latin typeface="Calibri"/>
                <a:ea typeface="Calibri"/>
                <a:cs typeface="Calibri"/>
                <a:sym typeface="Calibri"/>
              </a:rPr>
              <a:t> Repeating cycles, continuous refinement, feedback loops.</a:t>
            </a:r>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Example:</a:t>
            </a:r>
            <a:r>
              <a:rPr b="0" i="0" lang="en-US" sz="839">
                <a:solidFill>
                  <a:schemeClr val="dk1"/>
                </a:solidFill>
                <a:latin typeface="Calibri"/>
                <a:ea typeface="Calibri"/>
                <a:cs typeface="Calibri"/>
                <a:sym typeface="Calibri"/>
              </a:rPr>
              <a:t> In iterative development, a team might complete a subset of features in the first iteration, receive feedback, and then use that feedback to refine and add more features in subsequent iterations.</a:t>
            </a:r>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3. Incremental:</a:t>
            </a:r>
            <a:endParaRPr b="0" i="0"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Definition:</a:t>
            </a:r>
            <a:r>
              <a:rPr b="0" i="0" lang="en-US" sz="839">
                <a:solidFill>
                  <a:schemeClr val="dk1"/>
                </a:solidFill>
                <a:latin typeface="Calibri"/>
                <a:ea typeface="Calibri"/>
                <a:cs typeface="Calibri"/>
                <a:sym typeface="Calibri"/>
              </a:rPr>
              <a:t> Incremental development involves breaking down a project into smaller, manageable parts called increments. Each increment represents a portion of the complete product and is developed independently. The increments are integrated to form the final product.</a:t>
            </a:r>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Key Characteristics:</a:t>
            </a:r>
            <a:r>
              <a:rPr b="0" i="0" lang="en-US" sz="839">
                <a:solidFill>
                  <a:schemeClr val="dk1"/>
                </a:solidFill>
                <a:latin typeface="Calibri"/>
                <a:ea typeface="Calibri"/>
                <a:cs typeface="Calibri"/>
                <a:sym typeface="Calibri"/>
              </a:rPr>
              <a:t> Independent development of components, integration of increments.</a:t>
            </a:r>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Example:</a:t>
            </a:r>
            <a:r>
              <a:rPr b="0" i="0" lang="en-US" sz="839">
                <a:solidFill>
                  <a:schemeClr val="dk1"/>
                </a:solidFill>
                <a:latin typeface="Calibri"/>
                <a:ea typeface="Calibri"/>
                <a:cs typeface="Calibri"/>
                <a:sym typeface="Calibri"/>
              </a:rPr>
              <a:t> In incremental development, a team might develop and deliver specific features or modules in separate increments. These increments are then integrated into the existing product, gradually building the complete solution.</a:t>
            </a:r>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Differences:</a:t>
            </a:r>
            <a:endParaRPr b="0" i="0"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Scope:</a:t>
            </a:r>
            <a:endParaRPr b="0" i="0" sz="839">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1" i="0" lang="en-US" sz="839">
                <a:solidFill>
                  <a:schemeClr val="dk1"/>
                </a:solidFill>
                <a:latin typeface="Calibri"/>
                <a:ea typeface="Calibri"/>
                <a:cs typeface="Calibri"/>
                <a:sym typeface="Calibri"/>
              </a:rPr>
              <a:t>Agile:</a:t>
            </a:r>
            <a:r>
              <a:rPr b="0" i="0" lang="en-US" sz="839">
                <a:solidFill>
                  <a:schemeClr val="dk1"/>
                </a:solidFill>
                <a:latin typeface="Calibri"/>
                <a:ea typeface="Calibri"/>
                <a:cs typeface="Calibri"/>
                <a:sym typeface="Calibri"/>
              </a:rPr>
              <a:t> Focuses on a mindset or philosophy, guiding principles for adaptive and customer-centric development.</a:t>
            </a:r>
            <a:endParaRPr/>
          </a:p>
          <a:p>
            <a:pPr indent="0" lvl="1" marL="457200" rtl="0" algn="l">
              <a:lnSpc>
                <a:spcPct val="80000"/>
              </a:lnSpc>
              <a:spcBef>
                <a:spcPts val="0"/>
              </a:spcBef>
              <a:spcAft>
                <a:spcPts val="0"/>
              </a:spcAft>
              <a:buNone/>
            </a:pPr>
            <a:r>
              <a:rPr b="1" i="0" lang="en-US" sz="839">
                <a:solidFill>
                  <a:schemeClr val="dk1"/>
                </a:solidFill>
                <a:latin typeface="Calibri"/>
                <a:ea typeface="Calibri"/>
                <a:cs typeface="Calibri"/>
                <a:sym typeface="Calibri"/>
              </a:rPr>
              <a:t>Iterative:</a:t>
            </a:r>
            <a:r>
              <a:rPr b="0" i="0" lang="en-US" sz="839">
                <a:solidFill>
                  <a:schemeClr val="dk1"/>
                </a:solidFill>
                <a:latin typeface="Calibri"/>
                <a:ea typeface="Calibri"/>
                <a:cs typeface="Calibri"/>
                <a:sym typeface="Calibri"/>
              </a:rPr>
              <a:t> Involves repeating cycles with the goal of refining and improving the overall product.</a:t>
            </a:r>
            <a:endParaRPr/>
          </a:p>
          <a:p>
            <a:pPr indent="0" lvl="1" marL="457200" rtl="0" algn="l">
              <a:lnSpc>
                <a:spcPct val="80000"/>
              </a:lnSpc>
              <a:spcBef>
                <a:spcPts val="0"/>
              </a:spcBef>
              <a:spcAft>
                <a:spcPts val="0"/>
              </a:spcAft>
              <a:buNone/>
            </a:pPr>
            <a:r>
              <a:rPr b="1" i="0" lang="en-US" sz="839">
                <a:solidFill>
                  <a:schemeClr val="dk1"/>
                </a:solidFill>
                <a:latin typeface="Calibri"/>
                <a:ea typeface="Calibri"/>
                <a:cs typeface="Calibri"/>
                <a:sym typeface="Calibri"/>
              </a:rPr>
              <a:t>Incremental:</a:t>
            </a:r>
            <a:r>
              <a:rPr b="0" i="0" lang="en-US" sz="839">
                <a:solidFill>
                  <a:schemeClr val="dk1"/>
                </a:solidFill>
                <a:latin typeface="Calibri"/>
                <a:ea typeface="Calibri"/>
                <a:cs typeface="Calibri"/>
                <a:sym typeface="Calibri"/>
              </a:rPr>
              <a:t> Focuses on breaking down the project into manageable parts that are developed and integrated independently.</a:t>
            </a:r>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Approach:</a:t>
            </a:r>
            <a:endParaRPr b="0" i="0" sz="839">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1" i="0" lang="en-US" sz="839">
                <a:solidFill>
                  <a:schemeClr val="dk1"/>
                </a:solidFill>
                <a:latin typeface="Calibri"/>
                <a:ea typeface="Calibri"/>
                <a:cs typeface="Calibri"/>
                <a:sym typeface="Calibri"/>
              </a:rPr>
              <a:t>Agile:</a:t>
            </a:r>
            <a:r>
              <a:rPr b="0" i="0" lang="en-US" sz="839">
                <a:solidFill>
                  <a:schemeClr val="dk1"/>
                </a:solidFill>
                <a:latin typeface="Calibri"/>
                <a:ea typeface="Calibri"/>
                <a:cs typeface="Calibri"/>
                <a:sym typeface="Calibri"/>
              </a:rPr>
              <a:t> Emphasizes a customer-centric, collaborative, and flexible approach.</a:t>
            </a:r>
            <a:endParaRPr/>
          </a:p>
          <a:p>
            <a:pPr indent="0" lvl="1" marL="457200" rtl="0" algn="l">
              <a:lnSpc>
                <a:spcPct val="80000"/>
              </a:lnSpc>
              <a:spcBef>
                <a:spcPts val="0"/>
              </a:spcBef>
              <a:spcAft>
                <a:spcPts val="0"/>
              </a:spcAft>
              <a:buNone/>
            </a:pPr>
            <a:r>
              <a:rPr b="1" i="0" lang="en-US" sz="839">
                <a:solidFill>
                  <a:schemeClr val="dk1"/>
                </a:solidFill>
                <a:latin typeface="Calibri"/>
                <a:ea typeface="Calibri"/>
                <a:cs typeface="Calibri"/>
                <a:sym typeface="Calibri"/>
              </a:rPr>
              <a:t>Iterative:</a:t>
            </a:r>
            <a:r>
              <a:rPr b="0" i="0" lang="en-US" sz="839">
                <a:solidFill>
                  <a:schemeClr val="dk1"/>
                </a:solidFill>
                <a:latin typeface="Calibri"/>
                <a:ea typeface="Calibri"/>
                <a:cs typeface="Calibri"/>
                <a:sym typeface="Calibri"/>
              </a:rPr>
              <a:t> Involves repeating cycles with feedback loops to refine the product.</a:t>
            </a:r>
            <a:endParaRPr/>
          </a:p>
          <a:p>
            <a:pPr indent="0" lvl="1" marL="457200" rtl="0" algn="l">
              <a:lnSpc>
                <a:spcPct val="80000"/>
              </a:lnSpc>
              <a:spcBef>
                <a:spcPts val="0"/>
              </a:spcBef>
              <a:spcAft>
                <a:spcPts val="0"/>
              </a:spcAft>
              <a:buNone/>
            </a:pPr>
            <a:r>
              <a:rPr b="1" i="0" lang="en-US" sz="839">
                <a:solidFill>
                  <a:schemeClr val="dk1"/>
                </a:solidFill>
                <a:latin typeface="Calibri"/>
                <a:ea typeface="Calibri"/>
                <a:cs typeface="Calibri"/>
                <a:sym typeface="Calibri"/>
              </a:rPr>
              <a:t>Incremental:</a:t>
            </a:r>
            <a:r>
              <a:rPr b="0" i="0" lang="en-US" sz="839">
                <a:solidFill>
                  <a:schemeClr val="dk1"/>
                </a:solidFill>
                <a:latin typeface="Calibri"/>
                <a:ea typeface="Calibri"/>
                <a:cs typeface="Calibri"/>
                <a:sym typeface="Calibri"/>
              </a:rPr>
              <a:t> Involves developing and integrating independent parts of the project.</a:t>
            </a:r>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Output:</a:t>
            </a:r>
            <a:endParaRPr b="0" i="0" sz="839">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1" i="0" lang="en-US" sz="839">
                <a:solidFill>
                  <a:schemeClr val="dk1"/>
                </a:solidFill>
                <a:latin typeface="Calibri"/>
                <a:ea typeface="Calibri"/>
                <a:cs typeface="Calibri"/>
                <a:sym typeface="Calibri"/>
              </a:rPr>
              <a:t>Agile:</a:t>
            </a:r>
            <a:r>
              <a:rPr b="0" i="0" lang="en-US" sz="839">
                <a:solidFill>
                  <a:schemeClr val="dk1"/>
                </a:solidFill>
                <a:latin typeface="Calibri"/>
                <a:ea typeface="Calibri"/>
                <a:cs typeface="Calibri"/>
                <a:sym typeface="Calibri"/>
              </a:rPr>
              <a:t> A mindset or philosophy guiding how work is done.</a:t>
            </a:r>
            <a:endParaRPr/>
          </a:p>
          <a:p>
            <a:pPr indent="0" lvl="1" marL="457200" rtl="0" algn="l">
              <a:lnSpc>
                <a:spcPct val="80000"/>
              </a:lnSpc>
              <a:spcBef>
                <a:spcPts val="0"/>
              </a:spcBef>
              <a:spcAft>
                <a:spcPts val="0"/>
              </a:spcAft>
              <a:buNone/>
            </a:pPr>
            <a:r>
              <a:rPr b="1" i="0" lang="en-US" sz="839">
                <a:solidFill>
                  <a:schemeClr val="dk1"/>
                </a:solidFill>
                <a:latin typeface="Calibri"/>
                <a:ea typeface="Calibri"/>
                <a:cs typeface="Calibri"/>
                <a:sym typeface="Calibri"/>
              </a:rPr>
              <a:t>Iterative:</a:t>
            </a:r>
            <a:r>
              <a:rPr b="0" i="0" lang="en-US" sz="839">
                <a:solidFill>
                  <a:schemeClr val="dk1"/>
                </a:solidFill>
                <a:latin typeface="Calibri"/>
                <a:ea typeface="Calibri"/>
                <a:cs typeface="Calibri"/>
                <a:sym typeface="Calibri"/>
              </a:rPr>
              <a:t> Multiple versions or iterations of the product, each building on the previous one.</a:t>
            </a:r>
            <a:endParaRPr/>
          </a:p>
          <a:p>
            <a:pPr indent="0" lvl="1" marL="457200" rtl="0" algn="l">
              <a:lnSpc>
                <a:spcPct val="80000"/>
              </a:lnSpc>
              <a:spcBef>
                <a:spcPts val="0"/>
              </a:spcBef>
              <a:spcAft>
                <a:spcPts val="0"/>
              </a:spcAft>
              <a:buNone/>
            </a:pPr>
            <a:r>
              <a:rPr b="1" i="0" lang="en-US" sz="839">
                <a:solidFill>
                  <a:schemeClr val="dk1"/>
                </a:solidFill>
                <a:latin typeface="Calibri"/>
                <a:ea typeface="Calibri"/>
                <a:cs typeface="Calibri"/>
                <a:sym typeface="Calibri"/>
              </a:rPr>
              <a:t>Incremental:</a:t>
            </a:r>
            <a:r>
              <a:rPr b="0" i="0" lang="en-US" sz="839">
                <a:solidFill>
                  <a:schemeClr val="dk1"/>
                </a:solidFill>
                <a:latin typeface="Calibri"/>
                <a:ea typeface="Calibri"/>
                <a:cs typeface="Calibri"/>
                <a:sym typeface="Calibri"/>
              </a:rPr>
              <a:t> Independent parts or increments of the product that are integrated to form the final solution.</a:t>
            </a:r>
            <a:endParaRPr/>
          </a:p>
          <a:p>
            <a:pPr indent="0" lvl="0" marL="0" rtl="0" algn="l">
              <a:lnSpc>
                <a:spcPct val="80000"/>
              </a:lnSpc>
              <a:spcBef>
                <a:spcPts val="0"/>
              </a:spcBef>
              <a:spcAft>
                <a:spcPts val="0"/>
              </a:spcAft>
              <a:buNone/>
            </a:pPr>
            <a:r>
              <a:rPr b="1" i="0" lang="en-US" sz="839">
                <a:solidFill>
                  <a:schemeClr val="dk1"/>
                </a:solidFill>
                <a:latin typeface="Calibri"/>
                <a:ea typeface="Calibri"/>
                <a:cs typeface="Calibri"/>
                <a:sym typeface="Calibri"/>
              </a:rPr>
              <a:t>Timing:</a:t>
            </a:r>
            <a:endParaRPr b="0" i="0" sz="839">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1" i="0" lang="en-US" sz="839">
                <a:solidFill>
                  <a:schemeClr val="dk1"/>
                </a:solidFill>
                <a:latin typeface="Calibri"/>
                <a:ea typeface="Calibri"/>
                <a:cs typeface="Calibri"/>
                <a:sym typeface="Calibri"/>
              </a:rPr>
              <a:t>Agile:</a:t>
            </a:r>
            <a:r>
              <a:rPr b="0" i="0" lang="en-US" sz="839">
                <a:solidFill>
                  <a:schemeClr val="dk1"/>
                </a:solidFill>
                <a:latin typeface="Calibri"/>
                <a:ea typeface="Calibri"/>
                <a:cs typeface="Calibri"/>
                <a:sym typeface="Calibri"/>
              </a:rPr>
              <a:t> Continuous and adaptive development, responding to changing requirements.</a:t>
            </a:r>
            <a:endParaRPr/>
          </a:p>
          <a:p>
            <a:pPr indent="0" lvl="1" marL="457200" rtl="0" algn="l">
              <a:lnSpc>
                <a:spcPct val="80000"/>
              </a:lnSpc>
              <a:spcBef>
                <a:spcPts val="0"/>
              </a:spcBef>
              <a:spcAft>
                <a:spcPts val="0"/>
              </a:spcAft>
              <a:buNone/>
            </a:pPr>
            <a:r>
              <a:rPr b="1" i="0" lang="en-US" sz="839">
                <a:solidFill>
                  <a:schemeClr val="dk1"/>
                </a:solidFill>
                <a:latin typeface="Calibri"/>
                <a:ea typeface="Calibri"/>
                <a:cs typeface="Calibri"/>
                <a:sym typeface="Calibri"/>
              </a:rPr>
              <a:t>Iterative:</a:t>
            </a:r>
            <a:r>
              <a:rPr b="0" i="0" lang="en-US" sz="839">
                <a:solidFill>
                  <a:schemeClr val="dk1"/>
                </a:solidFill>
                <a:latin typeface="Calibri"/>
                <a:ea typeface="Calibri"/>
                <a:cs typeface="Calibri"/>
                <a:sym typeface="Calibri"/>
              </a:rPr>
              <a:t> Development occurs in fixed, repeating cycles.</a:t>
            </a:r>
            <a:endParaRPr/>
          </a:p>
          <a:p>
            <a:pPr indent="0" lvl="1" marL="457200" rtl="0" algn="l">
              <a:lnSpc>
                <a:spcPct val="80000"/>
              </a:lnSpc>
              <a:spcBef>
                <a:spcPts val="0"/>
              </a:spcBef>
              <a:spcAft>
                <a:spcPts val="0"/>
              </a:spcAft>
              <a:buNone/>
            </a:pPr>
            <a:r>
              <a:rPr b="1" i="0" lang="en-US" sz="839">
                <a:solidFill>
                  <a:schemeClr val="dk1"/>
                </a:solidFill>
                <a:latin typeface="Calibri"/>
                <a:ea typeface="Calibri"/>
                <a:cs typeface="Calibri"/>
                <a:sym typeface="Calibri"/>
              </a:rPr>
              <a:t>Incremental:</a:t>
            </a:r>
            <a:r>
              <a:rPr b="0" i="0" lang="en-US" sz="839">
                <a:solidFill>
                  <a:schemeClr val="dk1"/>
                </a:solidFill>
                <a:latin typeface="Calibri"/>
                <a:ea typeface="Calibri"/>
                <a:cs typeface="Calibri"/>
                <a:sym typeface="Calibri"/>
              </a:rPr>
              <a:t> Development and integration occur incrementally, adding new features or modules.</a:t>
            </a:r>
            <a:endParaRPr/>
          </a:p>
          <a:p>
            <a:pPr indent="0" lvl="0" marL="0" rtl="0" algn="l">
              <a:lnSpc>
                <a:spcPct val="80000"/>
              </a:lnSpc>
              <a:spcBef>
                <a:spcPts val="0"/>
              </a:spcBef>
              <a:spcAft>
                <a:spcPts val="0"/>
              </a:spcAft>
              <a:buNone/>
            </a:pPr>
            <a:r>
              <a:rPr b="0" i="0" lang="en-US" sz="839">
                <a:solidFill>
                  <a:schemeClr val="dk1"/>
                </a:solidFill>
                <a:latin typeface="Calibri"/>
                <a:ea typeface="Calibri"/>
                <a:cs typeface="Calibri"/>
                <a:sym typeface="Calibri"/>
              </a:rPr>
              <a:t>In practice, Agile methodologies often incorporate both iterative and incremental elements. Iterative and incremental approaches complement each other, contributing to the Agile philosophy of delivering value in short cycles with the ability to adapt to change.</a:t>
            </a:r>
            <a:endParaRPr/>
          </a:p>
          <a:p>
            <a:pPr indent="0" lvl="0" marL="0" rtl="0" algn="l">
              <a:lnSpc>
                <a:spcPct val="80000"/>
              </a:lnSpc>
              <a:spcBef>
                <a:spcPts val="0"/>
              </a:spcBef>
              <a:spcAft>
                <a:spcPts val="0"/>
              </a:spcAft>
              <a:buNone/>
            </a:pPr>
            <a:r>
              <a:t/>
            </a:r>
            <a:endParaRPr sz="839"/>
          </a:p>
        </p:txBody>
      </p:sp>
      <p:sp>
        <p:nvSpPr>
          <p:cNvPr id="175" name="Google Shape;17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8"/>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8"/>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1" name="Google Shape;21;p28"/>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8"/>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28"/>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 name="Google Shape;25;p28"/>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 name="Google Shape;26;p28"/>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7" name="Google Shape;27;p28"/>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3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7"/>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3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38"/>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9" name="Google Shape;99;p3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02" name="Google Shape;102;p38"/>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38"/>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cxnSp>
        <p:nvCxnSpPr>
          <p:cNvPr id="104" name="Google Shape;104;p38"/>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p29"/>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4" name="Shape 34"/>
        <p:cNvGrpSpPr/>
        <p:nvPr/>
      </p:nvGrpSpPr>
      <p:grpSpPr>
        <a:xfrm>
          <a:off x="0" y="0"/>
          <a:ext cx="0" cy="0"/>
          <a:chOff x="0" y="0"/>
          <a:chExt cx="0" cy="0"/>
        </a:xfrm>
      </p:grpSpPr>
      <p:sp>
        <p:nvSpPr>
          <p:cNvPr id="35" name="Google Shape;35;p30"/>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0"/>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7" name="Google Shape;37;p30"/>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0" name="Google Shape;40;p30"/>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1" name="Google Shape;41;p30"/>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3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7" name="Google Shape;47;p31"/>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8" name="Google Shape;48;p31"/>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2"/>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32"/>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3" name="Google Shape;53;p3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32"/>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7" name="Google Shape;57;p32"/>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3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3" name="Google Shape;63;p3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4" name="Shape 64"/>
        <p:cNvGrpSpPr/>
        <p:nvPr/>
      </p:nvGrpSpPr>
      <p:grpSpPr>
        <a:xfrm>
          <a:off x="0" y="0"/>
          <a:ext cx="0" cy="0"/>
          <a:chOff x="0" y="0"/>
          <a:chExt cx="0" cy="0"/>
        </a:xfrm>
      </p:grpSpPr>
      <p:sp>
        <p:nvSpPr>
          <p:cNvPr id="65" name="Google Shape;65;p3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8" name="Google Shape;68;p34"/>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34"/>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35"/>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5"/>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3" name="Google Shape;73;p3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6" name="Google Shape;76;p35"/>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35"/>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35"/>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9" name="Google Shape;79;p35"/>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80" name="Shape 80"/>
        <p:cNvGrpSpPr/>
        <p:nvPr/>
      </p:nvGrpSpPr>
      <p:grpSpPr>
        <a:xfrm>
          <a:off x="0" y="0"/>
          <a:ext cx="0" cy="0"/>
          <a:chOff x="0" y="0"/>
          <a:chExt cx="0" cy="0"/>
        </a:xfrm>
      </p:grpSpPr>
      <p:sp>
        <p:nvSpPr>
          <p:cNvPr id="81" name="Google Shape;81;p36"/>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6"/>
          <p:cNvSpPr/>
          <p:nvPr>
            <p:ph idx="2" type="pic"/>
          </p:nvPr>
        </p:nvSpPr>
        <p:spPr>
          <a:xfrm>
            <a:off x="457200" y="1905000"/>
            <a:ext cx="8229600" cy="4270248"/>
          </a:xfrm>
          <a:prstGeom prst="rect">
            <a:avLst/>
          </a:prstGeom>
          <a:solidFill>
            <a:srgbClr val="BABABA"/>
          </a:solidFill>
          <a:ln>
            <a:noFill/>
          </a:ln>
        </p:spPr>
      </p:sp>
      <p:sp>
        <p:nvSpPr>
          <p:cNvPr id="83" name="Google Shape;83;p36"/>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4" name="Google Shape;84;p3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7" name="Google Shape;87;p36"/>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36"/>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9" name="Google Shape;89;p36"/>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2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2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27"/>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27"/>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27"/>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eepak.kth@gmail.com" TargetMode="Externa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productboard.com/glossary/agile-valu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685800" y="457200"/>
            <a:ext cx="7772400" cy="1470025"/>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3200"/>
              <a:buFont typeface="Bookman Old Style"/>
              <a:buNone/>
            </a:pPr>
            <a:r>
              <a:rPr lang="en-US" sz="3200">
                <a:latin typeface="Bookman Old Style"/>
                <a:ea typeface="Bookman Old Style"/>
                <a:cs typeface="Bookman Old Style"/>
                <a:sym typeface="Bookman Old Style"/>
              </a:rPr>
              <a:t>Introduction to IT Project Management and Entrepreneurship</a:t>
            </a:r>
            <a:endParaRPr sz="3200">
              <a:latin typeface="Bookman Old Style"/>
              <a:ea typeface="Bookman Old Style"/>
              <a:cs typeface="Bookman Old Style"/>
              <a:sym typeface="Bookman Old Style"/>
            </a:endParaRPr>
          </a:p>
        </p:txBody>
      </p:sp>
      <p:sp>
        <p:nvSpPr>
          <p:cNvPr id="112" name="Google Shape;112;p1"/>
          <p:cNvSpPr txBox="1"/>
          <p:nvPr>
            <p:ph idx="1" type="subTitle"/>
          </p:nvPr>
        </p:nvSpPr>
        <p:spPr>
          <a:xfrm>
            <a:off x="1752600" y="3743328"/>
            <a:ext cx="6400800" cy="1066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r">
              <a:spcBef>
                <a:spcPts val="0"/>
              </a:spcBef>
              <a:spcAft>
                <a:spcPts val="0"/>
              </a:spcAft>
              <a:buSzPct val="76000"/>
              <a:buNone/>
            </a:pPr>
            <a:r>
              <a:rPr lang="en-US"/>
              <a:t>Deepak Chandra Roy</a:t>
            </a:r>
            <a:endParaRPr/>
          </a:p>
          <a:p>
            <a:pPr indent="0" lvl="0" marL="0" rtl="0" algn="r">
              <a:spcBef>
                <a:spcPts val="600"/>
              </a:spcBef>
              <a:spcAft>
                <a:spcPts val="0"/>
              </a:spcAft>
              <a:buSzPct val="76000"/>
              <a:buNone/>
            </a:pPr>
            <a:r>
              <a:rPr lang="en-US"/>
              <a:t>Adjunct Faculty, CSE, EWU</a:t>
            </a:r>
            <a:endParaRPr/>
          </a:p>
          <a:p>
            <a:pPr indent="0" lvl="0" marL="0" rtl="0" algn="r">
              <a:spcBef>
                <a:spcPts val="600"/>
              </a:spcBef>
              <a:spcAft>
                <a:spcPts val="0"/>
              </a:spcAft>
              <a:buSzPct val="76000"/>
              <a:buNone/>
            </a:pPr>
            <a:r>
              <a:rPr lang="en-US" u="sng">
                <a:solidFill>
                  <a:schemeClr val="hlink"/>
                </a:solidFill>
                <a:hlinkClick r:id="rId3"/>
              </a:rPr>
              <a:t>deepak.kth@gmail.com</a:t>
            </a:r>
            <a:endParaRPr/>
          </a:p>
          <a:p>
            <a:pPr indent="0" lvl="0" marL="0" rtl="0" algn="r">
              <a:spcBef>
                <a:spcPts val="600"/>
              </a:spcBef>
              <a:spcAft>
                <a:spcPts val="0"/>
              </a:spcAft>
              <a:buSzPct val="76000"/>
              <a:buNone/>
            </a:pPr>
            <a:r>
              <a:rPr lang="en-US"/>
              <a:t>01685441156</a:t>
            </a:r>
            <a:endParaRPr/>
          </a:p>
        </p:txBody>
      </p:sp>
      <p:sp>
        <p:nvSpPr>
          <p:cNvPr id="113" name="Google Shape;113;p1"/>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12/3/2023</a:t>
            </a:r>
            <a:endParaRPr/>
          </a:p>
        </p:txBody>
      </p:sp>
      <p:sp>
        <p:nvSpPr>
          <p:cNvPr id="114" name="Google Shape;114;p1"/>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CSE-495, Section# 3</a:t>
            </a:r>
            <a:endParaRPr/>
          </a:p>
        </p:txBody>
      </p:sp>
      <p:sp>
        <p:nvSpPr>
          <p:cNvPr id="115" name="Google Shape;115;p1"/>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ewu.jpg" id="116" name="Google Shape;116;p1"/>
          <p:cNvPicPr preferRelativeResize="0"/>
          <p:nvPr/>
        </p:nvPicPr>
        <p:blipFill rotWithShape="1">
          <a:blip r:embed="rId4">
            <a:alphaModFix/>
          </a:blip>
          <a:srcRect b="0" l="0" r="0" t="0"/>
          <a:stretch/>
        </p:blipFill>
        <p:spPr>
          <a:xfrm>
            <a:off x="6248400" y="1905000"/>
            <a:ext cx="2257425" cy="1483218"/>
          </a:xfrm>
          <a:prstGeom prst="rect">
            <a:avLst/>
          </a:prstGeom>
          <a:noFill/>
          <a:ln>
            <a:noFill/>
          </a:ln>
        </p:spPr>
      </p:pic>
      <p:sp>
        <p:nvSpPr>
          <p:cNvPr id="117" name="Google Shape;117;p1"/>
          <p:cNvSpPr txBox="1"/>
          <p:nvPr/>
        </p:nvSpPr>
        <p:spPr>
          <a:xfrm>
            <a:off x="3733799" y="1981200"/>
            <a:ext cx="187102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7F7F7F"/>
                </a:solidFill>
                <a:latin typeface="Comic Sans MS"/>
                <a:ea typeface="Comic Sans MS"/>
                <a:cs typeface="Comic Sans MS"/>
                <a:sym typeface="Comic Sans MS"/>
              </a:rPr>
              <a:t>Lecture 4</a:t>
            </a:r>
            <a:endParaRPr b="1" i="0" sz="2800" u="none" cap="none" strike="noStrike">
              <a:solidFill>
                <a:srgbClr val="7F7F7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Limitations of Gantt Chart</a:t>
            </a:r>
            <a:endParaRPr/>
          </a:p>
        </p:txBody>
      </p:sp>
      <p:sp>
        <p:nvSpPr>
          <p:cNvPr id="171" name="Google Shape;171;p1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Complexity: Can become complex for large projects.</a:t>
            </a:r>
            <a:endParaRPr/>
          </a:p>
          <a:p>
            <a:pPr indent="-274320" lvl="0" marL="274320" rtl="0" algn="l">
              <a:spcBef>
                <a:spcPts val="600"/>
              </a:spcBef>
              <a:spcAft>
                <a:spcPts val="0"/>
              </a:spcAft>
              <a:buSzPts val="1976"/>
              <a:buChar char="🞂"/>
            </a:pPr>
            <a:r>
              <a:rPr lang="en-US"/>
              <a:t>Dynamic Changes: Limited flexibility for dynamic changes.</a:t>
            </a:r>
            <a:endParaRPr/>
          </a:p>
          <a:p>
            <a:pPr indent="-274320" lvl="0" marL="274320" rtl="0" algn="l">
              <a:spcBef>
                <a:spcPts val="600"/>
              </a:spcBef>
              <a:spcAft>
                <a:spcPts val="0"/>
              </a:spcAft>
              <a:buSzPts val="1976"/>
              <a:buChar char="🞂"/>
            </a:pPr>
            <a:r>
              <a:rPr lang="en-US"/>
              <a:t>Resource Details: May not provide detailed resource information.</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Agile Methodology</a:t>
            </a:r>
            <a:endParaRPr/>
          </a:p>
        </p:txBody>
      </p:sp>
      <p:sp>
        <p:nvSpPr>
          <p:cNvPr id="178" name="Google Shape;178;p1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None/>
            </a:pPr>
            <a:r>
              <a:rPr b="1" lang="en-US"/>
              <a:t>What is Agile?</a:t>
            </a:r>
            <a:endParaRPr/>
          </a:p>
          <a:p>
            <a:pPr indent="-274320" lvl="0" marL="274320" rtl="0" algn="l">
              <a:spcBef>
                <a:spcPts val="600"/>
              </a:spcBef>
              <a:spcAft>
                <a:spcPts val="0"/>
              </a:spcAft>
              <a:buSzPts val="1976"/>
              <a:buChar char="🞂"/>
            </a:pPr>
            <a:r>
              <a:rPr lang="en-US"/>
              <a:t>Agile is a project management and product development approach that prioritizes flexibility, collaboration, and customer satisfaction.</a:t>
            </a:r>
            <a:endParaRPr/>
          </a:p>
          <a:p>
            <a:pPr indent="-274320" lvl="0" marL="274320" rtl="0" algn="l">
              <a:spcBef>
                <a:spcPts val="600"/>
              </a:spcBef>
              <a:spcAft>
                <a:spcPts val="0"/>
              </a:spcAft>
              <a:buSzPts val="1976"/>
              <a:buChar char="🞂"/>
            </a:pPr>
            <a:r>
              <a:rPr b="1" lang="en-US"/>
              <a:t>Key Characteristics: </a:t>
            </a:r>
            <a:r>
              <a:rPr lang="en-US"/>
              <a:t>Iterative, Incremental, Adaptive, Collaborative</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Agile Manifesto</a:t>
            </a:r>
            <a:endParaRPr/>
          </a:p>
        </p:txBody>
      </p:sp>
      <p:sp>
        <p:nvSpPr>
          <p:cNvPr id="184" name="Google Shape;184;p1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The Agile Manifesto was created by a group of software developers in 2001.</a:t>
            </a:r>
            <a:endParaRPr/>
          </a:p>
          <a:p>
            <a:pPr indent="-274320" lvl="0" marL="274320" rtl="0" algn="l">
              <a:spcBef>
                <a:spcPts val="600"/>
              </a:spcBef>
              <a:spcAft>
                <a:spcPts val="0"/>
              </a:spcAft>
              <a:buSzPts val="1976"/>
              <a:buChar char="🞂"/>
            </a:pPr>
            <a:r>
              <a:rPr lang="en-US"/>
              <a:t>The Agile Manifesto consists of four key values and twelve principles.</a:t>
            </a:r>
            <a:endParaRPr/>
          </a:p>
          <a:p>
            <a:pPr indent="-274320" lvl="0" marL="274320" rtl="0" algn="l">
              <a:spcBef>
                <a:spcPts val="600"/>
              </a:spcBef>
              <a:spcAft>
                <a:spcPts val="0"/>
              </a:spcAft>
              <a:buSzPts val="1976"/>
              <a:buChar char="🞂"/>
            </a:pPr>
            <a:r>
              <a:rPr lang="en-US"/>
              <a:t>Four Key Values:</a:t>
            </a:r>
            <a:endParaRPr/>
          </a:p>
          <a:p>
            <a:pPr indent="-274320" lvl="1" marL="548640" rtl="0" algn="l">
              <a:spcBef>
                <a:spcPts val="500"/>
              </a:spcBef>
              <a:spcAft>
                <a:spcPts val="0"/>
              </a:spcAft>
              <a:buSzPts val="1748"/>
              <a:buChar char="🞂"/>
            </a:pPr>
            <a:r>
              <a:rPr lang="en-US"/>
              <a:t>Individuals and interactions over processes and tools</a:t>
            </a:r>
            <a:endParaRPr/>
          </a:p>
          <a:p>
            <a:pPr indent="-274320" lvl="1" marL="548640" rtl="0" algn="l">
              <a:spcBef>
                <a:spcPts val="500"/>
              </a:spcBef>
              <a:spcAft>
                <a:spcPts val="0"/>
              </a:spcAft>
              <a:buSzPts val="1748"/>
              <a:buChar char="🞂"/>
            </a:pPr>
            <a:r>
              <a:rPr lang="en-US"/>
              <a:t>Working software over comprehensive documentation</a:t>
            </a:r>
            <a:endParaRPr/>
          </a:p>
          <a:p>
            <a:pPr indent="-274320" lvl="1" marL="548640" rtl="0" algn="l">
              <a:spcBef>
                <a:spcPts val="500"/>
              </a:spcBef>
              <a:spcAft>
                <a:spcPts val="0"/>
              </a:spcAft>
              <a:buSzPts val="1748"/>
              <a:buChar char="🞂"/>
            </a:pPr>
            <a:r>
              <a:rPr lang="en-US"/>
              <a:t>Customer collaboration over contract negotiation</a:t>
            </a:r>
            <a:endParaRPr/>
          </a:p>
          <a:p>
            <a:pPr indent="-274320" lvl="1" marL="548640" rtl="0" algn="l">
              <a:spcBef>
                <a:spcPts val="500"/>
              </a:spcBef>
              <a:spcAft>
                <a:spcPts val="0"/>
              </a:spcAft>
              <a:buSzPts val="1748"/>
              <a:buChar char="🞂"/>
            </a:pPr>
            <a:r>
              <a:rPr lang="en-US"/>
              <a:t>Responding to change over following a plan</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Agile Manifesto (Cont..)</a:t>
            </a:r>
            <a:endParaRPr/>
          </a:p>
        </p:txBody>
      </p:sp>
      <p:sp>
        <p:nvSpPr>
          <p:cNvPr id="190" name="Google Shape;190;p1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76"/>
              <a:buChar char="🞂"/>
            </a:pPr>
            <a:r>
              <a:rPr b="1" lang="en-US"/>
              <a:t>Value 1: Individuals and interactions</a:t>
            </a:r>
            <a:endParaRPr/>
          </a:p>
          <a:p>
            <a:pPr indent="-274320" lvl="1" marL="548640" rtl="0" algn="l">
              <a:spcBef>
                <a:spcPts val="500"/>
              </a:spcBef>
              <a:spcAft>
                <a:spcPts val="0"/>
              </a:spcAft>
              <a:buSzPts val="1748"/>
              <a:buChar char="🞂"/>
            </a:pPr>
            <a:r>
              <a:rPr lang="en-US"/>
              <a:t>In the past, a lot of software teams would concentrate on having the best possible tools or processes with which to build their software. The </a:t>
            </a:r>
            <a:r>
              <a:rPr b="1" lang="en-US"/>
              <a:t>Agile Manifesto</a:t>
            </a:r>
            <a:r>
              <a:rPr lang="en-US"/>
              <a:t> suggests that while those things are important, the people behind the processes are even more so.</a:t>
            </a:r>
            <a:endParaRPr/>
          </a:p>
          <a:p>
            <a:pPr indent="-274320" lvl="1" marL="548640" rtl="0" algn="l">
              <a:spcBef>
                <a:spcPts val="500"/>
              </a:spcBef>
              <a:spcAft>
                <a:spcPts val="0"/>
              </a:spcAft>
              <a:buSzPts val="1748"/>
              <a:buChar char="🞂"/>
            </a:pPr>
            <a:r>
              <a:rPr lang="en-US"/>
              <a:t>Having the right group of individuals on your software team is vital to success. The best possible tools in the wrong hands are worthless. Perhaps even more important is how these individuals communicate with each other. The interactions between team members are what helps them to collaborate and solve any problems that arise.</a:t>
            </a:r>
            <a:endParaRPr/>
          </a:p>
          <a:p>
            <a:pPr indent="-274320" lvl="0" marL="274320" rtl="0" algn="l">
              <a:spcBef>
                <a:spcPts val="600"/>
              </a:spcBef>
              <a:spcAft>
                <a:spcPts val="0"/>
              </a:spcAft>
              <a:buSzPts val="1216"/>
              <a:buNone/>
            </a:pPr>
            <a:r>
              <a:t/>
            </a:r>
            <a:endParaRPr sz="1600"/>
          </a:p>
          <a:p>
            <a:pPr indent="-274320" lvl="0" marL="274320" rtl="0" algn="l">
              <a:spcBef>
                <a:spcPts val="600"/>
              </a:spcBef>
              <a:spcAft>
                <a:spcPts val="0"/>
              </a:spcAft>
              <a:buSzPts val="1216"/>
              <a:buNone/>
            </a:pPr>
            <a:r>
              <a:rPr lang="en-US" sz="1600"/>
              <a:t>Source: </a:t>
            </a:r>
            <a:r>
              <a:rPr lang="en-US" sz="1600" u="sng">
                <a:solidFill>
                  <a:schemeClr val="hlink"/>
                </a:solidFill>
                <a:hlinkClick r:id="rId3"/>
              </a:rPr>
              <a:t>https://www.productboard.com/glossary/agile-values/</a:t>
            </a:r>
            <a:r>
              <a:rPr lang="en-US" sz="1600"/>
              <a:t>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Agile Manifesto (Cont..)</a:t>
            </a:r>
            <a:endParaRPr/>
          </a:p>
        </p:txBody>
      </p:sp>
      <p:sp>
        <p:nvSpPr>
          <p:cNvPr id="196" name="Google Shape;196;p1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US"/>
              <a:t>Value 2: Working software</a:t>
            </a:r>
            <a:endParaRPr/>
          </a:p>
          <a:p>
            <a:pPr indent="-274320" lvl="1" marL="548640" rtl="0" algn="l">
              <a:spcBef>
                <a:spcPts val="500"/>
              </a:spcBef>
              <a:spcAft>
                <a:spcPts val="0"/>
              </a:spcAft>
              <a:buSzPts val="1748"/>
              <a:buChar char="🞂"/>
            </a:pPr>
            <a:r>
              <a:rPr lang="en-US"/>
              <a:t>Previously, software developers would spend ages creating detailed documentation. That was before they even started writing a single line of code. And while documentation isn’t a bad thing, there comes a point when you should focus on providing your customers with working software.</a:t>
            </a:r>
            <a:endParaRPr/>
          </a:p>
          <a:p>
            <a:pPr indent="-274320" lvl="1" marL="548640" rtl="0" algn="l">
              <a:spcBef>
                <a:spcPts val="500"/>
              </a:spcBef>
              <a:spcAft>
                <a:spcPts val="0"/>
              </a:spcAft>
              <a:buSzPts val="1748"/>
              <a:buChar char="🞂"/>
            </a:pPr>
            <a:r>
              <a:rPr lang="en-US"/>
              <a:t>The Agile Manifesto places shipping software to your customers as one of the highest priorities. You can then </a:t>
            </a:r>
            <a:r>
              <a:rPr b="1" lang="en-US"/>
              <a:t>gather feedback to help you improve future releases</a:t>
            </a:r>
            <a:r>
              <a:rPr lang="en-US"/>
              <a:t>.</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Agile Manifesto (Cont..)</a:t>
            </a:r>
            <a:endParaRPr/>
          </a:p>
        </p:txBody>
      </p:sp>
      <p:sp>
        <p:nvSpPr>
          <p:cNvPr id="202" name="Google Shape;202;p1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US"/>
              <a:t>Value 3: Customer collaboration</a:t>
            </a:r>
            <a:endParaRPr/>
          </a:p>
          <a:p>
            <a:pPr indent="-274320" lvl="1" marL="548640" rtl="0" algn="l">
              <a:spcBef>
                <a:spcPts val="500"/>
              </a:spcBef>
              <a:spcAft>
                <a:spcPts val="0"/>
              </a:spcAft>
              <a:buSzPts val="1748"/>
              <a:buChar char="🞂"/>
            </a:pPr>
            <a:r>
              <a:rPr lang="en-US"/>
              <a:t>Once upon a time, contracts were king. You would draw up contracts with your customers who would then detail the finished product. As a result, there was often a contrast between what the contract said, what the product did, and what the customer actually required.</a:t>
            </a:r>
            <a:endParaRPr/>
          </a:p>
          <a:p>
            <a:pPr indent="-274320" lvl="1" marL="548640" rtl="0" algn="l">
              <a:spcBef>
                <a:spcPts val="500"/>
              </a:spcBef>
              <a:spcAft>
                <a:spcPts val="0"/>
              </a:spcAft>
              <a:buSzPts val="1748"/>
              <a:buChar char="🞂"/>
            </a:pPr>
            <a:r>
              <a:rPr lang="en-US"/>
              <a:t>According to the Agile Manifesto, the focus should be on continuous development. You need to build </a:t>
            </a:r>
            <a:r>
              <a:rPr b="1" lang="en-US"/>
              <a:t>a feedback loop with your customers</a:t>
            </a:r>
            <a:r>
              <a:rPr lang="en-US"/>
              <a:t> so that you can constantly ensure that your product works for them.</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Agile Manifesto (Cont..)</a:t>
            </a:r>
            <a:endParaRPr/>
          </a:p>
        </p:txBody>
      </p:sp>
      <p:sp>
        <p:nvSpPr>
          <p:cNvPr id="208" name="Google Shape;208;p1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76"/>
              <a:buChar char="🞂"/>
            </a:pPr>
            <a:r>
              <a:rPr b="1" lang="en-US"/>
              <a:t>Value 4: Responding to change</a:t>
            </a:r>
            <a:endParaRPr/>
          </a:p>
          <a:p>
            <a:pPr indent="-274320" lvl="1" marL="548640" rtl="0" algn="l">
              <a:spcBef>
                <a:spcPts val="500"/>
              </a:spcBef>
              <a:spcAft>
                <a:spcPts val="0"/>
              </a:spcAft>
              <a:buSzPts val="1748"/>
              <a:buChar char="🞂"/>
            </a:pPr>
            <a:r>
              <a:rPr lang="en-US"/>
              <a:t>Can you imagine a time where you would draw up a roadmap and it would never change? Well, in the past that’s exactly what happened.</a:t>
            </a:r>
            <a:endParaRPr/>
          </a:p>
          <a:p>
            <a:pPr indent="-274320" lvl="1" marL="548640" rtl="0" algn="l">
              <a:spcBef>
                <a:spcPts val="500"/>
              </a:spcBef>
              <a:spcAft>
                <a:spcPts val="0"/>
              </a:spcAft>
              <a:buSzPts val="1748"/>
              <a:buChar char="🞂"/>
            </a:pPr>
            <a:r>
              <a:rPr lang="en-US"/>
              <a:t>The trouble with static roadmaps is that we don’t live in a static world. Needs and requirements are always shifting, and priorities are always changing. That static roadmap will soon grow outdated.</a:t>
            </a:r>
            <a:endParaRPr/>
          </a:p>
          <a:p>
            <a:pPr indent="-274320" lvl="1" marL="548640" rtl="0" algn="l">
              <a:spcBef>
                <a:spcPts val="500"/>
              </a:spcBef>
              <a:spcAft>
                <a:spcPts val="0"/>
              </a:spcAft>
              <a:buSzPts val="1748"/>
              <a:buChar char="🞂"/>
            </a:pPr>
            <a:r>
              <a:rPr lang="en-US"/>
              <a:t>That’s why the Agile Manifesto suggests that a software team should have the ability to pivot and change direction whenever they need to, with a flexible roadmap that reflects that. A </a:t>
            </a:r>
            <a:r>
              <a:rPr b="1" lang="en-US"/>
              <a:t>dynamic roadmap</a:t>
            </a:r>
            <a:r>
              <a:rPr lang="en-US"/>
              <a:t> can change from quarter to quarter, sometimes even month to month, and agile teams are able to keep up with those changes.</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457200" y="274638"/>
            <a:ext cx="8229600" cy="792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12 Agile Principles</a:t>
            </a:r>
            <a:endParaRPr/>
          </a:p>
        </p:txBody>
      </p:sp>
      <p:sp>
        <p:nvSpPr>
          <p:cNvPr id="214" name="Google Shape;214;p17"/>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76000"/>
              <a:buNone/>
            </a:pPr>
            <a:r>
              <a:rPr lang="en-US"/>
              <a:t>The 12 Agile Principles, as outlined in the </a:t>
            </a:r>
            <a:r>
              <a:rPr b="1" lang="en-US"/>
              <a:t>Agile Manifesto</a:t>
            </a:r>
            <a:r>
              <a:rPr lang="en-US"/>
              <a:t>, are:</a:t>
            </a:r>
            <a:endParaRPr/>
          </a:p>
          <a:p>
            <a:pPr indent="-186486" lvl="0" marL="274320" rtl="0" algn="l">
              <a:spcBef>
                <a:spcPts val="600"/>
              </a:spcBef>
              <a:spcAft>
                <a:spcPts val="0"/>
              </a:spcAft>
              <a:buSzPct val="76000"/>
              <a:buNone/>
            </a:pPr>
            <a:r>
              <a:t/>
            </a:r>
            <a:endParaRPr/>
          </a:p>
          <a:p>
            <a:pPr indent="-514350" lvl="0" marL="514350" rtl="0" algn="l">
              <a:spcBef>
                <a:spcPts val="600"/>
              </a:spcBef>
              <a:spcAft>
                <a:spcPts val="0"/>
              </a:spcAft>
              <a:buSzPct val="76000"/>
              <a:buFont typeface="Bookman Old Style"/>
              <a:buAutoNum type="arabicParenR"/>
            </a:pPr>
            <a:r>
              <a:rPr b="1" lang="en-US"/>
              <a:t>Customer satisfaction through early and continuous delivery of valuable software</a:t>
            </a:r>
            <a:endParaRPr/>
          </a:p>
          <a:p>
            <a:pPr indent="-514350" lvl="1" marL="971550" rtl="0" algn="l">
              <a:spcBef>
                <a:spcPts val="500"/>
              </a:spcBef>
              <a:spcAft>
                <a:spcPts val="0"/>
              </a:spcAft>
              <a:buSzPct val="76000"/>
              <a:buNone/>
            </a:pPr>
            <a:r>
              <a:rPr lang="en-US"/>
              <a:t>	Deliver working software frequently, with a preference for shorter timescales.</a:t>
            </a:r>
            <a:endParaRPr/>
          </a:p>
          <a:p>
            <a:pPr indent="-514350" lvl="0" marL="514350" rtl="0" algn="l">
              <a:spcBef>
                <a:spcPts val="600"/>
              </a:spcBef>
              <a:spcAft>
                <a:spcPts val="0"/>
              </a:spcAft>
              <a:buSzPct val="76000"/>
              <a:buFont typeface="Bookman Old Style"/>
              <a:buAutoNum type="arabicParenR"/>
            </a:pPr>
            <a:r>
              <a:rPr b="1" lang="en-US"/>
              <a:t>Welcome changing requirements, even late in development</a:t>
            </a:r>
            <a:endParaRPr/>
          </a:p>
          <a:p>
            <a:pPr indent="-514350" lvl="1" marL="971550" rtl="0" algn="l">
              <a:spcBef>
                <a:spcPts val="500"/>
              </a:spcBef>
              <a:spcAft>
                <a:spcPts val="0"/>
              </a:spcAft>
              <a:buSzPct val="76000"/>
              <a:buNone/>
            </a:pPr>
            <a:r>
              <a:rPr lang="en-US"/>
              <a:t>	Agile processes harness change for the customer's competitive advantage.</a:t>
            </a:r>
            <a:endParaRPr/>
          </a:p>
          <a:p>
            <a:pPr indent="-514350" lvl="0" marL="514350" rtl="0" algn="l">
              <a:spcBef>
                <a:spcPts val="600"/>
              </a:spcBef>
              <a:spcAft>
                <a:spcPts val="0"/>
              </a:spcAft>
              <a:buSzPct val="76000"/>
              <a:buFont typeface="Bookman Old Style"/>
              <a:buAutoNum type="arabicParenR"/>
            </a:pPr>
            <a:r>
              <a:rPr b="1" lang="en-US"/>
              <a:t>Deliver working software frequently, with a preference to the shorter timescale</a:t>
            </a:r>
            <a:endParaRPr/>
          </a:p>
          <a:p>
            <a:pPr indent="-514350" lvl="1" marL="971550" rtl="0" algn="l">
              <a:spcBef>
                <a:spcPts val="500"/>
              </a:spcBef>
              <a:spcAft>
                <a:spcPts val="0"/>
              </a:spcAft>
              <a:buSzPct val="76000"/>
              <a:buNone/>
            </a:pPr>
            <a:r>
              <a:rPr lang="en-US"/>
              <a:t>	Agile aims to deliver a working product incrementally and iteratively to provide value quickly.</a:t>
            </a:r>
            <a:endParaRPr/>
          </a:p>
          <a:p>
            <a:pPr indent="-514350" lvl="0" marL="514350" rtl="0" algn="l">
              <a:spcBef>
                <a:spcPts val="600"/>
              </a:spcBef>
              <a:spcAft>
                <a:spcPts val="0"/>
              </a:spcAft>
              <a:buSzPct val="76000"/>
              <a:buFont typeface="Bookman Old Style"/>
              <a:buAutoNum type="arabicParenR"/>
            </a:pPr>
            <a:r>
              <a:rPr b="1" lang="en-US"/>
              <a:t>Collaboration between business people and developers throughout the project</a:t>
            </a:r>
            <a:endParaRPr/>
          </a:p>
          <a:p>
            <a:pPr indent="-514350" lvl="1" marL="971550" rtl="0" algn="l">
              <a:spcBef>
                <a:spcPts val="500"/>
              </a:spcBef>
              <a:spcAft>
                <a:spcPts val="0"/>
              </a:spcAft>
              <a:buSzPct val="76000"/>
              <a:buNone/>
            </a:pPr>
            <a:r>
              <a:rPr lang="en-US"/>
              <a:t>	Continuous collaboration between stakeholders, including customers, and the development team is essential.</a:t>
            </a:r>
            <a:endParaRPr/>
          </a:p>
          <a:p>
            <a:pPr indent="-514350" lvl="0" marL="514350" rtl="0" algn="l">
              <a:spcBef>
                <a:spcPts val="600"/>
              </a:spcBef>
              <a:spcAft>
                <a:spcPts val="0"/>
              </a:spcAft>
              <a:buSzPct val="76000"/>
              <a:buFont typeface="Bookman Old Style"/>
              <a:buAutoNum type="arabicParenR"/>
            </a:pPr>
            <a:r>
              <a:rPr b="1" lang="en-US"/>
              <a:t>Build projects around motivated individuals, and give them the environment and support they need</a:t>
            </a:r>
            <a:endParaRPr/>
          </a:p>
          <a:p>
            <a:pPr indent="-514350" lvl="1" marL="971550" rtl="0" algn="l">
              <a:spcBef>
                <a:spcPts val="500"/>
              </a:spcBef>
              <a:spcAft>
                <a:spcPts val="0"/>
              </a:spcAft>
              <a:buSzPct val="76000"/>
              <a:buNone/>
            </a:pPr>
            <a:r>
              <a:rPr lang="en-US"/>
              <a:t>	Trust and support the team members, allowing them to do their work effectively.</a:t>
            </a:r>
            <a:endParaRPr/>
          </a:p>
          <a:p>
            <a:pPr indent="-514350" lvl="0" marL="514350" rtl="0" algn="l">
              <a:spcBef>
                <a:spcPts val="600"/>
              </a:spcBef>
              <a:spcAft>
                <a:spcPts val="0"/>
              </a:spcAft>
              <a:buSzPct val="76000"/>
              <a:buFont typeface="Bookman Old Style"/>
              <a:buAutoNum type="arabicParenR"/>
            </a:pPr>
            <a:r>
              <a:rPr b="1" lang="en-US"/>
              <a:t>Use face-to-face communication whenever possible</a:t>
            </a:r>
            <a:endParaRPr/>
          </a:p>
          <a:p>
            <a:pPr indent="-514350" lvl="1" marL="971550" rtl="0" algn="l">
              <a:spcBef>
                <a:spcPts val="500"/>
              </a:spcBef>
              <a:spcAft>
                <a:spcPts val="0"/>
              </a:spcAft>
              <a:buSzPct val="76000"/>
              <a:buNone/>
            </a:pPr>
            <a:r>
              <a:rPr lang="en-US"/>
              <a:t>	Face-to-face communication is considered the most efficient and effective way to convey information within a development team.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457200" y="0"/>
            <a:ext cx="8229600" cy="685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12 Agile Principles</a:t>
            </a:r>
            <a:endParaRPr/>
          </a:p>
        </p:txBody>
      </p:sp>
      <p:sp>
        <p:nvSpPr>
          <p:cNvPr id="220" name="Google Shape;220;p18"/>
          <p:cNvSpPr txBox="1"/>
          <p:nvPr>
            <p:ph idx="1" type="body"/>
          </p:nvPr>
        </p:nvSpPr>
        <p:spPr>
          <a:xfrm>
            <a:off x="457200" y="762000"/>
            <a:ext cx="8458200" cy="60960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1216"/>
              <a:buNone/>
            </a:pPr>
            <a:r>
              <a:rPr b="1" lang="en-US" sz="1600"/>
              <a:t>7)	Working software is the primary measure of progress</a:t>
            </a:r>
            <a:endParaRPr sz="1600"/>
          </a:p>
          <a:p>
            <a:pPr indent="-514350" lvl="1" marL="971550" rtl="0" algn="l">
              <a:spcBef>
                <a:spcPts val="500"/>
              </a:spcBef>
              <a:spcAft>
                <a:spcPts val="0"/>
              </a:spcAft>
              <a:buSzPts val="1064"/>
              <a:buNone/>
            </a:pPr>
            <a:r>
              <a:rPr lang="en-US" sz="1400"/>
              <a:t>	The ultimate goal is to deliver a functional product, and progress is measured by the amount of working software delivered.</a:t>
            </a:r>
            <a:endParaRPr/>
          </a:p>
          <a:p>
            <a:pPr indent="-514350" lvl="0" marL="514350" rtl="0" algn="l">
              <a:spcBef>
                <a:spcPts val="600"/>
              </a:spcBef>
              <a:spcAft>
                <a:spcPts val="0"/>
              </a:spcAft>
              <a:buSzPts val="1216"/>
              <a:buNone/>
            </a:pPr>
            <a:r>
              <a:rPr b="1" lang="en-US" sz="1600"/>
              <a:t>8)	Maintain a sustainable pace of work for the developers</a:t>
            </a:r>
            <a:endParaRPr/>
          </a:p>
          <a:p>
            <a:pPr indent="-514350" lvl="1" marL="971550" rtl="0" algn="l">
              <a:spcBef>
                <a:spcPts val="500"/>
              </a:spcBef>
              <a:spcAft>
                <a:spcPts val="0"/>
              </a:spcAft>
              <a:buSzPts val="1064"/>
              <a:buNone/>
            </a:pPr>
            <a:r>
              <a:rPr lang="en-US" sz="1400"/>
              <a:t>	Avoid overloading the development team to ensure a sustainable and consistent pace of work over the long term.</a:t>
            </a:r>
            <a:endParaRPr/>
          </a:p>
          <a:p>
            <a:pPr indent="-514350" lvl="0" marL="514350" rtl="0" algn="l">
              <a:spcBef>
                <a:spcPts val="600"/>
              </a:spcBef>
              <a:spcAft>
                <a:spcPts val="0"/>
              </a:spcAft>
              <a:buSzPts val="1216"/>
              <a:buNone/>
            </a:pPr>
            <a:r>
              <a:rPr b="1" lang="en-US" sz="1600"/>
              <a:t>9)	Continuous attention to technical excellence and good design enhances agility</a:t>
            </a:r>
            <a:endParaRPr sz="1600"/>
          </a:p>
          <a:p>
            <a:pPr indent="-514350" lvl="1" marL="971550" rtl="0" algn="l">
              <a:spcBef>
                <a:spcPts val="500"/>
              </a:spcBef>
              <a:spcAft>
                <a:spcPts val="0"/>
              </a:spcAft>
              <a:buSzPts val="1064"/>
              <a:buNone/>
            </a:pPr>
            <a:r>
              <a:rPr lang="en-US" sz="1400"/>
              <a:t>	Emphasize the importance of quality, good design, and technical excellence to maintain agility.</a:t>
            </a:r>
            <a:endParaRPr/>
          </a:p>
          <a:p>
            <a:pPr indent="-514350" lvl="0" marL="514350" rtl="0" algn="l">
              <a:spcBef>
                <a:spcPts val="600"/>
              </a:spcBef>
              <a:spcAft>
                <a:spcPts val="0"/>
              </a:spcAft>
              <a:buSzPts val="1216"/>
              <a:buNone/>
            </a:pPr>
            <a:r>
              <a:rPr b="1" lang="en-US" sz="1600"/>
              <a:t>10)	Simplicity—the art of maximizing the amount of work not done—is essential</a:t>
            </a:r>
            <a:endParaRPr sz="1600"/>
          </a:p>
          <a:p>
            <a:pPr indent="-514350" lvl="1" marL="971550" rtl="0" algn="l">
              <a:spcBef>
                <a:spcPts val="500"/>
              </a:spcBef>
              <a:spcAft>
                <a:spcPts val="0"/>
              </a:spcAft>
              <a:buSzPts val="1064"/>
              <a:buNone/>
            </a:pPr>
            <a:r>
              <a:rPr lang="en-US" sz="1400"/>
              <a:t>	Focus on what is necessary to meet the requirements and avoid unnecessary work.</a:t>
            </a:r>
            <a:endParaRPr/>
          </a:p>
          <a:p>
            <a:pPr indent="-514350" lvl="0" marL="514350" rtl="0" algn="l">
              <a:spcBef>
                <a:spcPts val="600"/>
              </a:spcBef>
              <a:spcAft>
                <a:spcPts val="0"/>
              </a:spcAft>
              <a:buSzPts val="1216"/>
              <a:buNone/>
            </a:pPr>
            <a:r>
              <a:rPr b="1" lang="en-US" sz="1600"/>
              <a:t>11)	Self-organizing teams encourage great architectures, requirements, and designs</a:t>
            </a:r>
            <a:endParaRPr sz="1600"/>
          </a:p>
          <a:p>
            <a:pPr indent="-514350" lvl="1" marL="971550" rtl="0" algn="l">
              <a:spcBef>
                <a:spcPts val="500"/>
              </a:spcBef>
              <a:spcAft>
                <a:spcPts val="0"/>
              </a:spcAft>
              <a:buSzPts val="1064"/>
              <a:buNone/>
            </a:pPr>
            <a:r>
              <a:rPr lang="en-US" sz="1400"/>
              <a:t>	Trust the team to make decisions and encourage self-organization for better results.</a:t>
            </a:r>
            <a:endParaRPr/>
          </a:p>
          <a:p>
            <a:pPr indent="-514350" lvl="0" marL="514350" rtl="0" algn="l">
              <a:spcBef>
                <a:spcPts val="600"/>
              </a:spcBef>
              <a:spcAft>
                <a:spcPts val="0"/>
              </a:spcAft>
              <a:buSzPts val="1216"/>
              <a:buAutoNum type="arabicParenR" startAt="12"/>
            </a:pPr>
            <a:r>
              <a:rPr b="1" lang="en-US" sz="1600"/>
              <a:t>At regular intervals, the team reflects on how to become more effective, then tunes and adjusts its behavior accordingly</a:t>
            </a:r>
            <a:endParaRPr sz="1600"/>
          </a:p>
          <a:p>
            <a:pPr indent="-274320" lvl="1" marL="548640" rtl="0" algn="l">
              <a:spcBef>
                <a:spcPts val="500"/>
              </a:spcBef>
              <a:spcAft>
                <a:spcPts val="0"/>
              </a:spcAft>
              <a:buSzPts val="1064"/>
              <a:buChar char="🞂"/>
            </a:pPr>
            <a:r>
              <a:rPr lang="en-US" sz="1400"/>
              <a:t>Regularly assess and adapt processes to improve efficiency and effectiveness.</a:t>
            </a:r>
            <a:endParaRPr sz="1600"/>
          </a:p>
          <a:p>
            <a:pPr indent="-274320" lvl="0" marL="274320" rtl="0" algn="l">
              <a:spcBef>
                <a:spcPts val="600"/>
              </a:spcBef>
              <a:spcAft>
                <a:spcPts val="0"/>
              </a:spcAft>
              <a:buSzPts val="1216"/>
              <a:buNone/>
            </a:pPr>
            <a:r>
              <a:rPr lang="en-US" sz="1600"/>
              <a:t>These principles guide the Agile mindset and provide a foundation for Agile methodologies such as Scrum, Kanban, and Extreme Programming (XP). They emphasize customer collaboration, flexibility, and a focus on delivering value.</a:t>
            </a:r>
            <a:endParaRPr/>
          </a:p>
          <a:p>
            <a:pPr indent="-274320" lvl="0" marL="274320" rtl="0" algn="l">
              <a:spcBef>
                <a:spcPts val="600"/>
              </a:spcBef>
              <a:spcAft>
                <a:spcPts val="0"/>
              </a:spcAft>
              <a:buSzPts val="1216"/>
              <a:buNone/>
            </a:pPr>
            <a:r>
              <a:rPr b="1" lang="en-US" sz="1600"/>
              <a:t>Example: </a:t>
            </a:r>
            <a:r>
              <a:rPr lang="en-US" sz="1600"/>
              <a:t>"Welcome changing requirements, even late in development. Agile processes harness change for the customer's competitive advantage."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Agile Practices</a:t>
            </a:r>
            <a:endParaRPr/>
          </a:p>
        </p:txBody>
      </p:sp>
      <p:sp>
        <p:nvSpPr>
          <p:cNvPr id="226" name="Google Shape;226;p2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US"/>
              <a:t>Scrum:</a:t>
            </a:r>
            <a:r>
              <a:rPr lang="en-US"/>
              <a:t>Time-boxed iterations (Sprints)</a:t>
            </a:r>
            <a:endParaRPr/>
          </a:p>
          <a:p>
            <a:pPr indent="-274320" lvl="0" marL="274320" rtl="0" algn="l">
              <a:spcBef>
                <a:spcPts val="600"/>
              </a:spcBef>
              <a:spcAft>
                <a:spcPts val="0"/>
              </a:spcAft>
              <a:buSzPts val="1976"/>
              <a:buChar char="🞂"/>
            </a:pPr>
            <a:r>
              <a:rPr lang="en-US"/>
              <a:t>Roles: Scrum Master, Product Owner, Development Team</a:t>
            </a:r>
            <a:endParaRPr/>
          </a:p>
          <a:p>
            <a:pPr indent="-274320" lvl="0" marL="274320" rtl="0" algn="l">
              <a:spcBef>
                <a:spcPts val="600"/>
              </a:spcBef>
              <a:spcAft>
                <a:spcPts val="0"/>
              </a:spcAft>
              <a:buSzPts val="1976"/>
              <a:buChar char="🞂"/>
            </a:pPr>
            <a:r>
              <a:rPr lang="en-US"/>
              <a:t>Daily Stand-ups, Sprint Planning, Sprint Review, Sprint Retrospective</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Agenda</a:t>
            </a:r>
            <a:endParaRPr/>
          </a:p>
        </p:txBody>
      </p:sp>
      <p:sp>
        <p:nvSpPr>
          <p:cNvPr id="123" name="Google Shape;123;p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Developing a project schedule using Gantt charts</a:t>
            </a:r>
            <a:endParaRPr/>
          </a:p>
          <a:p>
            <a:pPr indent="-274320" lvl="0" marL="274320" rtl="0" algn="l">
              <a:spcBef>
                <a:spcPts val="600"/>
              </a:spcBef>
              <a:spcAft>
                <a:spcPts val="0"/>
              </a:spcAft>
              <a:buSzPts val="1976"/>
              <a:buChar char="🞂"/>
            </a:pPr>
            <a:r>
              <a:rPr lang="en-US"/>
              <a:t>Overview of Agile</a:t>
            </a:r>
            <a:endParaRPr/>
          </a:p>
          <a:p>
            <a:pPr indent="-274320" lvl="0" marL="274320" rtl="0" algn="l">
              <a:spcBef>
                <a:spcPts val="600"/>
              </a:spcBef>
              <a:spcAft>
                <a:spcPts val="0"/>
              </a:spcAft>
              <a:buSzPts val="1976"/>
              <a:buChar char="🞂"/>
            </a:pPr>
            <a:r>
              <a:rPr lang="en-US"/>
              <a:t>Agile Principles</a:t>
            </a:r>
            <a:endParaRPr/>
          </a:p>
          <a:p>
            <a:pPr indent="-274320" lvl="0" marL="274320" rtl="0" algn="l">
              <a:spcBef>
                <a:spcPts val="600"/>
              </a:spcBef>
              <a:spcAft>
                <a:spcPts val="0"/>
              </a:spcAft>
              <a:buSzPts val="1976"/>
              <a:buChar char="🞂"/>
            </a:pPr>
            <a:r>
              <a:rPr lang="en-US"/>
              <a:t>Agile Practices</a:t>
            </a:r>
            <a:endParaRPr/>
          </a:p>
          <a:p>
            <a:pPr indent="-274320" lvl="0" marL="274320" rtl="0" algn="l">
              <a:spcBef>
                <a:spcPts val="600"/>
              </a:spcBef>
              <a:spcAft>
                <a:spcPts val="0"/>
              </a:spcAft>
              <a:buSzPts val="1976"/>
              <a:buChar char="🞂"/>
            </a:pPr>
            <a:r>
              <a:rPr lang="en-US"/>
              <a:t>Agile Roles</a:t>
            </a:r>
            <a:endParaRPr/>
          </a:p>
          <a:p>
            <a:pPr indent="-274320" lvl="0" marL="274320" rtl="0" algn="l">
              <a:spcBef>
                <a:spcPts val="600"/>
              </a:spcBef>
              <a:spcAft>
                <a:spcPts val="0"/>
              </a:spcAft>
              <a:buSzPts val="1976"/>
              <a:buChar char="🞂"/>
            </a:pPr>
            <a:r>
              <a:rPr lang="en-US"/>
              <a:t>Benefits of Agile</a:t>
            </a:r>
            <a:endParaRPr/>
          </a:p>
          <a:p>
            <a:pPr indent="-119887" lvl="1" marL="548640" rtl="0" algn="l">
              <a:spcBef>
                <a:spcPts val="500"/>
              </a:spcBef>
              <a:spcAft>
                <a:spcPts val="0"/>
              </a:spcAft>
              <a:buSzPts val="2432"/>
              <a:buFont typeface="Arial"/>
              <a:buNone/>
            </a:pPr>
            <a:r>
              <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(cont.)</a:t>
            </a:r>
            <a:endParaRPr/>
          </a:p>
        </p:txBody>
      </p:sp>
      <p:sp>
        <p:nvSpPr>
          <p:cNvPr id="232" name="Google Shape;232;p2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US"/>
              <a:t>Kanban:</a:t>
            </a:r>
            <a:endParaRPr/>
          </a:p>
          <a:p>
            <a:pPr indent="-274320" lvl="1" marL="548640" rtl="0" algn="l">
              <a:spcBef>
                <a:spcPts val="500"/>
              </a:spcBef>
              <a:spcAft>
                <a:spcPts val="0"/>
              </a:spcAft>
              <a:buSzPts val="1748"/>
              <a:buChar char="🞂"/>
            </a:pPr>
            <a:r>
              <a:rPr lang="en-US"/>
              <a:t>Visualizing work on a board</a:t>
            </a:r>
            <a:endParaRPr/>
          </a:p>
          <a:p>
            <a:pPr indent="-274320" lvl="1" marL="548640" rtl="0" algn="l">
              <a:spcBef>
                <a:spcPts val="500"/>
              </a:spcBef>
              <a:spcAft>
                <a:spcPts val="0"/>
              </a:spcAft>
              <a:buSzPts val="1748"/>
              <a:buChar char="🞂"/>
            </a:pPr>
            <a:r>
              <a:rPr lang="en-US"/>
              <a:t>Limiting work in progress</a:t>
            </a:r>
            <a:endParaRPr/>
          </a:p>
          <a:p>
            <a:pPr indent="-274320" lvl="1" marL="548640" rtl="0" algn="l">
              <a:spcBef>
                <a:spcPts val="500"/>
              </a:spcBef>
              <a:spcAft>
                <a:spcPts val="0"/>
              </a:spcAft>
              <a:buSzPts val="1748"/>
              <a:buChar char="🞂"/>
            </a:pPr>
            <a:r>
              <a:rPr lang="en-US"/>
              <a:t>Continuous delivery</a:t>
            </a:r>
            <a:endParaRPr/>
          </a:p>
          <a:p>
            <a:pPr indent="-274320" lvl="0" marL="274320" rtl="0" algn="l">
              <a:spcBef>
                <a:spcPts val="600"/>
              </a:spcBef>
              <a:spcAft>
                <a:spcPts val="0"/>
              </a:spcAft>
              <a:buSzPts val="1976"/>
              <a:buChar char="🞂"/>
            </a:pPr>
            <a:r>
              <a:rPr b="1" lang="en-US"/>
              <a:t>Extreme Programming (XP):</a:t>
            </a:r>
            <a:endParaRPr/>
          </a:p>
          <a:p>
            <a:pPr indent="-274320" lvl="1" marL="548640" rtl="0" algn="l">
              <a:spcBef>
                <a:spcPts val="500"/>
              </a:spcBef>
              <a:spcAft>
                <a:spcPts val="0"/>
              </a:spcAft>
              <a:buSzPts val="1748"/>
              <a:buChar char="🞂"/>
            </a:pPr>
            <a:r>
              <a:rPr lang="en-US"/>
              <a:t>Pair programming</a:t>
            </a:r>
            <a:endParaRPr/>
          </a:p>
          <a:p>
            <a:pPr indent="-274320" lvl="1" marL="548640" rtl="0" algn="l">
              <a:spcBef>
                <a:spcPts val="500"/>
              </a:spcBef>
              <a:spcAft>
                <a:spcPts val="0"/>
              </a:spcAft>
              <a:buSzPts val="1748"/>
              <a:buChar char="🞂"/>
            </a:pPr>
            <a:r>
              <a:rPr lang="en-US"/>
              <a:t>Test-driven development</a:t>
            </a:r>
            <a:endParaRPr/>
          </a:p>
          <a:p>
            <a:pPr indent="-274320" lvl="1" marL="548640" rtl="0" algn="l">
              <a:spcBef>
                <a:spcPts val="500"/>
              </a:spcBef>
              <a:spcAft>
                <a:spcPts val="0"/>
              </a:spcAft>
              <a:buSzPts val="1748"/>
              <a:buChar char="🞂"/>
            </a:pPr>
            <a:r>
              <a:rPr lang="en-US"/>
              <a:t>Continuous integration</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Agile Roles</a:t>
            </a:r>
            <a:endParaRPr/>
          </a:p>
        </p:txBody>
      </p:sp>
      <p:sp>
        <p:nvSpPr>
          <p:cNvPr id="238" name="Google Shape;238;p2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US"/>
              <a:t>Scrum Roles:</a:t>
            </a:r>
            <a:r>
              <a:rPr lang="en-US"/>
              <a:t>Scrum Master: Facilitator and servant-leader</a:t>
            </a:r>
            <a:endParaRPr/>
          </a:p>
          <a:p>
            <a:pPr indent="-274320" lvl="0" marL="274320" rtl="0" algn="l">
              <a:spcBef>
                <a:spcPts val="600"/>
              </a:spcBef>
              <a:spcAft>
                <a:spcPts val="0"/>
              </a:spcAft>
              <a:buSzPts val="1976"/>
              <a:buChar char="🞂"/>
            </a:pPr>
            <a:r>
              <a:rPr lang="en-US"/>
              <a:t>Product Owner: Represents the customer, prioritizes backlog</a:t>
            </a:r>
            <a:endParaRPr/>
          </a:p>
          <a:p>
            <a:pPr indent="-274320" lvl="0" marL="274320" rtl="0" algn="l">
              <a:spcBef>
                <a:spcPts val="600"/>
              </a:spcBef>
              <a:spcAft>
                <a:spcPts val="0"/>
              </a:spcAft>
              <a:buSzPts val="1976"/>
              <a:buChar char="🞂"/>
            </a:pPr>
            <a:r>
              <a:rPr lang="en-US"/>
              <a:t>Development Team: Cross-functional, self-organizing</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457200" y="274638"/>
            <a:ext cx="8229600" cy="792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Benefits of Agile</a:t>
            </a:r>
            <a:endParaRPr/>
          </a:p>
        </p:txBody>
      </p:sp>
      <p:sp>
        <p:nvSpPr>
          <p:cNvPr id="244" name="Google Shape;244;p23"/>
          <p:cNvSpPr txBox="1"/>
          <p:nvPr>
            <p:ph idx="1" type="body"/>
          </p:nvPr>
        </p:nvSpPr>
        <p:spPr>
          <a:xfrm>
            <a:off x="457200" y="1143000"/>
            <a:ext cx="8229600" cy="548640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spcBef>
                <a:spcPts val="0"/>
              </a:spcBef>
              <a:spcAft>
                <a:spcPts val="0"/>
              </a:spcAft>
              <a:buSzPct val="76000"/>
              <a:buChar char="🞂"/>
            </a:pPr>
            <a:r>
              <a:rPr b="1" lang="en-US"/>
              <a:t>Flexibility and Adaptability:</a:t>
            </a:r>
            <a:endParaRPr/>
          </a:p>
          <a:p>
            <a:pPr indent="-274344" lvl="1" marL="548640" rtl="0" algn="l">
              <a:spcBef>
                <a:spcPts val="500"/>
              </a:spcBef>
              <a:spcAft>
                <a:spcPts val="0"/>
              </a:spcAft>
              <a:buSzPct val="76000"/>
              <a:buChar char="🞂"/>
            </a:pPr>
            <a:r>
              <a:rPr b="1" lang="en-US"/>
              <a:t>Explanation:</a:t>
            </a:r>
            <a:r>
              <a:rPr lang="en-US"/>
              <a:t> Agile methodologies are designed to accommodate changes in requirements, priorities, and project scope. This flexibility allows teams to respond quickly to evolving customer needs or market conditions.</a:t>
            </a:r>
            <a:endParaRPr/>
          </a:p>
          <a:p>
            <a:pPr indent="-274344" lvl="1" marL="548640" rtl="0" algn="l">
              <a:spcBef>
                <a:spcPts val="500"/>
              </a:spcBef>
              <a:spcAft>
                <a:spcPts val="0"/>
              </a:spcAft>
              <a:buSzPct val="76000"/>
              <a:buChar char="🞂"/>
            </a:pPr>
            <a:r>
              <a:rPr b="1" lang="en-US"/>
              <a:t>Impact:</a:t>
            </a:r>
            <a:r>
              <a:rPr lang="en-US"/>
              <a:t> Teams can adjust project priorities, features, and deliverables at the end of each iteration, ensuring that the final product better aligns with current business goals.</a:t>
            </a:r>
            <a:endParaRPr/>
          </a:p>
          <a:p>
            <a:pPr indent="-274320" lvl="0" marL="274320" rtl="0" algn="l">
              <a:spcBef>
                <a:spcPts val="600"/>
              </a:spcBef>
              <a:spcAft>
                <a:spcPts val="0"/>
              </a:spcAft>
              <a:buSzPct val="76000"/>
              <a:buChar char="🞂"/>
            </a:pPr>
            <a:r>
              <a:rPr b="1" lang="en-US"/>
              <a:t>Customer Satisfaction:</a:t>
            </a:r>
            <a:endParaRPr/>
          </a:p>
          <a:p>
            <a:pPr indent="-274344" lvl="1" marL="548640" rtl="0" algn="l">
              <a:spcBef>
                <a:spcPts val="500"/>
              </a:spcBef>
              <a:spcAft>
                <a:spcPts val="0"/>
              </a:spcAft>
              <a:buSzPct val="76000"/>
              <a:buChar char="🞂"/>
            </a:pPr>
            <a:r>
              <a:rPr b="1" lang="en-US"/>
              <a:t>Explanation:</a:t>
            </a:r>
            <a:r>
              <a:rPr lang="en-US"/>
              <a:t> Regular customer involvement and feedback throughout the development process enable the team to better understand and meet customer expectations. This iterative approach ensures that the final product aligns closely with customer needs.</a:t>
            </a:r>
            <a:endParaRPr/>
          </a:p>
          <a:p>
            <a:pPr indent="-274344" lvl="1" marL="548640" rtl="0" algn="l">
              <a:spcBef>
                <a:spcPts val="500"/>
              </a:spcBef>
              <a:spcAft>
                <a:spcPts val="0"/>
              </a:spcAft>
              <a:buSzPct val="76000"/>
              <a:buChar char="🞂"/>
            </a:pPr>
            <a:r>
              <a:rPr b="1" lang="en-US"/>
              <a:t>Impact:</a:t>
            </a:r>
            <a:r>
              <a:rPr lang="en-US"/>
              <a:t> Higher customer satisfaction as the end product is more likely to meet or exceed customer expectations, leading to increased customer trust and loyalty.</a:t>
            </a:r>
            <a:endParaRPr/>
          </a:p>
          <a:p>
            <a:pPr indent="-274320" lvl="0" marL="274320" rtl="0" algn="l">
              <a:spcBef>
                <a:spcPts val="600"/>
              </a:spcBef>
              <a:spcAft>
                <a:spcPts val="0"/>
              </a:spcAft>
              <a:buSzPct val="76000"/>
              <a:buChar char="🞂"/>
            </a:pPr>
            <a:r>
              <a:rPr b="1" lang="en-US"/>
              <a:t>Faster Time-to-Market:</a:t>
            </a:r>
            <a:endParaRPr/>
          </a:p>
          <a:p>
            <a:pPr indent="-274344" lvl="1" marL="548640" rtl="0" algn="l">
              <a:spcBef>
                <a:spcPts val="500"/>
              </a:spcBef>
              <a:spcAft>
                <a:spcPts val="0"/>
              </a:spcAft>
              <a:buSzPct val="76000"/>
              <a:buChar char="🞂"/>
            </a:pPr>
            <a:r>
              <a:rPr b="1" lang="en-US"/>
              <a:t>Explanation:</a:t>
            </a:r>
            <a:r>
              <a:rPr lang="en-US"/>
              <a:t> Agile emphasizes delivering a minimum viable product (MVP) quickly and then incrementally adding features. This results in faster release cycles and allows organizations to respond rapidly to market demands.</a:t>
            </a:r>
            <a:endParaRPr/>
          </a:p>
          <a:p>
            <a:pPr indent="-274344" lvl="1" marL="548640" rtl="0" algn="l">
              <a:spcBef>
                <a:spcPts val="500"/>
              </a:spcBef>
              <a:spcAft>
                <a:spcPts val="0"/>
              </a:spcAft>
              <a:buSzPct val="76000"/>
              <a:buChar char="🞂"/>
            </a:pPr>
            <a:r>
              <a:rPr b="1" lang="en-US"/>
              <a:t>Impact:</a:t>
            </a:r>
            <a:r>
              <a:rPr lang="en-US"/>
              <a:t> Reduced time between concept and delivery, enabling businesses to seize market opportunities and gain a competitive edge.</a:t>
            </a:r>
            <a:endParaRPr/>
          </a:p>
          <a:p>
            <a:pPr indent="-274320" lvl="0" marL="274320" rtl="0" algn="l">
              <a:spcBef>
                <a:spcPts val="600"/>
              </a:spcBef>
              <a:spcAft>
                <a:spcPts val="0"/>
              </a:spcAft>
              <a:buSzPct val="76000"/>
              <a:buChar char="🞂"/>
            </a:pPr>
            <a:r>
              <a:rPr b="1" lang="en-US"/>
              <a:t>Improved Quality:</a:t>
            </a:r>
            <a:endParaRPr/>
          </a:p>
          <a:p>
            <a:pPr indent="-274344" lvl="1" marL="548640" rtl="0" algn="l">
              <a:spcBef>
                <a:spcPts val="500"/>
              </a:spcBef>
              <a:spcAft>
                <a:spcPts val="0"/>
              </a:spcAft>
              <a:buSzPct val="76000"/>
              <a:buChar char="🞂"/>
            </a:pPr>
            <a:r>
              <a:rPr b="1" lang="en-US"/>
              <a:t>Explanation:</a:t>
            </a:r>
            <a:r>
              <a:rPr lang="en-US"/>
              <a:t> Agile practices, such as continuous integration, automated testing, and frequent reviews, contribute to higher software quality. Issues are identified and addressed early in the development process.</a:t>
            </a:r>
            <a:endParaRPr/>
          </a:p>
          <a:p>
            <a:pPr indent="-274344" lvl="1" marL="548640" rtl="0" algn="l">
              <a:spcBef>
                <a:spcPts val="500"/>
              </a:spcBef>
              <a:spcAft>
                <a:spcPts val="0"/>
              </a:spcAft>
              <a:buSzPct val="76000"/>
              <a:buChar char="🞂"/>
            </a:pPr>
            <a:r>
              <a:rPr b="1" lang="en-US"/>
              <a:t>Impact:</a:t>
            </a:r>
            <a:r>
              <a:rPr lang="en-US"/>
              <a:t> Fewer defects, lower debugging costs, and increased overall product quality contribute to a more reliable and stable end product.</a:t>
            </a:r>
            <a:endParaRPr/>
          </a:p>
          <a:p>
            <a:pPr indent="-195897" lvl="0" marL="274320" rtl="0" algn="l">
              <a:spcBef>
                <a:spcPts val="600"/>
              </a:spcBef>
              <a:spcAft>
                <a:spcPts val="0"/>
              </a:spcAft>
              <a:buSzPct val="76000"/>
              <a:buNone/>
            </a:pPr>
            <a:r>
              <a:t/>
            </a:r>
            <a:endParaRPr/>
          </a:p>
          <a:p>
            <a:pPr indent="-195897" lvl="0" marL="274320" rtl="0" algn="l">
              <a:spcBef>
                <a:spcPts val="600"/>
              </a:spcBef>
              <a:spcAft>
                <a:spcPts val="0"/>
              </a:spcAft>
              <a:buSzPct val="76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457200" y="274638"/>
            <a:ext cx="8229600" cy="792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Benefits of Agile (Cont..)</a:t>
            </a:r>
            <a:endParaRPr/>
          </a:p>
        </p:txBody>
      </p:sp>
      <p:sp>
        <p:nvSpPr>
          <p:cNvPr id="250" name="Google Shape;250;p24"/>
          <p:cNvSpPr txBox="1"/>
          <p:nvPr>
            <p:ph idx="1" type="body"/>
          </p:nvPr>
        </p:nvSpPr>
        <p:spPr>
          <a:xfrm>
            <a:off x="457200" y="1143000"/>
            <a:ext cx="8229600" cy="548640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spcBef>
                <a:spcPts val="0"/>
              </a:spcBef>
              <a:spcAft>
                <a:spcPts val="0"/>
              </a:spcAft>
              <a:buSzPct val="76000"/>
              <a:buChar char="🞂"/>
            </a:pPr>
            <a:r>
              <a:rPr b="1" lang="en-US"/>
              <a:t>Enhanced Team Collaboration:</a:t>
            </a:r>
            <a:endParaRPr/>
          </a:p>
          <a:p>
            <a:pPr indent="-274344" lvl="1" marL="548640" rtl="0" algn="l">
              <a:spcBef>
                <a:spcPts val="500"/>
              </a:spcBef>
              <a:spcAft>
                <a:spcPts val="0"/>
              </a:spcAft>
              <a:buSzPct val="76000"/>
              <a:buChar char="🞂"/>
            </a:pPr>
            <a:r>
              <a:rPr b="1" lang="en-US"/>
              <a:t>Explanation:</a:t>
            </a:r>
            <a:r>
              <a:rPr lang="en-US"/>
              <a:t> Agile promotes frequent communication, collaboration, and a shared understanding of goals among team members and stakeholders. Cross-functional teams work closely together throughout the project.</a:t>
            </a:r>
            <a:endParaRPr/>
          </a:p>
          <a:p>
            <a:pPr indent="-274344" lvl="1" marL="548640" rtl="0" algn="l">
              <a:spcBef>
                <a:spcPts val="500"/>
              </a:spcBef>
              <a:spcAft>
                <a:spcPts val="0"/>
              </a:spcAft>
              <a:buSzPct val="76000"/>
              <a:buChar char="🞂"/>
            </a:pPr>
            <a:r>
              <a:rPr b="1" lang="en-US"/>
              <a:t>Impact:</a:t>
            </a:r>
            <a:r>
              <a:rPr lang="en-US"/>
              <a:t> Improved team morale, creativity, and productivity, leading to a more collaborative and cohesive working environment.</a:t>
            </a:r>
            <a:endParaRPr/>
          </a:p>
          <a:p>
            <a:pPr indent="-274320" lvl="0" marL="274320" rtl="0" algn="l">
              <a:spcBef>
                <a:spcPts val="600"/>
              </a:spcBef>
              <a:spcAft>
                <a:spcPts val="0"/>
              </a:spcAft>
              <a:buSzPct val="76000"/>
              <a:buChar char="🞂"/>
            </a:pPr>
            <a:r>
              <a:rPr b="1" lang="en-US"/>
              <a:t>Visibility and Transparency:</a:t>
            </a:r>
            <a:endParaRPr/>
          </a:p>
          <a:p>
            <a:pPr indent="-274344" lvl="1" marL="548640" rtl="0" algn="l">
              <a:spcBef>
                <a:spcPts val="500"/>
              </a:spcBef>
              <a:spcAft>
                <a:spcPts val="0"/>
              </a:spcAft>
              <a:buSzPct val="76000"/>
              <a:buChar char="🞂"/>
            </a:pPr>
            <a:r>
              <a:rPr b="1" lang="en-US"/>
              <a:t>Explanation:</a:t>
            </a:r>
            <a:r>
              <a:rPr lang="en-US"/>
              <a:t> Agile methodologies provide clear visibility into project progress through artifacts like burn-down charts, task boards, and regular status meetings. This transparency helps identify potential issues early on.</a:t>
            </a:r>
            <a:endParaRPr/>
          </a:p>
          <a:p>
            <a:pPr indent="-274344" lvl="1" marL="548640" rtl="0" algn="l">
              <a:spcBef>
                <a:spcPts val="500"/>
              </a:spcBef>
              <a:spcAft>
                <a:spcPts val="0"/>
              </a:spcAft>
              <a:buSzPct val="76000"/>
              <a:buChar char="🞂"/>
            </a:pPr>
            <a:r>
              <a:rPr b="1" lang="en-US"/>
              <a:t>Impact:</a:t>
            </a:r>
            <a:r>
              <a:rPr lang="en-US"/>
              <a:t> Stakeholders have a clear understanding of project status, potential risks, and upcoming deliverables, allowing for informed decision-making.</a:t>
            </a:r>
            <a:endParaRPr/>
          </a:p>
          <a:p>
            <a:pPr indent="-274320" lvl="0" marL="274320" rtl="0" algn="l">
              <a:spcBef>
                <a:spcPts val="600"/>
              </a:spcBef>
              <a:spcAft>
                <a:spcPts val="0"/>
              </a:spcAft>
              <a:buSzPct val="76000"/>
              <a:buChar char="🞂"/>
            </a:pPr>
            <a:r>
              <a:rPr b="1" lang="en-US"/>
              <a:t>Cost Control:</a:t>
            </a:r>
            <a:endParaRPr/>
          </a:p>
          <a:p>
            <a:pPr indent="-274344" lvl="1" marL="548640" rtl="0" algn="l">
              <a:spcBef>
                <a:spcPts val="500"/>
              </a:spcBef>
              <a:spcAft>
                <a:spcPts val="0"/>
              </a:spcAft>
              <a:buSzPct val="76000"/>
              <a:buChar char="🞂"/>
            </a:pPr>
            <a:r>
              <a:rPr b="1" lang="en-US"/>
              <a:t>Explanation:</a:t>
            </a:r>
            <a:r>
              <a:rPr lang="en-US"/>
              <a:t> Agile's iterative approach allows for continuous reassessment of project priorities and scope. This adaptability helps control costs by avoiding unnecessary work and enabling more effective resource allocation.</a:t>
            </a:r>
            <a:endParaRPr/>
          </a:p>
          <a:p>
            <a:pPr indent="-274344" lvl="1" marL="548640" rtl="0" algn="l">
              <a:spcBef>
                <a:spcPts val="500"/>
              </a:spcBef>
              <a:spcAft>
                <a:spcPts val="0"/>
              </a:spcAft>
              <a:buSzPct val="76000"/>
              <a:buChar char="🞂"/>
            </a:pPr>
            <a:r>
              <a:rPr b="1" lang="en-US"/>
              <a:t>Impact:</a:t>
            </a:r>
            <a:r>
              <a:rPr lang="en-US"/>
              <a:t> Improved budget management, as resources are directed toward high-priority features and adjustments can be made based on evolving project requirements.</a:t>
            </a:r>
            <a:endParaRPr b="1"/>
          </a:p>
          <a:p>
            <a:pPr indent="-274320" lvl="0" marL="274320" rtl="0" algn="l">
              <a:spcBef>
                <a:spcPts val="600"/>
              </a:spcBef>
              <a:spcAft>
                <a:spcPts val="0"/>
              </a:spcAft>
              <a:buSzPct val="76000"/>
              <a:buChar char="🞂"/>
            </a:pPr>
            <a:r>
              <a:rPr b="1" lang="en-US"/>
              <a:t>Risk Management:</a:t>
            </a:r>
            <a:endParaRPr/>
          </a:p>
          <a:p>
            <a:pPr indent="-274344" lvl="1" marL="548640" rtl="0" algn="l">
              <a:spcBef>
                <a:spcPts val="500"/>
              </a:spcBef>
              <a:spcAft>
                <a:spcPts val="0"/>
              </a:spcAft>
              <a:buSzPct val="76000"/>
              <a:buChar char="🞂"/>
            </a:pPr>
            <a:r>
              <a:rPr b="1" lang="en-US"/>
              <a:t>Explanation:</a:t>
            </a:r>
            <a:r>
              <a:rPr lang="en-US"/>
              <a:t> Agile's incremental and iterative nature facilitates early identification and mitigation of project risks. Regular reviews and adaptations help teams address issues before they escalate.</a:t>
            </a:r>
            <a:endParaRPr/>
          </a:p>
          <a:p>
            <a:pPr indent="-274344" lvl="1" marL="548640" rtl="0" algn="l">
              <a:spcBef>
                <a:spcPts val="500"/>
              </a:spcBef>
              <a:spcAft>
                <a:spcPts val="0"/>
              </a:spcAft>
              <a:buSzPct val="76000"/>
              <a:buChar char="🞂"/>
            </a:pPr>
            <a:r>
              <a:rPr b="1" lang="en-US"/>
              <a:t>Impact:</a:t>
            </a:r>
            <a:r>
              <a:rPr lang="en-US"/>
              <a:t> Proactive risk management results in a more predictable and controllable project, reducing the likelihood of major setbacks.</a:t>
            </a:r>
            <a:endParaRPr/>
          </a:p>
          <a:p>
            <a:pPr indent="-195897" lvl="0" marL="274320" rtl="0" algn="l">
              <a:spcBef>
                <a:spcPts val="600"/>
              </a:spcBef>
              <a:spcAft>
                <a:spcPts val="0"/>
              </a:spcAft>
              <a:buSzPct val="76000"/>
              <a:buNone/>
            </a:pPr>
            <a:r>
              <a:t/>
            </a:r>
            <a:endParaRPr/>
          </a:p>
          <a:p>
            <a:pPr indent="-195897" lvl="0" marL="274320" rtl="0" algn="l">
              <a:spcBef>
                <a:spcPts val="600"/>
              </a:spcBef>
              <a:spcAft>
                <a:spcPts val="0"/>
              </a:spcAft>
              <a:buSzPct val="76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457200" y="274638"/>
            <a:ext cx="8229600" cy="792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Benefits of Agile (Cont..)</a:t>
            </a:r>
            <a:endParaRPr/>
          </a:p>
        </p:txBody>
      </p:sp>
      <p:sp>
        <p:nvSpPr>
          <p:cNvPr id="256" name="Google Shape;256;p25"/>
          <p:cNvSpPr txBox="1"/>
          <p:nvPr>
            <p:ph idx="1" type="body"/>
          </p:nvPr>
        </p:nvSpPr>
        <p:spPr>
          <a:xfrm>
            <a:off x="457200" y="1143000"/>
            <a:ext cx="8229600" cy="54864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76000"/>
              <a:buChar char="🞂"/>
            </a:pPr>
            <a:r>
              <a:rPr b="1" lang="en-US"/>
              <a:t>Increased Employee Satisfaction:</a:t>
            </a:r>
            <a:endParaRPr/>
          </a:p>
          <a:p>
            <a:pPr indent="-274320" lvl="1" marL="548640" rtl="0" algn="l">
              <a:spcBef>
                <a:spcPts val="500"/>
              </a:spcBef>
              <a:spcAft>
                <a:spcPts val="0"/>
              </a:spcAft>
              <a:buSzPct val="76000"/>
              <a:buChar char="🞂"/>
            </a:pPr>
            <a:r>
              <a:rPr b="1" lang="en-US"/>
              <a:t>Explanation:</a:t>
            </a:r>
            <a:r>
              <a:rPr lang="en-US"/>
              <a:t> Agile principles, such as self-organization and a focus on continuous improvement, contribute to a positive work environment. Team members are empowered, and their input is valued.</a:t>
            </a:r>
            <a:endParaRPr/>
          </a:p>
          <a:p>
            <a:pPr indent="-274320" lvl="1" marL="548640" rtl="0" algn="l">
              <a:spcBef>
                <a:spcPts val="500"/>
              </a:spcBef>
              <a:spcAft>
                <a:spcPts val="0"/>
              </a:spcAft>
              <a:buSzPct val="76000"/>
              <a:buChar char="🞂"/>
            </a:pPr>
            <a:r>
              <a:rPr b="1" lang="en-US"/>
              <a:t>Impact:</a:t>
            </a:r>
            <a:r>
              <a:rPr lang="en-US"/>
              <a:t> Higher job satisfaction, reduced turnover, and increased team motivation, leading to a more engaged and productive workforce.</a:t>
            </a:r>
            <a:endParaRPr b="1"/>
          </a:p>
          <a:p>
            <a:pPr indent="-274320" lvl="0" marL="274320" rtl="0" algn="l">
              <a:spcBef>
                <a:spcPts val="600"/>
              </a:spcBef>
              <a:spcAft>
                <a:spcPts val="0"/>
              </a:spcAft>
              <a:buSzPct val="76000"/>
              <a:buChar char="🞂"/>
            </a:pPr>
            <a:r>
              <a:rPr b="1" lang="en-US"/>
              <a:t>Continuous Improvement:</a:t>
            </a:r>
            <a:endParaRPr/>
          </a:p>
          <a:p>
            <a:pPr indent="-274320" lvl="1" marL="548640" rtl="0" algn="l">
              <a:spcBef>
                <a:spcPts val="500"/>
              </a:spcBef>
              <a:spcAft>
                <a:spcPts val="0"/>
              </a:spcAft>
              <a:buSzPct val="76000"/>
              <a:buChar char="🞂"/>
            </a:pPr>
            <a:r>
              <a:rPr b="1" lang="en-US"/>
              <a:t>Explanation:</a:t>
            </a:r>
            <a:r>
              <a:rPr lang="en-US"/>
              <a:t> Agile emphasizes retrospectives and feedback loops, encouraging teams to reflect on their performance and identify areas for improvement. Continuous improvement becomes a natural part of the development process.</a:t>
            </a:r>
            <a:endParaRPr/>
          </a:p>
          <a:p>
            <a:pPr indent="-274320" lvl="1" marL="548640" rtl="0" algn="l">
              <a:spcBef>
                <a:spcPts val="500"/>
              </a:spcBef>
              <a:spcAft>
                <a:spcPts val="0"/>
              </a:spcAft>
              <a:buSzPct val="76000"/>
              <a:buChar char="🞂"/>
            </a:pPr>
            <a:r>
              <a:rPr b="1" lang="en-US"/>
              <a:t>Impact:</a:t>
            </a:r>
            <a:r>
              <a:rPr lang="en-US"/>
              <a:t> Ongoing learning and adaptation result in increasingly efficient and effective development processes over time.</a:t>
            </a:r>
            <a:endParaRPr/>
          </a:p>
          <a:p>
            <a:pPr indent="-167665" lvl="0" marL="274320" rtl="0" algn="l">
              <a:spcBef>
                <a:spcPts val="600"/>
              </a:spcBef>
              <a:spcAft>
                <a:spcPts val="0"/>
              </a:spcAft>
              <a:buSzPct val="76000"/>
              <a:buNone/>
            </a:pPr>
            <a:r>
              <a:t/>
            </a:r>
            <a:endParaRPr/>
          </a:p>
          <a:p>
            <a:pPr indent="-274320" lvl="0" marL="274320" rtl="0" algn="l">
              <a:spcBef>
                <a:spcPts val="600"/>
              </a:spcBef>
              <a:spcAft>
                <a:spcPts val="0"/>
              </a:spcAft>
              <a:buSzPct val="76000"/>
              <a:buNone/>
            </a:pPr>
            <a:r>
              <a:rPr lang="en-US"/>
              <a:t>These benefits collectively contribute to the overall success of Agile projects, making it a preferred methodology for many organizations aiming to deliver value in a dynamic and rapidly changing business environment.</a:t>
            </a:r>
            <a:endParaRPr/>
          </a:p>
          <a:p>
            <a:pPr indent="-167665" lvl="0" marL="274320" rtl="0" algn="l">
              <a:spcBef>
                <a:spcPts val="600"/>
              </a:spcBef>
              <a:spcAft>
                <a:spcPts val="0"/>
              </a:spcAft>
              <a:buSzPct val="76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Challenges of Agile</a:t>
            </a:r>
            <a:endParaRPr/>
          </a:p>
        </p:txBody>
      </p:sp>
      <p:sp>
        <p:nvSpPr>
          <p:cNvPr id="262" name="Google Shape;262;p2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US"/>
              <a:t>Organizational Resistance:</a:t>
            </a:r>
            <a:r>
              <a:rPr lang="en-US"/>
              <a:t> Change can be met with resistance.</a:t>
            </a:r>
            <a:endParaRPr/>
          </a:p>
          <a:p>
            <a:pPr indent="-274320" lvl="0" marL="274320" rtl="0" algn="l">
              <a:spcBef>
                <a:spcPts val="600"/>
              </a:spcBef>
              <a:spcAft>
                <a:spcPts val="0"/>
              </a:spcAft>
              <a:buSzPts val="1976"/>
              <a:buChar char="🞂"/>
            </a:pPr>
            <a:r>
              <a:rPr b="1" lang="en-US"/>
              <a:t>Documentation Concerns:</a:t>
            </a:r>
            <a:r>
              <a:rPr lang="en-US"/>
              <a:t> Some traditional documentation may be reduced.</a:t>
            </a:r>
            <a:endParaRPr/>
          </a:p>
          <a:p>
            <a:pPr indent="-274320" lvl="0" marL="274320" rtl="0" algn="l">
              <a:spcBef>
                <a:spcPts val="600"/>
              </a:spcBef>
              <a:spcAft>
                <a:spcPts val="0"/>
              </a:spcAft>
              <a:buSzPts val="1976"/>
              <a:buChar char="🞂"/>
            </a:pPr>
            <a:r>
              <a:rPr b="1" lang="en-US"/>
              <a:t>Adaptability:</a:t>
            </a:r>
            <a:r>
              <a:rPr lang="en-US"/>
              <a:t> Agile requires a cultural shift and ongoing adaptation.</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Gantt Chart</a:t>
            </a:r>
            <a:endParaRPr/>
          </a:p>
        </p:txBody>
      </p:sp>
      <p:sp>
        <p:nvSpPr>
          <p:cNvPr id="129" name="Google Shape;129;p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A Gantt Chart is a visual representation of a project schedule that shows tasks, durations, dependencies, and milestones</a:t>
            </a:r>
            <a:endParaRPr/>
          </a:p>
          <a:p>
            <a:pPr indent="-274320" lvl="0" marL="274320" rtl="0" algn="l">
              <a:spcBef>
                <a:spcPts val="600"/>
              </a:spcBef>
              <a:spcAft>
                <a:spcPts val="0"/>
              </a:spcAft>
              <a:buSzPts val="1976"/>
              <a:buChar char="🞂"/>
            </a:pPr>
            <a:r>
              <a:rPr lang="en-US"/>
              <a:t>It provides a comprehensive view of project timelines and helps in planning, scheduling, and tracking progress.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Gantt Chart Cont..</a:t>
            </a:r>
            <a:endParaRPr/>
          </a:p>
        </p:txBody>
      </p:sp>
      <p:sp>
        <p:nvSpPr>
          <p:cNvPr id="135" name="Google Shape;135;p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Horizontal Axis: Timeline or project duration.</a:t>
            </a:r>
            <a:endParaRPr/>
          </a:p>
          <a:p>
            <a:pPr indent="-274320" lvl="0" marL="274320" rtl="0" algn="l">
              <a:spcBef>
                <a:spcPts val="600"/>
              </a:spcBef>
              <a:spcAft>
                <a:spcPts val="0"/>
              </a:spcAft>
              <a:buSzPts val="1976"/>
              <a:buChar char="🞂"/>
            </a:pPr>
            <a:r>
              <a:rPr lang="en-US"/>
              <a:t>Vertical Axis: List of tasks or activities.</a:t>
            </a:r>
            <a:endParaRPr/>
          </a:p>
          <a:p>
            <a:pPr indent="-274320" lvl="0" marL="274320" rtl="0" algn="l">
              <a:spcBef>
                <a:spcPts val="600"/>
              </a:spcBef>
              <a:spcAft>
                <a:spcPts val="0"/>
              </a:spcAft>
              <a:buSzPts val="1976"/>
              <a:buChar char="🞂"/>
            </a:pPr>
            <a:r>
              <a:rPr lang="en-US"/>
              <a:t>Bars: Representing tasks with start and end dates.</a:t>
            </a:r>
            <a:endParaRPr/>
          </a:p>
          <a:p>
            <a:pPr indent="-274320" lvl="0" marL="274320" rtl="0" algn="l">
              <a:spcBef>
                <a:spcPts val="600"/>
              </a:spcBef>
              <a:spcAft>
                <a:spcPts val="0"/>
              </a:spcAft>
              <a:buSzPts val="1976"/>
              <a:buChar char="🞂"/>
            </a:pPr>
            <a:r>
              <a:rPr lang="en-US"/>
              <a:t>Milestones: Significant points in the project.</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Creating Gantt Chart Cont..</a:t>
            </a:r>
            <a:endParaRPr/>
          </a:p>
        </p:txBody>
      </p:sp>
      <p:sp>
        <p:nvSpPr>
          <p:cNvPr id="141" name="Google Shape;141;p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b="1" lang="en-US"/>
              <a:t>Software Tools:</a:t>
            </a:r>
            <a:r>
              <a:rPr lang="en-US"/>
              <a:t> Microsoft Excel, Microsoft Project, GanttProject, Project Libre etc.</a:t>
            </a:r>
            <a:endParaRPr/>
          </a:p>
          <a:p>
            <a:pPr indent="-274320" lvl="0" marL="274320" rtl="0" algn="l">
              <a:spcBef>
                <a:spcPts val="600"/>
              </a:spcBef>
              <a:spcAft>
                <a:spcPts val="0"/>
              </a:spcAft>
              <a:buSzPts val="1976"/>
              <a:buChar char="🞂"/>
            </a:pPr>
            <a:r>
              <a:rPr b="1" lang="en-US"/>
              <a:t>Task List:</a:t>
            </a:r>
            <a:r>
              <a:rPr lang="en-US"/>
              <a:t> Identify and list all tasks involved in the project.</a:t>
            </a:r>
            <a:endParaRPr/>
          </a:p>
          <a:p>
            <a:pPr indent="-274320" lvl="0" marL="274320" rtl="0" algn="l">
              <a:spcBef>
                <a:spcPts val="600"/>
              </a:spcBef>
              <a:spcAft>
                <a:spcPts val="0"/>
              </a:spcAft>
              <a:buSzPts val="1976"/>
              <a:buChar char="🞂"/>
            </a:pPr>
            <a:r>
              <a:rPr b="1" lang="en-US"/>
              <a:t>Duration:</a:t>
            </a:r>
            <a:r>
              <a:rPr lang="en-US"/>
              <a:t> Estimate the time each task will take.</a:t>
            </a:r>
            <a:endParaRPr/>
          </a:p>
          <a:p>
            <a:pPr indent="-274320" lvl="0" marL="274320" rtl="0" algn="l">
              <a:spcBef>
                <a:spcPts val="600"/>
              </a:spcBef>
              <a:spcAft>
                <a:spcPts val="0"/>
              </a:spcAft>
              <a:buSzPts val="1976"/>
              <a:buChar char="🞂"/>
            </a:pPr>
            <a:r>
              <a:rPr b="1" lang="en-US"/>
              <a:t>Dependencies:</a:t>
            </a:r>
            <a:r>
              <a:rPr lang="en-US"/>
              <a:t> Identify task relationships and dependencies.</a:t>
            </a:r>
            <a:endParaRPr/>
          </a:p>
          <a:p>
            <a:pPr indent="-274320" lvl="0" marL="274320" rtl="0" algn="l">
              <a:spcBef>
                <a:spcPts val="600"/>
              </a:spcBef>
              <a:spcAft>
                <a:spcPts val="0"/>
              </a:spcAft>
              <a:buSzPts val="1976"/>
              <a:buChar char="🞂"/>
            </a:pPr>
            <a:r>
              <a:rPr b="1" lang="en-US"/>
              <a:t>Milestones:</a:t>
            </a:r>
            <a:r>
              <a:rPr lang="en-US"/>
              <a:t> Mark key project milestones.</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Gantt Chart Example</a:t>
            </a:r>
            <a:endParaRPr/>
          </a:p>
        </p:txBody>
      </p:sp>
      <p:pic>
        <p:nvPicPr>
          <p:cNvPr id="147" name="Google Shape;147;p6"/>
          <p:cNvPicPr preferRelativeResize="0"/>
          <p:nvPr>
            <p:ph idx="1" type="body"/>
          </p:nvPr>
        </p:nvPicPr>
        <p:blipFill rotWithShape="1">
          <a:blip r:embed="rId3">
            <a:alphaModFix/>
          </a:blip>
          <a:srcRect b="0" l="0" r="0" t="0"/>
          <a:stretch/>
        </p:blipFill>
        <p:spPr>
          <a:xfrm>
            <a:off x="457200" y="1445196"/>
            <a:ext cx="8229600" cy="44851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Gantt Chart Example</a:t>
            </a:r>
            <a:endParaRPr/>
          </a:p>
        </p:txBody>
      </p:sp>
      <p:pic>
        <p:nvPicPr>
          <p:cNvPr id="153" name="Google Shape;153;p7"/>
          <p:cNvPicPr preferRelativeResize="0"/>
          <p:nvPr>
            <p:ph idx="1" type="body"/>
          </p:nvPr>
        </p:nvPicPr>
        <p:blipFill rotWithShape="1">
          <a:blip r:embed="rId3">
            <a:alphaModFix/>
          </a:blip>
          <a:srcRect b="0" l="0" r="0" t="0"/>
          <a:stretch/>
        </p:blipFill>
        <p:spPr>
          <a:xfrm>
            <a:off x="466151" y="2082576"/>
            <a:ext cx="8211697" cy="32103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Gantt Chart Example</a:t>
            </a:r>
            <a:endParaRPr/>
          </a:p>
        </p:txBody>
      </p:sp>
      <p:pic>
        <p:nvPicPr>
          <p:cNvPr id="159" name="Google Shape;159;p8"/>
          <p:cNvPicPr preferRelativeResize="0"/>
          <p:nvPr>
            <p:ph idx="1" type="body"/>
          </p:nvPr>
        </p:nvPicPr>
        <p:blipFill rotWithShape="1">
          <a:blip r:embed="rId3">
            <a:alphaModFix/>
          </a:blip>
          <a:srcRect b="0" l="0" r="0" t="0"/>
          <a:stretch/>
        </p:blipFill>
        <p:spPr>
          <a:xfrm>
            <a:off x="533400" y="1600200"/>
            <a:ext cx="8210550" cy="24024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Advantages of Gantt Chart</a:t>
            </a:r>
            <a:endParaRPr/>
          </a:p>
        </p:txBody>
      </p:sp>
      <p:sp>
        <p:nvSpPr>
          <p:cNvPr id="165" name="Google Shape;165;p9"/>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Visual Clarity: Easily understand project timelines.</a:t>
            </a:r>
            <a:endParaRPr/>
          </a:p>
          <a:p>
            <a:pPr indent="-274320" lvl="0" marL="274320" rtl="0" algn="l">
              <a:spcBef>
                <a:spcPts val="600"/>
              </a:spcBef>
              <a:spcAft>
                <a:spcPts val="0"/>
              </a:spcAft>
              <a:buSzPts val="1976"/>
              <a:buChar char="🞂"/>
            </a:pPr>
            <a:r>
              <a:rPr lang="en-US"/>
              <a:t>Task Relationships: Clearly see dependencies.</a:t>
            </a:r>
            <a:endParaRPr/>
          </a:p>
          <a:p>
            <a:pPr indent="-274320" lvl="0" marL="274320" rtl="0" algn="l">
              <a:spcBef>
                <a:spcPts val="600"/>
              </a:spcBef>
              <a:spcAft>
                <a:spcPts val="0"/>
              </a:spcAft>
              <a:buSzPts val="1976"/>
              <a:buChar char="🞂"/>
            </a:pPr>
            <a:r>
              <a:rPr lang="en-US"/>
              <a:t>Resource Allocation: Efficiently assign resources.</a:t>
            </a:r>
            <a:endParaRPr/>
          </a:p>
          <a:p>
            <a:pPr indent="-274320" lvl="0" marL="274320" rtl="0" algn="l">
              <a:spcBef>
                <a:spcPts val="600"/>
              </a:spcBef>
              <a:spcAft>
                <a:spcPts val="0"/>
              </a:spcAft>
              <a:buSzPts val="1976"/>
              <a:buChar char="🞂"/>
            </a:pPr>
            <a:r>
              <a:rPr lang="en-US"/>
              <a:t>Progress Tracking: Monitor project advancement.</a:t>
            </a:r>
            <a:endParaRPr/>
          </a:p>
          <a:p>
            <a:pPr indent="-148844" lvl="0" marL="274320" rtl="0" algn="l">
              <a:spcBef>
                <a:spcPts val="600"/>
              </a:spcBef>
              <a:spcAft>
                <a:spcPts val="0"/>
              </a:spcAft>
              <a:buSzPts val="1976"/>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Deepak</dc:creator>
</cp:coreProperties>
</file>