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Lst>
  <p:sldSz cy="6858000" cx="9144000"/>
  <p:notesSz cx="6858000" cy="9144000"/>
  <p:embeddedFontLst>
    <p:embeddedFont>
      <p:font typeface="Gill Sans"/>
      <p:regular r:id="rId56"/>
      <p:bold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58" roundtripDataSignature="AMtx7mgCKNKX1s56lRDzQdP/4LJ7fPpSa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font" Target="fonts/GillSans-bold.fntdata"/><Relationship Id="rId12" Type="http://schemas.openxmlformats.org/officeDocument/2006/relationships/slide" Target="slides/slide7.xml"/><Relationship Id="rId56" Type="http://schemas.openxmlformats.org/officeDocument/2006/relationships/font" Target="fonts/GillSans-regular.fntdata"/><Relationship Id="rId15" Type="http://schemas.openxmlformats.org/officeDocument/2006/relationships/slide" Target="slides/slide10.xml"/><Relationship Id="rId14" Type="http://schemas.openxmlformats.org/officeDocument/2006/relationships/slide" Target="slides/slide9.xml"/><Relationship Id="rId58" Type="http://customschemas.google.com/relationships/presentationmetadata" Target="meta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14" name="Google Shape;11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15" name="Google Shape;115;p1:notes"/>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8" name="Google Shape;18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0" i="0" lang="en-US" sz="1020">
                <a:solidFill>
                  <a:schemeClr val="dk1"/>
                </a:solidFill>
                <a:latin typeface="Calibri"/>
                <a:ea typeface="Calibri"/>
                <a:cs typeface="Calibri"/>
                <a:sym typeface="Calibri"/>
              </a:rPr>
              <a:t>In Scrum, the Product Owner is a key role responsible for representing the interests of the stakeholders and ensuring that the Scrum Team delivers value to the business. The Product Owner plays a crucial role in defining and prioritizing the product backlog, which is a dynamic and ordered list of product requirements.</a:t>
            </a:r>
            <a:endParaRPr/>
          </a:p>
          <a:p>
            <a:pPr indent="0" lvl="0" marL="0" rtl="0" algn="l">
              <a:lnSpc>
                <a:spcPct val="90000"/>
              </a:lnSpc>
              <a:spcBef>
                <a:spcPts val="0"/>
              </a:spcBef>
              <a:spcAft>
                <a:spcPts val="0"/>
              </a:spcAft>
              <a:buNone/>
            </a:pPr>
            <a:r>
              <a:rPr b="0" i="0" lang="en-US" sz="1020">
                <a:solidFill>
                  <a:schemeClr val="dk1"/>
                </a:solidFill>
                <a:latin typeface="Calibri"/>
                <a:ea typeface="Calibri"/>
                <a:cs typeface="Calibri"/>
                <a:sym typeface="Calibri"/>
              </a:rPr>
              <a:t>Here are some key responsibilities of the Product Owner:</a:t>
            </a:r>
            <a:endParaRPr/>
          </a:p>
          <a:p>
            <a:pPr indent="0" lvl="0" marL="0" rtl="0" algn="l">
              <a:lnSpc>
                <a:spcPct val="90000"/>
              </a:lnSpc>
              <a:spcBef>
                <a:spcPts val="0"/>
              </a:spcBef>
              <a:spcAft>
                <a:spcPts val="0"/>
              </a:spcAft>
              <a:buNone/>
            </a:pPr>
            <a:r>
              <a:rPr b="1" i="0" lang="en-US" sz="1020">
                <a:solidFill>
                  <a:schemeClr val="dk1"/>
                </a:solidFill>
                <a:latin typeface="Calibri"/>
                <a:ea typeface="Calibri"/>
                <a:cs typeface="Calibri"/>
                <a:sym typeface="Calibri"/>
              </a:rPr>
              <a:t>Product Backlog Management:</a:t>
            </a:r>
            <a:r>
              <a:rPr b="0" i="0" lang="en-US" sz="1020">
                <a:solidFill>
                  <a:schemeClr val="dk1"/>
                </a:solidFill>
                <a:latin typeface="Calibri"/>
                <a:ea typeface="Calibri"/>
                <a:cs typeface="Calibri"/>
                <a:sym typeface="Calibri"/>
              </a:rPr>
              <a:t> The Product Owner is responsible for creating and maintaining the product backlog. This involves gathering requirements, defining user stories, and prioritizing backlog items based on business value.</a:t>
            </a:r>
            <a:endParaRPr/>
          </a:p>
          <a:p>
            <a:pPr indent="0" lvl="0" marL="0" rtl="0" algn="l">
              <a:lnSpc>
                <a:spcPct val="90000"/>
              </a:lnSpc>
              <a:spcBef>
                <a:spcPts val="0"/>
              </a:spcBef>
              <a:spcAft>
                <a:spcPts val="0"/>
              </a:spcAft>
              <a:buNone/>
            </a:pPr>
            <a:r>
              <a:rPr b="1" i="0" lang="en-US" sz="1020">
                <a:solidFill>
                  <a:schemeClr val="dk1"/>
                </a:solidFill>
                <a:latin typeface="Calibri"/>
                <a:ea typeface="Calibri"/>
                <a:cs typeface="Calibri"/>
                <a:sym typeface="Calibri"/>
              </a:rPr>
              <a:t>Prioritization:</a:t>
            </a:r>
            <a:r>
              <a:rPr b="0" i="0" lang="en-US" sz="1020">
                <a:solidFill>
                  <a:schemeClr val="dk1"/>
                </a:solidFill>
                <a:latin typeface="Calibri"/>
                <a:ea typeface="Calibri"/>
                <a:cs typeface="Calibri"/>
                <a:sym typeface="Calibri"/>
              </a:rPr>
              <a:t> The Product Owner decides the order in which features and functionalities are developed. This decision is based on factors such as business value, customer feedback, market conditions, and the overall product strategy.</a:t>
            </a:r>
            <a:endParaRPr/>
          </a:p>
          <a:p>
            <a:pPr indent="0" lvl="0" marL="0" rtl="0" algn="l">
              <a:lnSpc>
                <a:spcPct val="90000"/>
              </a:lnSpc>
              <a:spcBef>
                <a:spcPts val="0"/>
              </a:spcBef>
              <a:spcAft>
                <a:spcPts val="0"/>
              </a:spcAft>
              <a:buNone/>
            </a:pPr>
            <a:r>
              <a:rPr b="1" i="0" lang="en-US" sz="1020">
                <a:solidFill>
                  <a:schemeClr val="dk1"/>
                </a:solidFill>
                <a:latin typeface="Calibri"/>
                <a:ea typeface="Calibri"/>
                <a:cs typeface="Calibri"/>
                <a:sym typeface="Calibri"/>
              </a:rPr>
              <a:t>Communication:</a:t>
            </a:r>
            <a:r>
              <a:rPr b="0" i="0" lang="en-US" sz="1020">
                <a:solidFill>
                  <a:schemeClr val="dk1"/>
                </a:solidFill>
                <a:latin typeface="Calibri"/>
                <a:ea typeface="Calibri"/>
                <a:cs typeface="Calibri"/>
                <a:sym typeface="Calibri"/>
              </a:rPr>
              <a:t> The Product Owner acts as a bridge between the development team and stakeholders. They communicate the product vision, goals, and priorities to the team and gather feedback from stakeholders to inform decision-making.</a:t>
            </a:r>
            <a:endParaRPr/>
          </a:p>
          <a:p>
            <a:pPr indent="0" lvl="0" marL="0" rtl="0" algn="l">
              <a:lnSpc>
                <a:spcPct val="90000"/>
              </a:lnSpc>
              <a:spcBef>
                <a:spcPts val="0"/>
              </a:spcBef>
              <a:spcAft>
                <a:spcPts val="0"/>
              </a:spcAft>
              <a:buNone/>
            </a:pPr>
            <a:r>
              <a:rPr b="1" i="0" lang="en-US" sz="1020">
                <a:solidFill>
                  <a:schemeClr val="dk1"/>
                </a:solidFill>
                <a:latin typeface="Calibri"/>
                <a:ea typeface="Calibri"/>
                <a:cs typeface="Calibri"/>
                <a:sym typeface="Calibri"/>
              </a:rPr>
              <a:t>Acceptance Criteria:</a:t>
            </a:r>
            <a:r>
              <a:rPr b="0" i="0" lang="en-US" sz="1020">
                <a:solidFill>
                  <a:schemeClr val="dk1"/>
                </a:solidFill>
                <a:latin typeface="Calibri"/>
                <a:ea typeface="Calibri"/>
                <a:cs typeface="Calibri"/>
                <a:sym typeface="Calibri"/>
              </a:rPr>
              <a:t> The Product Owner defines acceptance criteria for user stories, providing guidance to the development team on what needs to be delivered to meet the requirements and satisfy stakeholders.</a:t>
            </a:r>
            <a:endParaRPr/>
          </a:p>
          <a:p>
            <a:pPr indent="0" lvl="0" marL="0" rtl="0" algn="l">
              <a:lnSpc>
                <a:spcPct val="90000"/>
              </a:lnSpc>
              <a:spcBef>
                <a:spcPts val="0"/>
              </a:spcBef>
              <a:spcAft>
                <a:spcPts val="0"/>
              </a:spcAft>
              <a:buNone/>
            </a:pPr>
            <a:r>
              <a:rPr b="1" i="0" lang="en-US" sz="1020">
                <a:solidFill>
                  <a:schemeClr val="dk1"/>
                </a:solidFill>
                <a:latin typeface="Calibri"/>
                <a:ea typeface="Calibri"/>
                <a:cs typeface="Calibri"/>
                <a:sym typeface="Calibri"/>
              </a:rPr>
              <a:t>Release Planning:</a:t>
            </a:r>
            <a:r>
              <a:rPr b="0" i="0" lang="en-US" sz="1020">
                <a:solidFill>
                  <a:schemeClr val="dk1"/>
                </a:solidFill>
                <a:latin typeface="Calibri"/>
                <a:ea typeface="Calibri"/>
                <a:cs typeface="Calibri"/>
                <a:sym typeface="Calibri"/>
              </a:rPr>
              <a:t> The Product Owner is involved in release planning, helping to determine what features will be included in each release based on the priorities and goals of the product.</a:t>
            </a:r>
            <a:endParaRPr/>
          </a:p>
          <a:p>
            <a:pPr indent="0" lvl="0" marL="0" rtl="0" algn="l">
              <a:lnSpc>
                <a:spcPct val="90000"/>
              </a:lnSpc>
              <a:spcBef>
                <a:spcPts val="0"/>
              </a:spcBef>
              <a:spcAft>
                <a:spcPts val="0"/>
              </a:spcAft>
              <a:buNone/>
            </a:pPr>
            <a:r>
              <a:rPr b="1" i="0" lang="en-US" sz="1020">
                <a:solidFill>
                  <a:schemeClr val="dk1"/>
                </a:solidFill>
                <a:latin typeface="Calibri"/>
                <a:ea typeface="Calibri"/>
                <a:cs typeface="Calibri"/>
                <a:sym typeface="Calibri"/>
              </a:rPr>
              <a:t>Decision-Making:</a:t>
            </a:r>
            <a:r>
              <a:rPr b="0" i="0" lang="en-US" sz="1020">
                <a:solidFill>
                  <a:schemeClr val="dk1"/>
                </a:solidFill>
                <a:latin typeface="Calibri"/>
                <a:ea typeface="Calibri"/>
                <a:cs typeface="Calibri"/>
                <a:sym typeface="Calibri"/>
              </a:rPr>
              <a:t> The Product Owner has the authority to make decisions about the product and its features. They work closely with stakeholders to understand their needs and make informed decisions that align with the overall product strategy.</a:t>
            </a:r>
            <a:endParaRPr/>
          </a:p>
          <a:p>
            <a:pPr indent="0" lvl="0" marL="0" rtl="0" algn="l">
              <a:lnSpc>
                <a:spcPct val="90000"/>
              </a:lnSpc>
              <a:spcBef>
                <a:spcPts val="0"/>
              </a:spcBef>
              <a:spcAft>
                <a:spcPts val="0"/>
              </a:spcAft>
              <a:buNone/>
            </a:pPr>
            <a:r>
              <a:rPr b="1" i="0" lang="en-US" sz="1020">
                <a:solidFill>
                  <a:schemeClr val="dk1"/>
                </a:solidFill>
                <a:latin typeface="Calibri"/>
                <a:ea typeface="Calibri"/>
                <a:cs typeface="Calibri"/>
                <a:sym typeface="Calibri"/>
              </a:rPr>
              <a:t>Availability:</a:t>
            </a:r>
            <a:r>
              <a:rPr b="0" i="0" lang="en-US" sz="1020">
                <a:solidFill>
                  <a:schemeClr val="dk1"/>
                </a:solidFill>
                <a:latin typeface="Calibri"/>
                <a:ea typeface="Calibri"/>
                <a:cs typeface="Calibri"/>
                <a:sym typeface="Calibri"/>
              </a:rPr>
              <a:t> The Product Owner is expected to be available to the development team throughout the sprint to provide clarifications, answer questions, and make timely decisions. This helps to ensure a smooth and efficient development process.</a:t>
            </a:r>
            <a:endParaRPr/>
          </a:p>
          <a:p>
            <a:pPr indent="0" lvl="0" marL="0" rtl="0" algn="l">
              <a:lnSpc>
                <a:spcPct val="90000"/>
              </a:lnSpc>
              <a:spcBef>
                <a:spcPts val="0"/>
              </a:spcBef>
              <a:spcAft>
                <a:spcPts val="0"/>
              </a:spcAft>
              <a:buNone/>
            </a:pPr>
            <a:r>
              <a:rPr b="0" i="0" lang="en-US" sz="1020">
                <a:solidFill>
                  <a:schemeClr val="dk1"/>
                </a:solidFill>
                <a:latin typeface="Calibri"/>
                <a:ea typeface="Calibri"/>
                <a:cs typeface="Calibri"/>
                <a:sym typeface="Calibri"/>
              </a:rPr>
              <a:t>It's important for the Product Owner to collaborate closely with the Scrum Team (Development Team and Scrum Master) to achieve the goals of each sprint and deliver a valuable product increment. The Product Owner role requires a good understanding of the business, the market, and the needs of the stakeholders, as well as effective communication and decision-making skills</a:t>
            </a:r>
            <a:endParaRPr/>
          </a:p>
          <a:p>
            <a:pPr indent="0" lvl="0" marL="0" rtl="0" algn="l">
              <a:lnSpc>
                <a:spcPct val="90000"/>
              </a:lnSpc>
              <a:spcBef>
                <a:spcPts val="0"/>
              </a:spcBef>
              <a:spcAft>
                <a:spcPts val="0"/>
              </a:spcAft>
              <a:buNone/>
            </a:pPr>
            <a:r>
              <a:t/>
            </a:r>
            <a:endParaRPr sz="1020"/>
          </a:p>
        </p:txBody>
      </p:sp>
      <p:sp>
        <p:nvSpPr>
          <p:cNvPr id="189" name="Google Shape;189;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6" name="Google Shape;19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0" i="0" lang="en-US" sz="1020">
                <a:solidFill>
                  <a:schemeClr val="dk1"/>
                </a:solidFill>
                <a:latin typeface="Calibri"/>
                <a:ea typeface="Calibri"/>
                <a:cs typeface="Calibri"/>
                <a:sym typeface="Calibri"/>
              </a:rPr>
              <a:t>In Scrum, the Product Owner is a key role responsible for representing the interests of the stakeholders and ensuring that the Scrum Team delivers value to the business. The Product Owner plays a crucial role in defining and prioritizing the product backlog, which is a dynamic and ordered list of product requirements.</a:t>
            </a:r>
            <a:endParaRPr/>
          </a:p>
          <a:p>
            <a:pPr indent="0" lvl="0" marL="0" rtl="0" algn="l">
              <a:lnSpc>
                <a:spcPct val="90000"/>
              </a:lnSpc>
              <a:spcBef>
                <a:spcPts val="0"/>
              </a:spcBef>
              <a:spcAft>
                <a:spcPts val="0"/>
              </a:spcAft>
              <a:buNone/>
            </a:pPr>
            <a:r>
              <a:rPr b="0" i="0" lang="en-US" sz="1020">
                <a:solidFill>
                  <a:schemeClr val="dk1"/>
                </a:solidFill>
                <a:latin typeface="Calibri"/>
                <a:ea typeface="Calibri"/>
                <a:cs typeface="Calibri"/>
                <a:sym typeface="Calibri"/>
              </a:rPr>
              <a:t>Here are some key responsibilities of the Product Owner:</a:t>
            </a:r>
            <a:endParaRPr/>
          </a:p>
          <a:p>
            <a:pPr indent="0" lvl="0" marL="0" rtl="0" algn="l">
              <a:lnSpc>
                <a:spcPct val="90000"/>
              </a:lnSpc>
              <a:spcBef>
                <a:spcPts val="0"/>
              </a:spcBef>
              <a:spcAft>
                <a:spcPts val="0"/>
              </a:spcAft>
              <a:buNone/>
            </a:pPr>
            <a:r>
              <a:rPr b="1" i="0" lang="en-US" sz="1020">
                <a:solidFill>
                  <a:schemeClr val="dk1"/>
                </a:solidFill>
                <a:latin typeface="Calibri"/>
                <a:ea typeface="Calibri"/>
                <a:cs typeface="Calibri"/>
                <a:sym typeface="Calibri"/>
              </a:rPr>
              <a:t>Product Backlog Management:</a:t>
            </a:r>
            <a:r>
              <a:rPr b="0" i="0" lang="en-US" sz="1020">
                <a:solidFill>
                  <a:schemeClr val="dk1"/>
                </a:solidFill>
                <a:latin typeface="Calibri"/>
                <a:ea typeface="Calibri"/>
                <a:cs typeface="Calibri"/>
                <a:sym typeface="Calibri"/>
              </a:rPr>
              <a:t> The Product Owner is responsible for creating and maintaining the product backlog. This involves gathering requirements, defining user stories, and prioritizing backlog items based on business value.</a:t>
            </a:r>
            <a:endParaRPr/>
          </a:p>
          <a:p>
            <a:pPr indent="0" lvl="0" marL="0" rtl="0" algn="l">
              <a:lnSpc>
                <a:spcPct val="90000"/>
              </a:lnSpc>
              <a:spcBef>
                <a:spcPts val="0"/>
              </a:spcBef>
              <a:spcAft>
                <a:spcPts val="0"/>
              </a:spcAft>
              <a:buNone/>
            </a:pPr>
            <a:r>
              <a:rPr b="1" i="0" lang="en-US" sz="1020">
                <a:solidFill>
                  <a:schemeClr val="dk1"/>
                </a:solidFill>
                <a:latin typeface="Calibri"/>
                <a:ea typeface="Calibri"/>
                <a:cs typeface="Calibri"/>
                <a:sym typeface="Calibri"/>
              </a:rPr>
              <a:t>Prioritization:</a:t>
            </a:r>
            <a:r>
              <a:rPr b="0" i="0" lang="en-US" sz="1020">
                <a:solidFill>
                  <a:schemeClr val="dk1"/>
                </a:solidFill>
                <a:latin typeface="Calibri"/>
                <a:ea typeface="Calibri"/>
                <a:cs typeface="Calibri"/>
                <a:sym typeface="Calibri"/>
              </a:rPr>
              <a:t> The Product Owner decides the order in which features and functionalities are developed. This decision is based on factors such as business value, customer feedback, market conditions, and the overall product strategy.</a:t>
            </a:r>
            <a:endParaRPr/>
          </a:p>
          <a:p>
            <a:pPr indent="0" lvl="0" marL="0" rtl="0" algn="l">
              <a:lnSpc>
                <a:spcPct val="90000"/>
              </a:lnSpc>
              <a:spcBef>
                <a:spcPts val="0"/>
              </a:spcBef>
              <a:spcAft>
                <a:spcPts val="0"/>
              </a:spcAft>
              <a:buNone/>
            </a:pPr>
            <a:r>
              <a:rPr b="1" i="0" lang="en-US" sz="1020">
                <a:solidFill>
                  <a:schemeClr val="dk1"/>
                </a:solidFill>
                <a:latin typeface="Calibri"/>
                <a:ea typeface="Calibri"/>
                <a:cs typeface="Calibri"/>
                <a:sym typeface="Calibri"/>
              </a:rPr>
              <a:t>Communication:</a:t>
            </a:r>
            <a:r>
              <a:rPr b="0" i="0" lang="en-US" sz="1020">
                <a:solidFill>
                  <a:schemeClr val="dk1"/>
                </a:solidFill>
                <a:latin typeface="Calibri"/>
                <a:ea typeface="Calibri"/>
                <a:cs typeface="Calibri"/>
                <a:sym typeface="Calibri"/>
              </a:rPr>
              <a:t> The Product Owner acts as a bridge between the development team and stakeholders. They communicate the product vision, goals, and priorities to the team and gather feedback from stakeholders to inform decision-making.</a:t>
            </a:r>
            <a:endParaRPr/>
          </a:p>
          <a:p>
            <a:pPr indent="0" lvl="0" marL="0" rtl="0" algn="l">
              <a:lnSpc>
                <a:spcPct val="90000"/>
              </a:lnSpc>
              <a:spcBef>
                <a:spcPts val="0"/>
              </a:spcBef>
              <a:spcAft>
                <a:spcPts val="0"/>
              </a:spcAft>
              <a:buNone/>
            </a:pPr>
            <a:r>
              <a:rPr b="1" i="0" lang="en-US" sz="1020">
                <a:solidFill>
                  <a:schemeClr val="dk1"/>
                </a:solidFill>
                <a:latin typeface="Calibri"/>
                <a:ea typeface="Calibri"/>
                <a:cs typeface="Calibri"/>
                <a:sym typeface="Calibri"/>
              </a:rPr>
              <a:t>Acceptance Criteria:</a:t>
            </a:r>
            <a:r>
              <a:rPr b="0" i="0" lang="en-US" sz="1020">
                <a:solidFill>
                  <a:schemeClr val="dk1"/>
                </a:solidFill>
                <a:latin typeface="Calibri"/>
                <a:ea typeface="Calibri"/>
                <a:cs typeface="Calibri"/>
                <a:sym typeface="Calibri"/>
              </a:rPr>
              <a:t> The Product Owner defines acceptance criteria for user stories, providing guidance to the development team on what needs to be delivered to meet the requirements and satisfy stakeholders.</a:t>
            </a:r>
            <a:endParaRPr/>
          </a:p>
          <a:p>
            <a:pPr indent="0" lvl="0" marL="0" rtl="0" algn="l">
              <a:lnSpc>
                <a:spcPct val="90000"/>
              </a:lnSpc>
              <a:spcBef>
                <a:spcPts val="0"/>
              </a:spcBef>
              <a:spcAft>
                <a:spcPts val="0"/>
              </a:spcAft>
              <a:buNone/>
            </a:pPr>
            <a:r>
              <a:rPr b="1" i="0" lang="en-US" sz="1020">
                <a:solidFill>
                  <a:schemeClr val="dk1"/>
                </a:solidFill>
                <a:latin typeface="Calibri"/>
                <a:ea typeface="Calibri"/>
                <a:cs typeface="Calibri"/>
                <a:sym typeface="Calibri"/>
              </a:rPr>
              <a:t>Release Planning:</a:t>
            </a:r>
            <a:r>
              <a:rPr b="0" i="0" lang="en-US" sz="1020">
                <a:solidFill>
                  <a:schemeClr val="dk1"/>
                </a:solidFill>
                <a:latin typeface="Calibri"/>
                <a:ea typeface="Calibri"/>
                <a:cs typeface="Calibri"/>
                <a:sym typeface="Calibri"/>
              </a:rPr>
              <a:t> The Product Owner is involved in release planning, helping to determine what features will be included in each release based on the priorities and goals of the product.</a:t>
            </a:r>
            <a:endParaRPr/>
          </a:p>
          <a:p>
            <a:pPr indent="0" lvl="0" marL="0" rtl="0" algn="l">
              <a:lnSpc>
                <a:spcPct val="90000"/>
              </a:lnSpc>
              <a:spcBef>
                <a:spcPts val="0"/>
              </a:spcBef>
              <a:spcAft>
                <a:spcPts val="0"/>
              </a:spcAft>
              <a:buNone/>
            </a:pPr>
            <a:r>
              <a:rPr b="1" i="0" lang="en-US" sz="1020">
                <a:solidFill>
                  <a:schemeClr val="dk1"/>
                </a:solidFill>
                <a:latin typeface="Calibri"/>
                <a:ea typeface="Calibri"/>
                <a:cs typeface="Calibri"/>
                <a:sym typeface="Calibri"/>
              </a:rPr>
              <a:t>Decision-Making:</a:t>
            </a:r>
            <a:r>
              <a:rPr b="0" i="0" lang="en-US" sz="1020">
                <a:solidFill>
                  <a:schemeClr val="dk1"/>
                </a:solidFill>
                <a:latin typeface="Calibri"/>
                <a:ea typeface="Calibri"/>
                <a:cs typeface="Calibri"/>
                <a:sym typeface="Calibri"/>
              </a:rPr>
              <a:t> The Product Owner has the authority to make decisions about the product and its features. They work closely with stakeholders to understand their needs and make informed decisions that align with the overall product strategy.</a:t>
            </a:r>
            <a:endParaRPr/>
          </a:p>
          <a:p>
            <a:pPr indent="0" lvl="0" marL="0" rtl="0" algn="l">
              <a:lnSpc>
                <a:spcPct val="90000"/>
              </a:lnSpc>
              <a:spcBef>
                <a:spcPts val="0"/>
              </a:spcBef>
              <a:spcAft>
                <a:spcPts val="0"/>
              </a:spcAft>
              <a:buNone/>
            </a:pPr>
            <a:r>
              <a:rPr b="1" i="0" lang="en-US" sz="1020">
                <a:solidFill>
                  <a:schemeClr val="dk1"/>
                </a:solidFill>
                <a:latin typeface="Calibri"/>
                <a:ea typeface="Calibri"/>
                <a:cs typeface="Calibri"/>
                <a:sym typeface="Calibri"/>
              </a:rPr>
              <a:t>Availability:</a:t>
            </a:r>
            <a:r>
              <a:rPr b="0" i="0" lang="en-US" sz="1020">
                <a:solidFill>
                  <a:schemeClr val="dk1"/>
                </a:solidFill>
                <a:latin typeface="Calibri"/>
                <a:ea typeface="Calibri"/>
                <a:cs typeface="Calibri"/>
                <a:sym typeface="Calibri"/>
              </a:rPr>
              <a:t> The Product Owner is expected to be available to the development team throughout the sprint to provide clarifications, answer questions, and make timely decisions. This helps to ensure a smooth and efficient development process.</a:t>
            </a:r>
            <a:endParaRPr/>
          </a:p>
          <a:p>
            <a:pPr indent="0" lvl="0" marL="0" rtl="0" algn="l">
              <a:lnSpc>
                <a:spcPct val="90000"/>
              </a:lnSpc>
              <a:spcBef>
                <a:spcPts val="0"/>
              </a:spcBef>
              <a:spcAft>
                <a:spcPts val="0"/>
              </a:spcAft>
              <a:buNone/>
            </a:pPr>
            <a:r>
              <a:rPr b="0" i="0" lang="en-US" sz="1020">
                <a:solidFill>
                  <a:schemeClr val="dk1"/>
                </a:solidFill>
                <a:latin typeface="Calibri"/>
                <a:ea typeface="Calibri"/>
                <a:cs typeface="Calibri"/>
                <a:sym typeface="Calibri"/>
              </a:rPr>
              <a:t>It's important for the Product Owner to collaborate closely with the Scrum Team (Development Team and Scrum Master) to achieve the goals of each sprint and deliver a valuable product increment. The Product Owner role requires a good understanding of the business, the market, and the needs of the stakeholders, as well as effective communication and decision-making skills</a:t>
            </a:r>
            <a:endParaRPr/>
          </a:p>
          <a:p>
            <a:pPr indent="0" lvl="0" marL="0" rtl="0" algn="l">
              <a:lnSpc>
                <a:spcPct val="90000"/>
              </a:lnSpc>
              <a:spcBef>
                <a:spcPts val="0"/>
              </a:spcBef>
              <a:spcAft>
                <a:spcPts val="0"/>
              </a:spcAft>
              <a:buNone/>
            </a:pPr>
            <a:r>
              <a:t/>
            </a:r>
            <a:endParaRPr sz="1020"/>
          </a:p>
        </p:txBody>
      </p:sp>
      <p:sp>
        <p:nvSpPr>
          <p:cNvPr id="197" name="Google Shape;197;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0" i="0" lang="en-US" sz="1020">
                <a:solidFill>
                  <a:schemeClr val="dk1"/>
                </a:solidFill>
                <a:latin typeface="Calibri"/>
                <a:ea typeface="Calibri"/>
                <a:cs typeface="Calibri"/>
                <a:sym typeface="Calibri"/>
              </a:rPr>
              <a:t>In Scrum, the Product Owner is a key role responsible for representing the interests of the stakeholders and ensuring that the Scrum Team delivers value to the business. The Product Owner plays a crucial role in defining and prioritizing the product backlog, which is a dynamic and ordered list of product requirements.</a:t>
            </a:r>
            <a:endParaRPr/>
          </a:p>
          <a:p>
            <a:pPr indent="0" lvl="0" marL="0" rtl="0" algn="l">
              <a:lnSpc>
                <a:spcPct val="90000"/>
              </a:lnSpc>
              <a:spcBef>
                <a:spcPts val="0"/>
              </a:spcBef>
              <a:spcAft>
                <a:spcPts val="0"/>
              </a:spcAft>
              <a:buNone/>
            </a:pPr>
            <a:r>
              <a:rPr b="0" i="0" lang="en-US" sz="1020">
                <a:solidFill>
                  <a:schemeClr val="dk1"/>
                </a:solidFill>
                <a:latin typeface="Calibri"/>
                <a:ea typeface="Calibri"/>
                <a:cs typeface="Calibri"/>
                <a:sym typeface="Calibri"/>
              </a:rPr>
              <a:t>Here are some key responsibilities of the Product Owner:</a:t>
            </a:r>
            <a:endParaRPr/>
          </a:p>
          <a:p>
            <a:pPr indent="0" lvl="0" marL="0" rtl="0" algn="l">
              <a:lnSpc>
                <a:spcPct val="90000"/>
              </a:lnSpc>
              <a:spcBef>
                <a:spcPts val="0"/>
              </a:spcBef>
              <a:spcAft>
                <a:spcPts val="0"/>
              </a:spcAft>
              <a:buNone/>
            </a:pPr>
            <a:r>
              <a:rPr b="1" i="0" lang="en-US" sz="1020">
                <a:solidFill>
                  <a:schemeClr val="dk1"/>
                </a:solidFill>
                <a:latin typeface="Calibri"/>
                <a:ea typeface="Calibri"/>
                <a:cs typeface="Calibri"/>
                <a:sym typeface="Calibri"/>
              </a:rPr>
              <a:t>Product Backlog Management:</a:t>
            </a:r>
            <a:r>
              <a:rPr b="0" i="0" lang="en-US" sz="1020">
                <a:solidFill>
                  <a:schemeClr val="dk1"/>
                </a:solidFill>
                <a:latin typeface="Calibri"/>
                <a:ea typeface="Calibri"/>
                <a:cs typeface="Calibri"/>
                <a:sym typeface="Calibri"/>
              </a:rPr>
              <a:t> The Product Owner is responsible for creating and maintaining the product backlog. This involves gathering requirements, defining user stories, and prioritizing backlog items based on business value.</a:t>
            </a:r>
            <a:endParaRPr/>
          </a:p>
          <a:p>
            <a:pPr indent="0" lvl="0" marL="0" rtl="0" algn="l">
              <a:lnSpc>
                <a:spcPct val="90000"/>
              </a:lnSpc>
              <a:spcBef>
                <a:spcPts val="0"/>
              </a:spcBef>
              <a:spcAft>
                <a:spcPts val="0"/>
              </a:spcAft>
              <a:buNone/>
            </a:pPr>
            <a:r>
              <a:rPr b="1" i="0" lang="en-US" sz="1020">
                <a:solidFill>
                  <a:schemeClr val="dk1"/>
                </a:solidFill>
                <a:latin typeface="Calibri"/>
                <a:ea typeface="Calibri"/>
                <a:cs typeface="Calibri"/>
                <a:sym typeface="Calibri"/>
              </a:rPr>
              <a:t>Prioritization:</a:t>
            </a:r>
            <a:r>
              <a:rPr b="0" i="0" lang="en-US" sz="1020">
                <a:solidFill>
                  <a:schemeClr val="dk1"/>
                </a:solidFill>
                <a:latin typeface="Calibri"/>
                <a:ea typeface="Calibri"/>
                <a:cs typeface="Calibri"/>
                <a:sym typeface="Calibri"/>
              </a:rPr>
              <a:t> The Product Owner decides the order in which features and functionalities are developed. This decision is based on factors such as business value, customer feedback, market conditions, and the overall product strategy.</a:t>
            </a:r>
            <a:endParaRPr/>
          </a:p>
          <a:p>
            <a:pPr indent="0" lvl="0" marL="0" rtl="0" algn="l">
              <a:lnSpc>
                <a:spcPct val="90000"/>
              </a:lnSpc>
              <a:spcBef>
                <a:spcPts val="0"/>
              </a:spcBef>
              <a:spcAft>
                <a:spcPts val="0"/>
              </a:spcAft>
              <a:buNone/>
            </a:pPr>
            <a:r>
              <a:rPr b="1" i="0" lang="en-US" sz="1020">
                <a:solidFill>
                  <a:schemeClr val="dk1"/>
                </a:solidFill>
                <a:latin typeface="Calibri"/>
                <a:ea typeface="Calibri"/>
                <a:cs typeface="Calibri"/>
                <a:sym typeface="Calibri"/>
              </a:rPr>
              <a:t>Communication:</a:t>
            </a:r>
            <a:r>
              <a:rPr b="0" i="0" lang="en-US" sz="1020">
                <a:solidFill>
                  <a:schemeClr val="dk1"/>
                </a:solidFill>
                <a:latin typeface="Calibri"/>
                <a:ea typeface="Calibri"/>
                <a:cs typeface="Calibri"/>
                <a:sym typeface="Calibri"/>
              </a:rPr>
              <a:t> The Product Owner acts as a bridge between the development team and stakeholders. They communicate the product vision, goals, and priorities to the team and gather feedback from stakeholders to inform decision-making.</a:t>
            </a:r>
            <a:endParaRPr/>
          </a:p>
          <a:p>
            <a:pPr indent="0" lvl="0" marL="0" rtl="0" algn="l">
              <a:lnSpc>
                <a:spcPct val="90000"/>
              </a:lnSpc>
              <a:spcBef>
                <a:spcPts val="0"/>
              </a:spcBef>
              <a:spcAft>
                <a:spcPts val="0"/>
              </a:spcAft>
              <a:buNone/>
            </a:pPr>
            <a:r>
              <a:rPr b="1" i="0" lang="en-US" sz="1020">
                <a:solidFill>
                  <a:schemeClr val="dk1"/>
                </a:solidFill>
                <a:latin typeface="Calibri"/>
                <a:ea typeface="Calibri"/>
                <a:cs typeface="Calibri"/>
                <a:sym typeface="Calibri"/>
              </a:rPr>
              <a:t>Acceptance Criteria:</a:t>
            </a:r>
            <a:r>
              <a:rPr b="0" i="0" lang="en-US" sz="1020">
                <a:solidFill>
                  <a:schemeClr val="dk1"/>
                </a:solidFill>
                <a:latin typeface="Calibri"/>
                <a:ea typeface="Calibri"/>
                <a:cs typeface="Calibri"/>
                <a:sym typeface="Calibri"/>
              </a:rPr>
              <a:t> The Product Owner defines acceptance criteria for user stories, providing guidance to the development team on what needs to be delivered to meet the requirements and satisfy stakeholders.</a:t>
            </a:r>
            <a:endParaRPr/>
          </a:p>
          <a:p>
            <a:pPr indent="0" lvl="0" marL="0" rtl="0" algn="l">
              <a:lnSpc>
                <a:spcPct val="90000"/>
              </a:lnSpc>
              <a:spcBef>
                <a:spcPts val="0"/>
              </a:spcBef>
              <a:spcAft>
                <a:spcPts val="0"/>
              </a:spcAft>
              <a:buNone/>
            </a:pPr>
            <a:r>
              <a:rPr b="1" i="0" lang="en-US" sz="1020">
                <a:solidFill>
                  <a:schemeClr val="dk1"/>
                </a:solidFill>
                <a:latin typeface="Calibri"/>
                <a:ea typeface="Calibri"/>
                <a:cs typeface="Calibri"/>
                <a:sym typeface="Calibri"/>
              </a:rPr>
              <a:t>Release Planning:</a:t>
            </a:r>
            <a:r>
              <a:rPr b="0" i="0" lang="en-US" sz="1020">
                <a:solidFill>
                  <a:schemeClr val="dk1"/>
                </a:solidFill>
                <a:latin typeface="Calibri"/>
                <a:ea typeface="Calibri"/>
                <a:cs typeface="Calibri"/>
                <a:sym typeface="Calibri"/>
              </a:rPr>
              <a:t> The Product Owner is involved in release planning, helping to determine what features will be included in each release based on the priorities and goals of the product.</a:t>
            </a:r>
            <a:endParaRPr/>
          </a:p>
          <a:p>
            <a:pPr indent="0" lvl="0" marL="0" rtl="0" algn="l">
              <a:lnSpc>
                <a:spcPct val="90000"/>
              </a:lnSpc>
              <a:spcBef>
                <a:spcPts val="0"/>
              </a:spcBef>
              <a:spcAft>
                <a:spcPts val="0"/>
              </a:spcAft>
              <a:buNone/>
            </a:pPr>
            <a:r>
              <a:rPr b="1" i="0" lang="en-US" sz="1020">
                <a:solidFill>
                  <a:schemeClr val="dk1"/>
                </a:solidFill>
                <a:latin typeface="Calibri"/>
                <a:ea typeface="Calibri"/>
                <a:cs typeface="Calibri"/>
                <a:sym typeface="Calibri"/>
              </a:rPr>
              <a:t>Decision-Making:</a:t>
            </a:r>
            <a:r>
              <a:rPr b="0" i="0" lang="en-US" sz="1020">
                <a:solidFill>
                  <a:schemeClr val="dk1"/>
                </a:solidFill>
                <a:latin typeface="Calibri"/>
                <a:ea typeface="Calibri"/>
                <a:cs typeface="Calibri"/>
                <a:sym typeface="Calibri"/>
              </a:rPr>
              <a:t> The Product Owner has the authority to make decisions about the product and its features. They work closely with stakeholders to understand their needs and make informed decisions that align with the overall product strategy.</a:t>
            </a:r>
            <a:endParaRPr/>
          </a:p>
          <a:p>
            <a:pPr indent="0" lvl="0" marL="0" rtl="0" algn="l">
              <a:lnSpc>
                <a:spcPct val="90000"/>
              </a:lnSpc>
              <a:spcBef>
                <a:spcPts val="0"/>
              </a:spcBef>
              <a:spcAft>
                <a:spcPts val="0"/>
              </a:spcAft>
              <a:buNone/>
            </a:pPr>
            <a:r>
              <a:rPr b="1" i="0" lang="en-US" sz="1020">
                <a:solidFill>
                  <a:schemeClr val="dk1"/>
                </a:solidFill>
                <a:latin typeface="Calibri"/>
                <a:ea typeface="Calibri"/>
                <a:cs typeface="Calibri"/>
                <a:sym typeface="Calibri"/>
              </a:rPr>
              <a:t>Availability:</a:t>
            </a:r>
            <a:r>
              <a:rPr b="0" i="0" lang="en-US" sz="1020">
                <a:solidFill>
                  <a:schemeClr val="dk1"/>
                </a:solidFill>
                <a:latin typeface="Calibri"/>
                <a:ea typeface="Calibri"/>
                <a:cs typeface="Calibri"/>
                <a:sym typeface="Calibri"/>
              </a:rPr>
              <a:t> The Product Owner is expected to be available to the development team throughout the sprint to provide clarifications, answer questions, and make timely decisions. This helps to ensure a smooth and efficient development process.</a:t>
            </a:r>
            <a:endParaRPr/>
          </a:p>
          <a:p>
            <a:pPr indent="0" lvl="0" marL="0" rtl="0" algn="l">
              <a:lnSpc>
                <a:spcPct val="90000"/>
              </a:lnSpc>
              <a:spcBef>
                <a:spcPts val="0"/>
              </a:spcBef>
              <a:spcAft>
                <a:spcPts val="0"/>
              </a:spcAft>
              <a:buNone/>
            </a:pPr>
            <a:r>
              <a:rPr b="0" i="0" lang="en-US" sz="1020">
                <a:solidFill>
                  <a:schemeClr val="dk1"/>
                </a:solidFill>
                <a:latin typeface="Calibri"/>
                <a:ea typeface="Calibri"/>
                <a:cs typeface="Calibri"/>
                <a:sym typeface="Calibri"/>
              </a:rPr>
              <a:t>It's important for the Product Owner to collaborate closely with the Scrum Team (Development Team and Scrum Master) to achieve the goals of each sprint and deliver a valuable product increment. The Product Owner role requires a good understanding of the business, the market, and the needs of the stakeholders, as well as effective communication and decision-making skills</a:t>
            </a:r>
            <a:endParaRPr/>
          </a:p>
          <a:p>
            <a:pPr indent="0" lvl="0" marL="0" rtl="0" algn="l">
              <a:lnSpc>
                <a:spcPct val="90000"/>
              </a:lnSpc>
              <a:spcBef>
                <a:spcPts val="0"/>
              </a:spcBef>
              <a:spcAft>
                <a:spcPts val="0"/>
              </a:spcAft>
              <a:buNone/>
            </a:pPr>
            <a:r>
              <a:t/>
            </a:r>
            <a:endParaRPr sz="1020"/>
          </a:p>
        </p:txBody>
      </p:sp>
      <p:sp>
        <p:nvSpPr>
          <p:cNvPr id="204" name="Google Shape;204;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br>
              <a:rPr b="0" i="0" lang="en-US" sz="930">
                <a:solidFill>
                  <a:schemeClr val="dk1"/>
                </a:solidFill>
                <a:latin typeface="Calibri"/>
                <a:ea typeface="Calibri"/>
                <a:cs typeface="Calibri"/>
                <a:sym typeface="Calibri"/>
              </a:rPr>
            </a:br>
            <a:r>
              <a:rPr b="0" i="0" lang="en-US" sz="930">
                <a:solidFill>
                  <a:schemeClr val="dk1"/>
                </a:solidFill>
                <a:latin typeface="Calibri"/>
                <a:ea typeface="Calibri"/>
                <a:cs typeface="Calibri"/>
                <a:sym typeface="Calibri"/>
              </a:rPr>
              <a:t>In Scrum, multiple teams can work on multiple Sprints in parallel. This approach is known as "Scrum of Scrums" and is used when a single Scrum Team cannot accomplish all the work required for a product within a reasonable timeframe. This situation often arises in larger projects or in organizations with a significant amount of work to be done.</a:t>
            </a:r>
            <a:endParaRPr/>
          </a:p>
          <a:p>
            <a:pPr indent="0" lvl="0" marL="0" rtl="0" algn="l">
              <a:lnSpc>
                <a:spcPct val="80000"/>
              </a:lnSpc>
              <a:spcBef>
                <a:spcPts val="0"/>
              </a:spcBef>
              <a:spcAft>
                <a:spcPts val="0"/>
              </a:spcAft>
              <a:buNone/>
            </a:pPr>
            <a:r>
              <a:rPr b="0" i="0" lang="en-US" sz="930">
                <a:solidFill>
                  <a:schemeClr val="dk1"/>
                </a:solidFill>
                <a:latin typeface="Calibri"/>
                <a:ea typeface="Calibri"/>
                <a:cs typeface="Calibri"/>
                <a:sym typeface="Calibri"/>
              </a:rPr>
              <a:t>Here's how it works:</a:t>
            </a:r>
            <a:endParaRPr/>
          </a:p>
          <a:p>
            <a:pPr indent="0" lvl="0" marL="0" rtl="0" algn="l">
              <a:lnSpc>
                <a:spcPct val="80000"/>
              </a:lnSpc>
              <a:spcBef>
                <a:spcPts val="0"/>
              </a:spcBef>
              <a:spcAft>
                <a:spcPts val="0"/>
              </a:spcAft>
              <a:buNone/>
            </a:pPr>
            <a:r>
              <a:rPr b="1" i="0" lang="en-US" sz="930">
                <a:solidFill>
                  <a:schemeClr val="dk1"/>
                </a:solidFill>
                <a:latin typeface="Calibri"/>
                <a:ea typeface="Calibri"/>
                <a:cs typeface="Calibri"/>
                <a:sym typeface="Calibri"/>
              </a:rPr>
              <a:t>Scrum of Scrums:</a:t>
            </a:r>
            <a:endParaRPr b="0" i="0" sz="930">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b="0" i="0" lang="en-US" sz="930">
                <a:solidFill>
                  <a:schemeClr val="dk1"/>
                </a:solidFill>
                <a:latin typeface="Calibri"/>
                <a:ea typeface="Calibri"/>
                <a:cs typeface="Calibri"/>
                <a:sym typeface="Calibri"/>
              </a:rPr>
              <a:t>When multiple Scrum Teams are working on the same product, they coordinate their efforts through a mechanism called the "Scrum of Scrums." This is an additional meeting that involves representatives from each Scrum Team.</a:t>
            </a:r>
            <a:endParaRPr/>
          </a:p>
          <a:p>
            <a:pPr indent="0" lvl="0" marL="0" rtl="0" algn="l">
              <a:lnSpc>
                <a:spcPct val="80000"/>
              </a:lnSpc>
              <a:spcBef>
                <a:spcPts val="0"/>
              </a:spcBef>
              <a:spcAft>
                <a:spcPts val="0"/>
              </a:spcAft>
              <a:buNone/>
            </a:pPr>
            <a:r>
              <a:rPr b="1" i="0" lang="en-US" sz="930">
                <a:solidFill>
                  <a:schemeClr val="dk1"/>
                </a:solidFill>
                <a:latin typeface="Calibri"/>
                <a:ea typeface="Calibri"/>
                <a:cs typeface="Calibri"/>
                <a:sym typeface="Calibri"/>
              </a:rPr>
              <a:t>Scrum of Scrums Meeting:</a:t>
            </a:r>
            <a:endParaRPr b="0" i="0" sz="930">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b="0" i="0" lang="en-US" sz="930">
                <a:solidFill>
                  <a:schemeClr val="dk1"/>
                </a:solidFill>
                <a:latin typeface="Calibri"/>
                <a:ea typeface="Calibri"/>
                <a:cs typeface="Calibri"/>
                <a:sym typeface="Calibri"/>
              </a:rPr>
              <a:t>The Scrum of Scrums meeting is typically held at a regular cadence, often daily or a few times per week.</a:t>
            </a:r>
            <a:endParaRPr/>
          </a:p>
          <a:p>
            <a:pPr indent="0" lvl="1" marL="457200" rtl="0" algn="l">
              <a:lnSpc>
                <a:spcPct val="80000"/>
              </a:lnSpc>
              <a:spcBef>
                <a:spcPts val="0"/>
              </a:spcBef>
              <a:spcAft>
                <a:spcPts val="0"/>
              </a:spcAft>
              <a:buNone/>
            </a:pPr>
            <a:r>
              <a:rPr b="0" i="0" lang="en-US" sz="930">
                <a:solidFill>
                  <a:schemeClr val="dk1"/>
                </a:solidFill>
                <a:latin typeface="Calibri"/>
                <a:ea typeface="Calibri"/>
                <a:cs typeface="Calibri"/>
                <a:sym typeface="Calibri"/>
              </a:rPr>
              <a:t>Each Scrum Team sends one or more representatives (usually the Scrum Master or a designated team member) to attend the Scrum of Scrums meeting.</a:t>
            </a:r>
            <a:endParaRPr/>
          </a:p>
          <a:p>
            <a:pPr indent="0" lvl="0" marL="0" rtl="0" algn="l">
              <a:lnSpc>
                <a:spcPct val="80000"/>
              </a:lnSpc>
              <a:spcBef>
                <a:spcPts val="0"/>
              </a:spcBef>
              <a:spcAft>
                <a:spcPts val="0"/>
              </a:spcAft>
              <a:buNone/>
            </a:pPr>
            <a:r>
              <a:rPr b="1" i="0" lang="en-US" sz="930">
                <a:solidFill>
                  <a:schemeClr val="dk1"/>
                </a:solidFill>
                <a:latin typeface="Calibri"/>
                <a:ea typeface="Calibri"/>
                <a:cs typeface="Calibri"/>
                <a:sym typeface="Calibri"/>
              </a:rPr>
              <a:t>Coordination and Communication:</a:t>
            </a:r>
            <a:endParaRPr b="0" i="0" sz="930">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b="0" i="0" lang="en-US" sz="930">
                <a:solidFill>
                  <a:schemeClr val="dk1"/>
                </a:solidFill>
                <a:latin typeface="Calibri"/>
                <a:ea typeface="Calibri"/>
                <a:cs typeface="Calibri"/>
                <a:sym typeface="Calibri"/>
              </a:rPr>
              <a:t>During the Scrum of Scrums meeting, representatives share updates on their team's progress, discuss any dependencies or impediments, and coordinate efforts to ensure alignment across teams.</a:t>
            </a:r>
            <a:endParaRPr/>
          </a:p>
          <a:p>
            <a:pPr indent="0" lvl="0" marL="0" rtl="0" algn="l">
              <a:lnSpc>
                <a:spcPct val="80000"/>
              </a:lnSpc>
              <a:spcBef>
                <a:spcPts val="0"/>
              </a:spcBef>
              <a:spcAft>
                <a:spcPts val="0"/>
              </a:spcAft>
              <a:buNone/>
            </a:pPr>
            <a:r>
              <a:rPr b="1" i="0" lang="en-US" sz="930">
                <a:solidFill>
                  <a:schemeClr val="dk1"/>
                </a:solidFill>
                <a:latin typeface="Calibri"/>
                <a:ea typeface="Calibri"/>
                <a:cs typeface="Calibri"/>
                <a:sym typeface="Calibri"/>
              </a:rPr>
              <a:t>Backlog Coordination:</a:t>
            </a:r>
            <a:endParaRPr b="0" i="0" sz="930">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b="0" i="0" lang="en-US" sz="930">
                <a:solidFill>
                  <a:schemeClr val="dk1"/>
                </a:solidFill>
                <a:latin typeface="Calibri"/>
                <a:ea typeface="Calibri"/>
                <a:cs typeface="Calibri"/>
                <a:sym typeface="Calibri"/>
              </a:rPr>
              <a:t>The individual Scrum Teams maintain their own Product Backlogs, but there is often a need for coordination at a higher level to ensure that the overall product goals are being addressed.</a:t>
            </a:r>
            <a:endParaRPr/>
          </a:p>
          <a:p>
            <a:pPr indent="0" lvl="1" marL="457200" rtl="0" algn="l">
              <a:lnSpc>
                <a:spcPct val="80000"/>
              </a:lnSpc>
              <a:spcBef>
                <a:spcPts val="0"/>
              </a:spcBef>
              <a:spcAft>
                <a:spcPts val="0"/>
              </a:spcAft>
              <a:buNone/>
            </a:pPr>
            <a:r>
              <a:rPr b="0" i="0" lang="en-US" sz="930">
                <a:solidFill>
                  <a:schemeClr val="dk1"/>
                </a:solidFill>
                <a:latin typeface="Calibri"/>
                <a:ea typeface="Calibri"/>
                <a:cs typeface="Calibri"/>
                <a:sym typeface="Calibri"/>
              </a:rPr>
              <a:t>The Product Owners from each team may collaborate to align priorities and ensure that the work being done by each team contributes to the overall product vision.</a:t>
            </a:r>
            <a:endParaRPr/>
          </a:p>
          <a:p>
            <a:pPr indent="0" lvl="0" marL="0" rtl="0" algn="l">
              <a:lnSpc>
                <a:spcPct val="80000"/>
              </a:lnSpc>
              <a:spcBef>
                <a:spcPts val="0"/>
              </a:spcBef>
              <a:spcAft>
                <a:spcPts val="0"/>
              </a:spcAft>
              <a:buNone/>
            </a:pPr>
            <a:r>
              <a:rPr b="1" i="0" lang="en-US" sz="930">
                <a:solidFill>
                  <a:schemeClr val="dk1"/>
                </a:solidFill>
                <a:latin typeface="Calibri"/>
                <a:ea typeface="Calibri"/>
                <a:cs typeface="Calibri"/>
                <a:sym typeface="Calibri"/>
              </a:rPr>
              <a:t>Scaling Agile Frameworks:</a:t>
            </a:r>
            <a:endParaRPr b="0" i="0" sz="930">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b="0" i="0" lang="en-US" sz="930">
                <a:solidFill>
                  <a:schemeClr val="dk1"/>
                </a:solidFill>
                <a:latin typeface="Calibri"/>
                <a:ea typeface="Calibri"/>
                <a:cs typeface="Calibri"/>
                <a:sym typeface="Calibri"/>
              </a:rPr>
              <a:t>In larger organizations, frameworks like the Scaled Agile Framework (SAFe) or Large Scale Scrum (LeSS) may be employed to provide additional structures for coordinating multiple teams working on a common product.</a:t>
            </a:r>
            <a:endParaRPr/>
          </a:p>
          <a:p>
            <a:pPr indent="0" lvl="0" marL="0" rtl="0" algn="l">
              <a:lnSpc>
                <a:spcPct val="80000"/>
              </a:lnSpc>
              <a:spcBef>
                <a:spcPts val="0"/>
              </a:spcBef>
              <a:spcAft>
                <a:spcPts val="0"/>
              </a:spcAft>
              <a:buNone/>
            </a:pPr>
            <a:r>
              <a:rPr b="0" i="0" lang="en-US" sz="930">
                <a:solidFill>
                  <a:schemeClr val="dk1"/>
                </a:solidFill>
                <a:latin typeface="Calibri"/>
                <a:ea typeface="Calibri"/>
                <a:cs typeface="Calibri"/>
                <a:sym typeface="Calibri"/>
              </a:rPr>
              <a:t>While multiple teams can work in parallel on different Sprints, it's crucial to maintain close communication and coordination to avoid conflicts, ensure alignment with the overall product goals, and address dependencies effectively. The Scrum of Scrums is one way to facilitate this coordination, but organizations may adopt additional practices or frameworks based on their specific needs and scale.</a:t>
            </a:r>
            <a:endParaRPr/>
          </a:p>
          <a:p>
            <a:pPr indent="0" lvl="0" marL="0" rtl="0" algn="l">
              <a:lnSpc>
                <a:spcPct val="80000"/>
              </a:lnSpc>
              <a:spcBef>
                <a:spcPts val="0"/>
              </a:spcBef>
              <a:spcAft>
                <a:spcPts val="0"/>
              </a:spcAft>
              <a:buNone/>
            </a:pPr>
            <a:r>
              <a:t/>
            </a:r>
            <a:endParaRPr sz="930"/>
          </a:p>
        </p:txBody>
      </p:sp>
      <p:sp>
        <p:nvSpPr>
          <p:cNvPr id="236" name="Google Shape;236;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3" name="Google Shape;243;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b="0" i="0" lang="en-US" sz="930">
                <a:solidFill>
                  <a:schemeClr val="dk1"/>
                </a:solidFill>
                <a:latin typeface="Calibri"/>
                <a:ea typeface="Calibri"/>
                <a:cs typeface="Calibri"/>
                <a:sym typeface="Calibri"/>
              </a:rPr>
              <a:t>it is entirely possible to have one Scrum Master, one Product Owner, and multiple Development Teams working on multiple Sprints in parallel within the Scrum framework. This is a common scenario, especially in larger projects or organizations where the scope of work is extensive, and a single team cannot handle all the tasks within a reasonable timeframe.</a:t>
            </a:r>
            <a:endParaRPr/>
          </a:p>
          <a:p>
            <a:pPr indent="0" lvl="0" marL="0" rtl="0" algn="l">
              <a:lnSpc>
                <a:spcPct val="80000"/>
              </a:lnSpc>
              <a:spcBef>
                <a:spcPts val="0"/>
              </a:spcBef>
              <a:spcAft>
                <a:spcPts val="0"/>
              </a:spcAft>
              <a:buNone/>
            </a:pPr>
            <a:r>
              <a:rPr b="0" i="0" lang="en-US" sz="930">
                <a:solidFill>
                  <a:schemeClr val="dk1"/>
                </a:solidFill>
                <a:latin typeface="Calibri"/>
                <a:ea typeface="Calibri"/>
                <a:cs typeface="Calibri"/>
                <a:sym typeface="Calibri"/>
              </a:rPr>
              <a:t>In such a setup:</a:t>
            </a:r>
            <a:endParaRPr/>
          </a:p>
          <a:p>
            <a:pPr indent="0" lvl="0" marL="0" rtl="0" algn="l">
              <a:lnSpc>
                <a:spcPct val="80000"/>
              </a:lnSpc>
              <a:spcBef>
                <a:spcPts val="0"/>
              </a:spcBef>
              <a:spcAft>
                <a:spcPts val="0"/>
              </a:spcAft>
              <a:buNone/>
            </a:pPr>
            <a:r>
              <a:rPr b="1" i="0" lang="en-US" sz="930">
                <a:solidFill>
                  <a:schemeClr val="dk1"/>
                </a:solidFill>
                <a:latin typeface="Calibri"/>
                <a:ea typeface="Calibri"/>
                <a:cs typeface="Calibri"/>
                <a:sym typeface="Calibri"/>
              </a:rPr>
              <a:t>Scrum Master:</a:t>
            </a:r>
            <a:endParaRPr b="0" i="0" sz="930">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b="0" i="0" lang="en-US" sz="930">
                <a:solidFill>
                  <a:schemeClr val="dk1"/>
                </a:solidFill>
                <a:latin typeface="Calibri"/>
                <a:ea typeface="Calibri"/>
                <a:cs typeface="Calibri"/>
                <a:sym typeface="Calibri"/>
              </a:rPr>
              <a:t>There is typically one Scrum Master who serves as a facilitator and coach for the Scrum Teams. The Scrum Master works to remove impediments, facilitates Scrum events, and ensures that the Scrum framework is followed by all teams.</a:t>
            </a:r>
            <a:endParaRPr/>
          </a:p>
          <a:p>
            <a:pPr indent="0" lvl="0" marL="0" rtl="0" algn="l">
              <a:lnSpc>
                <a:spcPct val="80000"/>
              </a:lnSpc>
              <a:spcBef>
                <a:spcPts val="0"/>
              </a:spcBef>
              <a:spcAft>
                <a:spcPts val="0"/>
              </a:spcAft>
              <a:buNone/>
            </a:pPr>
            <a:r>
              <a:rPr b="1" i="0" lang="en-US" sz="930">
                <a:solidFill>
                  <a:schemeClr val="dk1"/>
                </a:solidFill>
                <a:latin typeface="Calibri"/>
                <a:ea typeface="Calibri"/>
                <a:cs typeface="Calibri"/>
                <a:sym typeface="Calibri"/>
              </a:rPr>
              <a:t>Product Owner:</a:t>
            </a:r>
            <a:endParaRPr b="0" i="0" sz="930">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b="0" i="0" lang="en-US" sz="930">
                <a:solidFill>
                  <a:schemeClr val="dk1"/>
                </a:solidFill>
                <a:latin typeface="Calibri"/>
                <a:ea typeface="Calibri"/>
                <a:cs typeface="Calibri"/>
                <a:sym typeface="Calibri"/>
              </a:rPr>
              <a:t>There is one Product Owner who represents the interests of stakeholders, manages the product backlog, and prioritizes the work to be done across all the Development Teams. The Product Owner collaborates with each team to ensure a unified vision and prioritize features.</a:t>
            </a:r>
            <a:endParaRPr/>
          </a:p>
          <a:p>
            <a:pPr indent="0" lvl="0" marL="0" rtl="0" algn="l">
              <a:lnSpc>
                <a:spcPct val="80000"/>
              </a:lnSpc>
              <a:spcBef>
                <a:spcPts val="0"/>
              </a:spcBef>
              <a:spcAft>
                <a:spcPts val="0"/>
              </a:spcAft>
              <a:buNone/>
            </a:pPr>
            <a:r>
              <a:rPr b="1" i="0" lang="en-US" sz="930">
                <a:solidFill>
                  <a:schemeClr val="dk1"/>
                </a:solidFill>
                <a:latin typeface="Calibri"/>
                <a:ea typeface="Calibri"/>
                <a:cs typeface="Calibri"/>
                <a:sym typeface="Calibri"/>
              </a:rPr>
              <a:t>Development Teams:</a:t>
            </a:r>
            <a:endParaRPr b="0" i="0" sz="930">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b="0" i="0" lang="en-US" sz="930">
                <a:solidFill>
                  <a:schemeClr val="dk1"/>
                </a:solidFill>
                <a:latin typeface="Calibri"/>
                <a:ea typeface="Calibri"/>
                <a:cs typeface="Calibri"/>
                <a:sym typeface="Calibri"/>
              </a:rPr>
              <a:t>Multiple Development Teams work on their respective Sprints, each focusing on a subset of the overall work. Each team is responsible for delivering a potentially shippable product increment at the end of its Sprint.</a:t>
            </a:r>
            <a:endParaRPr/>
          </a:p>
          <a:p>
            <a:pPr indent="0" lvl="0" marL="0" rtl="0" algn="l">
              <a:lnSpc>
                <a:spcPct val="80000"/>
              </a:lnSpc>
              <a:spcBef>
                <a:spcPts val="0"/>
              </a:spcBef>
              <a:spcAft>
                <a:spcPts val="0"/>
              </a:spcAft>
              <a:buNone/>
            </a:pPr>
            <a:r>
              <a:rPr b="1" i="0" lang="en-US" sz="930">
                <a:solidFill>
                  <a:schemeClr val="dk1"/>
                </a:solidFill>
                <a:latin typeface="Calibri"/>
                <a:ea typeface="Calibri"/>
                <a:cs typeface="Calibri"/>
                <a:sym typeface="Calibri"/>
              </a:rPr>
              <a:t>Sprints in Parallel:</a:t>
            </a:r>
            <a:endParaRPr b="0" i="0" sz="930">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b="0" i="0" lang="en-US" sz="930">
                <a:solidFill>
                  <a:schemeClr val="dk1"/>
                </a:solidFill>
                <a:latin typeface="Calibri"/>
                <a:ea typeface="Calibri"/>
                <a:cs typeface="Calibri"/>
                <a:sym typeface="Calibri"/>
              </a:rPr>
              <a:t>Each Development Team operates independently, running its own Sprint and following the Scrum events and artifacts. The Sprints for different teams can be synchronized or staggered, depending on the organization's needs.</a:t>
            </a:r>
            <a:endParaRPr/>
          </a:p>
          <a:p>
            <a:pPr indent="0" lvl="0" marL="0" rtl="0" algn="l">
              <a:lnSpc>
                <a:spcPct val="80000"/>
              </a:lnSpc>
              <a:spcBef>
                <a:spcPts val="0"/>
              </a:spcBef>
              <a:spcAft>
                <a:spcPts val="0"/>
              </a:spcAft>
              <a:buNone/>
            </a:pPr>
            <a:r>
              <a:rPr b="1" i="0" lang="en-US" sz="930">
                <a:solidFill>
                  <a:schemeClr val="dk1"/>
                </a:solidFill>
                <a:latin typeface="Calibri"/>
                <a:ea typeface="Calibri"/>
                <a:cs typeface="Calibri"/>
                <a:sym typeface="Calibri"/>
              </a:rPr>
              <a:t>Scrum of Scrums:</a:t>
            </a:r>
            <a:endParaRPr b="0" i="0" sz="930">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b="0" i="0" lang="en-US" sz="930">
                <a:solidFill>
                  <a:schemeClr val="dk1"/>
                </a:solidFill>
                <a:latin typeface="Calibri"/>
                <a:ea typeface="Calibri"/>
                <a:cs typeface="Calibri"/>
                <a:sym typeface="Calibri"/>
              </a:rPr>
              <a:t>The Scrum Master and representatives from each Development Team may participate in a Scrum of Scrums meeting to coordinate efforts, discuss dependencies, and address any cross-team impediments. This meeting helps maintain alignment across teams.</a:t>
            </a:r>
            <a:endParaRPr/>
          </a:p>
          <a:p>
            <a:pPr indent="0" lvl="0" marL="0" rtl="0" algn="l">
              <a:lnSpc>
                <a:spcPct val="80000"/>
              </a:lnSpc>
              <a:spcBef>
                <a:spcPts val="0"/>
              </a:spcBef>
              <a:spcAft>
                <a:spcPts val="0"/>
              </a:spcAft>
              <a:buNone/>
            </a:pPr>
            <a:r>
              <a:rPr b="1" i="0" lang="en-US" sz="930">
                <a:solidFill>
                  <a:schemeClr val="dk1"/>
                </a:solidFill>
                <a:latin typeface="Calibri"/>
                <a:ea typeface="Calibri"/>
                <a:cs typeface="Calibri"/>
                <a:sym typeface="Calibri"/>
              </a:rPr>
              <a:t>Product Backlog Coordination:</a:t>
            </a:r>
            <a:endParaRPr b="0" i="0" sz="930">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b="0" i="0" lang="en-US" sz="930">
                <a:solidFill>
                  <a:schemeClr val="dk1"/>
                </a:solidFill>
                <a:latin typeface="Calibri"/>
                <a:ea typeface="Calibri"/>
                <a:cs typeface="Calibri"/>
                <a:sym typeface="Calibri"/>
              </a:rPr>
              <a:t>The Product Owner works to ensure that the product backlog reflects the overall priorities for the product. They collaborate with each Development Team to clarify requirements and ensure that the work aligns with the product vision.</a:t>
            </a:r>
            <a:endParaRPr/>
          </a:p>
          <a:p>
            <a:pPr indent="0" lvl="0" marL="0" rtl="0" algn="l">
              <a:lnSpc>
                <a:spcPct val="80000"/>
              </a:lnSpc>
              <a:spcBef>
                <a:spcPts val="0"/>
              </a:spcBef>
              <a:spcAft>
                <a:spcPts val="0"/>
              </a:spcAft>
              <a:buNone/>
            </a:pPr>
            <a:r>
              <a:rPr b="0" i="0" lang="en-US" sz="930">
                <a:solidFill>
                  <a:schemeClr val="dk1"/>
                </a:solidFill>
                <a:latin typeface="Calibri"/>
                <a:ea typeface="Calibri"/>
                <a:cs typeface="Calibri"/>
                <a:sym typeface="Calibri"/>
              </a:rPr>
              <a:t>This approach allows organizations to scale Scrum to handle larger and more complex projects while still benefiting from the transparency, inspection, and adaptation principles of the Scrum framework. Coordination and communication are essential to the success of this model, and the Scrum of Scrums provides a mechanism for addressing challenges and dependencies across teams. Additionally, some organizations may adopt scaled agile frameworks, such as the Scaled Agile Framework (SAFe) or Large Scale Scrum (LeSS), to provide additional structures for coordinating multiple teams.</a:t>
            </a:r>
            <a:endParaRPr/>
          </a:p>
          <a:p>
            <a:pPr indent="0" lvl="0" marL="0" rtl="0" algn="l">
              <a:lnSpc>
                <a:spcPct val="80000"/>
              </a:lnSpc>
              <a:spcBef>
                <a:spcPts val="0"/>
              </a:spcBef>
              <a:spcAft>
                <a:spcPts val="0"/>
              </a:spcAft>
              <a:buNone/>
            </a:pPr>
            <a:r>
              <a:t/>
            </a:r>
            <a:endParaRPr sz="930"/>
          </a:p>
        </p:txBody>
      </p:sp>
      <p:sp>
        <p:nvSpPr>
          <p:cNvPr id="244" name="Google Shape;244;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b="0" i="0" lang="en-US" sz="930">
                <a:solidFill>
                  <a:schemeClr val="dk1"/>
                </a:solidFill>
                <a:latin typeface="Calibri"/>
                <a:ea typeface="Calibri"/>
                <a:cs typeface="Calibri"/>
                <a:sym typeface="Calibri"/>
              </a:rPr>
              <a:t>In the Scrum framework, the primary interaction between the customer and the Scrum Team usually occurs through the Product Owner. The Product Owner is responsible for representing the customer, stakeholders, and the business, and they work closely with the team to define and prioritize the requirements.</a:t>
            </a:r>
            <a:endParaRPr/>
          </a:p>
          <a:p>
            <a:pPr indent="0" lvl="0" marL="0" rtl="0" algn="l">
              <a:lnSpc>
                <a:spcPct val="80000"/>
              </a:lnSpc>
              <a:spcBef>
                <a:spcPts val="0"/>
              </a:spcBef>
              <a:spcAft>
                <a:spcPts val="0"/>
              </a:spcAft>
              <a:buNone/>
            </a:pPr>
            <a:r>
              <a:rPr b="0" i="0" lang="en-US" sz="930">
                <a:solidFill>
                  <a:schemeClr val="dk1"/>
                </a:solidFill>
                <a:latin typeface="Calibri"/>
                <a:ea typeface="Calibri"/>
                <a:cs typeface="Calibri"/>
                <a:sym typeface="Calibri"/>
              </a:rPr>
              <a:t>Here's how the process typically works:</a:t>
            </a:r>
            <a:endParaRPr/>
          </a:p>
          <a:p>
            <a:pPr indent="0" lvl="0" marL="0" rtl="0" algn="l">
              <a:lnSpc>
                <a:spcPct val="80000"/>
              </a:lnSpc>
              <a:spcBef>
                <a:spcPts val="0"/>
              </a:spcBef>
              <a:spcAft>
                <a:spcPts val="0"/>
              </a:spcAft>
              <a:buNone/>
            </a:pPr>
            <a:r>
              <a:rPr b="1" i="0" lang="en-US" sz="930">
                <a:solidFill>
                  <a:schemeClr val="dk1"/>
                </a:solidFill>
                <a:latin typeface="Calibri"/>
                <a:ea typeface="Calibri"/>
                <a:cs typeface="Calibri"/>
                <a:sym typeface="Calibri"/>
              </a:rPr>
              <a:t>Product Owner and Customer Interaction:</a:t>
            </a:r>
            <a:endParaRPr b="0" i="0" sz="930">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b="0" i="0" lang="en-US" sz="930">
                <a:solidFill>
                  <a:schemeClr val="dk1"/>
                </a:solidFill>
                <a:latin typeface="Calibri"/>
                <a:ea typeface="Calibri"/>
                <a:cs typeface="Calibri"/>
                <a:sym typeface="Calibri"/>
              </a:rPr>
              <a:t>The Product Owner is the key point of contact between the Scrum Team and the customer or stakeholders.</a:t>
            </a:r>
            <a:endParaRPr/>
          </a:p>
          <a:p>
            <a:pPr indent="0" lvl="1" marL="457200" rtl="0" algn="l">
              <a:lnSpc>
                <a:spcPct val="80000"/>
              </a:lnSpc>
              <a:spcBef>
                <a:spcPts val="0"/>
              </a:spcBef>
              <a:spcAft>
                <a:spcPts val="0"/>
              </a:spcAft>
              <a:buNone/>
            </a:pPr>
            <a:r>
              <a:rPr b="0" i="0" lang="en-US" sz="930">
                <a:solidFill>
                  <a:schemeClr val="dk1"/>
                </a:solidFill>
                <a:latin typeface="Calibri"/>
                <a:ea typeface="Calibri"/>
                <a:cs typeface="Calibri"/>
                <a:sym typeface="Calibri"/>
              </a:rPr>
              <a:t>The Product Owner engages with the customer to gather requirements, understand their needs, and prioritize features based on business value.</a:t>
            </a:r>
            <a:endParaRPr/>
          </a:p>
          <a:p>
            <a:pPr indent="0" lvl="1" marL="457200" rtl="0" algn="l">
              <a:lnSpc>
                <a:spcPct val="80000"/>
              </a:lnSpc>
              <a:spcBef>
                <a:spcPts val="0"/>
              </a:spcBef>
              <a:spcAft>
                <a:spcPts val="0"/>
              </a:spcAft>
              <a:buNone/>
            </a:pPr>
            <a:r>
              <a:rPr b="0" i="0" lang="en-US" sz="930">
                <a:solidFill>
                  <a:schemeClr val="dk1"/>
                </a:solidFill>
                <a:latin typeface="Calibri"/>
                <a:ea typeface="Calibri"/>
                <a:cs typeface="Calibri"/>
                <a:sym typeface="Calibri"/>
              </a:rPr>
              <a:t>They work to create a well-defined product backlog that captures the features, user stories, and other items that need to be implemented.</a:t>
            </a:r>
            <a:endParaRPr/>
          </a:p>
          <a:p>
            <a:pPr indent="0" lvl="0" marL="0" rtl="0" algn="l">
              <a:lnSpc>
                <a:spcPct val="80000"/>
              </a:lnSpc>
              <a:spcBef>
                <a:spcPts val="0"/>
              </a:spcBef>
              <a:spcAft>
                <a:spcPts val="0"/>
              </a:spcAft>
              <a:buNone/>
            </a:pPr>
            <a:r>
              <a:rPr b="1" i="0" lang="en-US" sz="930">
                <a:solidFill>
                  <a:schemeClr val="dk1"/>
                </a:solidFill>
                <a:latin typeface="Calibri"/>
                <a:ea typeface="Calibri"/>
                <a:cs typeface="Calibri"/>
                <a:sym typeface="Calibri"/>
              </a:rPr>
              <a:t>Product Owner's Role in Sprint Planning:</a:t>
            </a:r>
            <a:endParaRPr b="0" i="0" sz="930">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b="0" i="0" lang="en-US" sz="930">
                <a:solidFill>
                  <a:schemeClr val="dk1"/>
                </a:solidFill>
                <a:latin typeface="Calibri"/>
                <a:ea typeface="Calibri"/>
                <a:cs typeface="Calibri"/>
                <a:sym typeface="Calibri"/>
              </a:rPr>
              <a:t>During Sprint Planning, the Product Owner presents the prioritized product backlog items to the Development Team.</a:t>
            </a:r>
            <a:endParaRPr/>
          </a:p>
          <a:p>
            <a:pPr indent="0" lvl="1" marL="457200" rtl="0" algn="l">
              <a:lnSpc>
                <a:spcPct val="80000"/>
              </a:lnSpc>
              <a:spcBef>
                <a:spcPts val="0"/>
              </a:spcBef>
              <a:spcAft>
                <a:spcPts val="0"/>
              </a:spcAft>
              <a:buNone/>
            </a:pPr>
            <a:r>
              <a:rPr b="0" i="0" lang="en-US" sz="930">
                <a:solidFill>
                  <a:schemeClr val="dk1"/>
                </a:solidFill>
                <a:latin typeface="Calibri"/>
                <a:ea typeface="Calibri"/>
                <a:cs typeface="Calibri"/>
                <a:sym typeface="Calibri"/>
              </a:rPr>
              <a:t>The Product Owner collaborates with the team to provide insights into the requirements, answer questions, and clarify any uncertainties.</a:t>
            </a:r>
            <a:endParaRPr/>
          </a:p>
          <a:p>
            <a:pPr indent="0" lvl="1" marL="457200" rtl="0" algn="l">
              <a:lnSpc>
                <a:spcPct val="80000"/>
              </a:lnSpc>
              <a:spcBef>
                <a:spcPts val="0"/>
              </a:spcBef>
              <a:spcAft>
                <a:spcPts val="0"/>
              </a:spcAft>
              <a:buNone/>
            </a:pPr>
            <a:r>
              <a:rPr b="0" i="0" lang="en-US" sz="930">
                <a:solidFill>
                  <a:schemeClr val="dk1"/>
                </a:solidFill>
                <a:latin typeface="Calibri"/>
                <a:ea typeface="Calibri"/>
                <a:cs typeface="Calibri"/>
                <a:sym typeface="Calibri"/>
              </a:rPr>
              <a:t>The goal is to ensure that the team has a clear understanding of what needs to be delivered and can make informed decisions about the scope of work for the upcoming Sprint.</a:t>
            </a:r>
            <a:endParaRPr/>
          </a:p>
          <a:p>
            <a:pPr indent="0" lvl="0" marL="0" rtl="0" algn="l">
              <a:lnSpc>
                <a:spcPct val="80000"/>
              </a:lnSpc>
              <a:spcBef>
                <a:spcPts val="0"/>
              </a:spcBef>
              <a:spcAft>
                <a:spcPts val="0"/>
              </a:spcAft>
              <a:buNone/>
            </a:pPr>
            <a:r>
              <a:rPr b="1" i="0" lang="en-US" sz="930">
                <a:solidFill>
                  <a:schemeClr val="dk1"/>
                </a:solidFill>
                <a:latin typeface="Calibri"/>
                <a:ea typeface="Calibri"/>
                <a:cs typeface="Calibri"/>
                <a:sym typeface="Calibri"/>
              </a:rPr>
              <a:t>Scrum Master's Role:</a:t>
            </a:r>
            <a:endParaRPr b="0" i="0" sz="930">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b="0" i="0" lang="en-US" sz="930">
                <a:solidFill>
                  <a:schemeClr val="dk1"/>
                </a:solidFill>
                <a:latin typeface="Calibri"/>
                <a:ea typeface="Calibri"/>
                <a:cs typeface="Calibri"/>
                <a:sym typeface="Calibri"/>
              </a:rPr>
              <a:t>While the Scrum Master is not typically involved in direct discussions with the customer during Sprint Planning, they play a supportive role in facilitating communication within the Scrum Team.</a:t>
            </a:r>
            <a:endParaRPr/>
          </a:p>
          <a:p>
            <a:pPr indent="0" lvl="1" marL="457200" rtl="0" algn="l">
              <a:lnSpc>
                <a:spcPct val="80000"/>
              </a:lnSpc>
              <a:spcBef>
                <a:spcPts val="0"/>
              </a:spcBef>
              <a:spcAft>
                <a:spcPts val="0"/>
              </a:spcAft>
              <a:buNone/>
            </a:pPr>
            <a:r>
              <a:rPr b="0" i="0" lang="en-US" sz="930">
                <a:solidFill>
                  <a:schemeClr val="dk1"/>
                </a:solidFill>
                <a:latin typeface="Calibri"/>
                <a:ea typeface="Calibri"/>
                <a:cs typeface="Calibri"/>
                <a:sym typeface="Calibri"/>
              </a:rPr>
              <a:t>The Scrum Master may work with the Product Owner and the team to ensure that the customer's needs are well understood, and any impediments or challenges in gathering requirements are addressed.</a:t>
            </a:r>
            <a:endParaRPr/>
          </a:p>
          <a:p>
            <a:pPr indent="0" lvl="0" marL="0" rtl="0" algn="l">
              <a:lnSpc>
                <a:spcPct val="80000"/>
              </a:lnSpc>
              <a:spcBef>
                <a:spcPts val="0"/>
              </a:spcBef>
              <a:spcAft>
                <a:spcPts val="0"/>
              </a:spcAft>
              <a:buNone/>
            </a:pPr>
            <a:r>
              <a:rPr b="0" i="0" lang="en-US" sz="930">
                <a:solidFill>
                  <a:schemeClr val="dk1"/>
                </a:solidFill>
                <a:latin typeface="Calibri"/>
                <a:ea typeface="Calibri"/>
                <a:cs typeface="Calibri"/>
                <a:sym typeface="Calibri"/>
              </a:rPr>
              <a:t>It's not a common practice for the entire Scrum Team, including the Scrum Master, to sit directly with the customer to gather requirements during Sprint Planning. The Product Owner serves as the bridge between the customer and the development team, ensuring a clear understanding of requirements and priorities.</a:t>
            </a:r>
            <a:endParaRPr/>
          </a:p>
          <a:p>
            <a:pPr indent="0" lvl="0" marL="0" rtl="0" algn="l">
              <a:lnSpc>
                <a:spcPct val="80000"/>
              </a:lnSpc>
              <a:spcBef>
                <a:spcPts val="0"/>
              </a:spcBef>
              <a:spcAft>
                <a:spcPts val="0"/>
              </a:spcAft>
              <a:buNone/>
            </a:pPr>
            <a:r>
              <a:rPr b="0" i="0" lang="en-US" sz="930">
                <a:solidFill>
                  <a:schemeClr val="dk1"/>
                </a:solidFill>
                <a:latin typeface="Calibri"/>
                <a:ea typeface="Calibri"/>
                <a:cs typeface="Calibri"/>
                <a:sym typeface="Calibri"/>
              </a:rPr>
              <a:t>However, the Scrum Team may periodically engage with customers or stakeholders during Sprint Review meetings, where the increment is demonstrated, and feedback is gathered. This feedback loop helps in refining future product increments and ensures that the product aligns with customer expectations.</a:t>
            </a:r>
            <a:endParaRPr/>
          </a:p>
          <a:p>
            <a:pPr indent="0" lvl="0" marL="0" rtl="0" algn="l">
              <a:lnSpc>
                <a:spcPct val="80000"/>
              </a:lnSpc>
              <a:spcBef>
                <a:spcPts val="0"/>
              </a:spcBef>
              <a:spcAft>
                <a:spcPts val="0"/>
              </a:spcAft>
              <a:buNone/>
            </a:pPr>
            <a:r>
              <a:t/>
            </a:r>
            <a:endParaRPr sz="930"/>
          </a:p>
        </p:txBody>
      </p:sp>
      <p:sp>
        <p:nvSpPr>
          <p:cNvPr id="257" name="Google Shape;257;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5" name="Google Shape;275;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b="0" i="0" lang="en-US" sz="1020">
                <a:solidFill>
                  <a:schemeClr val="dk1"/>
                </a:solidFill>
                <a:latin typeface="Calibri"/>
                <a:ea typeface="Calibri"/>
                <a:cs typeface="Calibri"/>
                <a:sym typeface="Calibri"/>
              </a:rPr>
              <a:t>The Sprint Retrospective in Scrum is primarily an internal meeting for the Scrum Team, which includes the Development Team, Product Owner, and Scrum Master. The goal is for the team to reflect on the just-completed Sprint, discuss what went well, what could be improved, and identify action items for continuous improvement. The focus is on the internal workings of the team and its processes.</a:t>
            </a:r>
            <a:endParaRPr/>
          </a:p>
          <a:p>
            <a:pPr indent="0" lvl="0" marL="0" rtl="0" algn="l">
              <a:lnSpc>
                <a:spcPct val="90000"/>
              </a:lnSpc>
              <a:spcBef>
                <a:spcPts val="0"/>
              </a:spcBef>
              <a:spcAft>
                <a:spcPts val="0"/>
              </a:spcAft>
              <a:buNone/>
            </a:pPr>
            <a:r>
              <a:rPr b="0" i="0" lang="en-US" sz="1020">
                <a:solidFill>
                  <a:schemeClr val="dk1"/>
                </a:solidFill>
                <a:latin typeface="Calibri"/>
                <a:ea typeface="Calibri"/>
                <a:cs typeface="Calibri"/>
                <a:sym typeface="Calibri"/>
              </a:rPr>
              <a:t>While the primary audience for the Sprint Retrospective is the Scrum Team, there may be cases where the Scrum Master or Product Owner decides to invite external stakeholders, including customers or end-users. However, this is not a common practice, and it should be done judiciously.</a:t>
            </a:r>
            <a:endParaRPr/>
          </a:p>
          <a:p>
            <a:pPr indent="0" lvl="0" marL="0" rtl="0" algn="l">
              <a:lnSpc>
                <a:spcPct val="90000"/>
              </a:lnSpc>
              <a:spcBef>
                <a:spcPts val="0"/>
              </a:spcBef>
              <a:spcAft>
                <a:spcPts val="0"/>
              </a:spcAft>
              <a:buNone/>
            </a:pPr>
            <a:r>
              <a:rPr b="0" i="0" lang="en-US" sz="1020">
                <a:solidFill>
                  <a:schemeClr val="dk1"/>
                </a:solidFill>
                <a:latin typeface="Calibri"/>
                <a:ea typeface="Calibri"/>
                <a:cs typeface="Calibri"/>
                <a:sym typeface="Calibri"/>
              </a:rPr>
              <a:t>Here are some considerations:</a:t>
            </a:r>
            <a:endParaRPr/>
          </a:p>
          <a:p>
            <a:pPr indent="0" lvl="0" marL="0" rtl="0" algn="l">
              <a:lnSpc>
                <a:spcPct val="90000"/>
              </a:lnSpc>
              <a:spcBef>
                <a:spcPts val="0"/>
              </a:spcBef>
              <a:spcAft>
                <a:spcPts val="0"/>
              </a:spcAft>
              <a:buNone/>
            </a:pPr>
            <a:r>
              <a:rPr b="1" i="0" lang="en-US" sz="1020">
                <a:solidFill>
                  <a:schemeClr val="dk1"/>
                </a:solidFill>
                <a:latin typeface="Calibri"/>
                <a:ea typeface="Calibri"/>
                <a:cs typeface="Calibri"/>
                <a:sym typeface="Calibri"/>
              </a:rPr>
              <a:t>Focus on Team Dynamics:</a:t>
            </a:r>
            <a:endParaRPr b="0" i="0" sz="1020">
              <a:solidFill>
                <a:schemeClr val="dk1"/>
              </a:solidFill>
              <a:latin typeface="Calibri"/>
              <a:ea typeface="Calibri"/>
              <a:cs typeface="Calibri"/>
              <a:sym typeface="Calibri"/>
            </a:endParaRPr>
          </a:p>
          <a:p>
            <a:pPr indent="0" lvl="1" marL="457200" rtl="0" algn="l">
              <a:lnSpc>
                <a:spcPct val="90000"/>
              </a:lnSpc>
              <a:spcBef>
                <a:spcPts val="0"/>
              </a:spcBef>
              <a:spcAft>
                <a:spcPts val="0"/>
              </a:spcAft>
              <a:buNone/>
            </a:pPr>
            <a:r>
              <a:rPr b="0" i="0" lang="en-US" sz="1020">
                <a:solidFill>
                  <a:schemeClr val="dk1"/>
                </a:solidFill>
                <a:latin typeface="Calibri"/>
                <a:ea typeface="Calibri"/>
                <a:cs typeface="Calibri"/>
                <a:sym typeface="Calibri"/>
              </a:rPr>
              <a:t>The Sprint Retrospective is designed to be a safe space for the team to openly discuss their experiences and identify improvements. Including external stakeholders might change the dynamics and make team members hesitant to share openly.</a:t>
            </a:r>
            <a:endParaRPr/>
          </a:p>
          <a:p>
            <a:pPr indent="0" lvl="0" marL="0" rtl="0" algn="l">
              <a:lnSpc>
                <a:spcPct val="90000"/>
              </a:lnSpc>
              <a:spcBef>
                <a:spcPts val="0"/>
              </a:spcBef>
              <a:spcAft>
                <a:spcPts val="0"/>
              </a:spcAft>
              <a:buNone/>
            </a:pPr>
            <a:r>
              <a:rPr b="1" i="0" lang="en-US" sz="1020">
                <a:solidFill>
                  <a:schemeClr val="dk1"/>
                </a:solidFill>
                <a:latin typeface="Calibri"/>
                <a:ea typeface="Calibri"/>
                <a:cs typeface="Calibri"/>
                <a:sym typeface="Calibri"/>
              </a:rPr>
              <a:t>Transparency and Trust:</a:t>
            </a:r>
            <a:endParaRPr b="0" i="0" sz="1020">
              <a:solidFill>
                <a:schemeClr val="dk1"/>
              </a:solidFill>
              <a:latin typeface="Calibri"/>
              <a:ea typeface="Calibri"/>
              <a:cs typeface="Calibri"/>
              <a:sym typeface="Calibri"/>
            </a:endParaRPr>
          </a:p>
          <a:p>
            <a:pPr indent="0" lvl="1" marL="457200" rtl="0" algn="l">
              <a:lnSpc>
                <a:spcPct val="90000"/>
              </a:lnSpc>
              <a:spcBef>
                <a:spcPts val="0"/>
              </a:spcBef>
              <a:spcAft>
                <a:spcPts val="0"/>
              </a:spcAft>
              <a:buNone/>
            </a:pPr>
            <a:r>
              <a:rPr b="0" i="0" lang="en-US" sz="1020">
                <a:solidFill>
                  <a:schemeClr val="dk1"/>
                </a:solidFill>
                <a:latin typeface="Calibri"/>
                <a:ea typeface="Calibri"/>
                <a:cs typeface="Calibri"/>
                <a:sym typeface="Calibri"/>
              </a:rPr>
              <a:t>The retrospective relies on transparency and trust within the Scrum Team. If the team feels that external stakeholders' presence may impact their ability to be candid, it could hinder the effectiveness of the retrospective.</a:t>
            </a:r>
            <a:endParaRPr/>
          </a:p>
          <a:p>
            <a:pPr indent="0" lvl="0" marL="0" rtl="0" algn="l">
              <a:lnSpc>
                <a:spcPct val="90000"/>
              </a:lnSpc>
              <a:spcBef>
                <a:spcPts val="0"/>
              </a:spcBef>
              <a:spcAft>
                <a:spcPts val="0"/>
              </a:spcAft>
              <a:buNone/>
            </a:pPr>
            <a:r>
              <a:rPr b="1" i="0" lang="en-US" sz="1020">
                <a:solidFill>
                  <a:schemeClr val="dk1"/>
                </a:solidFill>
                <a:latin typeface="Calibri"/>
                <a:ea typeface="Calibri"/>
                <a:cs typeface="Calibri"/>
                <a:sym typeface="Calibri"/>
              </a:rPr>
              <a:t>Specific Context:</a:t>
            </a:r>
            <a:endParaRPr b="0" i="0" sz="1020">
              <a:solidFill>
                <a:schemeClr val="dk1"/>
              </a:solidFill>
              <a:latin typeface="Calibri"/>
              <a:ea typeface="Calibri"/>
              <a:cs typeface="Calibri"/>
              <a:sym typeface="Calibri"/>
            </a:endParaRPr>
          </a:p>
          <a:p>
            <a:pPr indent="0" lvl="1" marL="457200" rtl="0" algn="l">
              <a:lnSpc>
                <a:spcPct val="90000"/>
              </a:lnSpc>
              <a:spcBef>
                <a:spcPts val="0"/>
              </a:spcBef>
              <a:spcAft>
                <a:spcPts val="0"/>
              </a:spcAft>
              <a:buNone/>
            </a:pPr>
            <a:r>
              <a:rPr b="0" i="0" lang="en-US" sz="1020">
                <a:solidFill>
                  <a:schemeClr val="dk1"/>
                </a:solidFill>
                <a:latin typeface="Calibri"/>
                <a:ea typeface="Calibri"/>
                <a:cs typeface="Calibri"/>
                <a:sym typeface="Calibri"/>
              </a:rPr>
              <a:t>If there are specific reasons or circumstances that make it beneficial to include customers or end-users, such as obtaining direct feedback on a recent release or a particular aspect of the product, it might be appropriate to invite them selectively.</a:t>
            </a:r>
            <a:endParaRPr/>
          </a:p>
          <a:p>
            <a:pPr indent="0" lvl="0" marL="0" rtl="0" algn="l">
              <a:lnSpc>
                <a:spcPct val="90000"/>
              </a:lnSpc>
              <a:spcBef>
                <a:spcPts val="0"/>
              </a:spcBef>
              <a:spcAft>
                <a:spcPts val="0"/>
              </a:spcAft>
              <a:buNone/>
            </a:pPr>
            <a:r>
              <a:rPr b="1" i="0" lang="en-US" sz="1020">
                <a:solidFill>
                  <a:schemeClr val="dk1"/>
                </a:solidFill>
                <a:latin typeface="Calibri"/>
                <a:ea typeface="Calibri"/>
                <a:cs typeface="Calibri"/>
                <a:sym typeface="Calibri"/>
              </a:rPr>
              <a:t>Alternative Feedback Channels:</a:t>
            </a:r>
            <a:endParaRPr b="0" i="0" sz="1020">
              <a:solidFill>
                <a:schemeClr val="dk1"/>
              </a:solidFill>
              <a:latin typeface="Calibri"/>
              <a:ea typeface="Calibri"/>
              <a:cs typeface="Calibri"/>
              <a:sym typeface="Calibri"/>
            </a:endParaRPr>
          </a:p>
          <a:p>
            <a:pPr indent="0" lvl="1" marL="457200" rtl="0" algn="l">
              <a:lnSpc>
                <a:spcPct val="90000"/>
              </a:lnSpc>
              <a:spcBef>
                <a:spcPts val="0"/>
              </a:spcBef>
              <a:spcAft>
                <a:spcPts val="0"/>
              </a:spcAft>
              <a:buNone/>
            </a:pPr>
            <a:r>
              <a:rPr b="0" i="0" lang="en-US" sz="1020">
                <a:solidFill>
                  <a:schemeClr val="dk1"/>
                </a:solidFill>
                <a:latin typeface="Calibri"/>
                <a:ea typeface="Calibri"/>
                <a:cs typeface="Calibri"/>
                <a:sym typeface="Calibri"/>
              </a:rPr>
              <a:t>While the Sprint Retrospective is a valuable forum for internal reflection, obtaining feedback from customers and end-users can be achieved through other channels, such as user surveys, focus groups, or direct communication outside the retrospective setting.</a:t>
            </a:r>
            <a:endParaRPr/>
          </a:p>
          <a:p>
            <a:pPr indent="0" lvl="0" marL="0" rtl="0" algn="l">
              <a:lnSpc>
                <a:spcPct val="90000"/>
              </a:lnSpc>
              <a:spcBef>
                <a:spcPts val="0"/>
              </a:spcBef>
              <a:spcAft>
                <a:spcPts val="0"/>
              </a:spcAft>
              <a:buNone/>
            </a:pPr>
            <a:r>
              <a:rPr b="0" i="0" lang="en-US" sz="1020">
                <a:solidFill>
                  <a:schemeClr val="dk1"/>
                </a:solidFill>
                <a:latin typeface="Calibri"/>
                <a:ea typeface="Calibri"/>
                <a:cs typeface="Calibri"/>
                <a:sym typeface="Calibri"/>
              </a:rPr>
              <a:t>In summary, while it's not the norm to include customers or end-users in the Sprint Retrospective, there might be situations where their presence is beneficial or warranted. It's essential to carefully consider the context, team dynamics, and the goals of the retrospective before deciding to involve external stakeholders. If their input is valuable, alternative channels for feedback might be explored to maintain the integrity and effectiveness of the retrospective as a tool for internal team improvement.</a:t>
            </a:r>
            <a:endParaRPr/>
          </a:p>
          <a:p>
            <a:pPr indent="0" lvl="0" marL="0" rtl="0" algn="l">
              <a:lnSpc>
                <a:spcPct val="90000"/>
              </a:lnSpc>
              <a:spcBef>
                <a:spcPts val="0"/>
              </a:spcBef>
              <a:spcAft>
                <a:spcPts val="0"/>
              </a:spcAft>
              <a:buNone/>
            </a:pPr>
            <a:r>
              <a:t/>
            </a:r>
            <a:endParaRPr sz="1020"/>
          </a:p>
        </p:txBody>
      </p:sp>
      <p:sp>
        <p:nvSpPr>
          <p:cNvPr id="276" name="Google Shape;276;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sz="1020"/>
          </a:p>
        </p:txBody>
      </p:sp>
      <p:sp>
        <p:nvSpPr>
          <p:cNvPr id="283" name="Google Shape;283;p2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sz="1020"/>
          </a:p>
        </p:txBody>
      </p:sp>
      <p:sp>
        <p:nvSpPr>
          <p:cNvPr id="290" name="Google Shape;290;p2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3" name="Google Shape;303;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9" name="Google Shape;309;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1" name="Google Shape;321;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28" name="Google Shape;328;p3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5" name="Google Shape;335;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9" name="Google Shape;359;p3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6" name="Google Shape;366;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8" name="Google Shape;378;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4" name="Google Shape;384;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0" name="Google Shape;390;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https://www.leanproduction.com/theory-of-constraints/</a:t>
            </a:r>
            <a:endParaRPr/>
          </a:p>
          <a:p>
            <a:pPr indent="0" lvl="0" marL="0" rtl="0" algn="l">
              <a:spcBef>
                <a:spcPts val="0"/>
              </a:spcBef>
              <a:spcAft>
                <a:spcPts val="0"/>
              </a:spcAft>
              <a:buNone/>
            </a:pPr>
            <a:r>
              <a:t/>
            </a:r>
            <a:endParaRPr/>
          </a:p>
        </p:txBody>
      </p:sp>
      <p:sp>
        <p:nvSpPr>
          <p:cNvPr id="391" name="Google Shape;391;p4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7" name="Google Shape;397;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1" name="Google Shape;411;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7" name="Google Shape;417;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6" name="Google Shape;436;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52"/>
          <p:cNvSpPr txBox="1"/>
          <p:nvPr>
            <p:ph type="ctrTitle"/>
          </p:nvPr>
        </p:nvSpPr>
        <p:spPr>
          <a:xfrm>
            <a:off x="1219200" y="3886200"/>
            <a:ext cx="6858000" cy="9906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dk1"/>
              </a:buClr>
              <a:buSzPts val="3200"/>
              <a:buFont typeface="Bookman Old Styl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52"/>
          <p:cNvSpPr txBox="1"/>
          <p:nvPr>
            <p:ph idx="1" type="subTitle"/>
          </p:nvPr>
        </p:nvSpPr>
        <p:spPr>
          <a:xfrm>
            <a:off x="1219200" y="5124450"/>
            <a:ext cx="6858000" cy="533400"/>
          </a:xfrm>
          <a:prstGeom prst="rect">
            <a:avLst/>
          </a:prstGeom>
          <a:noFill/>
          <a:ln>
            <a:noFill/>
          </a:ln>
        </p:spPr>
        <p:txBody>
          <a:bodyPr anchorCtr="0" anchor="t" bIns="45700" lIns="91425" spcFirstLastPara="1" rIns="91425" wrap="square" tIns="45700">
            <a:norm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21" name="Google Shape;21;p52"/>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52"/>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52"/>
          <p:cNvSpPr txBox="1"/>
          <p:nvPr>
            <p:ph idx="12" type="sldNum"/>
          </p:nvPr>
        </p:nvSpPr>
        <p:spPr>
          <a:xfrm>
            <a:off x="1216152" y="6355080"/>
            <a:ext cx="1219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24" name="Google Shape;24;p52"/>
          <p:cNvSpPr/>
          <p:nvPr/>
        </p:nvSpPr>
        <p:spPr>
          <a:xfrm>
            <a:off x="904875" y="3648075"/>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5" name="Google Shape;25;p52"/>
          <p:cNvSpPr/>
          <p:nvPr/>
        </p:nvSpPr>
        <p:spPr>
          <a:xfrm>
            <a:off x="914400" y="5048250"/>
            <a:ext cx="73152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6" name="Google Shape;26;p52"/>
          <p:cNvSpPr/>
          <p:nvPr/>
        </p:nvSpPr>
        <p:spPr>
          <a:xfrm>
            <a:off x="904875" y="3648075"/>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7" name="Google Shape;27;p52"/>
          <p:cNvSpPr/>
          <p:nvPr/>
        </p:nvSpPr>
        <p:spPr>
          <a:xfrm>
            <a:off x="914400" y="5048250"/>
            <a:ext cx="2286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solidFill>
          <a:schemeClr val="dk2"/>
        </a:solidFill>
      </p:bgPr>
    </p:bg>
    <p:spTree>
      <p:nvGrpSpPr>
        <p:cNvPr id="86" name="Shape 86"/>
        <p:cNvGrpSpPr/>
        <p:nvPr/>
      </p:nvGrpSpPr>
      <p:grpSpPr>
        <a:xfrm>
          <a:off x="0" y="0"/>
          <a:ext cx="0" cy="0"/>
          <a:chOff x="0" y="0"/>
          <a:chExt cx="0" cy="0"/>
        </a:xfrm>
      </p:grpSpPr>
      <p:sp>
        <p:nvSpPr>
          <p:cNvPr id="87" name="Google Shape;87;p61"/>
          <p:cNvSpPr txBox="1"/>
          <p:nvPr>
            <p:ph type="title"/>
          </p:nvPr>
        </p:nvSpPr>
        <p:spPr>
          <a:xfrm>
            <a:off x="457200" y="500856"/>
            <a:ext cx="82296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spcBef>
                <a:spcPts val="0"/>
              </a:spcBef>
              <a:spcAft>
                <a:spcPts val="0"/>
              </a:spcAft>
              <a:buClr>
                <a:schemeClr val="lt1"/>
              </a:buClr>
              <a:buSzPts val="2000"/>
              <a:buFont typeface="Bookman Old Style"/>
              <a:buNone/>
              <a:defRPr b="0"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8" name="Google Shape;88;p61"/>
          <p:cNvSpPr/>
          <p:nvPr>
            <p:ph idx="2" type="pic"/>
          </p:nvPr>
        </p:nvSpPr>
        <p:spPr>
          <a:xfrm>
            <a:off x="457200" y="1905000"/>
            <a:ext cx="8229600" cy="4270248"/>
          </a:xfrm>
          <a:prstGeom prst="rect">
            <a:avLst/>
          </a:prstGeom>
          <a:solidFill>
            <a:srgbClr val="BABABA"/>
          </a:solidFill>
          <a:ln>
            <a:noFill/>
          </a:ln>
        </p:spPr>
      </p:sp>
      <p:sp>
        <p:nvSpPr>
          <p:cNvPr id="89" name="Google Shape;89;p61"/>
          <p:cNvSpPr txBox="1"/>
          <p:nvPr>
            <p:ph idx="1" type="body"/>
          </p:nvPr>
        </p:nvSpPr>
        <p:spPr>
          <a:xfrm>
            <a:off x="457200" y="1219200"/>
            <a:ext cx="8229600" cy="533400"/>
          </a:xfrm>
          <a:prstGeom prst="rect">
            <a:avLst/>
          </a:prstGeom>
          <a:no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0" name="Google Shape;90;p61"/>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61"/>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6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93" name="Google Shape;93;p61"/>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94" name="Google Shape;94;p61"/>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95" name="Google Shape;95;p61"/>
          <p:cNvSpPr/>
          <p:nvPr/>
        </p:nvSpPr>
        <p:spPr>
          <a:xfrm>
            <a:off x="457200" y="500856"/>
            <a:ext cx="18288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6" name="Shape 96"/>
        <p:cNvGrpSpPr/>
        <p:nvPr/>
      </p:nvGrpSpPr>
      <p:grpSpPr>
        <a:xfrm>
          <a:off x="0" y="0"/>
          <a:ext cx="0" cy="0"/>
          <a:chOff x="0" y="0"/>
          <a:chExt cx="0" cy="0"/>
        </a:xfrm>
      </p:grpSpPr>
      <p:sp>
        <p:nvSpPr>
          <p:cNvPr id="97" name="Google Shape;97;p6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62"/>
          <p:cNvSpPr txBox="1"/>
          <p:nvPr>
            <p:ph idx="1" type="body"/>
          </p:nvPr>
        </p:nvSpPr>
        <p:spPr>
          <a:xfrm rot="5400000">
            <a:off x="2116836" y="-440436"/>
            <a:ext cx="4910328" cy="8229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9" name="Google Shape;99;p62"/>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62"/>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62"/>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102" name="Shape 102"/>
        <p:cNvGrpSpPr/>
        <p:nvPr/>
      </p:nvGrpSpPr>
      <p:grpSpPr>
        <a:xfrm>
          <a:off x="0" y="0"/>
          <a:ext cx="0" cy="0"/>
          <a:chOff x="0" y="0"/>
          <a:chExt cx="0" cy="0"/>
        </a:xfrm>
      </p:grpSpPr>
      <p:sp>
        <p:nvSpPr>
          <p:cNvPr id="103" name="Google Shape;103;p63"/>
          <p:cNvSpPr txBox="1"/>
          <p:nvPr>
            <p:ph type="title"/>
          </p:nvPr>
        </p:nvSpPr>
        <p:spPr>
          <a:xfrm rot="5400000">
            <a:off x="4732338" y="2171701"/>
            <a:ext cx="5851525" cy="2057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4" name="Google Shape;104;p6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105" name="Google Shape;105;p63"/>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63"/>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7" name="Google Shape;107;p6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108" name="Google Shape;108;p63"/>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109" name="Google Shape;109;p63"/>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cxnSp>
        <p:nvCxnSpPr>
          <p:cNvPr id="110" name="Google Shape;110;p63"/>
          <p:cNvCxnSpPr/>
          <p:nvPr/>
        </p:nvCxnSpPr>
        <p:spPr>
          <a:xfrm rot="5400000">
            <a:off x="3629607"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5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53"/>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3"/>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3"/>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3" name="Google Shape;33;p53"/>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4" name="Shape 34"/>
        <p:cNvGrpSpPr/>
        <p:nvPr/>
      </p:nvGrpSpPr>
      <p:grpSpPr>
        <a:xfrm>
          <a:off x="0" y="0"/>
          <a:ext cx="0" cy="0"/>
          <a:chOff x="0" y="0"/>
          <a:chExt cx="0" cy="0"/>
        </a:xfrm>
      </p:grpSpPr>
      <p:sp>
        <p:nvSpPr>
          <p:cNvPr id="35" name="Google Shape;35;p5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54"/>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4"/>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4"/>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39" name="Google Shape;39;p54"/>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0" name="Google Shape;40;p54"/>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41" name="Shape 41"/>
        <p:cNvGrpSpPr/>
        <p:nvPr/>
      </p:nvGrpSpPr>
      <p:grpSpPr>
        <a:xfrm>
          <a:off x="0" y="0"/>
          <a:ext cx="0" cy="0"/>
          <a:chOff x="0" y="0"/>
          <a:chExt cx="0" cy="0"/>
        </a:xfrm>
      </p:grpSpPr>
      <p:sp>
        <p:nvSpPr>
          <p:cNvPr id="42" name="Google Shape;42;p5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3200"/>
              <a:buFont typeface="Bookman Old Style"/>
              <a:buNone/>
              <a:defRPr>
                <a:solidFill>
                  <a:schemeClr val="dk2"/>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3" name="Google Shape;43;p55"/>
          <p:cNvSpPr txBox="1"/>
          <p:nvPr>
            <p:ph idx="1" type="body"/>
          </p:nvPr>
        </p:nvSpPr>
        <p:spPr>
          <a:xfrm>
            <a:off x="457200" y="1219200"/>
            <a:ext cx="8229600" cy="4910328"/>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4" name="Google Shape;44;p55"/>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55"/>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46" name="Google Shape;46;p55"/>
          <p:cNvSpPr txBox="1"/>
          <p:nvPr>
            <p:ph idx="2" type="body"/>
          </p:nvPr>
        </p:nvSpPr>
        <p:spPr>
          <a:xfrm>
            <a:off x="453981" y="1648496"/>
            <a:ext cx="7244366" cy="785612"/>
          </a:xfrm>
          <a:prstGeom prst="rect">
            <a:avLst/>
          </a:prstGeom>
          <a:noFill/>
          <a:ln>
            <a:noFill/>
          </a:ln>
        </p:spPr>
        <p:txBody>
          <a:bodyPr anchorCtr="0" anchor="t" bIns="0" lIns="0" spcFirstLastPara="1" rIns="0" wrap="square" tIns="0">
            <a:normAutofit/>
          </a:bodyPr>
          <a:lstStyle>
            <a:lvl1pPr indent="-228600" lvl="0" marL="457200" algn="l">
              <a:spcBef>
                <a:spcPts val="600"/>
              </a:spcBef>
              <a:spcAft>
                <a:spcPts val="0"/>
              </a:spcAft>
              <a:buSzPts val="1824"/>
              <a:buNone/>
              <a:defRPr sz="2400" cap="none">
                <a:solidFill>
                  <a:schemeClr val="accent1"/>
                </a:solidFill>
              </a:defRPr>
            </a:lvl1pPr>
            <a:lvl2pPr indent="-228600" lvl="1" marL="914400" algn="l">
              <a:spcBef>
                <a:spcPts val="500"/>
              </a:spcBef>
              <a:spcAft>
                <a:spcPts val="0"/>
              </a:spcAft>
              <a:buSzPts val="1520"/>
              <a:buNone/>
              <a:defRPr sz="2000">
                <a:solidFill>
                  <a:srgbClr val="888888"/>
                </a:solidFill>
              </a:defRPr>
            </a:lvl2pPr>
            <a:lvl3pPr indent="-228600" lvl="2" marL="1371600" algn="l">
              <a:spcBef>
                <a:spcPts val="500"/>
              </a:spcBef>
              <a:spcAft>
                <a:spcPts val="0"/>
              </a:spcAft>
              <a:buSzPts val="1368"/>
              <a:buNone/>
              <a:defRPr sz="1800">
                <a:solidFill>
                  <a:srgbClr val="888888"/>
                </a:solidFill>
              </a:defRPr>
            </a:lvl3pPr>
            <a:lvl4pPr indent="-228600" lvl="3" marL="1828800" algn="l">
              <a:spcBef>
                <a:spcPts val="400"/>
              </a:spcBef>
              <a:spcAft>
                <a:spcPts val="0"/>
              </a:spcAft>
              <a:buSzPts val="1120"/>
              <a:buNone/>
              <a:defRPr sz="1600">
                <a:solidFill>
                  <a:srgbClr val="888888"/>
                </a:solidFill>
              </a:defRPr>
            </a:lvl4pPr>
            <a:lvl5pPr indent="-228600" lvl="4" marL="2286000" algn="l">
              <a:spcBef>
                <a:spcPts val="300"/>
              </a:spcBef>
              <a:spcAft>
                <a:spcPts val="0"/>
              </a:spcAft>
              <a:buSzPts val="1120"/>
              <a:buNone/>
              <a:defRPr sz="1600">
                <a:solidFill>
                  <a:srgbClr val="888888"/>
                </a:solidFill>
              </a:defRPr>
            </a:lvl5pPr>
            <a:lvl6pPr indent="-228600" lvl="5" marL="2743200" algn="l">
              <a:spcBef>
                <a:spcPts val="300"/>
              </a:spcBef>
              <a:spcAft>
                <a:spcPts val="0"/>
              </a:spcAft>
              <a:buSzPts val="1200"/>
              <a:buNone/>
              <a:defRPr sz="1600">
                <a:solidFill>
                  <a:srgbClr val="888888"/>
                </a:solidFill>
              </a:defRPr>
            </a:lvl6pPr>
            <a:lvl7pPr indent="-228600" lvl="6" marL="3200400" algn="l">
              <a:spcBef>
                <a:spcPts val="300"/>
              </a:spcBef>
              <a:spcAft>
                <a:spcPts val="0"/>
              </a:spcAft>
              <a:buSzPts val="1200"/>
              <a:buNone/>
              <a:defRPr sz="1600">
                <a:solidFill>
                  <a:srgbClr val="888888"/>
                </a:solidFill>
              </a:defRPr>
            </a:lvl7pPr>
            <a:lvl8pPr indent="-228600" lvl="7" marL="3657600" algn="l">
              <a:spcBef>
                <a:spcPts val="300"/>
              </a:spcBef>
              <a:spcAft>
                <a:spcPts val="0"/>
              </a:spcAft>
              <a:buSzPts val="1200"/>
              <a:buNone/>
              <a:defRPr sz="1600">
                <a:solidFill>
                  <a:srgbClr val="888888"/>
                </a:solidFill>
              </a:defRPr>
            </a:lvl8pPr>
            <a:lvl9pPr indent="-228600" lvl="8" marL="4114800" algn="l">
              <a:spcBef>
                <a:spcPts val="300"/>
              </a:spcBef>
              <a:spcAft>
                <a:spcPts val="0"/>
              </a:spcAft>
              <a:buSzPts val="1200"/>
              <a:buNone/>
              <a:defRPr sz="1600">
                <a:solidFill>
                  <a:srgbClr val="888888"/>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47" name="Shape 47"/>
        <p:cNvGrpSpPr/>
        <p:nvPr/>
      </p:nvGrpSpPr>
      <p:grpSpPr>
        <a:xfrm>
          <a:off x="0" y="0"/>
          <a:ext cx="0" cy="0"/>
          <a:chOff x="0" y="0"/>
          <a:chExt cx="0" cy="0"/>
        </a:xfrm>
      </p:grpSpPr>
      <p:sp>
        <p:nvSpPr>
          <p:cNvPr id="48" name="Google Shape;48;p56"/>
          <p:cNvSpPr txBox="1"/>
          <p:nvPr>
            <p:ph type="title"/>
          </p:nvPr>
        </p:nvSpPr>
        <p:spPr>
          <a:xfrm>
            <a:off x="1219200" y="2971800"/>
            <a:ext cx="6858000" cy="10668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2"/>
              </a:buClr>
              <a:buSzPts val="3200"/>
              <a:buFont typeface="Bookman Old Style"/>
              <a:buNone/>
              <a:defRPr b="0"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 name="Google Shape;49;p56"/>
          <p:cNvSpPr txBox="1"/>
          <p:nvPr>
            <p:ph idx="1" type="body"/>
          </p:nvPr>
        </p:nvSpPr>
        <p:spPr>
          <a:xfrm>
            <a:off x="1295400" y="4267200"/>
            <a:ext cx="6781800" cy="1143000"/>
          </a:xfrm>
          <a:prstGeom prst="rect">
            <a:avLst/>
          </a:prstGeom>
          <a:noFill/>
          <a:ln>
            <a:noFill/>
          </a:ln>
        </p:spPr>
        <p:txBody>
          <a:bodyPr anchorCtr="0" anchor="t" bIns="45700" lIns="91425" spcFirstLastPara="1" rIns="91425" wrap="square" tIns="45700">
            <a:normAutofit/>
          </a:bodyPr>
          <a:lstStyle>
            <a:lvl1pPr indent="-228600" lvl="0" marL="457200" algn="r">
              <a:spcBef>
                <a:spcPts val="600"/>
              </a:spcBef>
              <a:spcAft>
                <a:spcPts val="0"/>
              </a:spcAft>
              <a:buSzPts val="1520"/>
              <a:buNone/>
              <a:defRPr sz="2000">
                <a:solidFill>
                  <a:schemeClr val="lt1"/>
                </a:solidFill>
              </a:defRPr>
            </a:lvl1pPr>
            <a:lvl2pPr indent="-228600" lvl="1" marL="914400" algn="l">
              <a:spcBef>
                <a:spcPts val="500"/>
              </a:spcBef>
              <a:spcAft>
                <a:spcPts val="0"/>
              </a:spcAft>
              <a:buSzPts val="1368"/>
              <a:buNone/>
              <a:defRPr sz="1800">
                <a:solidFill>
                  <a:schemeClr val="lt1"/>
                </a:solidFill>
              </a:defRPr>
            </a:lvl2pPr>
            <a:lvl3pPr indent="-228600" lvl="2" marL="1371600" algn="l">
              <a:spcBef>
                <a:spcPts val="500"/>
              </a:spcBef>
              <a:spcAft>
                <a:spcPts val="0"/>
              </a:spcAft>
              <a:buSzPts val="1216"/>
              <a:buNone/>
              <a:defRPr sz="1600">
                <a:solidFill>
                  <a:schemeClr val="lt1"/>
                </a:solidFill>
              </a:defRPr>
            </a:lvl3pPr>
            <a:lvl4pPr indent="-228600" lvl="3" marL="1828800" algn="l">
              <a:spcBef>
                <a:spcPts val="400"/>
              </a:spcBef>
              <a:spcAft>
                <a:spcPts val="0"/>
              </a:spcAft>
              <a:buSzPts val="980"/>
              <a:buNone/>
              <a:defRPr sz="1400">
                <a:solidFill>
                  <a:schemeClr val="lt1"/>
                </a:solidFill>
              </a:defRPr>
            </a:lvl4pPr>
            <a:lvl5pPr indent="-228600" lvl="4" marL="2286000" algn="l">
              <a:spcBef>
                <a:spcPts val="300"/>
              </a:spcBef>
              <a:spcAft>
                <a:spcPts val="0"/>
              </a:spcAft>
              <a:buSzPts val="980"/>
              <a:buNone/>
              <a:defRPr sz="1400">
                <a:solidFill>
                  <a:schemeClr val="lt1"/>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0" name="Google Shape;50;p56"/>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56"/>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56"/>
          <p:cNvSpPr txBox="1"/>
          <p:nvPr>
            <p:ph idx="12" type="sldNum"/>
          </p:nvPr>
        </p:nvSpPr>
        <p:spPr>
          <a:xfrm>
            <a:off x="1069848" y="6355080"/>
            <a:ext cx="1520952"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53" name="Google Shape;53;p56"/>
          <p:cNvSpPr/>
          <p:nvPr/>
        </p:nvSpPr>
        <p:spPr>
          <a:xfrm>
            <a:off x="914400" y="2819400"/>
            <a:ext cx="73152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54" name="Google Shape;54;p56"/>
          <p:cNvSpPr/>
          <p:nvPr/>
        </p:nvSpPr>
        <p:spPr>
          <a:xfrm>
            <a:off x="914400" y="2819400"/>
            <a:ext cx="2286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57"/>
          <p:cNvSpPr txBox="1"/>
          <p:nvPr>
            <p:ph type="title"/>
          </p:nvPr>
        </p:nvSpPr>
        <p:spPr>
          <a:xfrm>
            <a:off x="457200" y="228600"/>
            <a:ext cx="8229600" cy="914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7" name="Google Shape;57;p57"/>
          <p:cNvSpPr txBox="1"/>
          <p:nvPr>
            <p:ph idx="1" type="body"/>
          </p:nvPr>
        </p:nvSpPr>
        <p:spPr>
          <a:xfrm>
            <a:off x="457200" y="1285875"/>
            <a:ext cx="4040188"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8" name="Google Shape;58;p57"/>
          <p:cNvSpPr txBox="1"/>
          <p:nvPr>
            <p:ph idx="2" type="body"/>
          </p:nvPr>
        </p:nvSpPr>
        <p:spPr>
          <a:xfrm>
            <a:off x="4648200" y="1295400"/>
            <a:ext cx="4041775" cy="685800"/>
          </a:xfrm>
          <a:prstGeom prst="rect">
            <a:avLst/>
          </a:prstGeom>
          <a:noFill/>
          <a:ln>
            <a:noFill/>
          </a:ln>
        </p:spPr>
        <p:txBody>
          <a:bodyPr anchorCtr="0" anchor="b" bIns="45700" lIns="91425" spcFirstLastPara="1" rIns="91425" wrap="square" tIns="45700">
            <a:norm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9" name="Google Shape;59;p57"/>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57"/>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57"/>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2" name="Google Shape;62;p57"/>
          <p:cNvSpPr txBox="1"/>
          <p:nvPr>
            <p:ph idx="3" type="body"/>
          </p:nvPr>
        </p:nvSpPr>
        <p:spPr>
          <a:xfrm>
            <a:off x="457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63" name="Google Shape;63;p57"/>
          <p:cNvSpPr txBox="1"/>
          <p:nvPr>
            <p:ph idx="4" type="body"/>
          </p:nvPr>
        </p:nvSpPr>
        <p:spPr>
          <a:xfrm>
            <a:off x="4648200" y="2133600"/>
            <a:ext cx="40386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58"/>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58"/>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58"/>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58"/>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sp>
        <p:nvSpPr>
          <p:cNvPr id="69" name="Google Shape;69;p58"/>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70" name="Shape 70"/>
        <p:cNvGrpSpPr/>
        <p:nvPr/>
      </p:nvGrpSpPr>
      <p:grpSpPr>
        <a:xfrm>
          <a:off x="0" y="0"/>
          <a:ext cx="0" cy="0"/>
          <a:chOff x="0" y="0"/>
          <a:chExt cx="0" cy="0"/>
        </a:xfrm>
      </p:grpSpPr>
      <p:sp>
        <p:nvSpPr>
          <p:cNvPr id="71" name="Google Shape;71;p59"/>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59"/>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59"/>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74" name="Google Shape;74;p59"/>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sp>
        <p:nvSpPr>
          <p:cNvPr id="75" name="Google Shape;75;p59"/>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6" name="Shape 76"/>
        <p:cNvGrpSpPr/>
        <p:nvPr/>
      </p:nvGrpSpPr>
      <p:grpSpPr>
        <a:xfrm>
          <a:off x="0" y="0"/>
          <a:ext cx="0" cy="0"/>
          <a:chOff x="0" y="0"/>
          <a:chExt cx="0" cy="0"/>
        </a:xfrm>
      </p:grpSpPr>
      <p:sp>
        <p:nvSpPr>
          <p:cNvPr id="77" name="Google Shape;77;p60"/>
          <p:cNvSpPr txBox="1"/>
          <p:nvPr>
            <p:ph type="title"/>
          </p:nvPr>
        </p:nvSpPr>
        <p:spPr>
          <a:xfrm>
            <a:off x="6324600" y="304800"/>
            <a:ext cx="2514600" cy="838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60"/>
          <p:cNvSpPr txBox="1"/>
          <p:nvPr>
            <p:ph idx="1" type="body"/>
          </p:nvPr>
        </p:nvSpPr>
        <p:spPr>
          <a:xfrm>
            <a:off x="6324600" y="1219200"/>
            <a:ext cx="2514600" cy="4843463"/>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79" name="Google Shape;79;p60"/>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60"/>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6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en-US"/>
              <a:t>‹#›</a:t>
            </a:fld>
            <a:endParaRPr/>
          </a:p>
        </p:txBody>
      </p:sp>
      <p:cxnSp>
        <p:nvCxnSpPr>
          <p:cNvPr id="82" name="Google Shape;82;p60"/>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83" name="Google Shape;83;p60"/>
          <p:cNvCxnSpPr/>
          <p:nvPr/>
        </p:nvCxnSpPr>
        <p:spPr>
          <a:xfrm rot="5400000">
            <a:off x="3160645"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84" name="Google Shape;84;p60"/>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85" name="Google Shape;85;p60"/>
          <p:cNvSpPr txBox="1"/>
          <p:nvPr>
            <p:ph idx="2" type="body"/>
          </p:nvPr>
        </p:nvSpPr>
        <p:spPr>
          <a:xfrm>
            <a:off x="304800" y="304800"/>
            <a:ext cx="5715000" cy="57150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1"/>
          <p:cNvSpPr txBox="1"/>
          <p:nvPr>
            <p:ph idx="1" type="body"/>
          </p:nvPr>
        </p:nvSpPr>
        <p:spPr>
          <a:xfrm>
            <a:off x="457200" y="1219200"/>
            <a:ext cx="8229600" cy="4910328"/>
          </a:xfrm>
          <a:prstGeom prst="rect">
            <a:avLst/>
          </a:prstGeom>
          <a:noFill/>
          <a:ln>
            <a:noFill/>
          </a:ln>
        </p:spPr>
        <p:txBody>
          <a:bodyPr anchorCtr="0" anchor="t" bIns="45700" lIns="91425" spcFirstLastPara="1" rIns="91425" wrap="square" tIns="45700">
            <a:norm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2" name="Google Shape;12;p51"/>
          <p:cNvSpPr txBox="1"/>
          <p:nvPr>
            <p:ph idx="10" type="dt"/>
          </p:nvPr>
        </p:nvSpPr>
        <p:spPr>
          <a:xfrm>
            <a:off x="6400800" y="6356350"/>
            <a:ext cx="2289048"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51"/>
          <p:cNvSpPr txBox="1"/>
          <p:nvPr>
            <p:ph idx="11" type="ftr"/>
          </p:nvPr>
        </p:nvSpPr>
        <p:spPr>
          <a:xfrm>
            <a:off x="2898648" y="6356350"/>
            <a:ext cx="3505200"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51"/>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2"/>
                </a:solidFill>
                <a:latin typeface="Gill Sans"/>
                <a:ea typeface="Gill Sans"/>
                <a:cs typeface="Gill Sans"/>
                <a:sym typeface="Gill Sans"/>
              </a:defRPr>
            </a:lvl1pPr>
            <a:lvl2pPr indent="0" lvl="1" marL="0" marR="0" rtl="0" algn="l">
              <a:spcBef>
                <a:spcPts val="0"/>
              </a:spcBef>
              <a:buNone/>
              <a:defRPr b="0" i="0" sz="1400" u="none" cap="none" strike="noStrike">
                <a:solidFill>
                  <a:schemeClr val="dk2"/>
                </a:solidFill>
                <a:latin typeface="Gill Sans"/>
                <a:ea typeface="Gill Sans"/>
                <a:cs typeface="Gill Sans"/>
                <a:sym typeface="Gill Sans"/>
              </a:defRPr>
            </a:lvl2pPr>
            <a:lvl3pPr indent="0" lvl="2" marL="0" marR="0" rtl="0" algn="l">
              <a:spcBef>
                <a:spcPts val="0"/>
              </a:spcBef>
              <a:buNone/>
              <a:defRPr b="0" i="0" sz="1400" u="none" cap="none" strike="noStrike">
                <a:solidFill>
                  <a:schemeClr val="dk2"/>
                </a:solidFill>
                <a:latin typeface="Gill Sans"/>
                <a:ea typeface="Gill Sans"/>
                <a:cs typeface="Gill Sans"/>
                <a:sym typeface="Gill Sans"/>
              </a:defRPr>
            </a:lvl3pPr>
            <a:lvl4pPr indent="0" lvl="3" marL="0" marR="0" rtl="0" algn="l">
              <a:spcBef>
                <a:spcPts val="0"/>
              </a:spcBef>
              <a:buNone/>
              <a:defRPr b="0" i="0" sz="1400" u="none" cap="none" strike="noStrike">
                <a:solidFill>
                  <a:schemeClr val="dk2"/>
                </a:solidFill>
                <a:latin typeface="Gill Sans"/>
                <a:ea typeface="Gill Sans"/>
                <a:cs typeface="Gill Sans"/>
                <a:sym typeface="Gill Sans"/>
              </a:defRPr>
            </a:lvl4pPr>
            <a:lvl5pPr indent="0" lvl="4" marL="0" marR="0" rtl="0" algn="l">
              <a:spcBef>
                <a:spcPts val="0"/>
              </a:spcBef>
              <a:buNone/>
              <a:defRPr b="0" i="0" sz="1400" u="none" cap="none" strike="noStrike">
                <a:solidFill>
                  <a:schemeClr val="dk2"/>
                </a:solidFill>
                <a:latin typeface="Gill Sans"/>
                <a:ea typeface="Gill Sans"/>
                <a:cs typeface="Gill Sans"/>
                <a:sym typeface="Gill Sans"/>
              </a:defRPr>
            </a:lvl5pPr>
            <a:lvl6pPr indent="0" lvl="5" marL="0" marR="0" rtl="0" algn="l">
              <a:spcBef>
                <a:spcPts val="0"/>
              </a:spcBef>
              <a:buNone/>
              <a:defRPr b="0" i="0" sz="1400" u="none" cap="none" strike="noStrike">
                <a:solidFill>
                  <a:schemeClr val="dk2"/>
                </a:solidFill>
                <a:latin typeface="Gill Sans"/>
                <a:ea typeface="Gill Sans"/>
                <a:cs typeface="Gill Sans"/>
                <a:sym typeface="Gill Sans"/>
              </a:defRPr>
            </a:lvl6pPr>
            <a:lvl7pPr indent="0" lvl="6" marL="0" marR="0" rtl="0" algn="l">
              <a:spcBef>
                <a:spcPts val="0"/>
              </a:spcBef>
              <a:buNone/>
              <a:defRPr b="0" i="0" sz="1400" u="none" cap="none" strike="noStrike">
                <a:solidFill>
                  <a:schemeClr val="dk2"/>
                </a:solidFill>
                <a:latin typeface="Gill Sans"/>
                <a:ea typeface="Gill Sans"/>
                <a:cs typeface="Gill Sans"/>
                <a:sym typeface="Gill Sans"/>
              </a:defRPr>
            </a:lvl7pPr>
            <a:lvl8pPr indent="0" lvl="7" marL="0" marR="0" rtl="0" algn="l">
              <a:spcBef>
                <a:spcPts val="0"/>
              </a:spcBef>
              <a:buNone/>
              <a:defRPr b="0" i="0" sz="1400" u="none" cap="none" strike="noStrike">
                <a:solidFill>
                  <a:schemeClr val="dk2"/>
                </a:solidFill>
                <a:latin typeface="Gill Sans"/>
                <a:ea typeface="Gill Sans"/>
                <a:cs typeface="Gill Sans"/>
                <a:sym typeface="Gill Sans"/>
              </a:defRPr>
            </a:lvl8pPr>
            <a:lvl9pPr indent="0" lvl="8" marL="0" marR="0" rtl="0" algn="l">
              <a:spcBef>
                <a:spcPts val="0"/>
              </a:spcBef>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en-US"/>
              <a:t>‹#›</a:t>
            </a:fld>
            <a:endParaRPr/>
          </a:p>
        </p:txBody>
      </p:sp>
      <p:cxnSp>
        <p:nvCxnSpPr>
          <p:cNvPr id="15" name="Google Shape;15;p51"/>
          <p:cNvCxnSpPr/>
          <p:nvPr/>
        </p:nvCxnSpPr>
        <p:spPr>
          <a:xfrm>
            <a:off x="457200" y="6353175"/>
            <a:ext cx="8229600" cy="0"/>
          </a:xfrm>
          <a:prstGeom prst="straightConnector1">
            <a:avLst/>
          </a:prstGeom>
          <a:noFill/>
          <a:ln cap="flat" cmpd="sng" w="9525">
            <a:solidFill>
              <a:schemeClr val="accent2"/>
            </a:solidFill>
            <a:prstDash val="dash"/>
            <a:round/>
            <a:headEnd len="sm" w="sm" type="none"/>
            <a:tailEnd len="sm" w="sm" type="none"/>
          </a:ln>
        </p:spPr>
      </p:cxnSp>
      <p:cxnSp>
        <p:nvCxnSpPr>
          <p:cNvPr id="16" name="Google Shape;16;p51"/>
          <p:cNvCxnSpPr/>
          <p:nvPr/>
        </p:nvCxnSpPr>
        <p:spPr>
          <a:xfrm>
            <a:off x="457200" y="1143000"/>
            <a:ext cx="8229600" cy="0"/>
          </a:xfrm>
          <a:prstGeom prst="straightConnector1">
            <a:avLst/>
          </a:prstGeom>
          <a:noFill/>
          <a:ln cap="flat" cmpd="sng" w="9525">
            <a:solidFill>
              <a:schemeClr val="accent2"/>
            </a:solidFill>
            <a:prstDash val="dash"/>
            <a:round/>
            <a:headEnd len="sm" w="sm" type="none"/>
            <a:tailEnd len="sm" w="sm" type="none"/>
          </a:ln>
        </p:spPr>
      </p:cxnSp>
      <p:sp>
        <p:nvSpPr>
          <p:cNvPr id="17" name="Google Shape;17;p51"/>
          <p:cNvSpPr/>
          <p:nvPr/>
        </p:nvSpPr>
        <p:spPr>
          <a:xfrm rot="5400000">
            <a:off x="419100" y="6467475"/>
            <a:ext cx="190849" cy="120314"/>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mailto:deepak.kth@gmail.com" TargetMode="Externa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6.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hyperlink" Target="https://www.sqlshack.com/how-to-create-an-advanced-sprint-burn-down-chart-in-excel/" TargetMode="Externa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5.jp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hyperlink" Target="https://www.visual-paradigm.com/scrum/what-is-product-backlog-in-scrum/"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
          <p:cNvSpPr txBox="1"/>
          <p:nvPr>
            <p:ph type="ctrTitle"/>
          </p:nvPr>
        </p:nvSpPr>
        <p:spPr>
          <a:xfrm>
            <a:off x="685800" y="457200"/>
            <a:ext cx="7772400" cy="1470025"/>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Clr>
                <a:schemeClr val="dk1"/>
              </a:buClr>
              <a:buSzPts val="3200"/>
              <a:buFont typeface="Bookman Old Style"/>
              <a:buNone/>
            </a:pPr>
            <a:r>
              <a:rPr lang="en-US" sz="3200">
                <a:latin typeface="Bookman Old Style"/>
                <a:ea typeface="Bookman Old Style"/>
                <a:cs typeface="Bookman Old Style"/>
                <a:sym typeface="Bookman Old Style"/>
              </a:rPr>
              <a:t>Introduction to IT Project Management and Entrepreneurship</a:t>
            </a:r>
            <a:endParaRPr sz="3200">
              <a:latin typeface="Bookman Old Style"/>
              <a:ea typeface="Bookman Old Style"/>
              <a:cs typeface="Bookman Old Style"/>
              <a:sym typeface="Bookman Old Style"/>
            </a:endParaRPr>
          </a:p>
        </p:txBody>
      </p:sp>
      <p:sp>
        <p:nvSpPr>
          <p:cNvPr id="118" name="Google Shape;118;p1"/>
          <p:cNvSpPr txBox="1"/>
          <p:nvPr>
            <p:ph idx="1" type="subTitle"/>
          </p:nvPr>
        </p:nvSpPr>
        <p:spPr>
          <a:xfrm>
            <a:off x="1752600" y="3743328"/>
            <a:ext cx="6400800" cy="1066800"/>
          </a:xfrm>
          <a:prstGeom prst="rect">
            <a:avLst/>
          </a:prstGeom>
          <a:noFill/>
          <a:ln>
            <a:noFill/>
          </a:ln>
        </p:spPr>
        <p:txBody>
          <a:bodyPr anchorCtr="0" anchor="t" bIns="45700" lIns="91425" spcFirstLastPara="1" rIns="91425" wrap="square" tIns="45700">
            <a:normAutofit fontScale="70000" lnSpcReduction="20000"/>
          </a:bodyPr>
          <a:lstStyle/>
          <a:p>
            <a:pPr indent="0" lvl="0" marL="0" rtl="0" algn="r">
              <a:spcBef>
                <a:spcPts val="0"/>
              </a:spcBef>
              <a:spcAft>
                <a:spcPts val="0"/>
              </a:spcAft>
              <a:buSzPct val="76000"/>
              <a:buNone/>
            </a:pPr>
            <a:r>
              <a:rPr lang="en-US"/>
              <a:t>Deepak Chandra Roy</a:t>
            </a:r>
            <a:endParaRPr/>
          </a:p>
          <a:p>
            <a:pPr indent="0" lvl="0" marL="0" rtl="0" algn="r">
              <a:spcBef>
                <a:spcPts val="600"/>
              </a:spcBef>
              <a:spcAft>
                <a:spcPts val="0"/>
              </a:spcAft>
              <a:buSzPct val="76000"/>
              <a:buNone/>
            </a:pPr>
            <a:r>
              <a:rPr lang="en-US"/>
              <a:t>Adjunct Faculty, CSE, EWU</a:t>
            </a:r>
            <a:endParaRPr/>
          </a:p>
          <a:p>
            <a:pPr indent="0" lvl="0" marL="0" rtl="0" algn="r">
              <a:spcBef>
                <a:spcPts val="600"/>
              </a:spcBef>
              <a:spcAft>
                <a:spcPts val="0"/>
              </a:spcAft>
              <a:buSzPct val="76000"/>
              <a:buNone/>
            </a:pPr>
            <a:r>
              <a:rPr lang="en-US" u="sng">
                <a:solidFill>
                  <a:schemeClr val="hlink"/>
                </a:solidFill>
                <a:hlinkClick r:id="rId3"/>
              </a:rPr>
              <a:t>deepak.kth@gmail.com</a:t>
            </a:r>
            <a:endParaRPr/>
          </a:p>
          <a:p>
            <a:pPr indent="0" lvl="0" marL="0" rtl="0" algn="r">
              <a:spcBef>
                <a:spcPts val="600"/>
              </a:spcBef>
              <a:spcAft>
                <a:spcPts val="0"/>
              </a:spcAft>
              <a:buSzPct val="76000"/>
              <a:buNone/>
            </a:pPr>
            <a:r>
              <a:rPr lang="en-US"/>
              <a:t>01685441156</a:t>
            </a:r>
            <a:endParaRPr/>
          </a:p>
        </p:txBody>
      </p:sp>
      <p:sp>
        <p:nvSpPr>
          <p:cNvPr id="119" name="Google Shape;119;p1"/>
          <p:cNvSpPr txBox="1"/>
          <p:nvPr>
            <p:ph idx="10" type="dt"/>
          </p:nvPr>
        </p:nvSpPr>
        <p:spPr>
          <a:xfrm>
            <a:off x="6400800" y="6355080"/>
            <a:ext cx="22860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12/10/2023</a:t>
            </a:r>
            <a:endParaRPr/>
          </a:p>
        </p:txBody>
      </p:sp>
      <p:sp>
        <p:nvSpPr>
          <p:cNvPr id="120" name="Google Shape;120;p1"/>
          <p:cNvSpPr txBox="1"/>
          <p:nvPr>
            <p:ph idx="11" type="ftr"/>
          </p:nvPr>
        </p:nvSpPr>
        <p:spPr>
          <a:xfrm>
            <a:off x="2898648" y="6355080"/>
            <a:ext cx="3474720" cy="36576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en-US"/>
              <a:t>CSE-495, Section# 3</a:t>
            </a:r>
            <a:endParaRPr/>
          </a:p>
        </p:txBody>
      </p:sp>
      <p:sp>
        <p:nvSpPr>
          <p:cNvPr id="121" name="Google Shape;121;p1"/>
          <p:cNvSpPr txBox="1"/>
          <p:nvPr>
            <p:ph idx="12" type="sldNum"/>
          </p:nvPr>
        </p:nvSpPr>
        <p:spPr>
          <a:xfrm>
            <a:off x="1216152" y="6355080"/>
            <a:ext cx="1219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pic>
        <p:nvPicPr>
          <p:cNvPr descr="ewu.jpg" id="122" name="Google Shape;122;p1"/>
          <p:cNvPicPr preferRelativeResize="0"/>
          <p:nvPr/>
        </p:nvPicPr>
        <p:blipFill rotWithShape="1">
          <a:blip r:embed="rId4">
            <a:alphaModFix/>
          </a:blip>
          <a:srcRect b="0" l="0" r="0" t="0"/>
          <a:stretch/>
        </p:blipFill>
        <p:spPr>
          <a:xfrm>
            <a:off x="6248400" y="1905000"/>
            <a:ext cx="2257425" cy="1483218"/>
          </a:xfrm>
          <a:prstGeom prst="rect">
            <a:avLst/>
          </a:prstGeom>
          <a:noFill/>
          <a:ln>
            <a:noFill/>
          </a:ln>
        </p:spPr>
      </p:pic>
      <p:sp>
        <p:nvSpPr>
          <p:cNvPr id="123" name="Google Shape;123;p1"/>
          <p:cNvSpPr txBox="1"/>
          <p:nvPr/>
        </p:nvSpPr>
        <p:spPr>
          <a:xfrm>
            <a:off x="3733799" y="1981200"/>
            <a:ext cx="1871026" cy="52322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US" sz="2800" u="none" cap="none" strike="noStrike">
                <a:solidFill>
                  <a:srgbClr val="7F7F7F"/>
                </a:solidFill>
                <a:latin typeface="Comic Sans MS"/>
                <a:ea typeface="Comic Sans MS"/>
                <a:cs typeface="Comic Sans MS"/>
                <a:sym typeface="Comic Sans MS"/>
              </a:rPr>
              <a:t>Lecture 5</a:t>
            </a:r>
            <a:endParaRPr b="1" i="0" sz="2800" u="none" cap="none" strike="noStrike">
              <a:solidFill>
                <a:srgbClr val="7F7F7F"/>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1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No changes during a sprint</a:t>
            </a:r>
            <a:endParaRPr/>
          </a:p>
        </p:txBody>
      </p:sp>
      <p:sp>
        <p:nvSpPr>
          <p:cNvPr id="179" name="Google Shape;179;p10"/>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In Agile Scrum, one of the key principles is to embrace change, but the changes introduced during a sprint are generally discouraged. The idea is to have a stable sprint backlog and a defined set of goals for the sprint. This helps the development team focus on delivering a potentially shippable product increment by the end of the sprint.</a:t>
            </a:r>
            <a:endParaRPr/>
          </a:p>
          <a:p>
            <a:pPr indent="-274320" lvl="0" marL="274320" rtl="0" algn="l">
              <a:spcBef>
                <a:spcPts val="600"/>
              </a:spcBef>
              <a:spcAft>
                <a:spcPts val="0"/>
              </a:spcAft>
              <a:buSzPts val="1976"/>
              <a:buChar char="🞂"/>
            </a:pPr>
            <a:r>
              <a:rPr lang="en-US"/>
              <a:t>However, there are situations where changes may need to be accommodated during a sprint.</a:t>
            </a:r>
            <a:endParaRPr/>
          </a:p>
          <a:p>
            <a:pPr indent="-148844" lvl="0" marL="274320" rtl="0" algn="l">
              <a:spcBef>
                <a:spcPts val="600"/>
              </a:spcBef>
              <a:spcAft>
                <a:spcPts val="0"/>
              </a:spcAft>
              <a:buSzPts val="1976"/>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Scrum Framework</a:t>
            </a:r>
            <a:endParaRPr/>
          </a:p>
        </p:txBody>
      </p:sp>
      <p:pic>
        <p:nvPicPr>
          <p:cNvPr id="185" name="Google Shape;185;p11"/>
          <p:cNvPicPr preferRelativeResize="0"/>
          <p:nvPr/>
        </p:nvPicPr>
        <p:blipFill rotWithShape="1">
          <a:blip r:embed="rId3">
            <a:alphaModFix/>
          </a:blip>
          <a:srcRect b="0" l="0" r="0" t="0"/>
          <a:stretch/>
        </p:blipFill>
        <p:spPr>
          <a:xfrm>
            <a:off x="1447800" y="1676400"/>
            <a:ext cx="6019800" cy="44263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Product owner</a:t>
            </a:r>
            <a:endParaRPr/>
          </a:p>
        </p:txBody>
      </p:sp>
      <p:sp>
        <p:nvSpPr>
          <p:cNvPr id="192" name="Google Shape;192;p1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Define the features of the product </a:t>
            </a:r>
            <a:endParaRPr/>
          </a:p>
          <a:p>
            <a:pPr indent="-274320" lvl="0" marL="274320" rtl="0" algn="l">
              <a:spcBef>
                <a:spcPts val="600"/>
              </a:spcBef>
              <a:spcAft>
                <a:spcPts val="0"/>
              </a:spcAft>
              <a:buSzPts val="1976"/>
              <a:buChar char="🞂"/>
            </a:pPr>
            <a:r>
              <a:rPr lang="en-US"/>
              <a:t>Makes scope vs. schedule decisions </a:t>
            </a:r>
            <a:endParaRPr/>
          </a:p>
          <a:p>
            <a:pPr indent="-274320" lvl="0" marL="274320" rtl="0" algn="l">
              <a:spcBef>
                <a:spcPts val="600"/>
              </a:spcBef>
              <a:spcAft>
                <a:spcPts val="0"/>
              </a:spcAft>
              <a:buSzPts val="1976"/>
              <a:buChar char="🞂"/>
            </a:pPr>
            <a:r>
              <a:rPr lang="en-US"/>
              <a:t>Responsible for achieving financial goals of the project </a:t>
            </a:r>
            <a:endParaRPr/>
          </a:p>
          <a:p>
            <a:pPr indent="-274320" lvl="0" marL="274320" rtl="0" algn="l">
              <a:spcBef>
                <a:spcPts val="600"/>
              </a:spcBef>
              <a:spcAft>
                <a:spcPts val="0"/>
              </a:spcAft>
              <a:buSzPts val="1976"/>
              <a:buChar char="🞂"/>
            </a:pPr>
            <a:r>
              <a:rPr lang="en-US"/>
              <a:t>Prioritize the product backlog </a:t>
            </a:r>
            <a:endParaRPr/>
          </a:p>
          <a:p>
            <a:pPr indent="-274320" lvl="0" marL="274320" rtl="0" algn="l">
              <a:spcBef>
                <a:spcPts val="600"/>
              </a:spcBef>
              <a:spcAft>
                <a:spcPts val="0"/>
              </a:spcAft>
              <a:buSzPts val="1976"/>
              <a:buChar char="🞂"/>
            </a:pPr>
            <a:r>
              <a:rPr lang="en-US"/>
              <a:t>Adjust features and priority every sprint, as needed  </a:t>
            </a:r>
            <a:endParaRPr/>
          </a:p>
          <a:p>
            <a:pPr indent="-274320" lvl="0" marL="274320" rtl="0" algn="l">
              <a:spcBef>
                <a:spcPts val="600"/>
              </a:spcBef>
              <a:spcAft>
                <a:spcPts val="0"/>
              </a:spcAft>
              <a:buSzPts val="1976"/>
              <a:buChar char="🞂"/>
            </a:pPr>
            <a:r>
              <a:rPr lang="en-US"/>
              <a:t>Accept or reject work results</a:t>
            </a:r>
            <a:endParaRPr/>
          </a:p>
        </p:txBody>
      </p:sp>
      <p:pic>
        <p:nvPicPr>
          <p:cNvPr id="193" name="Google Shape;193;p12"/>
          <p:cNvPicPr preferRelativeResize="0"/>
          <p:nvPr/>
        </p:nvPicPr>
        <p:blipFill rotWithShape="1">
          <a:blip r:embed="rId3">
            <a:alphaModFix/>
          </a:blip>
          <a:srcRect b="0" l="0" r="0" t="0"/>
          <a:stretch/>
        </p:blipFill>
        <p:spPr>
          <a:xfrm>
            <a:off x="7162800" y="609600"/>
            <a:ext cx="1771650" cy="15430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3"/>
          <p:cNvSpPr txBox="1"/>
          <p:nvPr>
            <p:ph type="title"/>
          </p:nvPr>
        </p:nvSpPr>
        <p:spPr>
          <a:xfrm>
            <a:off x="457200" y="0"/>
            <a:ext cx="8229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Product owner cont..</a:t>
            </a:r>
            <a:endParaRPr/>
          </a:p>
        </p:txBody>
      </p:sp>
      <p:sp>
        <p:nvSpPr>
          <p:cNvPr id="200" name="Google Shape;200;p13"/>
          <p:cNvSpPr txBox="1"/>
          <p:nvPr>
            <p:ph idx="1" type="body"/>
          </p:nvPr>
        </p:nvSpPr>
        <p:spPr>
          <a:xfrm>
            <a:off x="457200" y="1066800"/>
            <a:ext cx="8229600" cy="556260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1976"/>
              <a:buChar char="🞂"/>
            </a:pPr>
            <a:r>
              <a:rPr lang="en-US"/>
              <a:t>The Product Owner in Scrum is not necessarily the person who originally requested the development of the product, and they may not be the original customer</a:t>
            </a:r>
            <a:r>
              <a:rPr b="1" lang="en-US"/>
              <a:t>. The Product Owner is a specific role within the Scrum framework and has a set of responsibilities that revolve around managing the product backlog, prioritizing features, and representing the interests of stakeholders</a:t>
            </a:r>
            <a:r>
              <a:rPr lang="en-US"/>
              <a:t>.</a:t>
            </a:r>
            <a:endParaRPr/>
          </a:p>
          <a:p>
            <a:pPr indent="-148844" lvl="0" marL="274320" rtl="0" algn="l">
              <a:spcBef>
                <a:spcPts val="600"/>
              </a:spcBef>
              <a:spcAft>
                <a:spcPts val="0"/>
              </a:spcAft>
              <a:buSzPts val="1976"/>
              <a:buNone/>
            </a:pPr>
            <a:r>
              <a:t/>
            </a:r>
            <a:endParaRPr/>
          </a:p>
          <a:p>
            <a:pPr indent="-274320" lvl="0" marL="274320" rtl="0" algn="l">
              <a:spcBef>
                <a:spcPts val="600"/>
              </a:spcBef>
              <a:spcAft>
                <a:spcPts val="0"/>
              </a:spcAft>
              <a:buSzPts val="1976"/>
              <a:buChar char="🞂"/>
            </a:pPr>
            <a:r>
              <a:rPr lang="en-US"/>
              <a:t>While the Product Owner should have a deep understanding of the product and its users, their role is more focused on defining what needs to be built and in what order, rather than necessarily being the person who initiated the project.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4"/>
          <p:cNvSpPr txBox="1"/>
          <p:nvPr>
            <p:ph type="title"/>
          </p:nvPr>
        </p:nvSpPr>
        <p:spPr>
          <a:xfrm>
            <a:off x="457200" y="0"/>
            <a:ext cx="8229600" cy="11430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Product owner cont..</a:t>
            </a:r>
            <a:endParaRPr/>
          </a:p>
        </p:txBody>
      </p:sp>
      <p:sp>
        <p:nvSpPr>
          <p:cNvPr id="207" name="Google Shape;207;p14"/>
          <p:cNvSpPr txBox="1"/>
          <p:nvPr>
            <p:ph idx="1" type="body"/>
          </p:nvPr>
        </p:nvSpPr>
        <p:spPr>
          <a:xfrm>
            <a:off x="457200" y="1066800"/>
            <a:ext cx="8229600" cy="5562600"/>
          </a:xfrm>
          <a:prstGeom prst="rect">
            <a:avLst/>
          </a:prstGeom>
          <a:noFill/>
          <a:ln>
            <a:noFill/>
          </a:ln>
        </p:spPr>
        <p:txBody>
          <a:bodyPr anchorCtr="0" anchor="t" bIns="45700" lIns="91425" spcFirstLastPara="1" rIns="91425" wrap="square" tIns="45700">
            <a:normAutofit fontScale="92500" lnSpcReduction="20000"/>
          </a:bodyPr>
          <a:lstStyle/>
          <a:p>
            <a:pPr indent="-274320" lvl="0" marL="274320" rtl="0" algn="l">
              <a:spcBef>
                <a:spcPts val="0"/>
              </a:spcBef>
              <a:spcAft>
                <a:spcPts val="0"/>
              </a:spcAft>
              <a:buSzPct val="76000"/>
              <a:buChar char="🞂"/>
            </a:pPr>
            <a:r>
              <a:rPr lang="en-US"/>
              <a:t>The person who originally requested the development of the product might be a stakeholder or a key sponsor, but they might not be directly involved in day-to-day decisions about the product backlog or priorities. The Product Owner collaborates with stakeholders, gathers input, and makes decisions about what features to include in the product based on factors like business value, market needs, and user feedback.</a:t>
            </a:r>
            <a:endParaRPr/>
          </a:p>
          <a:p>
            <a:pPr indent="-274320" lvl="0" marL="274320" rtl="0" algn="l">
              <a:spcBef>
                <a:spcPts val="600"/>
              </a:spcBef>
              <a:spcAft>
                <a:spcPts val="0"/>
              </a:spcAft>
              <a:buSzPct val="76000"/>
              <a:buNone/>
            </a:pPr>
            <a:r>
              <a:t/>
            </a:r>
            <a:endParaRPr/>
          </a:p>
          <a:p>
            <a:pPr indent="-274320" lvl="0" marL="274320" rtl="0" algn="l">
              <a:spcBef>
                <a:spcPts val="600"/>
              </a:spcBef>
              <a:spcAft>
                <a:spcPts val="0"/>
              </a:spcAft>
              <a:buSzPct val="76000"/>
              <a:buChar char="🞂"/>
            </a:pPr>
            <a:r>
              <a:rPr lang="en-US"/>
              <a:t>In summary, the Product Owner is a role that </a:t>
            </a:r>
            <a:r>
              <a:rPr b="1" lang="en-US"/>
              <a:t>facilitates effective communication</a:t>
            </a:r>
            <a:r>
              <a:rPr lang="en-US"/>
              <a:t> between </a:t>
            </a:r>
            <a:r>
              <a:rPr b="1" lang="en-US"/>
              <a:t>stakeholders</a:t>
            </a:r>
            <a:r>
              <a:rPr lang="en-US"/>
              <a:t> and the </a:t>
            </a:r>
            <a:r>
              <a:rPr b="1" lang="en-US"/>
              <a:t>development team</a:t>
            </a:r>
            <a:r>
              <a:rPr lang="en-US"/>
              <a:t>, and they are responsible for maximizing the value delivered by the team. The specific individual serving as the Product Owner could come from various backgrounds within the organization and may or may not be the person who initiated the project or requested the product development.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5"/>
          <p:cNvSpPr txBox="1"/>
          <p:nvPr>
            <p:ph type="title"/>
          </p:nvPr>
        </p:nvSpPr>
        <p:spPr>
          <a:xfrm>
            <a:off x="457200" y="274638"/>
            <a:ext cx="8229600" cy="8683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The scrum master</a:t>
            </a:r>
            <a:endParaRPr/>
          </a:p>
        </p:txBody>
      </p:sp>
      <p:sp>
        <p:nvSpPr>
          <p:cNvPr id="213" name="Google Shape;213;p15"/>
          <p:cNvSpPr txBox="1"/>
          <p:nvPr>
            <p:ph idx="1" type="body"/>
          </p:nvPr>
        </p:nvSpPr>
        <p:spPr>
          <a:xfrm>
            <a:off x="457200" y="1219200"/>
            <a:ext cx="8229600" cy="52578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Responsible for enacting Scrum values and practices </a:t>
            </a:r>
            <a:endParaRPr/>
          </a:p>
          <a:p>
            <a:pPr indent="-274320" lvl="0" marL="274320" rtl="0" algn="l">
              <a:spcBef>
                <a:spcPts val="600"/>
              </a:spcBef>
              <a:spcAft>
                <a:spcPts val="0"/>
              </a:spcAft>
              <a:buSzPts val="1976"/>
              <a:buChar char="🞂"/>
            </a:pPr>
            <a:r>
              <a:rPr lang="en-US"/>
              <a:t> Removes impediments </a:t>
            </a:r>
            <a:endParaRPr/>
          </a:p>
          <a:p>
            <a:pPr indent="-274320" lvl="0" marL="274320" rtl="0" algn="l">
              <a:spcBef>
                <a:spcPts val="600"/>
              </a:spcBef>
              <a:spcAft>
                <a:spcPts val="0"/>
              </a:spcAft>
              <a:buSzPts val="1976"/>
              <a:buChar char="🞂"/>
            </a:pPr>
            <a:r>
              <a:rPr lang="en-US"/>
              <a:t>Coaches the team to their best possible performance </a:t>
            </a:r>
            <a:endParaRPr/>
          </a:p>
          <a:p>
            <a:pPr indent="-274320" lvl="0" marL="274320" rtl="0" algn="l">
              <a:spcBef>
                <a:spcPts val="600"/>
              </a:spcBef>
              <a:spcAft>
                <a:spcPts val="0"/>
              </a:spcAft>
              <a:buSzPts val="1976"/>
              <a:buChar char="🞂"/>
            </a:pPr>
            <a:r>
              <a:rPr lang="en-US"/>
              <a:t> Helps to improve team productivity in any way possible </a:t>
            </a:r>
            <a:endParaRPr/>
          </a:p>
          <a:p>
            <a:pPr indent="-274320" lvl="0" marL="274320" rtl="0" algn="l">
              <a:spcBef>
                <a:spcPts val="600"/>
              </a:spcBef>
              <a:spcAft>
                <a:spcPts val="0"/>
              </a:spcAft>
              <a:buSzPts val="1976"/>
              <a:buChar char="🞂"/>
            </a:pPr>
            <a:r>
              <a:rPr lang="en-US"/>
              <a:t> Enable close cooperation across all roles and functions </a:t>
            </a:r>
            <a:endParaRPr/>
          </a:p>
          <a:p>
            <a:pPr indent="-274320" lvl="0" marL="274320" rtl="0" algn="l">
              <a:spcBef>
                <a:spcPts val="600"/>
              </a:spcBef>
              <a:spcAft>
                <a:spcPts val="0"/>
              </a:spcAft>
              <a:buSzPts val="1976"/>
              <a:buChar char="🞂"/>
            </a:pPr>
            <a:r>
              <a:rPr lang="en-US"/>
              <a:t> Shield the team from external interference</a:t>
            </a:r>
            <a:endParaRPr/>
          </a:p>
        </p:txBody>
      </p:sp>
      <p:pic>
        <p:nvPicPr>
          <p:cNvPr id="214" name="Google Shape;214;p15"/>
          <p:cNvPicPr preferRelativeResize="0"/>
          <p:nvPr/>
        </p:nvPicPr>
        <p:blipFill rotWithShape="1">
          <a:blip r:embed="rId3">
            <a:alphaModFix/>
          </a:blip>
          <a:srcRect b="0" l="0" r="0" t="0"/>
          <a:stretch/>
        </p:blipFill>
        <p:spPr>
          <a:xfrm>
            <a:off x="7772400" y="228600"/>
            <a:ext cx="1094317" cy="95311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16"/>
          <p:cNvSpPr txBox="1"/>
          <p:nvPr>
            <p:ph type="title"/>
          </p:nvPr>
        </p:nvSpPr>
        <p:spPr>
          <a:xfrm>
            <a:off x="457200" y="274638"/>
            <a:ext cx="8229600" cy="8683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The scrum master cont..</a:t>
            </a:r>
            <a:endParaRPr/>
          </a:p>
        </p:txBody>
      </p:sp>
      <p:sp>
        <p:nvSpPr>
          <p:cNvPr id="220" name="Google Shape;220;p16"/>
          <p:cNvSpPr txBox="1"/>
          <p:nvPr>
            <p:ph idx="1" type="body"/>
          </p:nvPr>
        </p:nvSpPr>
        <p:spPr>
          <a:xfrm>
            <a:off x="457200" y="1219200"/>
            <a:ext cx="8229600" cy="52578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The Scrum Master is a crucial role within the Scrum framework, and their primary responsibility is to facilitate the Scrum process and help the Scrum Team (Development Team, Product Owner, and themselves) work effectively. The Scrum Master serves as a coach, mentor, and facilitator, ensuring that the team follows Scrum practices and principles to deliver value to the customer.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7"/>
          <p:cNvSpPr txBox="1"/>
          <p:nvPr>
            <p:ph type="title"/>
          </p:nvPr>
        </p:nvSpPr>
        <p:spPr>
          <a:xfrm>
            <a:off x="457200" y="274638"/>
            <a:ext cx="8229600" cy="8683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Role of scrum master</a:t>
            </a:r>
            <a:endParaRPr/>
          </a:p>
        </p:txBody>
      </p:sp>
      <p:sp>
        <p:nvSpPr>
          <p:cNvPr id="226" name="Google Shape;226;p17"/>
          <p:cNvSpPr txBox="1"/>
          <p:nvPr>
            <p:ph idx="1" type="body"/>
          </p:nvPr>
        </p:nvSpPr>
        <p:spPr>
          <a:xfrm>
            <a:off x="457200" y="1219200"/>
            <a:ext cx="8229600" cy="525780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76000"/>
              <a:buChar char="🞂"/>
            </a:pPr>
            <a:r>
              <a:rPr b="1" lang="en-US"/>
              <a:t>Facilitation:</a:t>
            </a:r>
            <a:r>
              <a:rPr lang="en-US"/>
              <a:t> The Scrum Master facilitates Scrum events, such as Sprint Planning, Daily Standups, Sprint Reviews, and Sprint Retrospectives. They help ensure that these events are productive, time-boxed, and achieve their intended goals.</a:t>
            </a:r>
            <a:endParaRPr/>
          </a:p>
          <a:p>
            <a:pPr indent="-274320" lvl="0" marL="274320" rtl="0" algn="l">
              <a:spcBef>
                <a:spcPts val="600"/>
              </a:spcBef>
              <a:spcAft>
                <a:spcPts val="0"/>
              </a:spcAft>
              <a:buSzPct val="76000"/>
              <a:buChar char="🞂"/>
            </a:pPr>
            <a:r>
              <a:rPr b="1" lang="en-US"/>
              <a:t>Coaching and Mentoring:</a:t>
            </a:r>
            <a:r>
              <a:rPr lang="en-US"/>
              <a:t> The Scrum Master coaches the Scrum Team and the organization on Scrum practices, principles, and values. They help individuals and teams understand their roles and responsibilities within the Scrum framework.</a:t>
            </a:r>
            <a:endParaRPr/>
          </a:p>
          <a:p>
            <a:pPr indent="-274320" lvl="0" marL="274320" rtl="0" algn="l">
              <a:spcBef>
                <a:spcPts val="600"/>
              </a:spcBef>
              <a:spcAft>
                <a:spcPts val="0"/>
              </a:spcAft>
              <a:buSzPct val="76000"/>
              <a:buChar char="🞂"/>
            </a:pPr>
            <a:r>
              <a:rPr b="1" lang="en-US"/>
              <a:t>Removing Impediments:</a:t>
            </a:r>
            <a:r>
              <a:rPr lang="en-US"/>
              <a:t> The Scrum Master identifies and removes impediments or obstacles that hinder the progress of the Scrum Team. This involves working with the team to address challenges and collaborating with the organization to eliminate roadblocks.</a:t>
            </a:r>
            <a:endParaRPr/>
          </a:p>
          <a:p>
            <a:pPr indent="-274320" lvl="0" marL="274320" rtl="0" algn="l">
              <a:spcBef>
                <a:spcPts val="600"/>
              </a:spcBef>
              <a:spcAft>
                <a:spcPts val="0"/>
              </a:spcAft>
              <a:buSzPct val="76000"/>
              <a:buChar char="🞂"/>
            </a:pPr>
            <a:r>
              <a:rPr b="1" lang="en-US"/>
              <a:t>Servant Leadership:</a:t>
            </a:r>
            <a:r>
              <a:rPr lang="en-US"/>
              <a:t> The Scrum Master embodies a servant leadership approach, serving the needs of the team and the organization. They foster a culture of collaboration, openness, and continuous improvement.</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8"/>
          <p:cNvSpPr txBox="1"/>
          <p:nvPr>
            <p:ph type="title"/>
          </p:nvPr>
        </p:nvSpPr>
        <p:spPr>
          <a:xfrm>
            <a:off x="457200" y="274638"/>
            <a:ext cx="8229600" cy="563562"/>
          </a:xfrm>
          <a:prstGeom prst="rect">
            <a:avLst/>
          </a:prstGeom>
          <a:noFill/>
          <a:ln>
            <a:noFill/>
          </a:ln>
        </p:spPr>
        <p:txBody>
          <a:bodyPr anchorCtr="0" anchor="b" bIns="45700" lIns="91425" spcFirstLastPara="1" rIns="91425" wrap="square" tIns="45700">
            <a:normAutofit fontScale="90000"/>
          </a:bodyPr>
          <a:lstStyle/>
          <a:p>
            <a:pPr indent="0" lvl="0" marL="0" rtl="0" algn="l">
              <a:spcBef>
                <a:spcPts val="0"/>
              </a:spcBef>
              <a:spcAft>
                <a:spcPts val="0"/>
              </a:spcAft>
              <a:buClr>
                <a:schemeClr val="dk2"/>
              </a:buClr>
              <a:buSzPct val="100000"/>
              <a:buFont typeface="Bookman Old Style"/>
              <a:buNone/>
            </a:pPr>
            <a:r>
              <a:rPr lang="en-US"/>
              <a:t>Role of scrum master cont..</a:t>
            </a:r>
            <a:endParaRPr/>
          </a:p>
        </p:txBody>
      </p:sp>
      <p:sp>
        <p:nvSpPr>
          <p:cNvPr id="232" name="Google Shape;232;p18"/>
          <p:cNvSpPr txBox="1"/>
          <p:nvPr>
            <p:ph idx="1" type="body"/>
          </p:nvPr>
        </p:nvSpPr>
        <p:spPr>
          <a:xfrm>
            <a:off x="457200" y="914400"/>
            <a:ext cx="8229600" cy="5715000"/>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spcBef>
                <a:spcPts val="0"/>
              </a:spcBef>
              <a:spcAft>
                <a:spcPts val="0"/>
              </a:spcAft>
              <a:buSzPct val="76000"/>
              <a:buChar char="🞂"/>
            </a:pPr>
            <a:r>
              <a:rPr b="1" lang="en-US"/>
              <a:t>Continuous Improvement:</a:t>
            </a:r>
            <a:r>
              <a:rPr lang="en-US"/>
              <a:t> The Scrum Master promotes a culture of continuous improvement within the team. This involves facilitating retrospectives to reflect on what went well, what could be improved, and implementing changes to enhance team effectiveness.</a:t>
            </a:r>
            <a:endParaRPr/>
          </a:p>
          <a:p>
            <a:pPr indent="-274320" lvl="0" marL="274320" rtl="0" algn="l">
              <a:spcBef>
                <a:spcPts val="600"/>
              </a:spcBef>
              <a:spcAft>
                <a:spcPts val="0"/>
              </a:spcAft>
              <a:buSzPct val="76000"/>
              <a:buChar char="🞂"/>
            </a:pPr>
            <a:r>
              <a:rPr b="1" lang="en-US"/>
              <a:t>Protecting the Team:</a:t>
            </a:r>
            <a:r>
              <a:rPr lang="en-US"/>
              <a:t> The Scrum Master shields the team from external distractions and interruptions, allowing them to focus on their work during the sprint. They also ensure that the team is not overburdened with tasks and commitments.</a:t>
            </a:r>
            <a:endParaRPr/>
          </a:p>
          <a:p>
            <a:pPr indent="-274320" lvl="0" marL="274320" rtl="0" algn="l">
              <a:spcBef>
                <a:spcPts val="600"/>
              </a:spcBef>
              <a:spcAft>
                <a:spcPts val="0"/>
              </a:spcAft>
              <a:buSzPct val="76000"/>
              <a:buChar char="🞂"/>
            </a:pPr>
            <a:r>
              <a:rPr b="1" lang="en-US"/>
              <a:t>Monitoring and Metrics:</a:t>
            </a:r>
            <a:r>
              <a:rPr lang="en-US"/>
              <a:t> The Scrum Master helps the team understand and use appropriate metrics to monitor progress and identify areas for improvement. This may include burndown charts, velocity, and other relevant measures.</a:t>
            </a:r>
            <a:endParaRPr/>
          </a:p>
          <a:p>
            <a:pPr indent="-274320" lvl="0" marL="274320" rtl="0" algn="l">
              <a:spcBef>
                <a:spcPts val="600"/>
              </a:spcBef>
              <a:spcAft>
                <a:spcPts val="0"/>
              </a:spcAft>
              <a:buSzPct val="76000"/>
              <a:buChar char="🞂"/>
            </a:pPr>
            <a:r>
              <a:rPr b="1" lang="en-US"/>
              <a:t>Promoting Scrum Values:</a:t>
            </a:r>
            <a:r>
              <a:rPr lang="en-US"/>
              <a:t> The Scrum Master helps to instill the Scrum values of commitment, courage, focus, openness, and respect within the team. They encourage a positive and collaborative working environment.</a:t>
            </a:r>
            <a:endParaRPr/>
          </a:p>
          <a:p>
            <a:pPr indent="-274320" lvl="0" marL="274320" rtl="0" algn="l">
              <a:spcBef>
                <a:spcPts val="600"/>
              </a:spcBef>
              <a:spcAft>
                <a:spcPts val="0"/>
              </a:spcAft>
              <a:buSzPct val="76000"/>
              <a:buChar char="🞂"/>
            </a:pPr>
            <a:r>
              <a:rPr lang="en-US"/>
              <a:t>It's important to note that while </a:t>
            </a:r>
            <a:r>
              <a:rPr b="1" lang="en-US"/>
              <a:t>the Scrum Master</a:t>
            </a:r>
            <a:r>
              <a:rPr lang="en-US"/>
              <a:t> plays a critical role in facilitating and supporting the Scrum process, </a:t>
            </a:r>
            <a:r>
              <a:rPr b="1" i="1" lang="en-US">
                <a:solidFill>
                  <a:srgbClr val="FF0000"/>
                </a:solidFill>
              </a:rPr>
              <a:t>they do not have authority over the team</a:t>
            </a:r>
            <a:r>
              <a:rPr lang="en-US"/>
              <a:t>. Instead, </a:t>
            </a:r>
            <a:r>
              <a:rPr b="1" i="1" lang="en-US">
                <a:solidFill>
                  <a:srgbClr val="FF0000"/>
                </a:solidFill>
              </a:rPr>
              <a:t>they act as a servant-leader</a:t>
            </a:r>
            <a:r>
              <a:rPr lang="en-US"/>
              <a:t>, guiding and assisting the team in their self-organization and continuous improvement journey.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Development team</a:t>
            </a:r>
            <a:endParaRPr/>
          </a:p>
        </p:txBody>
      </p:sp>
      <p:sp>
        <p:nvSpPr>
          <p:cNvPr id="239" name="Google Shape;239;p19"/>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Typically 3-9 people </a:t>
            </a:r>
            <a:endParaRPr/>
          </a:p>
          <a:p>
            <a:pPr indent="-274320" lvl="0" marL="274320" rtl="0" algn="l">
              <a:spcBef>
                <a:spcPts val="600"/>
              </a:spcBef>
              <a:spcAft>
                <a:spcPts val="0"/>
              </a:spcAft>
              <a:buSzPts val="1976"/>
              <a:buChar char="🞂"/>
            </a:pPr>
            <a:r>
              <a:rPr lang="en-US"/>
              <a:t>Cross-functional: </a:t>
            </a:r>
            <a:endParaRPr/>
          </a:p>
          <a:p>
            <a:pPr indent="-274320" lvl="1" marL="548640" rtl="0" algn="l">
              <a:spcBef>
                <a:spcPts val="500"/>
              </a:spcBef>
              <a:spcAft>
                <a:spcPts val="0"/>
              </a:spcAft>
              <a:buSzPts val="1748"/>
              <a:buChar char="🞂"/>
            </a:pPr>
            <a:r>
              <a:rPr lang="en-US"/>
              <a:t>Programmers, testers, user experience designers, etc. </a:t>
            </a:r>
            <a:endParaRPr/>
          </a:p>
          <a:p>
            <a:pPr indent="-274320" lvl="0" marL="274320" rtl="0" algn="l">
              <a:spcBef>
                <a:spcPts val="600"/>
              </a:spcBef>
              <a:spcAft>
                <a:spcPts val="0"/>
              </a:spcAft>
              <a:buSzPts val="1976"/>
              <a:buChar char="🞂"/>
            </a:pPr>
            <a:r>
              <a:rPr lang="en-US"/>
              <a:t>Members should be full-time </a:t>
            </a:r>
            <a:endParaRPr/>
          </a:p>
          <a:p>
            <a:pPr indent="-274320" lvl="1" marL="548640" rtl="0" algn="l">
              <a:spcBef>
                <a:spcPts val="500"/>
              </a:spcBef>
              <a:spcAft>
                <a:spcPts val="0"/>
              </a:spcAft>
              <a:buSzPts val="1748"/>
              <a:buChar char="🞂"/>
            </a:pPr>
            <a:r>
              <a:rPr lang="en-US"/>
              <a:t>May be exceptions (e.g., database administrator) </a:t>
            </a:r>
            <a:endParaRPr/>
          </a:p>
          <a:p>
            <a:pPr indent="-274320" lvl="0" marL="274320" rtl="0" algn="l">
              <a:spcBef>
                <a:spcPts val="600"/>
              </a:spcBef>
              <a:spcAft>
                <a:spcPts val="0"/>
              </a:spcAft>
              <a:buSzPts val="1976"/>
              <a:buChar char="🞂"/>
            </a:pPr>
            <a:r>
              <a:rPr lang="en-US"/>
              <a:t>Teams are self-organizing </a:t>
            </a:r>
            <a:endParaRPr/>
          </a:p>
          <a:p>
            <a:pPr indent="-274320" lvl="1" marL="548640" rtl="0" algn="l">
              <a:spcBef>
                <a:spcPts val="500"/>
              </a:spcBef>
              <a:spcAft>
                <a:spcPts val="0"/>
              </a:spcAft>
              <a:buSzPts val="1748"/>
              <a:buChar char="🞂"/>
            </a:pPr>
            <a:r>
              <a:rPr lang="en-US"/>
              <a:t>Ideally, no titles but rarely a possibility </a:t>
            </a:r>
            <a:endParaRPr/>
          </a:p>
          <a:p>
            <a:pPr indent="-274320" lvl="0" marL="274320" rtl="0" algn="l">
              <a:spcBef>
                <a:spcPts val="600"/>
              </a:spcBef>
              <a:spcAft>
                <a:spcPts val="0"/>
              </a:spcAft>
              <a:buSzPts val="1976"/>
              <a:buChar char="🞂"/>
            </a:pPr>
            <a:r>
              <a:rPr lang="en-US"/>
              <a:t>Membership should change only between sprints</a:t>
            </a:r>
            <a:endParaRPr/>
          </a:p>
        </p:txBody>
      </p:sp>
      <p:pic>
        <p:nvPicPr>
          <p:cNvPr id="240" name="Google Shape;240;p19"/>
          <p:cNvPicPr preferRelativeResize="0"/>
          <p:nvPr/>
        </p:nvPicPr>
        <p:blipFill rotWithShape="1">
          <a:blip r:embed="rId3">
            <a:alphaModFix/>
          </a:blip>
          <a:srcRect b="0" l="0" r="0" t="0"/>
          <a:stretch/>
        </p:blipFill>
        <p:spPr>
          <a:xfrm>
            <a:off x="7010400" y="228600"/>
            <a:ext cx="1771650" cy="15430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Agenda</a:t>
            </a:r>
            <a:endParaRPr/>
          </a:p>
        </p:txBody>
      </p:sp>
      <p:sp>
        <p:nvSpPr>
          <p:cNvPr id="129" name="Google Shape;129;p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Scrum</a:t>
            </a:r>
            <a:endParaRPr/>
          </a:p>
          <a:p>
            <a:pPr indent="-274320" lvl="0" marL="274320" rtl="0" algn="l">
              <a:spcBef>
                <a:spcPts val="600"/>
              </a:spcBef>
              <a:spcAft>
                <a:spcPts val="0"/>
              </a:spcAft>
              <a:buSzPts val="1976"/>
              <a:buChar char="🞂"/>
            </a:pPr>
            <a:r>
              <a:rPr lang="en-US"/>
              <a:t>Kanban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0"/>
          <p:cNvSpPr txBox="1"/>
          <p:nvPr>
            <p:ph type="title"/>
          </p:nvPr>
        </p:nvSpPr>
        <p:spPr>
          <a:xfrm>
            <a:off x="457200" y="0"/>
            <a:ext cx="8229600" cy="7921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The team</a:t>
            </a:r>
            <a:endParaRPr/>
          </a:p>
        </p:txBody>
      </p:sp>
      <p:sp>
        <p:nvSpPr>
          <p:cNvPr id="247" name="Google Shape;247;p20"/>
          <p:cNvSpPr txBox="1"/>
          <p:nvPr>
            <p:ph idx="1" type="body"/>
          </p:nvPr>
        </p:nvSpPr>
        <p:spPr>
          <a:xfrm>
            <a:off x="228600" y="762000"/>
            <a:ext cx="8686800" cy="6096000"/>
          </a:xfrm>
          <a:prstGeom prst="rect">
            <a:avLst/>
          </a:prstGeom>
          <a:noFill/>
          <a:ln>
            <a:noFill/>
          </a:ln>
        </p:spPr>
        <p:txBody>
          <a:bodyPr anchorCtr="0" anchor="t" bIns="45700" lIns="91425" spcFirstLastPara="1" rIns="91425" wrap="square" tIns="45700">
            <a:normAutofit fontScale="47500" lnSpcReduction="20000"/>
          </a:bodyPr>
          <a:lstStyle/>
          <a:p>
            <a:pPr indent="-274320" lvl="0" marL="274320" rtl="0" algn="l">
              <a:spcBef>
                <a:spcPts val="0"/>
              </a:spcBef>
              <a:spcAft>
                <a:spcPts val="0"/>
              </a:spcAft>
              <a:buSzPct val="76000"/>
              <a:buChar char="🞂"/>
            </a:pPr>
            <a:r>
              <a:rPr lang="en-US"/>
              <a:t>The Scrum Team is a cross-functional group of individuals working together to deliver a potentially shippable product increment at the end of every Sprint in the Scrum framework. The three primary roles within the Scrum Team are the Development Team, the Product Owner, and the Scrum Master.</a:t>
            </a:r>
            <a:endParaRPr/>
          </a:p>
          <a:p>
            <a:pPr indent="-274320" lvl="0" marL="274320" rtl="0" algn="l">
              <a:spcBef>
                <a:spcPts val="600"/>
              </a:spcBef>
              <a:spcAft>
                <a:spcPts val="0"/>
              </a:spcAft>
              <a:buSzPct val="76000"/>
              <a:buChar char="🞂"/>
            </a:pPr>
            <a:r>
              <a:rPr b="1" lang="en-US"/>
              <a:t>Development Team:</a:t>
            </a:r>
            <a:endParaRPr/>
          </a:p>
          <a:p>
            <a:pPr indent="-274344" lvl="1" marL="548640" rtl="0" algn="l">
              <a:spcBef>
                <a:spcPts val="500"/>
              </a:spcBef>
              <a:spcAft>
                <a:spcPts val="0"/>
              </a:spcAft>
              <a:buSzPct val="76000"/>
              <a:buChar char="🞂"/>
            </a:pPr>
            <a:r>
              <a:rPr lang="en-US"/>
              <a:t>The Development Team consists of professionals who do the work of delivering a potentially releasable product increment at the end of each Sprint.</a:t>
            </a:r>
            <a:endParaRPr/>
          </a:p>
          <a:p>
            <a:pPr indent="-274344" lvl="1" marL="548640" rtl="0" algn="l">
              <a:spcBef>
                <a:spcPts val="500"/>
              </a:spcBef>
              <a:spcAft>
                <a:spcPts val="0"/>
              </a:spcAft>
              <a:buSzPct val="76000"/>
              <a:buChar char="🞂"/>
            </a:pPr>
            <a:r>
              <a:rPr lang="en-US"/>
              <a:t>It is typically a cross-functional group that includes software developers, testers, designers, and any other roles necessary to deliver a complete product.</a:t>
            </a:r>
            <a:endParaRPr/>
          </a:p>
          <a:p>
            <a:pPr indent="-274344" lvl="1" marL="548640" rtl="0" algn="l">
              <a:spcBef>
                <a:spcPts val="500"/>
              </a:spcBef>
              <a:spcAft>
                <a:spcPts val="0"/>
              </a:spcAft>
              <a:buSzPct val="76000"/>
              <a:buChar char="🞂"/>
            </a:pPr>
            <a:r>
              <a:rPr lang="en-US"/>
              <a:t>The team is self-organizing, meaning they determine how to accomplish the work and are responsible for managing their own tasks and commitments.</a:t>
            </a:r>
            <a:endParaRPr/>
          </a:p>
          <a:p>
            <a:pPr indent="-274344" lvl="1" marL="548640" rtl="0" algn="l">
              <a:spcBef>
                <a:spcPts val="500"/>
              </a:spcBef>
              <a:spcAft>
                <a:spcPts val="0"/>
              </a:spcAft>
              <a:buSzPct val="76000"/>
              <a:buChar char="🞂"/>
            </a:pPr>
            <a:r>
              <a:rPr lang="en-US"/>
              <a:t>The size of the Development Team is usually between three to nine members, with the idea that smaller teams promote better communication and collaboration.</a:t>
            </a:r>
            <a:endParaRPr/>
          </a:p>
          <a:p>
            <a:pPr indent="-274320" lvl="0" marL="274320" rtl="0" algn="l">
              <a:spcBef>
                <a:spcPts val="600"/>
              </a:spcBef>
              <a:spcAft>
                <a:spcPts val="0"/>
              </a:spcAft>
              <a:buSzPct val="76000"/>
              <a:buChar char="🞂"/>
            </a:pPr>
            <a:r>
              <a:rPr b="1" lang="en-US"/>
              <a:t>Product Owner:</a:t>
            </a:r>
            <a:endParaRPr/>
          </a:p>
          <a:p>
            <a:pPr indent="-274344" lvl="1" marL="548640" rtl="0" algn="l">
              <a:spcBef>
                <a:spcPts val="500"/>
              </a:spcBef>
              <a:spcAft>
                <a:spcPts val="0"/>
              </a:spcAft>
              <a:buSzPct val="76000"/>
              <a:buChar char="🞂"/>
            </a:pPr>
            <a:r>
              <a:rPr lang="en-US"/>
              <a:t>The Product Owner is a single individual who represents the voice of the customer and stakeholders. They are responsible for maximizing the value of the product and the work of the Development Team.</a:t>
            </a:r>
            <a:endParaRPr/>
          </a:p>
          <a:p>
            <a:pPr indent="-274344" lvl="1" marL="548640" rtl="0" algn="l">
              <a:spcBef>
                <a:spcPts val="500"/>
              </a:spcBef>
              <a:spcAft>
                <a:spcPts val="0"/>
              </a:spcAft>
              <a:buSzPct val="76000"/>
              <a:buChar char="🞂"/>
            </a:pPr>
            <a:r>
              <a:rPr lang="en-US"/>
              <a:t>The Product Owner defines and prioritizes the product backlog, ensuring that the team is working on the most valuable features and improvements first.</a:t>
            </a:r>
            <a:endParaRPr/>
          </a:p>
          <a:p>
            <a:pPr indent="-274344" lvl="1" marL="548640" rtl="0" algn="l">
              <a:spcBef>
                <a:spcPts val="500"/>
              </a:spcBef>
              <a:spcAft>
                <a:spcPts val="0"/>
              </a:spcAft>
              <a:buSzPct val="76000"/>
              <a:buChar char="🞂"/>
            </a:pPr>
            <a:r>
              <a:rPr lang="en-US"/>
              <a:t>They make decisions about what gets built, provide clarity on product backlog items, and ensure that the team understands the overall goals and vision for the product.</a:t>
            </a:r>
            <a:endParaRPr/>
          </a:p>
          <a:p>
            <a:pPr indent="-274320" lvl="0" marL="274320" rtl="0" algn="l">
              <a:spcBef>
                <a:spcPts val="600"/>
              </a:spcBef>
              <a:spcAft>
                <a:spcPts val="0"/>
              </a:spcAft>
              <a:buSzPct val="76000"/>
              <a:buChar char="🞂"/>
            </a:pPr>
            <a:r>
              <a:rPr b="1" lang="en-US"/>
              <a:t>Scrum Master:</a:t>
            </a:r>
            <a:endParaRPr/>
          </a:p>
          <a:p>
            <a:pPr indent="-274344" lvl="1" marL="548640" rtl="0" algn="l">
              <a:spcBef>
                <a:spcPts val="500"/>
              </a:spcBef>
              <a:spcAft>
                <a:spcPts val="0"/>
              </a:spcAft>
              <a:buSzPct val="76000"/>
              <a:buChar char="🞂"/>
            </a:pPr>
            <a:r>
              <a:rPr lang="en-US"/>
              <a:t>The Scrum Master is a servant-leader who supports both the Development Team and the Product Owner in their roles. They are responsible for ensuring that the Scrum process is understood and followed.</a:t>
            </a:r>
            <a:endParaRPr/>
          </a:p>
          <a:p>
            <a:pPr indent="-274344" lvl="1" marL="548640" rtl="0" algn="l">
              <a:spcBef>
                <a:spcPts val="500"/>
              </a:spcBef>
              <a:spcAft>
                <a:spcPts val="0"/>
              </a:spcAft>
              <a:buSzPct val="76000"/>
              <a:buChar char="🞂"/>
            </a:pPr>
            <a:r>
              <a:rPr lang="en-US"/>
              <a:t>The Scrum Master helps the team navigate challenges, removes impediments, and facilitates Scrum events. They also promote a culture of continuous improvement within the team.</a:t>
            </a:r>
            <a:endParaRPr/>
          </a:p>
          <a:p>
            <a:pPr indent="-274344" lvl="1" marL="548640" rtl="0" algn="l">
              <a:spcBef>
                <a:spcPts val="500"/>
              </a:spcBef>
              <a:spcAft>
                <a:spcPts val="0"/>
              </a:spcAft>
              <a:buSzPct val="76000"/>
              <a:buChar char="🞂"/>
            </a:pPr>
            <a:r>
              <a:rPr lang="en-US"/>
              <a:t>While the Scrum Master is a guide and coach, they do not have authority over the team. Instead, they help the team self-organize and make their own decisions.</a:t>
            </a:r>
            <a:endParaRPr/>
          </a:p>
          <a:p>
            <a:pPr indent="-221620" lvl="1" marL="548640" rtl="0" algn="l">
              <a:spcBef>
                <a:spcPts val="500"/>
              </a:spcBef>
              <a:spcAft>
                <a:spcPts val="0"/>
              </a:spcAft>
              <a:buSzPct val="76000"/>
              <a:buNone/>
            </a:pPr>
            <a:r>
              <a:t/>
            </a:r>
            <a:endParaRPr/>
          </a:p>
          <a:p>
            <a:pPr indent="-274320" lvl="0" marL="274320" rtl="0" algn="l">
              <a:spcBef>
                <a:spcPts val="600"/>
              </a:spcBef>
              <a:spcAft>
                <a:spcPts val="0"/>
              </a:spcAft>
              <a:buSzPct val="76000"/>
              <a:buChar char="🞂"/>
            </a:pPr>
            <a:r>
              <a:rPr lang="en-US"/>
              <a:t>The Scrum Team works in time-boxed iterations called Sprints, typically lasting one to four weeks. During each Sprint, the team collaborates to deliver a potentially shippable product increment. The iterative and incremental nature of Scrum allows for flexibility and adaptability, enabling the team to respond to changing requirements and deliver value regularly.</a:t>
            </a:r>
            <a:endParaRPr/>
          </a:p>
          <a:p>
            <a:pPr indent="-214718" lvl="0" marL="274320" rtl="0" algn="l">
              <a:spcBef>
                <a:spcPts val="600"/>
              </a:spcBef>
              <a:spcAft>
                <a:spcPts val="0"/>
              </a:spcAft>
              <a:buSzPct val="7600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2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Sprint planning</a:t>
            </a:r>
            <a:endParaRPr/>
          </a:p>
        </p:txBody>
      </p:sp>
      <p:sp>
        <p:nvSpPr>
          <p:cNvPr id="253" name="Google Shape;253;p21"/>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Sprint Planning is a key event in the Scrum framework that occurs at the beginning of each Sprint. It is a collaborative session involving the entire Scrum Team (Development Team, Product Owner, and Scrum Master) and is time-boxed to a specific duration, typically one to two hours per week of the Sprint.</a:t>
            </a:r>
            <a:endParaRPr/>
          </a:p>
          <a:p>
            <a:pPr indent="-274320" lvl="0" marL="274320" rtl="0" algn="l">
              <a:spcBef>
                <a:spcPts val="600"/>
              </a:spcBef>
              <a:spcAft>
                <a:spcPts val="0"/>
              </a:spcAft>
              <a:buSzPts val="1976"/>
              <a:buChar char="🞂"/>
            </a:pPr>
            <a:r>
              <a:rPr lang="en-US"/>
              <a:t>The primary goal of Sprint Planning is to define what can be delivered in the upcoming Sprint and how it will be achieved. </a:t>
            </a:r>
            <a:endParaRPr/>
          </a:p>
          <a:p>
            <a:pPr indent="-148844" lvl="0" marL="274320" rtl="0" algn="l">
              <a:spcBef>
                <a:spcPts val="600"/>
              </a:spcBef>
              <a:spcAft>
                <a:spcPts val="0"/>
              </a:spcAft>
              <a:buSzPts val="1976"/>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2"/>
          <p:cNvSpPr txBox="1"/>
          <p:nvPr>
            <p:ph type="title"/>
          </p:nvPr>
        </p:nvSpPr>
        <p:spPr>
          <a:xfrm>
            <a:off x="457200" y="274638"/>
            <a:ext cx="8229600" cy="7921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Sprint planning cont..</a:t>
            </a:r>
            <a:endParaRPr/>
          </a:p>
        </p:txBody>
      </p:sp>
      <p:sp>
        <p:nvSpPr>
          <p:cNvPr id="260" name="Google Shape;260;p22"/>
          <p:cNvSpPr txBox="1"/>
          <p:nvPr>
            <p:ph idx="1" type="body"/>
          </p:nvPr>
        </p:nvSpPr>
        <p:spPr>
          <a:xfrm>
            <a:off x="0" y="1066800"/>
            <a:ext cx="8915400" cy="5791200"/>
          </a:xfrm>
          <a:prstGeom prst="rect">
            <a:avLst/>
          </a:prstGeom>
          <a:noFill/>
          <a:ln>
            <a:noFill/>
          </a:ln>
        </p:spPr>
        <p:txBody>
          <a:bodyPr anchorCtr="0" anchor="t" bIns="45700" lIns="91425" spcFirstLastPara="1" rIns="91425" wrap="square" tIns="45700">
            <a:normAutofit fontScale="62500" lnSpcReduction="20000"/>
          </a:bodyPr>
          <a:lstStyle/>
          <a:p>
            <a:pPr indent="-274320" lvl="0" marL="274320" rtl="0" algn="l">
              <a:spcBef>
                <a:spcPts val="0"/>
              </a:spcBef>
              <a:spcAft>
                <a:spcPts val="0"/>
              </a:spcAft>
              <a:buSzPct val="76000"/>
              <a:buNone/>
            </a:pPr>
            <a:r>
              <a:rPr lang="en-US"/>
              <a:t>The event is divided into two parts:</a:t>
            </a:r>
            <a:endParaRPr/>
          </a:p>
          <a:p>
            <a:pPr indent="-274320" lvl="0" marL="274320" rtl="0" algn="l">
              <a:spcBef>
                <a:spcPts val="600"/>
              </a:spcBef>
              <a:spcAft>
                <a:spcPts val="0"/>
              </a:spcAft>
              <a:buSzPct val="76000"/>
              <a:buChar char="🞂"/>
            </a:pPr>
            <a:r>
              <a:rPr b="1" lang="en-US"/>
              <a:t>Part 1: What can be done in this Sprint? (</a:t>
            </a:r>
            <a:r>
              <a:rPr b="1" lang="en-US">
                <a:solidFill>
                  <a:srgbClr val="FF0000"/>
                </a:solidFill>
              </a:rPr>
              <a:t>What</a:t>
            </a:r>
            <a:r>
              <a:rPr b="1" lang="en-US"/>
              <a:t>):</a:t>
            </a:r>
            <a:endParaRPr/>
          </a:p>
          <a:p>
            <a:pPr indent="-274344" lvl="1" marL="548640" rtl="0" algn="l">
              <a:spcBef>
                <a:spcPts val="500"/>
              </a:spcBef>
              <a:spcAft>
                <a:spcPts val="0"/>
              </a:spcAft>
              <a:buSzPct val="76000"/>
              <a:buChar char="🞂"/>
            </a:pPr>
            <a:r>
              <a:rPr lang="en-US"/>
              <a:t>The Product Owner presents the prioritized Product Backlog items to the Development Team.</a:t>
            </a:r>
            <a:endParaRPr/>
          </a:p>
          <a:p>
            <a:pPr indent="-274344" lvl="1" marL="548640" rtl="0" algn="l">
              <a:spcBef>
                <a:spcPts val="500"/>
              </a:spcBef>
              <a:spcAft>
                <a:spcPts val="0"/>
              </a:spcAft>
              <a:buSzPct val="76000"/>
              <a:buChar char="🞂"/>
            </a:pPr>
            <a:r>
              <a:rPr lang="en-US"/>
              <a:t>The team collaborates with the Product Owner to gain a clear understanding of the requirements and to discuss any ambiguities or questions.</a:t>
            </a:r>
            <a:endParaRPr/>
          </a:p>
          <a:p>
            <a:pPr indent="-274344" lvl="1" marL="548640" rtl="0" algn="l">
              <a:spcBef>
                <a:spcPts val="500"/>
              </a:spcBef>
              <a:spcAft>
                <a:spcPts val="0"/>
              </a:spcAft>
              <a:buSzPct val="76000"/>
              <a:buChar char="🞂"/>
            </a:pPr>
            <a:r>
              <a:rPr lang="en-US"/>
              <a:t>The team estimates the effort required to complete each Product Backlog item, often using techniques like story points or time estimates.</a:t>
            </a:r>
            <a:endParaRPr/>
          </a:p>
          <a:p>
            <a:pPr indent="-274344" lvl="1" marL="548640" rtl="0" algn="l">
              <a:spcBef>
                <a:spcPts val="500"/>
              </a:spcBef>
              <a:spcAft>
                <a:spcPts val="0"/>
              </a:spcAft>
              <a:buSzPct val="76000"/>
              <a:buChar char="🞂"/>
            </a:pPr>
            <a:r>
              <a:rPr lang="en-US"/>
              <a:t>The team and the Product Owner negotiate and agree on the scope of work to be included in the Sprint.</a:t>
            </a:r>
            <a:endParaRPr/>
          </a:p>
          <a:p>
            <a:pPr indent="-274320" lvl="0" marL="274320" rtl="0" algn="l">
              <a:spcBef>
                <a:spcPts val="600"/>
              </a:spcBef>
              <a:spcAft>
                <a:spcPts val="0"/>
              </a:spcAft>
              <a:buSzPct val="76000"/>
              <a:buChar char="🞂"/>
            </a:pPr>
            <a:r>
              <a:rPr b="1" lang="en-US"/>
              <a:t>Part 2: How will the chosen work get done? (</a:t>
            </a:r>
            <a:r>
              <a:rPr b="1" lang="en-US">
                <a:solidFill>
                  <a:srgbClr val="FF0000"/>
                </a:solidFill>
              </a:rPr>
              <a:t>How</a:t>
            </a:r>
            <a:r>
              <a:rPr b="1" lang="en-US"/>
              <a:t>):</a:t>
            </a:r>
            <a:endParaRPr/>
          </a:p>
          <a:p>
            <a:pPr indent="-274344" lvl="1" marL="548640" rtl="0" algn="l">
              <a:spcBef>
                <a:spcPts val="500"/>
              </a:spcBef>
              <a:spcAft>
                <a:spcPts val="0"/>
              </a:spcAft>
              <a:buSzPct val="76000"/>
              <a:buChar char="🞂"/>
            </a:pPr>
            <a:r>
              <a:rPr lang="en-US"/>
              <a:t>The Development Team collaborates to create a plan on how they will deliver the committed work during the Sprint.</a:t>
            </a:r>
            <a:endParaRPr/>
          </a:p>
          <a:p>
            <a:pPr indent="-274344" lvl="1" marL="548640" rtl="0" algn="l">
              <a:spcBef>
                <a:spcPts val="500"/>
              </a:spcBef>
              <a:spcAft>
                <a:spcPts val="0"/>
              </a:spcAft>
              <a:buSzPct val="76000"/>
              <a:buChar char="🞂"/>
            </a:pPr>
            <a:r>
              <a:rPr lang="en-US"/>
              <a:t>This involves breaking down the selected Product Backlog items into tasks and defining the tasks that need to be completed to deliver the increment.</a:t>
            </a:r>
            <a:endParaRPr/>
          </a:p>
          <a:p>
            <a:pPr indent="-274344" lvl="1" marL="548640" rtl="0" algn="l">
              <a:spcBef>
                <a:spcPts val="500"/>
              </a:spcBef>
              <a:spcAft>
                <a:spcPts val="0"/>
              </a:spcAft>
              <a:buSzPct val="76000"/>
              <a:buChar char="🞂"/>
            </a:pPr>
            <a:r>
              <a:rPr lang="en-US"/>
              <a:t>The team discusses dependencies, technical considerations, and any impediments that might impact their ability to deliver the planned work.</a:t>
            </a:r>
            <a:endParaRPr/>
          </a:p>
          <a:p>
            <a:pPr indent="-274344" lvl="1" marL="548640" rtl="0" algn="l">
              <a:spcBef>
                <a:spcPts val="500"/>
              </a:spcBef>
              <a:spcAft>
                <a:spcPts val="0"/>
              </a:spcAft>
              <a:buSzPct val="76000"/>
              <a:buChar char="🞂"/>
            </a:pPr>
            <a:r>
              <a:rPr lang="en-US"/>
              <a:t>The team may adjust their capacity and forecast based on their discussions and understanding of the work.</a:t>
            </a:r>
            <a:endParaRPr/>
          </a:p>
          <a:p>
            <a:pPr indent="-274320" lvl="0" marL="274320" rtl="0" algn="l">
              <a:spcBef>
                <a:spcPts val="600"/>
              </a:spcBef>
              <a:spcAft>
                <a:spcPts val="0"/>
              </a:spcAft>
              <a:buSzPct val="76000"/>
              <a:buChar char="🞂"/>
            </a:pPr>
            <a:r>
              <a:rPr lang="en-US"/>
              <a:t>At the end of Sprint Planning, the Scrum Team should have a shared understanding of the Sprint Goal, the selected Product Backlog items, and the plan for how to achieve the goal. The outcome of Sprint Planning is a Sprint Backlog, which is a list of tasks and activities the team has committed to completing during the Sprint.</a:t>
            </a:r>
            <a:endParaRPr/>
          </a:p>
          <a:p>
            <a:pPr indent="-274320" lvl="0" marL="274320" rtl="0" algn="l">
              <a:spcBef>
                <a:spcPts val="600"/>
              </a:spcBef>
              <a:spcAft>
                <a:spcPts val="0"/>
              </a:spcAft>
              <a:buSzPct val="76000"/>
              <a:buChar char="🞂"/>
            </a:pPr>
            <a:r>
              <a:rPr lang="en-US"/>
              <a:t>It's important to note that the Sprint Planning meeting is a dynamic and collaborative process, and it sets the direction for the upcoming Sprint. It fosters transparency, communication, and alignment within the Scrum Team.</a:t>
            </a:r>
            <a:endParaRPr/>
          </a:p>
          <a:p>
            <a:pPr indent="-195897" lvl="0" marL="274320" rtl="0" algn="l">
              <a:spcBef>
                <a:spcPts val="600"/>
              </a:spcBef>
              <a:spcAft>
                <a:spcPts val="0"/>
              </a:spcAft>
              <a:buSzPct val="76000"/>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Sprint review</a:t>
            </a:r>
            <a:endParaRPr/>
          </a:p>
        </p:txBody>
      </p:sp>
      <p:sp>
        <p:nvSpPr>
          <p:cNvPr id="266" name="Google Shape;266;p23"/>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The Sprint Review is an essential ceremony in the Scrum framework, occurring at the end of each Sprint. It involves the Scrum Team, stakeholders, and sometimes the product's end-users. The primary purpose of the Sprint Review is to inspect the increment of the product developed during the Sprint and gather valuable feedback for further refinement.</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4"/>
          <p:cNvSpPr txBox="1"/>
          <p:nvPr>
            <p:ph type="title"/>
          </p:nvPr>
        </p:nvSpPr>
        <p:spPr>
          <a:xfrm>
            <a:off x="533400" y="0"/>
            <a:ext cx="8229600" cy="8382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Sprint review cont..</a:t>
            </a:r>
            <a:endParaRPr/>
          </a:p>
        </p:txBody>
      </p:sp>
      <p:sp>
        <p:nvSpPr>
          <p:cNvPr id="272" name="Google Shape;272;p24"/>
          <p:cNvSpPr txBox="1"/>
          <p:nvPr>
            <p:ph idx="1" type="body"/>
          </p:nvPr>
        </p:nvSpPr>
        <p:spPr>
          <a:xfrm>
            <a:off x="228600" y="838200"/>
            <a:ext cx="8686800" cy="5791200"/>
          </a:xfrm>
          <a:prstGeom prst="rect">
            <a:avLst/>
          </a:prstGeom>
          <a:noFill/>
          <a:ln>
            <a:noFill/>
          </a:ln>
        </p:spPr>
        <p:txBody>
          <a:bodyPr anchorCtr="0" anchor="t" bIns="45700" lIns="91425" spcFirstLastPara="1" rIns="91425" wrap="square" tIns="45700">
            <a:normAutofit fontScale="47500" lnSpcReduction="20000"/>
          </a:bodyPr>
          <a:lstStyle/>
          <a:p>
            <a:pPr indent="-274320" lvl="0" marL="274320" rtl="0" algn="l">
              <a:spcBef>
                <a:spcPts val="0"/>
              </a:spcBef>
              <a:spcAft>
                <a:spcPts val="0"/>
              </a:spcAft>
              <a:buSzPct val="76000"/>
              <a:buNone/>
            </a:pPr>
            <a:r>
              <a:rPr lang="en-US"/>
              <a:t>Here's a breakdown of the Sprint Review process:</a:t>
            </a:r>
            <a:endParaRPr/>
          </a:p>
          <a:p>
            <a:pPr indent="-274320" lvl="0" marL="274320" rtl="0" algn="l">
              <a:spcBef>
                <a:spcPts val="600"/>
              </a:spcBef>
              <a:spcAft>
                <a:spcPts val="0"/>
              </a:spcAft>
              <a:buSzPct val="76000"/>
              <a:buChar char="🞂"/>
            </a:pPr>
            <a:r>
              <a:rPr b="1" lang="en-US"/>
              <a:t>Preparation:</a:t>
            </a:r>
            <a:endParaRPr/>
          </a:p>
          <a:p>
            <a:pPr indent="-274344" lvl="1" marL="548640" rtl="0" algn="l">
              <a:spcBef>
                <a:spcPts val="500"/>
              </a:spcBef>
              <a:spcAft>
                <a:spcPts val="0"/>
              </a:spcAft>
              <a:buSzPct val="76000"/>
              <a:buChar char="🞂"/>
            </a:pPr>
            <a:r>
              <a:rPr lang="en-US"/>
              <a:t>The Product Owner prepares the product increment for review by the stakeholders. This includes making sure that the features or user stories completed during the Sprint are ready for demonstration.</a:t>
            </a:r>
            <a:endParaRPr/>
          </a:p>
          <a:p>
            <a:pPr indent="-274320" lvl="0" marL="274320" rtl="0" algn="l">
              <a:spcBef>
                <a:spcPts val="600"/>
              </a:spcBef>
              <a:spcAft>
                <a:spcPts val="0"/>
              </a:spcAft>
              <a:buSzPct val="76000"/>
              <a:buChar char="🞂"/>
            </a:pPr>
            <a:r>
              <a:rPr b="1" lang="en-US"/>
              <a:t>Invitation:</a:t>
            </a:r>
            <a:endParaRPr/>
          </a:p>
          <a:p>
            <a:pPr indent="-274344" lvl="1" marL="548640" rtl="0" algn="l">
              <a:spcBef>
                <a:spcPts val="500"/>
              </a:spcBef>
              <a:spcAft>
                <a:spcPts val="0"/>
              </a:spcAft>
              <a:buSzPct val="76000"/>
              <a:buChar char="🞂"/>
            </a:pPr>
            <a:r>
              <a:rPr lang="en-US"/>
              <a:t>The Scrum Master invites relevant stakeholders, such as customers, end-users, managers, and other interested parties, to attend the Sprint Review. The goal is to ensure that those who have an interest in the product are present to provide feedback.</a:t>
            </a:r>
            <a:endParaRPr/>
          </a:p>
          <a:p>
            <a:pPr indent="-274320" lvl="0" marL="274320" rtl="0" algn="l">
              <a:spcBef>
                <a:spcPts val="600"/>
              </a:spcBef>
              <a:spcAft>
                <a:spcPts val="0"/>
              </a:spcAft>
              <a:buSzPct val="76000"/>
              <a:buChar char="🞂"/>
            </a:pPr>
            <a:r>
              <a:rPr b="1" lang="en-US"/>
              <a:t>Demonstration:</a:t>
            </a:r>
            <a:endParaRPr/>
          </a:p>
          <a:p>
            <a:pPr indent="-274344" lvl="1" marL="548640" rtl="0" algn="l">
              <a:spcBef>
                <a:spcPts val="500"/>
              </a:spcBef>
              <a:spcAft>
                <a:spcPts val="0"/>
              </a:spcAft>
              <a:buSzPct val="76000"/>
              <a:buChar char="🞂"/>
            </a:pPr>
            <a:r>
              <a:rPr lang="en-US"/>
              <a:t>The Development Team demonstrates the functionality that was completed during the Sprint. The focus is on showcasing the increment, explaining the new features, and highlighting any changes made to existing functionality.</a:t>
            </a:r>
            <a:endParaRPr/>
          </a:p>
          <a:p>
            <a:pPr indent="-274344" lvl="1" marL="548640" rtl="0" algn="l">
              <a:spcBef>
                <a:spcPts val="500"/>
              </a:spcBef>
              <a:spcAft>
                <a:spcPts val="0"/>
              </a:spcAft>
              <a:buSzPct val="76000"/>
              <a:buChar char="🞂"/>
            </a:pPr>
            <a:r>
              <a:rPr lang="en-US"/>
              <a:t>The demonstration is not just a presentation; it should be interactive, allowing stakeholders to ask questions and provide immediate feedback.</a:t>
            </a:r>
            <a:endParaRPr/>
          </a:p>
          <a:p>
            <a:pPr indent="-274320" lvl="0" marL="274320" rtl="0" algn="l">
              <a:spcBef>
                <a:spcPts val="600"/>
              </a:spcBef>
              <a:spcAft>
                <a:spcPts val="0"/>
              </a:spcAft>
              <a:buSzPct val="76000"/>
              <a:buChar char="🞂"/>
            </a:pPr>
            <a:r>
              <a:rPr b="1" lang="en-US"/>
              <a:t>Feedback and Collaboration:</a:t>
            </a:r>
            <a:endParaRPr/>
          </a:p>
          <a:p>
            <a:pPr indent="-274344" lvl="1" marL="548640" rtl="0" algn="l">
              <a:spcBef>
                <a:spcPts val="500"/>
              </a:spcBef>
              <a:spcAft>
                <a:spcPts val="0"/>
              </a:spcAft>
              <a:buSzPct val="76000"/>
              <a:buChar char="🞂"/>
            </a:pPr>
            <a:r>
              <a:rPr lang="en-US"/>
              <a:t>Stakeholders, including the Product Owner, provide feedback on the demonstrated increment. This feedback can cover various aspects, such as the completeness of features, usability, and alignment with business goals.</a:t>
            </a:r>
            <a:endParaRPr/>
          </a:p>
          <a:p>
            <a:pPr indent="-274344" lvl="1" marL="548640" rtl="0" algn="l">
              <a:spcBef>
                <a:spcPts val="500"/>
              </a:spcBef>
              <a:spcAft>
                <a:spcPts val="0"/>
              </a:spcAft>
              <a:buSzPct val="76000"/>
              <a:buChar char="🞂"/>
            </a:pPr>
            <a:r>
              <a:rPr lang="en-US"/>
              <a:t>The Scrum Team and stakeholders collaborate to understand the feedback and discuss potential adjustments or improvements. This interaction fosters transparency and collaboration.</a:t>
            </a:r>
            <a:endParaRPr/>
          </a:p>
          <a:p>
            <a:pPr indent="-274320" lvl="0" marL="274320" rtl="0" algn="l">
              <a:spcBef>
                <a:spcPts val="600"/>
              </a:spcBef>
              <a:spcAft>
                <a:spcPts val="0"/>
              </a:spcAft>
              <a:buSzPct val="76000"/>
              <a:buChar char="🞂"/>
            </a:pPr>
            <a:r>
              <a:rPr b="1" lang="en-US"/>
              <a:t>Review of the Product Backlog:</a:t>
            </a:r>
            <a:endParaRPr/>
          </a:p>
          <a:p>
            <a:pPr indent="-274344" lvl="1" marL="548640" rtl="0" algn="l">
              <a:spcBef>
                <a:spcPts val="500"/>
              </a:spcBef>
              <a:spcAft>
                <a:spcPts val="0"/>
              </a:spcAft>
              <a:buSzPct val="76000"/>
              <a:buChar char="🞂"/>
            </a:pPr>
            <a:r>
              <a:rPr lang="en-US"/>
              <a:t>The Product Owner reviews and, if necessary, adjusts the product backlog based on the feedback received during the Sprint Review. This ensures that the backlog reflects the most current priorities and understanding of the product's requirements.</a:t>
            </a:r>
            <a:endParaRPr/>
          </a:p>
          <a:p>
            <a:pPr indent="-274320" lvl="0" marL="274320" rtl="0" algn="l">
              <a:spcBef>
                <a:spcPts val="600"/>
              </a:spcBef>
              <a:spcAft>
                <a:spcPts val="0"/>
              </a:spcAft>
              <a:buSzPct val="76000"/>
              <a:buChar char="🞂"/>
            </a:pPr>
            <a:r>
              <a:rPr b="1" lang="en-US"/>
              <a:t>Retrospective Aspect:</a:t>
            </a:r>
            <a:endParaRPr/>
          </a:p>
          <a:p>
            <a:pPr indent="-274344" lvl="1" marL="548640" rtl="0" algn="l">
              <a:spcBef>
                <a:spcPts val="500"/>
              </a:spcBef>
              <a:spcAft>
                <a:spcPts val="0"/>
              </a:spcAft>
              <a:buSzPct val="76000"/>
              <a:buChar char="🞂"/>
            </a:pPr>
            <a:r>
              <a:rPr lang="en-US"/>
              <a:t>The Sprint Review serves, in part, as an informal retrospective. The team reflects on what went well during the Sprint, what could be improved, and how the development process can be enhanced in the future.</a:t>
            </a:r>
            <a:endParaRPr/>
          </a:p>
          <a:p>
            <a:pPr indent="-274320" lvl="0" marL="274320" rtl="0" algn="l">
              <a:spcBef>
                <a:spcPts val="600"/>
              </a:spcBef>
              <a:spcAft>
                <a:spcPts val="0"/>
              </a:spcAft>
              <a:buSzPct val="76000"/>
              <a:buChar char="🞂"/>
            </a:pPr>
            <a:r>
              <a:rPr b="1" lang="en-US"/>
              <a:t>Sprint Review Meeting Time-Box:</a:t>
            </a:r>
            <a:endParaRPr/>
          </a:p>
          <a:p>
            <a:pPr indent="-274344" lvl="1" marL="548640" rtl="0" algn="l">
              <a:spcBef>
                <a:spcPts val="500"/>
              </a:spcBef>
              <a:spcAft>
                <a:spcPts val="0"/>
              </a:spcAft>
              <a:buSzPct val="76000"/>
              <a:buChar char="🞂"/>
            </a:pPr>
            <a:r>
              <a:rPr lang="en-US"/>
              <a:t>The Sprint Review is time-boxed, with its duration generally proportionate to the length of the Sprint. For example, in a two-week Sprint, the Sprint Review may last up to two hours.</a:t>
            </a:r>
            <a:endParaRPr/>
          </a:p>
          <a:p>
            <a:pPr indent="-274320" lvl="0" marL="274320" rtl="0" algn="l">
              <a:spcBef>
                <a:spcPts val="600"/>
              </a:spcBef>
              <a:spcAft>
                <a:spcPts val="0"/>
              </a:spcAft>
              <a:buSzPct val="76000"/>
              <a:buChar char="🞂"/>
            </a:pPr>
            <a:r>
              <a:rPr b="1" lang="en-US"/>
              <a:t>Continuous Improvement:</a:t>
            </a:r>
            <a:endParaRPr/>
          </a:p>
          <a:p>
            <a:pPr indent="-274344" lvl="1" marL="548640" rtl="0" algn="l">
              <a:spcBef>
                <a:spcPts val="500"/>
              </a:spcBef>
              <a:spcAft>
                <a:spcPts val="0"/>
              </a:spcAft>
              <a:buSzPct val="76000"/>
              <a:buChar char="🞂"/>
            </a:pPr>
            <a:r>
              <a:rPr lang="en-US"/>
              <a:t>The insights gained during the Sprint Review contribute to continuous improvement. The team uses this feedback to refine their understanding of user needs, adjust priorities, and enhance their development practices.</a:t>
            </a:r>
            <a:endParaRPr/>
          </a:p>
          <a:p>
            <a:pPr indent="-274320" lvl="0" marL="274320" rtl="0" algn="l">
              <a:spcBef>
                <a:spcPts val="600"/>
              </a:spcBef>
              <a:spcAft>
                <a:spcPts val="0"/>
              </a:spcAft>
              <a:buSzPct val="76000"/>
              <a:buChar char="🞂"/>
            </a:pPr>
            <a:r>
              <a:rPr lang="en-US"/>
              <a:t>The Sprint Review, along with the Sprint Retrospective, helps the Scrum Team maintain an adaptive and iterative approach, allowing them to respond effectively to changing requirements and improve their processes over time.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Sprint retrospective</a:t>
            </a:r>
            <a:endParaRPr/>
          </a:p>
        </p:txBody>
      </p:sp>
      <p:sp>
        <p:nvSpPr>
          <p:cNvPr id="279" name="Google Shape;279;p25"/>
          <p:cNvSpPr txBox="1"/>
          <p:nvPr>
            <p:ph idx="1" type="body"/>
          </p:nvPr>
        </p:nvSpPr>
        <p:spPr>
          <a:xfrm>
            <a:off x="457200" y="1371600"/>
            <a:ext cx="8229600" cy="47545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The Sprint Retrospective is a crucial event in the Scrum framework that occurs at the end of each Sprint. Its primary purpose is to provide the Scrum Team with an opportunity to reflect on the Sprint that has just concluded and to identify areas for improvement. The retrospective is a key aspect of Scrum's commitment to continuous improvement.</a:t>
            </a:r>
            <a:endParaRPr/>
          </a:p>
          <a:p>
            <a:pPr indent="-274320" lvl="0" marL="274320" rtl="0" algn="l">
              <a:spcBef>
                <a:spcPts val="600"/>
              </a:spcBef>
              <a:spcAft>
                <a:spcPts val="0"/>
              </a:spcAft>
              <a:buSzPts val="1976"/>
              <a:buChar char="🞂"/>
            </a:pPr>
            <a:r>
              <a:rPr lang="en-US"/>
              <a:t>Here is an overview of the Sprint Retrospective process:</a:t>
            </a:r>
            <a:endParaRPr/>
          </a:p>
          <a:p>
            <a:pPr indent="-148844" lvl="0" marL="274320" rtl="0" algn="l">
              <a:spcBef>
                <a:spcPts val="600"/>
              </a:spcBef>
              <a:spcAft>
                <a:spcPts val="0"/>
              </a:spcAft>
              <a:buSzPts val="1976"/>
              <a:buNone/>
            </a:pPr>
            <a:r>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Sprint retrospective cont..</a:t>
            </a:r>
            <a:endParaRPr/>
          </a:p>
        </p:txBody>
      </p:sp>
      <p:sp>
        <p:nvSpPr>
          <p:cNvPr id="286" name="Google Shape;286;p26"/>
          <p:cNvSpPr txBox="1"/>
          <p:nvPr>
            <p:ph idx="1" type="body"/>
          </p:nvPr>
        </p:nvSpPr>
        <p:spPr>
          <a:xfrm>
            <a:off x="457200" y="1371600"/>
            <a:ext cx="8534400" cy="4724400"/>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spcBef>
                <a:spcPts val="0"/>
              </a:spcBef>
              <a:spcAft>
                <a:spcPts val="0"/>
              </a:spcAft>
              <a:buSzPct val="76000"/>
              <a:buChar char="🞂"/>
            </a:pPr>
            <a:r>
              <a:rPr b="1" lang="en-US"/>
              <a:t>Time-Boxed Meeting:</a:t>
            </a:r>
            <a:endParaRPr/>
          </a:p>
          <a:p>
            <a:pPr indent="-274320" lvl="1" marL="548640" rtl="0" algn="l">
              <a:spcBef>
                <a:spcPts val="500"/>
              </a:spcBef>
              <a:spcAft>
                <a:spcPts val="0"/>
              </a:spcAft>
              <a:buSzPct val="76000"/>
              <a:buChar char="🞂"/>
            </a:pPr>
            <a:r>
              <a:rPr lang="en-US"/>
              <a:t>The Sprint Retrospective is a time-boxed meeting, typically lasting around </a:t>
            </a:r>
            <a:r>
              <a:rPr b="1" lang="en-US"/>
              <a:t>1 to 1.5 hours</a:t>
            </a:r>
            <a:r>
              <a:rPr lang="en-US"/>
              <a:t>, depending on the length of the Sprint.</a:t>
            </a:r>
            <a:endParaRPr/>
          </a:p>
          <a:p>
            <a:pPr indent="-274320" lvl="0" marL="274320" rtl="0" algn="l">
              <a:spcBef>
                <a:spcPts val="600"/>
              </a:spcBef>
              <a:spcAft>
                <a:spcPts val="0"/>
              </a:spcAft>
              <a:buSzPct val="76000"/>
              <a:buChar char="🞂"/>
            </a:pPr>
            <a:r>
              <a:rPr b="1" lang="en-US"/>
              <a:t>Attendees:</a:t>
            </a:r>
            <a:endParaRPr/>
          </a:p>
          <a:p>
            <a:pPr indent="-274320" lvl="1" marL="548640" rtl="0" algn="l">
              <a:spcBef>
                <a:spcPts val="500"/>
              </a:spcBef>
              <a:spcAft>
                <a:spcPts val="0"/>
              </a:spcAft>
              <a:buSzPct val="76000"/>
              <a:buChar char="🞂"/>
            </a:pPr>
            <a:r>
              <a:rPr lang="en-US"/>
              <a:t>The core participants in the Sprint Retrospective include the members of the Scrum Team: the Development Team, the Product Owner, and the Scrum Master.</a:t>
            </a:r>
            <a:endParaRPr/>
          </a:p>
          <a:p>
            <a:pPr indent="-274320" lvl="0" marL="274320" rtl="0" algn="l">
              <a:spcBef>
                <a:spcPts val="600"/>
              </a:spcBef>
              <a:spcAft>
                <a:spcPts val="0"/>
              </a:spcAft>
              <a:buSzPct val="76000"/>
              <a:buChar char="🞂"/>
            </a:pPr>
            <a:r>
              <a:rPr b="1" lang="en-US"/>
              <a:t>Facilitation:</a:t>
            </a:r>
            <a:endParaRPr/>
          </a:p>
          <a:p>
            <a:pPr indent="-274320" lvl="1" marL="548640" rtl="0" algn="l">
              <a:spcBef>
                <a:spcPts val="500"/>
              </a:spcBef>
              <a:spcAft>
                <a:spcPts val="0"/>
              </a:spcAft>
              <a:buSzPct val="76000"/>
              <a:buChar char="🞂"/>
            </a:pPr>
            <a:r>
              <a:rPr lang="en-US"/>
              <a:t>The Scrum Master facilitates the retrospective. They guide the team through the process, ensuring that the discussion remains constructive and focused on continuous improvement.</a:t>
            </a:r>
            <a:endParaRPr/>
          </a:p>
          <a:p>
            <a:pPr indent="-274320" lvl="0" marL="274320" rtl="0" algn="l">
              <a:spcBef>
                <a:spcPts val="600"/>
              </a:spcBef>
              <a:spcAft>
                <a:spcPts val="0"/>
              </a:spcAft>
              <a:buSzPct val="76000"/>
              <a:buChar char="🞂"/>
            </a:pPr>
            <a:r>
              <a:rPr b="1" lang="en-US"/>
              <a:t>Reflecting on the Sprint:</a:t>
            </a:r>
            <a:endParaRPr/>
          </a:p>
          <a:p>
            <a:pPr indent="-274320" lvl="1" marL="548640" rtl="0" algn="l">
              <a:spcBef>
                <a:spcPts val="500"/>
              </a:spcBef>
              <a:spcAft>
                <a:spcPts val="0"/>
              </a:spcAft>
              <a:buSzPct val="76000"/>
              <a:buChar char="🞂"/>
            </a:pPr>
            <a:r>
              <a:rPr lang="en-US"/>
              <a:t>The team reflects on the just-completed Sprint, discussing what went well and what could be improved. This reflection covers various aspects, including processes, teamwork, communication, and any challenges faced during the Sprint.</a:t>
            </a:r>
            <a:endParaRPr/>
          </a:p>
          <a:p>
            <a:pPr indent="-274320" lvl="0" marL="274320" rtl="0" algn="l">
              <a:spcBef>
                <a:spcPts val="600"/>
              </a:spcBef>
              <a:spcAft>
                <a:spcPts val="0"/>
              </a:spcAft>
              <a:buSzPct val="76000"/>
              <a:buChar char="🞂"/>
            </a:pPr>
            <a:r>
              <a:rPr b="1" lang="en-US"/>
              <a:t>Identification of Strengths and Areas for Improvement:</a:t>
            </a:r>
            <a:endParaRPr/>
          </a:p>
          <a:p>
            <a:pPr indent="-274320" lvl="1" marL="548640" rtl="0" algn="l">
              <a:spcBef>
                <a:spcPts val="500"/>
              </a:spcBef>
              <a:spcAft>
                <a:spcPts val="0"/>
              </a:spcAft>
              <a:buSzPct val="76000"/>
              <a:buChar char="🞂"/>
            </a:pPr>
            <a:r>
              <a:rPr lang="en-US"/>
              <a:t>The team identifies and discusses both positive aspects (what went well) and areas for improvement (what could be done differently or better) during the Sprint.</a:t>
            </a:r>
            <a:endParaRPr/>
          </a:p>
          <a:p>
            <a:pPr indent="-274320" lvl="1" marL="548640" rtl="0" algn="l">
              <a:spcBef>
                <a:spcPts val="500"/>
              </a:spcBef>
              <a:spcAft>
                <a:spcPts val="0"/>
              </a:spcAft>
              <a:buSzPct val="76000"/>
              <a:buChar char="🞂"/>
            </a:pPr>
            <a:r>
              <a:rPr lang="en-US"/>
              <a:t>This can include technical practices, collaboration methods, and any challenges or impediments that impacted the team's ability to meet its goals.</a:t>
            </a:r>
            <a:endParaRPr/>
          </a:p>
          <a:p>
            <a:pPr indent="-186486" lvl="0" marL="274320" rtl="0" algn="l">
              <a:spcBef>
                <a:spcPts val="600"/>
              </a:spcBef>
              <a:spcAft>
                <a:spcPts val="0"/>
              </a:spcAft>
              <a:buSzPct val="76000"/>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Sprint retrospective cont..</a:t>
            </a:r>
            <a:endParaRPr/>
          </a:p>
        </p:txBody>
      </p:sp>
      <p:sp>
        <p:nvSpPr>
          <p:cNvPr id="293" name="Google Shape;293;p27"/>
          <p:cNvSpPr txBox="1"/>
          <p:nvPr>
            <p:ph idx="1" type="body"/>
          </p:nvPr>
        </p:nvSpPr>
        <p:spPr>
          <a:xfrm>
            <a:off x="457200" y="1371600"/>
            <a:ext cx="8229600" cy="5181600"/>
          </a:xfrm>
          <a:prstGeom prst="rect">
            <a:avLst/>
          </a:prstGeom>
          <a:noFill/>
          <a:ln>
            <a:noFill/>
          </a:ln>
        </p:spPr>
        <p:txBody>
          <a:bodyPr anchorCtr="0" anchor="t" bIns="45700" lIns="91425" spcFirstLastPara="1" rIns="91425" wrap="square" tIns="45700">
            <a:normAutofit fontScale="62500" lnSpcReduction="20000"/>
          </a:bodyPr>
          <a:lstStyle/>
          <a:p>
            <a:pPr indent="-274320" lvl="0" marL="274320" rtl="0" algn="l">
              <a:spcBef>
                <a:spcPts val="0"/>
              </a:spcBef>
              <a:spcAft>
                <a:spcPts val="0"/>
              </a:spcAft>
              <a:buSzPct val="76000"/>
              <a:buChar char="🞂"/>
            </a:pPr>
            <a:r>
              <a:rPr b="1" lang="en-US"/>
              <a:t>Action Items:</a:t>
            </a:r>
            <a:endParaRPr/>
          </a:p>
          <a:p>
            <a:pPr indent="-274344" lvl="1" marL="548640" rtl="0" algn="l">
              <a:spcBef>
                <a:spcPts val="500"/>
              </a:spcBef>
              <a:spcAft>
                <a:spcPts val="0"/>
              </a:spcAft>
              <a:buSzPct val="76000"/>
              <a:buChar char="🞂"/>
            </a:pPr>
            <a:r>
              <a:rPr lang="en-US"/>
              <a:t>The team collaboratively generates action items or specific changes to implement in the next Sprint. These action items are designed to address the identified areas for improvement.</a:t>
            </a:r>
            <a:endParaRPr/>
          </a:p>
          <a:p>
            <a:pPr indent="-274344" lvl="1" marL="548640" rtl="0" algn="l">
              <a:spcBef>
                <a:spcPts val="500"/>
              </a:spcBef>
              <a:spcAft>
                <a:spcPts val="0"/>
              </a:spcAft>
              <a:buSzPct val="76000"/>
              <a:buChar char="🞂"/>
            </a:pPr>
            <a:r>
              <a:rPr lang="en-US"/>
              <a:t>Action items are actionable, measurable, and typically framed as experiments or changes to the team's working agreements.</a:t>
            </a:r>
            <a:endParaRPr/>
          </a:p>
          <a:p>
            <a:pPr indent="-274320" lvl="0" marL="274320" rtl="0" algn="l">
              <a:spcBef>
                <a:spcPts val="600"/>
              </a:spcBef>
              <a:spcAft>
                <a:spcPts val="0"/>
              </a:spcAft>
              <a:buSzPct val="76000"/>
              <a:buChar char="🞂"/>
            </a:pPr>
            <a:r>
              <a:rPr b="1" lang="en-US"/>
              <a:t>Follow-Up:</a:t>
            </a:r>
            <a:endParaRPr/>
          </a:p>
          <a:p>
            <a:pPr indent="-274344" lvl="1" marL="548640" rtl="0" algn="l">
              <a:spcBef>
                <a:spcPts val="500"/>
              </a:spcBef>
              <a:spcAft>
                <a:spcPts val="0"/>
              </a:spcAft>
              <a:buSzPct val="76000"/>
              <a:buChar char="🞂"/>
            </a:pPr>
            <a:r>
              <a:rPr lang="en-US"/>
              <a:t>The Scrum Master ensures that the action items are documented and tracked. The progress on these action items becomes part of the agenda for the next retrospective.</a:t>
            </a:r>
            <a:endParaRPr/>
          </a:p>
          <a:p>
            <a:pPr indent="-274320" lvl="0" marL="274320" rtl="0" algn="l">
              <a:spcBef>
                <a:spcPts val="600"/>
              </a:spcBef>
              <a:spcAft>
                <a:spcPts val="0"/>
              </a:spcAft>
              <a:buSzPct val="76000"/>
              <a:buChar char="🞂"/>
            </a:pPr>
            <a:r>
              <a:rPr b="1" lang="en-US"/>
              <a:t>Open and Honest Communication:</a:t>
            </a:r>
            <a:endParaRPr/>
          </a:p>
          <a:p>
            <a:pPr indent="-274344" lvl="1" marL="548640" rtl="0" algn="l">
              <a:spcBef>
                <a:spcPts val="500"/>
              </a:spcBef>
              <a:spcAft>
                <a:spcPts val="0"/>
              </a:spcAft>
              <a:buSzPct val="76000"/>
              <a:buChar char="🞂"/>
            </a:pPr>
            <a:r>
              <a:rPr lang="en-US"/>
              <a:t>The retrospective is an opportunity for open and honest communication within the team. Team members are encouraged to share their perspectives and contribute to the identification of improvement opportunities.</a:t>
            </a:r>
            <a:endParaRPr/>
          </a:p>
          <a:p>
            <a:pPr indent="-274320" lvl="0" marL="274320" rtl="0" algn="l">
              <a:spcBef>
                <a:spcPts val="600"/>
              </a:spcBef>
              <a:spcAft>
                <a:spcPts val="0"/>
              </a:spcAft>
              <a:buSzPct val="76000"/>
              <a:buChar char="🞂"/>
            </a:pPr>
            <a:r>
              <a:rPr b="1" lang="en-US"/>
              <a:t>Positive Reinforcement:</a:t>
            </a:r>
            <a:endParaRPr/>
          </a:p>
          <a:p>
            <a:pPr indent="-274344" lvl="1" marL="548640" rtl="0" algn="l">
              <a:spcBef>
                <a:spcPts val="500"/>
              </a:spcBef>
              <a:spcAft>
                <a:spcPts val="0"/>
              </a:spcAft>
              <a:buSzPct val="76000"/>
              <a:buChar char="🞂"/>
            </a:pPr>
            <a:r>
              <a:rPr lang="en-US"/>
              <a:t>It's essential to celebrate successes and achievements during the Sprint. Recognizing and reinforcing positive aspects contributes to a positive team culture.</a:t>
            </a:r>
            <a:endParaRPr/>
          </a:p>
          <a:p>
            <a:pPr indent="-274320" lvl="0" marL="274320" rtl="0" algn="l">
              <a:spcBef>
                <a:spcPts val="600"/>
              </a:spcBef>
              <a:spcAft>
                <a:spcPts val="0"/>
              </a:spcAft>
              <a:buSzPct val="76000"/>
              <a:buChar char="🞂"/>
            </a:pPr>
            <a:r>
              <a:rPr b="1" lang="en-US"/>
              <a:t>Continuous Improvement:</a:t>
            </a:r>
            <a:endParaRPr/>
          </a:p>
          <a:p>
            <a:pPr indent="-274344" lvl="1" marL="548640" rtl="0" algn="l">
              <a:spcBef>
                <a:spcPts val="500"/>
              </a:spcBef>
              <a:spcAft>
                <a:spcPts val="0"/>
              </a:spcAft>
              <a:buSzPct val="76000"/>
              <a:buChar char="🞂"/>
            </a:pPr>
            <a:r>
              <a:rPr lang="en-US"/>
              <a:t>The Sprint Retrospective is a mechanism for continuous improvement. By regularly reflecting on their processes and collaboration, the team can adapt and refine their approach to become more effective over time.</a:t>
            </a:r>
            <a:endParaRPr/>
          </a:p>
          <a:p>
            <a:pPr indent="-274320" lvl="0" marL="274320" rtl="0" algn="l">
              <a:spcBef>
                <a:spcPts val="600"/>
              </a:spcBef>
              <a:spcAft>
                <a:spcPts val="0"/>
              </a:spcAft>
              <a:buSzPct val="76000"/>
              <a:buChar char="🞂"/>
            </a:pPr>
            <a:r>
              <a:rPr lang="en-US"/>
              <a:t>The Sprint Retrospective is a valuable part of the Scrum framework, fostering a culture of continuous learning and improvement within the Scrum Team. It complements other Scrum events, such as Sprint Planning and the Sprint Review, to create a dynamic and adaptive development process.</a:t>
            </a:r>
            <a:endParaRPr/>
          </a:p>
          <a:p>
            <a:pPr indent="-195897" lvl="0" marL="274320" rtl="0" algn="l">
              <a:spcBef>
                <a:spcPts val="600"/>
              </a:spcBef>
              <a:spcAft>
                <a:spcPts val="0"/>
              </a:spcAft>
              <a:buSzPct val="76000"/>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28"/>
          <p:cNvSpPr txBox="1"/>
          <p:nvPr>
            <p:ph type="title"/>
          </p:nvPr>
        </p:nvSpPr>
        <p:spPr>
          <a:xfrm>
            <a:off x="457200" y="274638"/>
            <a:ext cx="8229600" cy="8683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Daily scrum</a:t>
            </a:r>
            <a:endParaRPr/>
          </a:p>
        </p:txBody>
      </p:sp>
      <p:sp>
        <p:nvSpPr>
          <p:cNvPr id="299" name="Google Shape;299;p28"/>
          <p:cNvSpPr txBox="1"/>
          <p:nvPr>
            <p:ph idx="1" type="body"/>
          </p:nvPr>
        </p:nvSpPr>
        <p:spPr>
          <a:xfrm>
            <a:off x="304800" y="1143000"/>
            <a:ext cx="8534400" cy="52578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Parameters </a:t>
            </a:r>
            <a:endParaRPr/>
          </a:p>
          <a:p>
            <a:pPr indent="-274320" lvl="1" marL="548640" rtl="0" algn="l">
              <a:spcBef>
                <a:spcPts val="500"/>
              </a:spcBef>
              <a:spcAft>
                <a:spcPts val="0"/>
              </a:spcAft>
              <a:buSzPts val="1748"/>
              <a:buChar char="🞂"/>
            </a:pPr>
            <a:r>
              <a:rPr lang="en-US"/>
              <a:t>Daily </a:t>
            </a:r>
            <a:endParaRPr/>
          </a:p>
          <a:p>
            <a:pPr indent="-274320" lvl="1" marL="548640" rtl="0" algn="l">
              <a:spcBef>
                <a:spcPts val="500"/>
              </a:spcBef>
              <a:spcAft>
                <a:spcPts val="0"/>
              </a:spcAft>
              <a:buSzPts val="1748"/>
              <a:buChar char="🞂"/>
            </a:pPr>
            <a:r>
              <a:rPr lang="en-US"/>
              <a:t>15-minutes </a:t>
            </a:r>
            <a:endParaRPr/>
          </a:p>
          <a:p>
            <a:pPr indent="-274320" lvl="1" marL="548640" rtl="0" algn="l">
              <a:spcBef>
                <a:spcPts val="500"/>
              </a:spcBef>
              <a:spcAft>
                <a:spcPts val="0"/>
              </a:spcAft>
              <a:buSzPts val="1748"/>
              <a:buChar char="🞂"/>
            </a:pPr>
            <a:r>
              <a:rPr lang="en-US"/>
              <a:t>Stand-up </a:t>
            </a:r>
            <a:endParaRPr/>
          </a:p>
          <a:p>
            <a:pPr indent="-274320" lvl="0" marL="274320" rtl="0" algn="l">
              <a:spcBef>
                <a:spcPts val="600"/>
              </a:spcBef>
              <a:spcAft>
                <a:spcPts val="0"/>
              </a:spcAft>
              <a:buSzPts val="1976"/>
              <a:buChar char="🞂"/>
            </a:pPr>
            <a:r>
              <a:rPr lang="en-US"/>
              <a:t>Not for problem solving </a:t>
            </a:r>
            <a:endParaRPr/>
          </a:p>
          <a:p>
            <a:pPr indent="-274320" lvl="1" marL="548640" rtl="0" algn="l">
              <a:spcBef>
                <a:spcPts val="500"/>
              </a:spcBef>
              <a:spcAft>
                <a:spcPts val="0"/>
              </a:spcAft>
              <a:buSzPts val="1748"/>
              <a:buChar char="🞂"/>
            </a:pPr>
            <a:r>
              <a:rPr lang="en-US"/>
              <a:t>Whole world is invited </a:t>
            </a:r>
            <a:endParaRPr/>
          </a:p>
          <a:p>
            <a:pPr indent="-274320" lvl="1" marL="548640" rtl="0" algn="l">
              <a:spcBef>
                <a:spcPts val="500"/>
              </a:spcBef>
              <a:spcAft>
                <a:spcPts val="0"/>
              </a:spcAft>
              <a:buSzPts val="1748"/>
              <a:buChar char="🞂"/>
            </a:pPr>
            <a:r>
              <a:rPr lang="en-US"/>
              <a:t>Only team members, Scrum Master, product owner, can talk </a:t>
            </a:r>
            <a:endParaRPr/>
          </a:p>
          <a:p>
            <a:pPr indent="-274320" lvl="0" marL="274320" rtl="0" algn="l">
              <a:spcBef>
                <a:spcPts val="600"/>
              </a:spcBef>
              <a:spcAft>
                <a:spcPts val="0"/>
              </a:spcAft>
              <a:buSzPts val="1976"/>
              <a:buChar char="🞂"/>
            </a:pPr>
            <a:r>
              <a:rPr lang="en-US"/>
              <a:t>Helps avoid other unnecessary meetings</a:t>
            </a:r>
            <a:endParaRPr/>
          </a:p>
        </p:txBody>
      </p:sp>
      <p:pic>
        <p:nvPicPr>
          <p:cNvPr id="300" name="Google Shape;300;p28"/>
          <p:cNvPicPr preferRelativeResize="0"/>
          <p:nvPr/>
        </p:nvPicPr>
        <p:blipFill rotWithShape="1">
          <a:blip r:embed="rId3">
            <a:alphaModFix/>
          </a:blip>
          <a:srcRect b="0" l="0" r="0" t="0"/>
          <a:stretch/>
        </p:blipFill>
        <p:spPr>
          <a:xfrm>
            <a:off x="6553200" y="1524000"/>
            <a:ext cx="1771650" cy="15430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29"/>
          <p:cNvSpPr txBox="1"/>
          <p:nvPr>
            <p:ph type="title"/>
          </p:nvPr>
        </p:nvSpPr>
        <p:spPr>
          <a:xfrm>
            <a:off x="457200" y="274638"/>
            <a:ext cx="8229600" cy="8683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Daily scrum cont..</a:t>
            </a:r>
            <a:endParaRPr/>
          </a:p>
        </p:txBody>
      </p:sp>
      <p:sp>
        <p:nvSpPr>
          <p:cNvPr id="306" name="Google Shape;306;p29"/>
          <p:cNvSpPr txBox="1"/>
          <p:nvPr>
            <p:ph idx="1" type="body"/>
          </p:nvPr>
        </p:nvSpPr>
        <p:spPr>
          <a:xfrm>
            <a:off x="304800" y="1143000"/>
            <a:ext cx="8534400" cy="5257800"/>
          </a:xfrm>
          <a:prstGeom prst="rect">
            <a:avLst/>
          </a:prstGeom>
          <a:noFill/>
          <a:ln>
            <a:noFill/>
          </a:ln>
        </p:spPr>
        <p:txBody>
          <a:bodyPr anchorCtr="0" anchor="t" bIns="45700" lIns="91425" spcFirstLastPara="1" rIns="91425" wrap="square" tIns="45700">
            <a:normAutofit fontScale="92500"/>
          </a:bodyPr>
          <a:lstStyle/>
          <a:p>
            <a:pPr indent="-274320" lvl="0" marL="274320" rtl="0" algn="l">
              <a:spcBef>
                <a:spcPts val="0"/>
              </a:spcBef>
              <a:spcAft>
                <a:spcPts val="0"/>
              </a:spcAft>
              <a:buSzPct val="76000"/>
              <a:buChar char="🞂"/>
            </a:pPr>
            <a:r>
              <a:rPr lang="en-US"/>
              <a:t>The Daily Scrum, also known as the Daily Standup, is a daily ceremony in the Scrum framework designed to facilitate communication and collaboration within the development team. This short, time-boxed meeting serves as a quick synchronization point to ensure that the team is on track to meet its Sprint goals. </a:t>
            </a:r>
            <a:r>
              <a:rPr b="1" i="1" lang="en-US"/>
              <a:t>The Daily Scrum is typically conducted at the same time and place each day and lasts around 15 minutes</a:t>
            </a:r>
            <a:r>
              <a:rPr lang="en-US"/>
              <a:t>.</a:t>
            </a:r>
            <a:endParaRPr/>
          </a:p>
          <a:p>
            <a:pPr indent="-274320" lvl="0" marL="274320" rtl="0" algn="l">
              <a:spcBef>
                <a:spcPts val="600"/>
              </a:spcBef>
              <a:spcAft>
                <a:spcPts val="0"/>
              </a:spcAft>
              <a:buSzPct val="76000"/>
              <a:buChar char="🞂"/>
            </a:pPr>
            <a:r>
              <a:rPr lang="en-US"/>
              <a:t>The Daily Scrum is a vital practice that helps the Development Team stay aligned, communicate effectively, and quickly address any challenges that may arise during the development process. The focus on daily communication contributes to the overall success of the team in achieving its Sprint goals.</a:t>
            </a:r>
            <a:endParaRPr/>
          </a:p>
          <a:p>
            <a:pPr indent="-274320" lvl="0" marL="274320" rtl="0" algn="l">
              <a:spcBef>
                <a:spcPts val="600"/>
              </a:spcBef>
              <a:spcAft>
                <a:spcPts val="0"/>
              </a:spcAft>
              <a:buSzPct val="76000"/>
              <a:buChar char="🞂"/>
            </a:pPr>
            <a:r>
              <a:rPr lang="en-US"/>
              <a:t>Here's an overview of the Daily Scrum process:</a:t>
            </a:r>
            <a:endParaRPr/>
          </a:p>
          <a:p>
            <a:pPr indent="-158254" lvl="0" marL="274320" rtl="0" algn="l">
              <a:spcBef>
                <a:spcPts val="600"/>
              </a:spcBef>
              <a:spcAft>
                <a:spcPts val="0"/>
              </a:spcAft>
              <a:buSzPct val="76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Scrum has been used by</a:t>
            </a:r>
            <a:endParaRPr/>
          </a:p>
        </p:txBody>
      </p:sp>
      <p:sp>
        <p:nvSpPr>
          <p:cNvPr id="135" name="Google Shape;135;p3"/>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76000"/>
              <a:buChar char="🞂"/>
            </a:pPr>
            <a:r>
              <a:rPr lang="en-US"/>
              <a:t>Microsoft </a:t>
            </a:r>
            <a:endParaRPr/>
          </a:p>
          <a:p>
            <a:pPr indent="-274320" lvl="0" marL="274320" rtl="0" algn="l">
              <a:spcBef>
                <a:spcPts val="600"/>
              </a:spcBef>
              <a:spcAft>
                <a:spcPts val="0"/>
              </a:spcAft>
              <a:buSzPct val="76000"/>
              <a:buChar char="🞂"/>
            </a:pPr>
            <a:r>
              <a:rPr lang="en-US"/>
              <a:t>Yahoo </a:t>
            </a:r>
            <a:endParaRPr/>
          </a:p>
          <a:p>
            <a:pPr indent="-274320" lvl="0" marL="274320" rtl="0" algn="l">
              <a:spcBef>
                <a:spcPts val="600"/>
              </a:spcBef>
              <a:spcAft>
                <a:spcPts val="0"/>
              </a:spcAft>
              <a:buSzPct val="76000"/>
              <a:buChar char="🞂"/>
            </a:pPr>
            <a:r>
              <a:rPr lang="en-US"/>
              <a:t>Google </a:t>
            </a:r>
            <a:endParaRPr/>
          </a:p>
          <a:p>
            <a:pPr indent="-274320" lvl="0" marL="274320" rtl="0" algn="l">
              <a:spcBef>
                <a:spcPts val="600"/>
              </a:spcBef>
              <a:spcAft>
                <a:spcPts val="0"/>
              </a:spcAft>
              <a:buSzPct val="76000"/>
              <a:buChar char="🞂"/>
            </a:pPr>
            <a:r>
              <a:rPr lang="en-US"/>
              <a:t>Electronic Arts </a:t>
            </a:r>
            <a:endParaRPr/>
          </a:p>
          <a:p>
            <a:pPr indent="-274320" lvl="0" marL="274320" rtl="0" algn="l">
              <a:spcBef>
                <a:spcPts val="600"/>
              </a:spcBef>
              <a:spcAft>
                <a:spcPts val="0"/>
              </a:spcAft>
              <a:buSzPct val="76000"/>
              <a:buChar char="🞂"/>
            </a:pPr>
            <a:r>
              <a:rPr lang="en-US"/>
              <a:t>IBM </a:t>
            </a:r>
            <a:endParaRPr/>
          </a:p>
          <a:p>
            <a:pPr indent="-274320" lvl="0" marL="274320" rtl="0" algn="l">
              <a:spcBef>
                <a:spcPts val="600"/>
              </a:spcBef>
              <a:spcAft>
                <a:spcPts val="0"/>
              </a:spcAft>
              <a:buSzPct val="76000"/>
              <a:buChar char="🞂"/>
            </a:pPr>
            <a:r>
              <a:rPr lang="en-US"/>
              <a:t>Lockheed Martin </a:t>
            </a:r>
            <a:endParaRPr/>
          </a:p>
          <a:p>
            <a:pPr indent="-274320" lvl="0" marL="274320" rtl="0" algn="l">
              <a:spcBef>
                <a:spcPts val="600"/>
              </a:spcBef>
              <a:spcAft>
                <a:spcPts val="0"/>
              </a:spcAft>
              <a:buSzPct val="76000"/>
              <a:buChar char="🞂"/>
            </a:pPr>
            <a:r>
              <a:rPr lang="en-US"/>
              <a:t>Philips </a:t>
            </a:r>
            <a:endParaRPr/>
          </a:p>
          <a:p>
            <a:pPr indent="-274320" lvl="0" marL="274320" rtl="0" algn="l">
              <a:spcBef>
                <a:spcPts val="600"/>
              </a:spcBef>
              <a:spcAft>
                <a:spcPts val="0"/>
              </a:spcAft>
              <a:buSzPct val="76000"/>
              <a:buChar char="🞂"/>
            </a:pPr>
            <a:r>
              <a:rPr lang="en-US"/>
              <a:t>Siemens </a:t>
            </a:r>
            <a:endParaRPr/>
          </a:p>
          <a:p>
            <a:pPr indent="-274320" lvl="0" marL="274320" rtl="0" algn="l">
              <a:spcBef>
                <a:spcPts val="600"/>
              </a:spcBef>
              <a:spcAft>
                <a:spcPts val="0"/>
              </a:spcAft>
              <a:buSzPct val="76000"/>
              <a:buChar char="🞂"/>
            </a:pPr>
            <a:r>
              <a:rPr lang="en-US"/>
              <a:t>Nokia </a:t>
            </a:r>
            <a:endParaRPr/>
          </a:p>
          <a:p>
            <a:pPr indent="-274320" lvl="0" marL="274320" rtl="0" algn="l">
              <a:spcBef>
                <a:spcPts val="600"/>
              </a:spcBef>
              <a:spcAft>
                <a:spcPts val="0"/>
              </a:spcAft>
              <a:buSzPct val="76000"/>
              <a:buChar char="🞂"/>
            </a:pPr>
            <a:r>
              <a:rPr lang="en-US"/>
              <a:t>Capital One </a:t>
            </a:r>
            <a:endParaRPr/>
          </a:p>
          <a:p>
            <a:pPr indent="-274320" lvl="0" marL="274320" rtl="0" algn="l">
              <a:spcBef>
                <a:spcPts val="600"/>
              </a:spcBef>
              <a:spcAft>
                <a:spcPts val="0"/>
              </a:spcAft>
              <a:buSzPct val="76000"/>
              <a:buChar char="🞂"/>
            </a:pPr>
            <a:r>
              <a:rPr lang="en-US"/>
              <a:t>BBC </a:t>
            </a:r>
            <a:endParaRPr/>
          </a:p>
          <a:p>
            <a:pPr indent="-274320" lvl="0" marL="274320" rtl="0" algn="l">
              <a:spcBef>
                <a:spcPts val="600"/>
              </a:spcBef>
              <a:spcAft>
                <a:spcPts val="0"/>
              </a:spcAft>
              <a:buSzPct val="76000"/>
              <a:buChar char="🞂"/>
            </a:pPr>
            <a:r>
              <a:rPr lang="en-US"/>
              <a:t>Intuit</a:t>
            </a:r>
            <a:endParaRPr/>
          </a:p>
        </p:txBody>
      </p:sp>
      <p:sp>
        <p:nvSpPr>
          <p:cNvPr id="136" name="Google Shape;136;p3"/>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76000"/>
              <a:buChar char="🞂"/>
            </a:pPr>
            <a:r>
              <a:rPr lang="en-US"/>
              <a:t>Apple </a:t>
            </a:r>
            <a:endParaRPr/>
          </a:p>
          <a:p>
            <a:pPr indent="-274320" lvl="0" marL="274320" rtl="0" algn="l">
              <a:spcBef>
                <a:spcPts val="600"/>
              </a:spcBef>
              <a:spcAft>
                <a:spcPts val="0"/>
              </a:spcAft>
              <a:buSzPct val="76000"/>
              <a:buChar char="🞂"/>
            </a:pPr>
            <a:r>
              <a:rPr lang="en-US"/>
              <a:t>Nielsen Media </a:t>
            </a:r>
            <a:endParaRPr/>
          </a:p>
          <a:p>
            <a:pPr indent="-274320" lvl="0" marL="274320" rtl="0" algn="l">
              <a:spcBef>
                <a:spcPts val="600"/>
              </a:spcBef>
              <a:spcAft>
                <a:spcPts val="0"/>
              </a:spcAft>
              <a:buSzPct val="76000"/>
              <a:buChar char="🞂"/>
            </a:pPr>
            <a:r>
              <a:rPr lang="en-US"/>
              <a:t>First American Corelogic </a:t>
            </a:r>
            <a:endParaRPr/>
          </a:p>
          <a:p>
            <a:pPr indent="-274320" lvl="0" marL="274320" rtl="0" algn="l">
              <a:spcBef>
                <a:spcPts val="600"/>
              </a:spcBef>
              <a:spcAft>
                <a:spcPts val="0"/>
              </a:spcAft>
              <a:buSzPct val="76000"/>
              <a:buChar char="🞂"/>
            </a:pPr>
            <a:r>
              <a:rPr lang="en-US"/>
              <a:t>Qualcomm </a:t>
            </a:r>
            <a:endParaRPr/>
          </a:p>
          <a:p>
            <a:pPr indent="-274320" lvl="0" marL="274320" rtl="0" algn="l">
              <a:spcBef>
                <a:spcPts val="600"/>
              </a:spcBef>
              <a:spcAft>
                <a:spcPts val="0"/>
              </a:spcAft>
              <a:buSzPct val="76000"/>
              <a:buChar char="🞂"/>
            </a:pPr>
            <a:r>
              <a:rPr lang="en-US"/>
              <a:t>Texas Instruments </a:t>
            </a:r>
            <a:endParaRPr/>
          </a:p>
          <a:p>
            <a:pPr indent="-274320" lvl="0" marL="274320" rtl="0" algn="l">
              <a:spcBef>
                <a:spcPts val="600"/>
              </a:spcBef>
              <a:spcAft>
                <a:spcPts val="0"/>
              </a:spcAft>
              <a:buSzPct val="76000"/>
              <a:buChar char="🞂"/>
            </a:pPr>
            <a:r>
              <a:rPr lang="en-US"/>
              <a:t>Salesforce.com </a:t>
            </a:r>
            <a:endParaRPr/>
          </a:p>
          <a:p>
            <a:pPr indent="-274320" lvl="0" marL="274320" rtl="0" algn="l">
              <a:spcBef>
                <a:spcPts val="600"/>
              </a:spcBef>
              <a:spcAft>
                <a:spcPts val="0"/>
              </a:spcAft>
              <a:buSzPct val="76000"/>
              <a:buChar char="🞂"/>
            </a:pPr>
            <a:r>
              <a:rPr lang="en-US"/>
              <a:t>John Deere </a:t>
            </a:r>
            <a:endParaRPr/>
          </a:p>
          <a:p>
            <a:pPr indent="-274320" lvl="0" marL="274320" rtl="0" algn="l">
              <a:spcBef>
                <a:spcPts val="600"/>
              </a:spcBef>
              <a:spcAft>
                <a:spcPts val="0"/>
              </a:spcAft>
              <a:buSzPct val="76000"/>
              <a:buChar char="🞂"/>
            </a:pPr>
            <a:r>
              <a:rPr lang="en-US"/>
              <a:t>Lexis Nexis </a:t>
            </a:r>
            <a:endParaRPr/>
          </a:p>
          <a:p>
            <a:pPr indent="-274320" lvl="0" marL="274320" rtl="0" algn="l">
              <a:spcBef>
                <a:spcPts val="600"/>
              </a:spcBef>
              <a:spcAft>
                <a:spcPts val="0"/>
              </a:spcAft>
              <a:buSzPct val="76000"/>
              <a:buChar char="🞂"/>
            </a:pPr>
            <a:r>
              <a:rPr lang="en-US"/>
              <a:t>Sabre </a:t>
            </a:r>
            <a:endParaRPr/>
          </a:p>
          <a:p>
            <a:pPr indent="-274320" lvl="0" marL="274320" rtl="0" algn="l">
              <a:spcBef>
                <a:spcPts val="600"/>
              </a:spcBef>
              <a:spcAft>
                <a:spcPts val="0"/>
              </a:spcAft>
              <a:buSzPct val="76000"/>
              <a:buChar char="🞂"/>
            </a:pPr>
            <a:r>
              <a:rPr lang="en-US"/>
              <a:t>Time Warner </a:t>
            </a:r>
            <a:endParaRPr/>
          </a:p>
          <a:p>
            <a:pPr indent="-274320" lvl="0" marL="274320" rtl="0" algn="l">
              <a:spcBef>
                <a:spcPts val="600"/>
              </a:spcBef>
              <a:spcAft>
                <a:spcPts val="0"/>
              </a:spcAft>
              <a:buSzPct val="76000"/>
              <a:buChar char="🞂"/>
            </a:pPr>
            <a:r>
              <a:rPr lang="en-US"/>
              <a:t>Turner Broadcasting </a:t>
            </a:r>
            <a:endParaRPr/>
          </a:p>
          <a:p>
            <a:pPr indent="-274320" lvl="0" marL="274320" rtl="0" algn="l">
              <a:spcBef>
                <a:spcPts val="600"/>
              </a:spcBef>
              <a:spcAft>
                <a:spcPts val="0"/>
              </a:spcAft>
              <a:buSzPct val="76000"/>
              <a:buChar char="🞂"/>
            </a:pPr>
            <a:r>
              <a:rPr lang="en-US"/>
              <a:t>Oce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30"/>
          <p:cNvSpPr txBox="1"/>
          <p:nvPr>
            <p:ph type="title"/>
          </p:nvPr>
        </p:nvSpPr>
        <p:spPr>
          <a:xfrm>
            <a:off x="457200" y="274638"/>
            <a:ext cx="8229600" cy="8683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Daily scrum cont..</a:t>
            </a:r>
            <a:endParaRPr/>
          </a:p>
        </p:txBody>
      </p:sp>
      <p:sp>
        <p:nvSpPr>
          <p:cNvPr id="312" name="Google Shape;312;p30"/>
          <p:cNvSpPr txBox="1"/>
          <p:nvPr>
            <p:ph idx="1" type="body"/>
          </p:nvPr>
        </p:nvSpPr>
        <p:spPr>
          <a:xfrm>
            <a:off x="304800" y="1143000"/>
            <a:ext cx="8534400" cy="525780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The Daily Scrum, also known as the Daily Standup, is a daily ceremony in the Scrum framework designed to facilitate communication and collaboration within the development team. This short, time-boxed meeting serves as a quick synchronization point to ensure that the team is on track to meet its Sprint goals. </a:t>
            </a:r>
            <a:r>
              <a:rPr b="1" i="1" lang="en-US"/>
              <a:t>The Daily Scrum is typically conducted at the same time and place each day and lasts around 15 minutes</a:t>
            </a:r>
            <a:r>
              <a:rPr lang="en-US"/>
              <a:t>.</a:t>
            </a:r>
            <a:endParaRPr/>
          </a:p>
          <a:p>
            <a:pPr indent="-274320" lvl="0" marL="274320" rtl="0" algn="l">
              <a:spcBef>
                <a:spcPts val="600"/>
              </a:spcBef>
              <a:spcAft>
                <a:spcPts val="0"/>
              </a:spcAft>
              <a:buSzPts val="1976"/>
              <a:buChar char="🞂"/>
            </a:pPr>
            <a:r>
              <a:rPr lang="en-US"/>
              <a:t>Here's an overview of the Daily Scrum process:</a:t>
            </a:r>
            <a:endParaRPr/>
          </a:p>
          <a:p>
            <a:pPr indent="-148844" lvl="0" marL="274320" rtl="0" algn="l">
              <a:spcBef>
                <a:spcPts val="600"/>
              </a:spcBef>
              <a:spcAft>
                <a:spcPts val="0"/>
              </a:spcAft>
              <a:buSzPts val="1976"/>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1"/>
          <p:cNvSpPr txBox="1"/>
          <p:nvPr>
            <p:ph type="title"/>
          </p:nvPr>
        </p:nvSpPr>
        <p:spPr>
          <a:xfrm>
            <a:off x="457200" y="274638"/>
            <a:ext cx="8229600" cy="8683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Daily scrum cont..</a:t>
            </a:r>
            <a:endParaRPr/>
          </a:p>
        </p:txBody>
      </p:sp>
      <p:sp>
        <p:nvSpPr>
          <p:cNvPr id="318" name="Google Shape;318;p31"/>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spcBef>
                <a:spcPts val="0"/>
              </a:spcBef>
              <a:spcAft>
                <a:spcPts val="0"/>
              </a:spcAft>
              <a:buSzPct val="76000"/>
              <a:buChar char="🞂"/>
            </a:pPr>
            <a:r>
              <a:rPr b="1" lang="en-US"/>
              <a:t>Time and Place:</a:t>
            </a:r>
            <a:endParaRPr/>
          </a:p>
          <a:p>
            <a:pPr indent="-274344" lvl="1" marL="548640" rtl="0" algn="l">
              <a:spcBef>
                <a:spcPts val="500"/>
              </a:spcBef>
              <a:spcAft>
                <a:spcPts val="0"/>
              </a:spcAft>
              <a:buSzPct val="76000"/>
              <a:buChar char="🞂"/>
            </a:pPr>
            <a:r>
              <a:rPr lang="en-US"/>
              <a:t>The Daily Scrum is held at a consistent time and place every day. It is often conducted in the morning to allow the team to plan the day's work effectively.</a:t>
            </a:r>
            <a:endParaRPr/>
          </a:p>
          <a:p>
            <a:pPr indent="-274320" lvl="0" marL="274320" rtl="0" algn="l">
              <a:spcBef>
                <a:spcPts val="600"/>
              </a:spcBef>
              <a:spcAft>
                <a:spcPts val="0"/>
              </a:spcAft>
              <a:buSzPct val="76000"/>
              <a:buChar char="🞂"/>
            </a:pPr>
            <a:r>
              <a:rPr b="1" lang="en-US"/>
              <a:t>Attendees:</a:t>
            </a:r>
            <a:endParaRPr/>
          </a:p>
          <a:p>
            <a:pPr indent="-274344" lvl="1" marL="548640" rtl="0" algn="l">
              <a:spcBef>
                <a:spcPts val="500"/>
              </a:spcBef>
              <a:spcAft>
                <a:spcPts val="0"/>
              </a:spcAft>
              <a:buSzPct val="76000"/>
              <a:buChar char="🞂"/>
            </a:pPr>
            <a:r>
              <a:rPr lang="en-US"/>
              <a:t>The core participants in the Daily Scrum are members of the Development Team. The Product Owner and Scrum Master may also attend but typically as observers. Other stakeholders are generally not active participants in the meeting.</a:t>
            </a:r>
            <a:endParaRPr/>
          </a:p>
          <a:p>
            <a:pPr indent="-274320" lvl="0" marL="274320" rtl="0" algn="l">
              <a:spcBef>
                <a:spcPts val="600"/>
              </a:spcBef>
              <a:spcAft>
                <a:spcPts val="0"/>
              </a:spcAft>
              <a:buSzPct val="76000"/>
              <a:buChar char="🞂"/>
            </a:pPr>
            <a:r>
              <a:rPr b="1" lang="en-US"/>
              <a:t>Standup Format:</a:t>
            </a:r>
            <a:endParaRPr/>
          </a:p>
          <a:p>
            <a:pPr indent="-274344" lvl="1" marL="548640" rtl="0" algn="l">
              <a:spcBef>
                <a:spcPts val="500"/>
              </a:spcBef>
              <a:spcAft>
                <a:spcPts val="0"/>
              </a:spcAft>
              <a:buSzPct val="76000"/>
              <a:buChar char="🞂"/>
            </a:pPr>
            <a:r>
              <a:rPr lang="en-US"/>
              <a:t>The team gathers in a standing position to encourage brevity and focus. The standing format is meant to keep the meeting short and to the point.</a:t>
            </a:r>
            <a:endParaRPr/>
          </a:p>
          <a:p>
            <a:pPr indent="-274320" lvl="0" marL="274320" rtl="0" algn="l">
              <a:spcBef>
                <a:spcPts val="600"/>
              </a:spcBef>
              <a:spcAft>
                <a:spcPts val="0"/>
              </a:spcAft>
              <a:buSzPct val="76000"/>
              <a:buChar char="🞂"/>
            </a:pPr>
            <a:r>
              <a:rPr b="1" lang="en-US"/>
              <a:t>Three Questions:</a:t>
            </a:r>
            <a:endParaRPr/>
          </a:p>
          <a:p>
            <a:pPr indent="-274344" lvl="1" marL="548640" rtl="0" algn="l">
              <a:spcBef>
                <a:spcPts val="500"/>
              </a:spcBef>
              <a:spcAft>
                <a:spcPts val="0"/>
              </a:spcAft>
              <a:buSzPct val="76000"/>
              <a:buChar char="🞂"/>
            </a:pPr>
            <a:r>
              <a:rPr lang="en-US"/>
              <a:t>Each team member answers three specific questions:</a:t>
            </a:r>
            <a:endParaRPr/>
          </a:p>
          <a:p>
            <a:pPr indent="-228600" lvl="2" marL="822960" rtl="0" algn="l">
              <a:spcBef>
                <a:spcPts val="500"/>
              </a:spcBef>
              <a:spcAft>
                <a:spcPts val="0"/>
              </a:spcAft>
              <a:buSzPct val="76000"/>
              <a:buChar char="🞂"/>
            </a:pPr>
            <a:r>
              <a:rPr b="1" lang="en-US"/>
              <a:t>What did you do yesterday?</a:t>
            </a:r>
            <a:endParaRPr/>
          </a:p>
          <a:p>
            <a:pPr indent="-228600" lvl="2" marL="822960" rtl="0" algn="l">
              <a:spcBef>
                <a:spcPts val="500"/>
              </a:spcBef>
              <a:spcAft>
                <a:spcPts val="0"/>
              </a:spcAft>
              <a:buSzPct val="76000"/>
              <a:buChar char="🞂"/>
            </a:pPr>
            <a:r>
              <a:rPr b="1" lang="en-US"/>
              <a:t>What will you do today?</a:t>
            </a:r>
            <a:endParaRPr/>
          </a:p>
          <a:p>
            <a:pPr indent="-228600" lvl="2" marL="822960" rtl="0" algn="l">
              <a:spcBef>
                <a:spcPts val="500"/>
              </a:spcBef>
              <a:spcAft>
                <a:spcPts val="0"/>
              </a:spcAft>
              <a:buSzPct val="76000"/>
              <a:buChar char="🞂"/>
            </a:pPr>
            <a:r>
              <a:rPr b="1" lang="en-US"/>
              <a:t>Are there any impediments or blockers in your way?</a:t>
            </a:r>
            <a:endParaRPr/>
          </a:p>
          <a:p>
            <a:pPr indent="-274344" lvl="1" marL="548640" rtl="0" algn="l">
              <a:spcBef>
                <a:spcPts val="500"/>
              </a:spcBef>
              <a:spcAft>
                <a:spcPts val="0"/>
              </a:spcAft>
              <a:buSzPct val="76000"/>
              <a:buChar char="🞂"/>
            </a:pPr>
            <a:r>
              <a:rPr lang="en-US"/>
              <a:t>Team members provide brief updates on their progress, plans for the day, and any challenges they are facing.</a:t>
            </a:r>
            <a:endParaRPr/>
          </a:p>
          <a:p>
            <a:pPr indent="-177076" lvl="0" marL="274320" rtl="0" algn="l">
              <a:spcBef>
                <a:spcPts val="600"/>
              </a:spcBef>
              <a:spcAft>
                <a:spcPts val="0"/>
              </a:spcAft>
              <a:buSzPct val="76000"/>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2"/>
          <p:cNvSpPr txBox="1"/>
          <p:nvPr>
            <p:ph type="title"/>
          </p:nvPr>
        </p:nvSpPr>
        <p:spPr>
          <a:xfrm>
            <a:off x="457200" y="274638"/>
            <a:ext cx="8229600" cy="8683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Daily scrum cont..</a:t>
            </a:r>
            <a:endParaRPr/>
          </a:p>
        </p:txBody>
      </p:sp>
      <p:sp>
        <p:nvSpPr>
          <p:cNvPr id="324" name="Google Shape;324;p32"/>
          <p:cNvSpPr txBox="1"/>
          <p:nvPr>
            <p:ph idx="1" type="body"/>
          </p:nvPr>
        </p:nvSpPr>
        <p:spPr>
          <a:xfrm>
            <a:off x="457200" y="1219200"/>
            <a:ext cx="8229600" cy="4906963"/>
          </a:xfrm>
          <a:prstGeom prst="rect">
            <a:avLst/>
          </a:prstGeom>
          <a:noFill/>
          <a:ln>
            <a:noFill/>
          </a:ln>
        </p:spPr>
        <p:txBody>
          <a:bodyPr anchorCtr="0" anchor="t" bIns="45700" lIns="91425" spcFirstLastPara="1" rIns="91425" wrap="square" tIns="45700">
            <a:normAutofit fontScale="70000" lnSpcReduction="20000"/>
          </a:bodyPr>
          <a:lstStyle/>
          <a:p>
            <a:pPr indent="-274320" lvl="0" marL="274320" rtl="0" algn="l">
              <a:spcBef>
                <a:spcPts val="0"/>
              </a:spcBef>
              <a:spcAft>
                <a:spcPts val="0"/>
              </a:spcAft>
              <a:buSzPct val="76000"/>
              <a:buChar char="🞂"/>
            </a:pPr>
            <a:r>
              <a:rPr b="1" lang="en-US"/>
              <a:t>Focus on Collaboration:</a:t>
            </a:r>
            <a:endParaRPr/>
          </a:p>
          <a:p>
            <a:pPr indent="-274320" lvl="1" marL="548640" rtl="0" algn="l">
              <a:spcBef>
                <a:spcPts val="500"/>
              </a:spcBef>
              <a:spcAft>
                <a:spcPts val="0"/>
              </a:spcAft>
              <a:buSzPct val="76000"/>
              <a:buChar char="🞂"/>
            </a:pPr>
            <a:r>
              <a:rPr lang="en-US"/>
              <a:t>The Daily Scrum is a collaborative meeting where team members share information, coordinate activities, and identify potential dependencies or issues that may impact the team's progress.</a:t>
            </a:r>
            <a:endParaRPr/>
          </a:p>
          <a:p>
            <a:pPr indent="-274320" lvl="0" marL="274320" rtl="0" algn="l">
              <a:spcBef>
                <a:spcPts val="600"/>
              </a:spcBef>
              <a:spcAft>
                <a:spcPts val="0"/>
              </a:spcAft>
              <a:buSzPct val="76000"/>
              <a:buChar char="🞂"/>
            </a:pPr>
            <a:r>
              <a:rPr b="1" lang="en-US"/>
              <a:t>Scrum Master's Role:</a:t>
            </a:r>
            <a:endParaRPr/>
          </a:p>
          <a:p>
            <a:pPr indent="-274320" lvl="1" marL="548640" rtl="0" algn="l">
              <a:spcBef>
                <a:spcPts val="500"/>
              </a:spcBef>
              <a:spcAft>
                <a:spcPts val="0"/>
              </a:spcAft>
              <a:buSzPct val="76000"/>
              <a:buChar char="🞂"/>
            </a:pPr>
            <a:r>
              <a:rPr lang="en-US"/>
              <a:t>The Scrum Master facilitates the Daily Scrum, ensuring that it stays within the time-box and encouraging the team to stay focused on the three questions.</a:t>
            </a:r>
            <a:endParaRPr/>
          </a:p>
          <a:p>
            <a:pPr indent="-274320" lvl="1" marL="548640" rtl="0" algn="l">
              <a:spcBef>
                <a:spcPts val="500"/>
              </a:spcBef>
              <a:spcAft>
                <a:spcPts val="0"/>
              </a:spcAft>
              <a:buSzPct val="76000"/>
              <a:buChar char="🞂"/>
            </a:pPr>
            <a:r>
              <a:rPr lang="en-US"/>
              <a:t>The Scrum Master may also help the team address any impediments mentioned during the meeting or facilitate discussions on how to overcome challenges.</a:t>
            </a:r>
            <a:endParaRPr/>
          </a:p>
          <a:p>
            <a:pPr indent="-274320" lvl="0" marL="274320" rtl="0" algn="l">
              <a:spcBef>
                <a:spcPts val="600"/>
              </a:spcBef>
              <a:spcAft>
                <a:spcPts val="0"/>
              </a:spcAft>
              <a:buSzPct val="76000"/>
              <a:buChar char="🞂"/>
            </a:pPr>
            <a:r>
              <a:rPr b="1" lang="en-US"/>
              <a:t>Product Owner's Role:</a:t>
            </a:r>
            <a:endParaRPr/>
          </a:p>
          <a:p>
            <a:pPr indent="-274320" lvl="1" marL="548640" rtl="0" algn="l">
              <a:spcBef>
                <a:spcPts val="500"/>
              </a:spcBef>
              <a:spcAft>
                <a:spcPts val="0"/>
              </a:spcAft>
              <a:buSzPct val="76000"/>
              <a:buChar char="🞂"/>
            </a:pPr>
            <a:r>
              <a:rPr lang="en-US"/>
              <a:t>The Product Owner may attend the Daily Scrum to stay informed about the team's progress but typically does not actively participate in the answering of the three questions.</a:t>
            </a:r>
            <a:endParaRPr/>
          </a:p>
          <a:p>
            <a:pPr indent="-274320" lvl="0" marL="274320" rtl="0" algn="l">
              <a:spcBef>
                <a:spcPts val="600"/>
              </a:spcBef>
              <a:spcAft>
                <a:spcPts val="0"/>
              </a:spcAft>
              <a:buSzPct val="76000"/>
              <a:buChar char="🞂"/>
            </a:pPr>
            <a:r>
              <a:rPr b="1" lang="en-US"/>
              <a:t>No Problem Solving During the Meeting:</a:t>
            </a:r>
            <a:endParaRPr/>
          </a:p>
          <a:p>
            <a:pPr indent="-274320" lvl="1" marL="548640" rtl="0" algn="l">
              <a:spcBef>
                <a:spcPts val="500"/>
              </a:spcBef>
              <a:spcAft>
                <a:spcPts val="0"/>
              </a:spcAft>
              <a:buSzPct val="76000"/>
              <a:buChar char="🞂"/>
            </a:pPr>
            <a:r>
              <a:rPr lang="en-US"/>
              <a:t>The Daily Scrum is not the forum for problem-solving. If there are issues or impediments that require more in-depth discussion, team members can coordinate with each other after the meeting.</a:t>
            </a:r>
            <a:endParaRPr/>
          </a:p>
          <a:p>
            <a:pPr indent="-274320" lvl="0" marL="274320" rtl="0" algn="l">
              <a:spcBef>
                <a:spcPts val="600"/>
              </a:spcBef>
              <a:spcAft>
                <a:spcPts val="0"/>
              </a:spcAft>
              <a:buSzPct val="76000"/>
              <a:buChar char="🞂"/>
            </a:pPr>
            <a:r>
              <a:rPr b="1" lang="en-US"/>
              <a:t>Continuous Improvement:</a:t>
            </a:r>
            <a:endParaRPr/>
          </a:p>
          <a:p>
            <a:pPr indent="-274320" lvl="1" marL="548640" rtl="0" algn="l">
              <a:spcBef>
                <a:spcPts val="500"/>
              </a:spcBef>
              <a:spcAft>
                <a:spcPts val="0"/>
              </a:spcAft>
              <a:buSzPct val="76000"/>
              <a:buChar char="🞂"/>
            </a:pPr>
            <a:r>
              <a:rPr lang="en-US"/>
              <a:t>The Daily Scrum provides a daily opportunity for the team to inspect and adapt. It fosters a sense of shared responsibility and encourages continuous improvement in the team's processes.</a:t>
            </a:r>
            <a:endParaRPr/>
          </a:p>
          <a:p>
            <a:pPr indent="-196621" lvl="1" marL="548640" rtl="0" algn="l">
              <a:spcBef>
                <a:spcPts val="500"/>
              </a:spcBef>
              <a:spcAft>
                <a:spcPts val="0"/>
              </a:spcAft>
              <a:buSzPct val="76000"/>
              <a:buNone/>
            </a:pPr>
            <a:r>
              <a:t/>
            </a:r>
            <a:endParaRPr/>
          </a:p>
          <a:p>
            <a:pPr indent="-186486" lvl="0" marL="274320" rtl="0" algn="l">
              <a:spcBef>
                <a:spcPts val="600"/>
              </a:spcBef>
              <a:spcAft>
                <a:spcPts val="0"/>
              </a:spcAft>
              <a:buSzPct val="76000"/>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33"/>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Product backlog</a:t>
            </a:r>
            <a:endParaRPr/>
          </a:p>
        </p:txBody>
      </p:sp>
      <p:pic>
        <p:nvPicPr>
          <p:cNvPr id="331" name="Google Shape;331;p33"/>
          <p:cNvPicPr preferRelativeResize="0"/>
          <p:nvPr>
            <p:ph idx="1" type="body"/>
          </p:nvPr>
        </p:nvPicPr>
        <p:blipFill rotWithShape="1">
          <a:blip r:embed="rId3">
            <a:alphaModFix/>
          </a:blip>
          <a:srcRect b="0" l="0" r="0" t="0"/>
          <a:stretch/>
        </p:blipFill>
        <p:spPr>
          <a:xfrm>
            <a:off x="533400" y="2362200"/>
            <a:ext cx="4672653" cy="2514600"/>
          </a:xfrm>
          <a:prstGeom prst="rect">
            <a:avLst/>
          </a:prstGeom>
          <a:noFill/>
          <a:ln>
            <a:noFill/>
          </a:ln>
        </p:spPr>
      </p:pic>
      <p:sp>
        <p:nvSpPr>
          <p:cNvPr id="332" name="Google Shape;332;p33"/>
          <p:cNvSpPr txBox="1"/>
          <p:nvPr>
            <p:ph idx="2" type="body"/>
          </p:nvPr>
        </p:nvSpPr>
        <p:spPr>
          <a:xfrm>
            <a:off x="5410200" y="1600200"/>
            <a:ext cx="3276600" cy="495300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1976"/>
              <a:buChar char="🞂"/>
            </a:pPr>
            <a:r>
              <a:rPr lang="en-US"/>
              <a:t>The requirements </a:t>
            </a:r>
            <a:endParaRPr/>
          </a:p>
          <a:p>
            <a:pPr indent="-274320" lvl="0" marL="274320" rtl="0" algn="l">
              <a:spcBef>
                <a:spcPts val="600"/>
              </a:spcBef>
              <a:spcAft>
                <a:spcPts val="0"/>
              </a:spcAft>
              <a:buSzPts val="1976"/>
              <a:buChar char="🞂"/>
            </a:pPr>
            <a:r>
              <a:rPr lang="en-US"/>
              <a:t>A list of all desired work on the project</a:t>
            </a:r>
            <a:endParaRPr/>
          </a:p>
          <a:p>
            <a:pPr indent="-274320" lvl="0" marL="274320" rtl="0" algn="l">
              <a:spcBef>
                <a:spcPts val="600"/>
              </a:spcBef>
              <a:spcAft>
                <a:spcPts val="0"/>
              </a:spcAft>
              <a:buSzPts val="1976"/>
              <a:buChar char="🞂"/>
            </a:pPr>
            <a:r>
              <a:rPr lang="en-US"/>
              <a:t>Ideally expressed such that each item has value to the users or customers of the product  </a:t>
            </a:r>
            <a:endParaRPr/>
          </a:p>
          <a:p>
            <a:pPr indent="-274320" lvl="0" marL="274320" rtl="0" algn="l">
              <a:spcBef>
                <a:spcPts val="600"/>
              </a:spcBef>
              <a:spcAft>
                <a:spcPts val="0"/>
              </a:spcAft>
              <a:buSzPts val="1976"/>
              <a:buChar char="🞂"/>
            </a:pPr>
            <a:r>
              <a:rPr lang="en-US"/>
              <a:t> Prioritized by the product owner </a:t>
            </a:r>
            <a:endParaRPr/>
          </a:p>
          <a:p>
            <a:pPr indent="-274320" lvl="0" marL="274320" rtl="0" algn="l">
              <a:spcBef>
                <a:spcPts val="600"/>
              </a:spcBef>
              <a:spcAft>
                <a:spcPts val="0"/>
              </a:spcAft>
              <a:buSzPts val="1976"/>
              <a:buChar char="🞂"/>
            </a:pPr>
            <a:r>
              <a:rPr lang="en-US"/>
              <a:t>Reprioritized at the start of each sprint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A sample product backlog</a:t>
            </a:r>
            <a:endParaRPr/>
          </a:p>
        </p:txBody>
      </p:sp>
      <p:pic>
        <p:nvPicPr>
          <p:cNvPr id="338" name="Google Shape;338;p34"/>
          <p:cNvPicPr preferRelativeResize="0"/>
          <p:nvPr>
            <p:ph idx="1" type="body"/>
          </p:nvPr>
        </p:nvPicPr>
        <p:blipFill rotWithShape="1">
          <a:blip r:embed="rId3">
            <a:alphaModFix/>
          </a:blip>
          <a:srcRect b="0" l="0" r="0" t="0"/>
          <a:stretch/>
        </p:blipFill>
        <p:spPr>
          <a:xfrm>
            <a:off x="2176462" y="2187575"/>
            <a:ext cx="4791075" cy="30003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Sprint backlog</a:t>
            </a:r>
            <a:endParaRPr/>
          </a:p>
        </p:txBody>
      </p:sp>
      <p:pic>
        <p:nvPicPr>
          <p:cNvPr id="344" name="Google Shape;344;p35"/>
          <p:cNvPicPr preferRelativeResize="0"/>
          <p:nvPr>
            <p:ph idx="1" type="body"/>
          </p:nvPr>
        </p:nvPicPr>
        <p:blipFill rotWithShape="1">
          <a:blip r:embed="rId3">
            <a:alphaModFix/>
          </a:blip>
          <a:srcRect b="0" l="0" r="0" t="0"/>
          <a:stretch/>
        </p:blipFill>
        <p:spPr>
          <a:xfrm>
            <a:off x="457200" y="1600200"/>
            <a:ext cx="6934200" cy="507350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6"/>
          <p:cNvSpPr txBox="1"/>
          <p:nvPr>
            <p:ph type="title"/>
          </p:nvPr>
        </p:nvSpPr>
        <p:spPr>
          <a:xfrm>
            <a:off x="457200" y="274638"/>
            <a:ext cx="8229600" cy="9445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Managing the sprint backlog</a:t>
            </a:r>
            <a:endParaRPr/>
          </a:p>
        </p:txBody>
      </p:sp>
      <p:sp>
        <p:nvSpPr>
          <p:cNvPr id="350" name="Google Shape;350;p36"/>
          <p:cNvSpPr txBox="1"/>
          <p:nvPr>
            <p:ph idx="1" type="body"/>
          </p:nvPr>
        </p:nvSpPr>
        <p:spPr>
          <a:xfrm>
            <a:off x="457200" y="1295400"/>
            <a:ext cx="8229600" cy="4906963"/>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Individuals sign up for work of their own choosing </a:t>
            </a:r>
            <a:endParaRPr/>
          </a:p>
          <a:p>
            <a:pPr indent="-274320" lvl="1" marL="548640" rtl="0" algn="l">
              <a:spcBef>
                <a:spcPts val="500"/>
              </a:spcBef>
              <a:spcAft>
                <a:spcPts val="0"/>
              </a:spcAft>
              <a:buSzPts val="1748"/>
              <a:buChar char="🞂"/>
            </a:pPr>
            <a:r>
              <a:rPr lang="en-US"/>
              <a:t>Work is never assigned </a:t>
            </a:r>
            <a:endParaRPr/>
          </a:p>
          <a:p>
            <a:pPr indent="-274320" lvl="0" marL="274320" rtl="0" algn="l">
              <a:spcBef>
                <a:spcPts val="600"/>
              </a:spcBef>
              <a:spcAft>
                <a:spcPts val="0"/>
              </a:spcAft>
              <a:buSzPts val="1976"/>
              <a:buChar char="🞂"/>
            </a:pPr>
            <a:r>
              <a:rPr lang="en-US"/>
              <a:t>Estimated work remaining is updated daily  </a:t>
            </a:r>
            <a:endParaRPr/>
          </a:p>
          <a:p>
            <a:pPr indent="-274320" lvl="0" marL="274320" rtl="0" algn="l">
              <a:spcBef>
                <a:spcPts val="600"/>
              </a:spcBef>
              <a:spcAft>
                <a:spcPts val="0"/>
              </a:spcAft>
              <a:buSzPts val="1976"/>
              <a:buChar char="🞂"/>
            </a:pPr>
            <a:r>
              <a:rPr lang="en-US"/>
              <a:t>Any team member can add, delete or change the sprint backlog </a:t>
            </a:r>
            <a:endParaRPr/>
          </a:p>
          <a:p>
            <a:pPr indent="-274320" lvl="0" marL="274320" rtl="0" algn="l">
              <a:spcBef>
                <a:spcPts val="600"/>
              </a:spcBef>
              <a:spcAft>
                <a:spcPts val="0"/>
              </a:spcAft>
              <a:buSzPts val="1976"/>
              <a:buChar char="🞂"/>
            </a:pPr>
            <a:r>
              <a:rPr lang="en-US"/>
              <a:t>Work for the sprint emerges </a:t>
            </a:r>
            <a:endParaRPr/>
          </a:p>
          <a:p>
            <a:pPr indent="-274320" lvl="0" marL="274320" rtl="0" algn="l">
              <a:spcBef>
                <a:spcPts val="600"/>
              </a:spcBef>
              <a:spcAft>
                <a:spcPts val="0"/>
              </a:spcAft>
              <a:buSzPts val="1976"/>
              <a:buChar char="🞂"/>
            </a:pPr>
            <a:r>
              <a:rPr lang="en-US"/>
              <a:t>If work is unclear, define a sprint backlog item with a larger amount of time and break it down later </a:t>
            </a:r>
            <a:endParaRPr/>
          </a:p>
          <a:p>
            <a:pPr indent="-274320" lvl="0" marL="274320" rtl="0" algn="l">
              <a:spcBef>
                <a:spcPts val="600"/>
              </a:spcBef>
              <a:spcAft>
                <a:spcPts val="0"/>
              </a:spcAft>
              <a:buSzPts val="1976"/>
              <a:buChar char="🞂"/>
            </a:pPr>
            <a:r>
              <a:rPr lang="en-US"/>
              <a:t>Update work remaining as more becomes known</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7"/>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A sprint burndown chart</a:t>
            </a:r>
            <a:endParaRPr/>
          </a:p>
        </p:txBody>
      </p:sp>
      <p:sp>
        <p:nvSpPr>
          <p:cNvPr id="356" name="Google Shape;356;p37"/>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A Sprint Burndown Chart is a visual representation of the work completed versus the work remaining in a Sprint over time. It is a valuable tool in Scrum for tracking the progress of a development team during a Sprint and providing a quick, at-a-glance view of how well the team is doing in terms of completing the planned work.</a:t>
            </a:r>
            <a:endParaRPr/>
          </a:p>
          <a:p>
            <a:pPr indent="-274320" lvl="0" marL="274320" rtl="0" algn="l">
              <a:spcBef>
                <a:spcPts val="600"/>
              </a:spcBef>
              <a:spcAft>
                <a:spcPts val="0"/>
              </a:spcAft>
              <a:buSzPts val="1976"/>
              <a:buChar char="🞂"/>
            </a:pPr>
            <a:r>
              <a:rPr lang="en-US"/>
              <a:t>Here's how to understand and interpret a Sprint Burndown Chart:</a:t>
            </a:r>
            <a:endParaRPr/>
          </a:p>
          <a:p>
            <a:pPr indent="-148844" lvl="0" marL="274320" rtl="0" algn="l">
              <a:spcBef>
                <a:spcPts val="600"/>
              </a:spcBef>
              <a:spcAft>
                <a:spcPts val="0"/>
              </a:spcAft>
              <a:buSzPts val="1976"/>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38"/>
          <p:cNvSpPr txBox="1"/>
          <p:nvPr>
            <p:ph type="title"/>
          </p:nvPr>
        </p:nvSpPr>
        <p:spPr>
          <a:xfrm>
            <a:off x="457200" y="274638"/>
            <a:ext cx="8229600" cy="6397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Sample burndown chart</a:t>
            </a:r>
            <a:endParaRPr/>
          </a:p>
        </p:txBody>
      </p:sp>
      <p:sp>
        <p:nvSpPr>
          <p:cNvPr id="362" name="Google Shape;362;p38"/>
          <p:cNvSpPr txBox="1"/>
          <p:nvPr/>
        </p:nvSpPr>
        <p:spPr>
          <a:xfrm>
            <a:off x="533400" y="6324600"/>
            <a:ext cx="7321876"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Gill Sans"/>
                <a:ea typeface="Gill Sans"/>
                <a:cs typeface="Gill Sans"/>
                <a:sym typeface="Gill Sans"/>
              </a:rPr>
              <a:t>Source:</a:t>
            </a:r>
            <a:r>
              <a:rPr lang="en-US" sz="1400">
                <a:solidFill>
                  <a:schemeClr val="dk1"/>
                </a:solidFill>
                <a:latin typeface="Gill Sans"/>
                <a:ea typeface="Gill Sans"/>
                <a:cs typeface="Gill Sans"/>
                <a:sym typeface="Gill Sans"/>
              </a:rPr>
              <a:t> </a:t>
            </a:r>
            <a:r>
              <a:rPr lang="en-US" sz="1400" u="sng">
                <a:solidFill>
                  <a:schemeClr val="dk1"/>
                </a:solidFill>
                <a:latin typeface="Gill Sans"/>
                <a:ea typeface="Gill Sans"/>
                <a:cs typeface="Gill Sans"/>
                <a:sym typeface="Gill Sans"/>
                <a:hlinkClick r:id="rId3">
                  <a:extLst>
                    <a:ext uri="{A12FA001-AC4F-418D-AE19-62706E023703}">
                      <ahyp:hlinkClr val="tx"/>
                    </a:ext>
                  </a:extLst>
                </a:hlinkClick>
              </a:rPr>
              <a:t>https://www.sqlshack.com/how-to-create-an-advanced-sprint-burn-down-chart-in-excel/</a:t>
            </a:r>
            <a:r>
              <a:rPr lang="en-US" sz="1400">
                <a:solidFill>
                  <a:schemeClr val="dk1"/>
                </a:solidFill>
                <a:latin typeface="Gill Sans"/>
                <a:ea typeface="Gill Sans"/>
                <a:cs typeface="Gill Sans"/>
                <a:sym typeface="Gill Sans"/>
              </a:rPr>
              <a:t> </a:t>
            </a:r>
            <a:endParaRPr sz="1400">
              <a:solidFill>
                <a:schemeClr val="dk1"/>
              </a:solidFill>
              <a:latin typeface="Gill Sans"/>
              <a:ea typeface="Gill Sans"/>
              <a:cs typeface="Gill Sans"/>
              <a:sym typeface="Gill Sans"/>
            </a:endParaRPr>
          </a:p>
        </p:txBody>
      </p:sp>
      <p:pic>
        <p:nvPicPr>
          <p:cNvPr id="363" name="Google Shape;363;p38"/>
          <p:cNvPicPr preferRelativeResize="0"/>
          <p:nvPr/>
        </p:nvPicPr>
        <p:blipFill rotWithShape="1">
          <a:blip r:embed="rId4">
            <a:alphaModFix/>
          </a:blip>
          <a:srcRect b="0" l="0" r="0" t="0"/>
          <a:stretch/>
        </p:blipFill>
        <p:spPr>
          <a:xfrm>
            <a:off x="304800" y="1219200"/>
            <a:ext cx="8610600" cy="50067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A sprint burndown chart cont..</a:t>
            </a:r>
            <a:endParaRPr/>
          </a:p>
        </p:txBody>
      </p:sp>
      <p:sp>
        <p:nvSpPr>
          <p:cNvPr id="369" name="Google Shape;369;p39"/>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rmAutofit fontScale="62500" lnSpcReduction="20000"/>
          </a:bodyPr>
          <a:lstStyle/>
          <a:p>
            <a:pPr indent="-274320" lvl="0" marL="274320" rtl="0" algn="l">
              <a:spcBef>
                <a:spcPts val="0"/>
              </a:spcBef>
              <a:spcAft>
                <a:spcPts val="0"/>
              </a:spcAft>
              <a:buSzPct val="76000"/>
              <a:buChar char="🞂"/>
            </a:pPr>
            <a:r>
              <a:rPr b="1" lang="en-US"/>
              <a:t>Y-Axis (Vertical):</a:t>
            </a:r>
            <a:endParaRPr/>
          </a:p>
          <a:p>
            <a:pPr indent="-274344" lvl="1" marL="548640" rtl="0" algn="l">
              <a:spcBef>
                <a:spcPts val="500"/>
              </a:spcBef>
              <a:spcAft>
                <a:spcPts val="0"/>
              </a:spcAft>
              <a:buSzPct val="76000"/>
              <a:buChar char="🞂"/>
            </a:pPr>
            <a:r>
              <a:rPr lang="en-US"/>
              <a:t>Represents the amount of work remaining. This is usually measured in units like story points, ideal hours, or tasks.</a:t>
            </a:r>
            <a:endParaRPr/>
          </a:p>
          <a:p>
            <a:pPr indent="-274320" lvl="0" marL="274320" rtl="0" algn="l">
              <a:spcBef>
                <a:spcPts val="600"/>
              </a:spcBef>
              <a:spcAft>
                <a:spcPts val="0"/>
              </a:spcAft>
              <a:buSzPct val="76000"/>
              <a:buChar char="🞂"/>
            </a:pPr>
            <a:r>
              <a:rPr b="1" lang="en-US"/>
              <a:t>X-Axis (Horizontal):</a:t>
            </a:r>
            <a:endParaRPr/>
          </a:p>
          <a:p>
            <a:pPr indent="-274344" lvl="1" marL="548640" rtl="0" algn="l">
              <a:spcBef>
                <a:spcPts val="500"/>
              </a:spcBef>
              <a:spcAft>
                <a:spcPts val="0"/>
              </a:spcAft>
              <a:buSzPct val="76000"/>
              <a:buChar char="🞂"/>
            </a:pPr>
            <a:r>
              <a:rPr lang="en-US"/>
              <a:t>Represents the progression of time during the Sprint. Days or Sprint increments (e.g., daily) are typically used on this axis.</a:t>
            </a:r>
            <a:endParaRPr/>
          </a:p>
          <a:p>
            <a:pPr indent="-274320" lvl="0" marL="274320" rtl="0" algn="l">
              <a:spcBef>
                <a:spcPts val="600"/>
              </a:spcBef>
              <a:spcAft>
                <a:spcPts val="0"/>
              </a:spcAft>
              <a:buSzPct val="76000"/>
              <a:buChar char="🞂"/>
            </a:pPr>
            <a:r>
              <a:rPr b="1" lang="en-US"/>
              <a:t>Ideal Trend Line:</a:t>
            </a:r>
            <a:endParaRPr/>
          </a:p>
          <a:p>
            <a:pPr indent="-274344" lvl="1" marL="548640" rtl="0" algn="l">
              <a:spcBef>
                <a:spcPts val="500"/>
              </a:spcBef>
              <a:spcAft>
                <a:spcPts val="0"/>
              </a:spcAft>
              <a:buSzPct val="76000"/>
              <a:buChar char="🞂"/>
            </a:pPr>
            <a:r>
              <a:rPr lang="en-US"/>
              <a:t>The chart often includes an "ideal" trend line that shows how the work remaining should ideally decrease over time if the team completes the planned work at a steady rate. This line connects the total work at the beginning of the Sprint to zero at the end.</a:t>
            </a:r>
            <a:endParaRPr/>
          </a:p>
          <a:p>
            <a:pPr indent="-274320" lvl="0" marL="274320" rtl="0" algn="l">
              <a:spcBef>
                <a:spcPts val="600"/>
              </a:spcBef>
              <a:spcAft>
                <a:spcPts val="0"/>
              </a:spcAft>
              <a:buSzPct val="76000"/>
              <a:buChar char="🞂"/>
            </a:pPr>
            <a:r>
              <a:rPr b="1" lang="en-US"/>
              <a:t>Actual Work Remaining:</a:t>
            </a:r>
            <a:endParaRPr/>
          </a:p>
          <a:p>
            <a:pPr indent="-274344" lvl="1" marL="548640" rtl="0" algn="l">
              <a:spcBef>
                <a:spcPts val="500"/>
              </a:spcBef>
              <a:spcAft>
                <a:spcPts val="0"/>
              </a:spcAft>
              <a:buSzPct val="76000"/>
              <a:buChar char="🞂"/>
            </a:pPr>
            <a:r>
              <a:rPr lang="en-US"/>
              <a:t>The actual work remaining is represented by the plotted points or line on the chart. Each point or line segment indicates the amount of work remaining at a specific point in time, usually at the end of each day or at specific intervals during the Sprint.</a:t>
            </a:r>
            <a:endParaRPr/>
          </a:p>
          <a:p>
            <a:pPr indent="-274320" lvl="0" marL="274320" rtl="0" algn="l">
              <a:spcBef>
                <a:spcPts val="600"/>
              </a:spcBef>
              <a:spcAft>
                <a:spcPts val="0"/>
              </a:spcAft>
              <a:buSzPct val="76000"/>
              <a:buChar char="🞂"/>
            </a:pPr>
            <a:r>
              <a:rPr b="1" lang="en-US"/>
              <a:t>Interpreting the Chart:</a:t>
            </a:r>
            <a:endParaRPr/>
          </a:p>
          <a:p>
            <a:pPr indent="-274344" lvl="1" marL="548640" rtl="0" algn="l">
              <a:spcBef>
                <a:spcPts val="500"/>
              </a:spcBef>
              <a:spcAft>
                <a:spcPts val="0"/>
              </a:spcAft>
              <a:buSzPct val="76000"/>
              <a:buChar char="🞂"/>
            </a:pPr>
            <a:r>
              <a:rPr lang="en-US"/>
              <a:t>Ideally, </a:t>
            </a:r>
            <a:r>
              <a:rPr b="1" lang="en-US"/>
              <a:t>the actual work remaining line should closely follow the ideal trend line, </a:t>
            </a:r>
            <a:r>
              <a:rPr lang="en-US"/>
              <a:t>indicating that the team is progressing as planned. Deviations from the ideal trend may signal that the team is ahead or behind schedule.</a:t>
            </a:r>
            <a:endParaRPr/>
          </a:p>
          <a:p>
            <a:pPr indent="-274344" lvl="1" marL="548640" rtl="0" algn="l">
              <a:spcBef>
                <a:spcPts val="500"/>
              </a:spcBef>
              <a:spcAft>
                <a:spcPts val="0"/>
              </a:spcAft>
              <a:buSzPct val="76000"/>
              <a:buChar char="🞂"/>
            </a:pPr>
            <a:r>
              <a:rPr lang="en-US"/>
              <a:t>If the actual line is consistently below the ideal trend, the team is ahead of schedule. If it is consistently above, the team is behind schedule.</a:t>
            </a:r>
            <a:endParaRPr/>
          </a:p>
          <a:p>
            <a:pPr indent="-274344" lvl="1" marL="548640" rtl="0" algn="l">
              <a:spcBef>
                <a:spcPts val="500"/>
              </a:spcBef>
              <a:spcAft>
                <a:spcPts val="0"/>
              </a:spcAft>
              <a:buSzPct val="76000"/>
              <a:buChar char="🞂"/>
            </a:pPr>
            <a:r>
              <a:rPr lang="en-US"/>
              <a:t>Significant deviations or sudden changes in the trend may indicate issues or adjustments in the Sprint, and the team may need to inspect and adapt their plans.</a:t>
            </a:r>
            <a:endParaRPr/>
          </a:p>
          <a:p>
            <a:pPr indent="-195897" lvl="0" marL="274320" rtl="0" algn="l">
              <a:spcBef>
                <a:spcPts val="600"/>
              </a:spcBef>
              <a:spcAft>
                <a:spcPts val="0"/>
              </a:spcAft>
              <a:buSzPct val="760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4"/>
          <p:cNvSpPr txBox="1"/>
          <p:nvPr>
            <p:ph type="title"/>
          </p:nvPr>
        </p:nvSpPr>
        <p:spPr>
          <a:xfrm>
            <a:off x="457200" y="228600"/>
            <a:ext cx="8229600" cy="9144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Scrum has been used for</a:t>
            </a:r>
            <a:endParaRPr/>
          </a:p>
        </p:txBody>
      </p:sp>
      <p:sp>
        <p:nvSpPr>
          <p:cNvPr id="142" name="Google Shape;142;p4"/>
          <p:cNvSpPr txBox="1"/>
          <p:nvPr>
            <p:ph idx="1" type="body"/>
          </p:nvPr>
        </p:nvSpPr>
        <p:spPr>
          <a:xfrm>
            <a:off x="457200" y="1219200"/>
            <a:ext cx="4041648" cy="493776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76000"/>
              <a:buChar char="🞂"/>
            </a:pPr>
            <a:r>
              <a:rPr lang="en-US"/>
              <a:t>Commercial software </a:t>
            </a:r>
            <a:endParaRPr/>
          </a:p>
          <a:p>
            <a:pPr indent="-274320" lvl="0" marL="274320" rtl="0" algn="l">
              <a:spcBef>
                <a:spcPts val="600"/>
              </a:spcBef>
              <a:spcAft>
                <a:spcPts val="0"/>
              </a:spcAft>
              <a:buSzPct val="76000"/>
              <a:buChar char="🞂"/>
            </a:pPr>
            <a:r>
              <a:rPr lang="en-US"/>
              <a:t> In-house development </a:t>
            </a:r>
            <a:endParaRPr/>
          </a:p>
          <a:p>
            <a:pPr indent="-274320" lvl="0" marL="274320" rtl="0" algn="l">
              <a:spcBef>
                <a:spcPts val="600"/>
              </a:spcBef>
              <a:spcAft>
                <a:spcPts val="0"/>
              </a:spcAft>
              <a:buSzPct val="76000"/>
              <a:buChar char="🞂"/>
            </a:pPr>
            <a:r>
              <a:rPr lang="en-US"/>
              <a:t> Contract development </a:t>
            </a:r>
            <a:endParaRPr/>
          </a:p>
          <a:p>
            <a:pPr indent="-274320" lvl="0" marL="274320" rtl="0" algn="l">
              <a:spcBef>
                <a:spcPts val="600"/>
              </a:spcBef>
              <a:spcAft>
                <a:spcPts val="0"/>
              </a:spcAft>
              <a:buSzPct val="76000"/>
              <a:buChar char="🞂"/>
            </a:pPr>
            <a:r>
              <a:rPr lang="en-US"/>
              <a:t>Fixed-price projects </a:t>
            </a:r>
            <a:endParaRPr/>
          </a:p>
          <a:p>
            <a:pPr indent="-274320" lvl="0" marL="274320" rtl="0" algn="l">
              <a:spcBef>
                <a:spcPts val="600"/>
              </a:spcBef>
              <a:spcAft>
                <a:spcPts val="0"/>
              </a:spcAft>
              <a:buSzPct val="76000"/>
              <a:buChar char="🞂"/>
            </a:pPr>
            <a:r>
              <a:rPr lang="en-US"/>
              <a:t> Financial applications </a:t>
            </a:r>
            <a:endParaRPr/>
          </a:p>
          <a:p>
            <a:pPr indent="-274320" lvl="0" marL="274320" rtl="0" algn="l">
              <a:spcBef>
                <a:spcPts val="600"/>
              </a:spcBef>
              <a:spcAft>
                <a:spcPts val="0"/>
              </a:spcAft>
              <a:buSzPct val="76000"/>
              <a:buChar char="🞂"/>
            </a:pPr>
            <a:r>
              <a:rPr lang="en-US"/>
              <a:t> ISO 9001-certified applications </a:t>
            </a:r>
            <a:endParaRPr/>
          </a:p>
          <a:p>
            <a:pPr indent="-274320" lvl="0" marL="274320" rtl="0" algn="l">
              <a:spcBef>
                <a:spcPts val="600"/>
              </a:spcBef>
              <a:spcAft>
                <a:spcPts val="0"/>
              </a:spcAft>
              <a:buSzPct val="76000"/>
              <a:buChar char="🞂"/>
            </a:pPr>
            <a:r>
              <a:rPr lang="en-US"/>
              <a:t> Embedded systems </a:t>
            </a:r>
            <a:endParaRPr/>
          </a:p>
          <a:p>
            <a:pPr indent="-274320" lvl="0" marL="274320" rtl="0" algn="l">
              <a:spcBef>
                <a:spcPts val="600"/>
              </a:spcBef>
              <a:spcAft>
                <a:spcPts val="0"/>
              </a:spcAft>
              <a:buSzPct val="76000"/>
              <a:buChar char="🞂"/>
            </a:pPr>
            <a:r>
              <a:rPr lang="en-US"/>
              <a:t>24x7 systems with 99.999% uptime requirements </a:t>
            </a:r>
            <a:endParaRPr/>
          </a:p>
          <a:p>
            <a:pPr indent="-274320" lvl="0" marL="274320" rtl="0" algn="l">
              <a:spcBef>
                <a:spcPts val="600"/>
              </a:spcBef>
              <a:spcAft>
                <a:spcPts val="0"/>
              </a:spcAft>
              <a:buSzPct val="76000"/>
              <a:buChar char="🞂"/>
            </a:pPr>
            <a:r>
              <a:rPr lang="en-US"/>
              <a:t> the Joint Strike Fighter</a:t>
            </a:r>
            <a:endParaRPr/>
          </a:p>
        </p:txBody>
      </p:sp>
      <p:sp>
        <p:nvSpPr>
          <p:cNvPr id="143" name="Google Shape;143;p4"/>
          <p:cNvSpPr txBox="1"/>
          <p:nvPr>
            <p:ph idx="2" type="body"/>
          </p:nvPr>
        </p:nvSpPr>
        <p:spPr>
          <a:xfrm>
            <a:off x="4632198" y="1216152"/>
            <a:ext cx="4041648" cy="493776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76000"/>
              <a:buChar char="🞂"/>
            </a:pPr>
            <a:r>
              <a:rPr lang="en-US"/>
              <a:t>Video game development </a:t>
            </a:r>
            <a:endParaRPr/>
          </a:p>
          <a:p>
            <a:pPr indent="-274320" lvl="0" marL="274320" rtl="0" algn="l">
              <a:spcBef>
                <a:spcPts val="600"/>
              </a:spcBef>
              <a:spcAft>
                <a:spcPts val="0"/>
              </a:spcAft>
              <a:buSzPct val="76000"/>
              <a:buChar char="🞂"/>
            </a:pPr>
            <a:r>
              <a:rPr lang="en-US"/>
              <a:t>FDA-approved, life-critical systems </a:t>
            </a:r>
            <a:endParaRPr/>
          </a:p>
          <a:p>
            <a:pPr indent="-274320" lvl="0" marL="274320" rtl="0" algn="l">
              <a:spcBef>
                <a:spcPts val="600"/>
              </a:spcBef>
              <a:spcAft>
                <a:spcPts val="0"/>
              </a:spcAft>
              <a:buSzPct val="76000"/>
              <a:buChar char="🞂"/>
            </a:pPr>
            <a:r>
              <a:rPr lang="en-US"/>
              <a:t>Satellite-control software </a:t>
            </a:r>
            <a:endParaRPr/>
          </a:p>
          <a:p>
            <a:pPr indent="-274320" lvl="0" marL="274320" rtl="0" algn="l">
              <a:spcBef>
                <a:spcPts val="600"/>
              </a:spcBef>
              <a:spcAft>
                <a:spcPts val="0"/>
              </a:spcAft>
              <a:buSzPct val="76000"/>
              <a:buChar char="🞂"/>
            </a:pPr>
            <a:r>
              <a:rPr lang="en-US"/>
              <a:t>Websites </a:t>
            </a:r>
            <a:endParaRPr/>
          </a:p>
          <a:p>
            <a:pPr indent="-274320" lvl="0" marL="274320" rtl="0" algn="l">
              <a:spcBef>
                <a:spcPts val="600"/>
              </a:spcBef>
              <a:spcAft>
                <a:spcPts val="0"/>
              </a:spcAft>
              <a:buSzPct val="76000"/>
              <a:buChar char="🞂"/>
            </a:pPr>
            <a:r>
              <a:rPr lang="en-US"/>
              <a:t> Handheld software </a:t>
            </a:r>
            <a:endParaRPr/>
          </a:p>
          <a:p>
            <a:pPr indent="-274320" lvl="0" marL="274320" rtl="0" algn="l">
              <a:spcBef>
                <a:spcPts val="600"/>
              </a:spcBef>
              <a:spcAft>
                <a:spcPts val="0"/>
              </a:spcAft>
              <a:buSzPct val="76000"/>
              <a:buChar char="🞂"/>
            </a:pPr>
            <a:r>
              <a:rPr lang="en-US"/>
              <a:t>Mobile phones </a:t>
            </a:r>
            <a:endParaRPr/>
          </a:p>
          <a:p>
            <a:pPr indent="-274320" lvl="0" marL="274320" rtl="0" algn="l">
              <a:spcBef>
                <a:spcPts val="600"/>
              </a:spcBef>
              <a:spcAft>
                <a:spcPts val="0"/>
              </a:spcAft>
              <a:buSzPct val="76000"/>
              <a:buChar char="🞂"/>
            </a:pPr>
            <a:r>
              <a:rPr lang="en-US"/>
              <a:t> Network switching applications </a:t>
            </a:r>
            <a:endParaRPr/>
          </a:p>
          <a:p>
            <a:pPr indent="-274320" lvl="0" marL="274320" rtl="0" algn="l">
              <a:spcBef>
                <a:spcPts val="600"/>
              </a:spcBef>
              <a:spcAft>
                <a:spcPts val="0"/>
              </a:spcAft>
              <a:buSzPct val="76000"/>
              <a:buChar char="🞂"/>
            </a:pPr>
            <a:r>
              <a:rPr lang="en-US"/>
              <a:t> ISV applications </a:t>
            </a:r>
            <a:endParaRPr/>
          </a:p>
          <a:p>
            <a:pPr indent="-274320" lvl="0" marL="274320" rtl="0" algn="l">
              <a:spcBef>
                <a:spcPts val="600"/>
              </a:spcBef>
              <a:spcAft>
                <a:spcPts val="0"/>
              </a:spcAft>
              <a:buSzPct val="76000"/>
              <a:buChar char="🞂"/>
            </a:pPr>
            <a:r>
              <a:rPr lang="en-US"/>
              <a:t> Some of the largest applications in use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40"/>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A sprint burndown chart cont..</a:t>
            </a:r>
            <a:endParaRPr/>
          </a:p>
        </p:txBody>
      </p:sp>
      <p:sp>
        <p:nvSpPr>
          <p:cNvPr id="375" name="Google Shape;375;p40"/>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76000"/>
              <a:buChar char="🞂"/>
            </a:pPr>
            <a:r>
              <a:rPr b="1" lang="en-US"/>
              <a:t>Zero Work Remaining:</a:t>
            </a:r>
            <a:endParaRPr/>
          </a:p>
          <a:p>
            <a:pPr indent="-274320" lvl="1" marL="548640" rtl="0" algn="l">
              <a:spcBef>
                <a:spcPts val="500"/>
              </a:spcBef>
              <a:spcAft>
                <a:spcPts val="0"/>
              </a:spcAft>
              <a:buSzPct val="76000"/>
              <a:buChar char="🞂"/>
            </a:pPr>
            <a:r>
              <a:rPr lang="en-US"/>
              <a:t>The Sprint Burndown Chart ideally reaches zero at the end of the Sprint, indicating that the team has completed all planned work.</a:t>
            </a:r>
            <a:endParaRPr/>
          </a:p>
          <a:p>
            <a:pPr indent="-274320" lvl="0" marL="274320" rtl="0" algn="l">
              <a:spcBef>
                <a:spcPts val="600"/>
              </a:spcBef>
              <a:spcAft>
                <a:spcPts val="0"/>
              </a:spcAft>
              <a:buSzPct val="76000"/>
              <a:buChar char="🞂"/>
            </a:pPr>
            <a:r>
              <a:rPr lang="en-US"/>
              <a:t>The Sprint Burndown Chart serves several purposes:</a:t>
            </a:r>
            <a:endParaRPr/>
          </a:p>
          <a:p>
            <a:pPr indent="-274320" lvl="0" marL="274320" rtl="0" algn="l">
              <a:spcBef>
                <a:spcPts val="600"/>
              </a:spcBef>
              <a:spcAft>
                <a:spcPts val="0"/>
              </a:spcAft>
              <a:buSzPct val="76000"/>
              <a:buChar char="🞂"/>
            </a:pPr>
            <a:r>
              <a:rPr b="1" lang="en-US"/>
              <a:t>Visibility:</a:t>
            </a:r>
            <a:r>
              <a:rPr lang="en-US"/>
              <a:t> It provides transparency into the team's progress during the Sprint, making it easy to see how much work remains at any given point.</a:t>
            </a:r>
            <a:endParaRPr/>
          </a:p>
          <a:p>
            <a:pPr indent="-274320" lvl="0" marL="274320" rtl="0" algn="l">
              <a:spcBef>
                <a:spcPts val="600"/>
              </a:spcBef>
              <a:spcAft>
                <a:spcPts val="0"/>
              </a:spcAft>
              <a:buSzPct val="76000"/>
              <a:buChar char="🞂"/>
            </a:pPr>
            <a:r>
              <a:rPr b="1" lang="en-US"/>
              <a:t>Early Identification of Issues:</a:t>
            </a:r>
            <a:r>
              <a:rPr lang="en-US"/>
              <a:t> Deviations from the ideal trend can prompt the team to inspect and adapt their plans, addressing issues or adjusting their approach mid-Sprint if necessary.</a:t>
            </a:r>
            <a:endParaRPr/>
          </a:p>
          <a:p>
            <a:pPr indent="-274320" lvl="0" marL="274320" rtl="0" algn="l">
              <a:spcBef>
                <a:spcPts val="600"/>
              </a:spcBef>
              <a:spcAft>
                <a:spcPts val="0"/>
              </a:spcAft>
              <a:buSzPct val="76000"/>
              <a:buChar char="🞂"/>
            </a:pPr>
            <a:r>
              <a:rPr b="1" lang="en-US"/>
              <a:t>Communication:</a:t>
            </a:r>
            <a:r>
              <a:rPr lang="en-US"/>
              <a:t> It serves as a communication tool, enabling the team to discuss their progress with stakeholders during Sprint Review meetings.</a:t>
            </a:r>
            <a:endParaRPr/>
          </a:p>
          <a:p>
            <a:pPr indent="-274320" lvl="0" marL="274320" rtl="0" algn="l">
              <a:spcBef>
                <a:spcPts val="600"/>
              </a:spcBef>
              <a:spcAft>
                <a:spcPts val="0"/>
              </a:spcAft>
              <a:buSzPct val="76000"/>
              <a:buChar char="🞂"/>
            </a:pPr>
            <a:r>
              <a:rPr lang="en-US"/>
              <a:t>By regularly updating and reviewing the Sprint Burndown Chart, the team can make data-driven decisions, identify potential challenges early, and work towards completing the Sprint goals successfully.</a:t>
            </a:r>
            <a:endParaRPr/>
          </a:p>
          <a:p>
            <a:pPr indent="-167665" lvl="0" marL="274320" rtl="0" algn="l">
              <a:spcBef>
                <a:spcPts val="600"/>
              </a:spcBef>
              <a:spcAft>
                <a:spcPts val="0"/>
              </a:spcAft>
              <a:buSzPct val="76000"/>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1"/>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Kanban</a:t>
            </a:r>
            <a:endParaRPr/>
          </a:p>
        </p:txBody>
      </p:sp>
      <p:sp>
        <p:nvSpPr>
          <p:cNvPr id="381" name="Google Shape;381;p41"/>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fontScale="92500" lnSpcReduction="10000"/>
          </a:bodyPr>
          <a:lstStyle/>
          <a:p>
            <a:pPr indent="-274320" lvl="0" marL="274320" rtl="0" algn="l">
              <a:spcBef>
                <a:spcPts val="0"/>
              </a:spcBef>
              <a:spcAft>
                <a:spcPts val="0"/>
              </a:spcAft>
              <a:buSzPct val="76000"/>
              <a:buChar char="🞂"/>
            </a:pPr>
            <a:r>
              <a:rPr lang="en-US"/>
              <a:t>Kanban is an agile methodology that originated in Japan and has its roots in manufacturing. The term "Kanban" is Japanese for “signboard" or “billbord," and the system was first introduced by </a:t>
            </a:r>
            <a:r>
              <a:rPr b="1" lang="en-US"/>
              <a:t>Taiichi Ohno</a:t>
            </a:r>
            <a:r>
              <a:rPr lang="en-US"/>
              <a:t>, an engineer at Toyota</a:t>
            </a:r>
            <a:r>
              <a:rPr b="1" lang="en-US"/>
              <a:t>, in the late 1940s and early 1950s.</a:t>
            </a:r>
            <a:endParaRPr/>
          </a:p>
          <a:p>
            <a:pPr indent="-158254" lvl="0" marL="274320" rtl="0" algn="l">
              <a:spcBef>
                <a:spcPts val="600"/>
              </a:spcBef>
              <a:spcAft>
                <a:spcPts val="0"/>
              </a:spcAft>
              <a:buSzPct val="76000"/>
              <a:buNone/>
            </a:pPr>
            <a:r>
              <a:t/>
            </a:r>
            <a:endParaRPr/>
          </a:p>
          <a:p>
            <a:pPr indent="-274320" lvl="0" marL="274320" rtl="0" algn="l">
              <a:spcBef>
                <a:spcPts val="600"/>
              </a:spcBef>
              <a:spcAft>
                <a:spcPts val="0"/>
              </a:spcAft>
              <a:buSzPct val="76000"/>
              <a:buChar char="🞂"/>
            </a:pPr>
            <a:r>
              <a:rPr lang="en-US"/>
              <a:t>The history of Kanban in the context of agile software development began in the early 2000s. </a:t>
            </a:r>
            <a:r>
              <a:rPr b="1" lang="en-US"/>
              <a:t>In 2004, David J. Anderson</a:t>
            </a:r>
            <a:r>
              <a:rPr lang="en-US"/>
              <a:t> applied Kanban principles to software development while working at Microsoft. He adapted the Kanban system to manage work in a more flexible and efficient way, aiming to improve the flow of work and minimize waste in the software development process.</a:t>
            </a:r>
            <a:endParaRPr/>
          </a:p>
          <a:p>
            <a:pPr indent="-158254" lvl="0" marL="274320" rtl="0" algn="l">
              <a:spcBef>
                <a:spcPts val="600"/>
              </a:spcBef>
              <a:spcAft>
                <a:spcPts val="0"/>
              </a:spcAft>
              <a:buSzPct val="76000"/>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42"/>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Kanban cont..</a:t>
            </a:r>
            <a:endParaRPr/>
          </a:p>
        </p:txBody>
      </p:sp>
      <p:sp>
        <p:nvSpPr>
          <p:cNvPr id="387" name="Google Shape;387;p42"/>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While Scrum  is great tool for working with complex projects, it doesn’t have a strict method to deal with change requests.</a:t>
            </a:r>
            <a:endParaRPr/>
          </a:p>
          <a:p>
            <a:pPr indent="-274320" lvl="0" marL="274320" rtl="0" algn="l">
              <a:spcBef>
                <a:spcPts val="600"/>
              </a:spcBef>
              <a:spcAft>
                <a:spcPts val="0"/>
              </a:spcAft>
              <a:buSzPts val="1976"/>
              <a:buChar char="🞂"/>
            </a:pPr>
            <a:r>
              <a:rPr lang="en-US"/>
              <a:t>Kanban is tool for managing the flow of items through a system. </a:t>
            </a:r>
            <a:endParaRPr/>
          </a:p>
          <a:p>
            <a:pPr indent="-274320" lvl="0" marL="274320" rtl="0" algn="l">
              <a:spcBef>
                <a:spcPts val="600"/>
              </a:spcBef>
              <a:spcAft>
                <a:spcPts val="0"/>
              </a:spcAft>
              <a:buSzPts val="1976"/>
              <a:buChar char="🞂"/>
            </a:pPr>
            <a:r>
              <a:rPr lang="en-US"/>
              <a:t>It is a very visual system which allows its participants to visualize the flow of work.</a:t>
            </a:r>
            <a:endParaRPr/>
          </a:p>
          <a:p>
            <a:pPr indent="-274320" lvl="0" marL="274320" rtl="0" algn="l">
              <a:spcBef>
                <a:spcPts val="600"/>
              </a:spcBef>
              <a:spcAft>
                <a:spcPts val="0"/>
              </a:spcAft>
              <a:buSzPts val="1976"/>
              <a:buChar char="🞂"/>
            </a:pPr>
            <a:r>
              <a:rPr lang="en-US"/>
              <a:t>Often uses a Kanban board with different columns to represent the state of a work items (Cards) and swim lanes to show the “flow” lanes.</a:t>
            </a:r>
            <a:endParaRPr/>
          </a:p>
          <a:p>
            <a:pPr indent="-148844" lvl="0" marL="274320" rtl="0" algn="l">
              <a:spcBef>
                <a:spcPts val="600"/>
              </a:spcBef>
              <a:spcAft>
                <a:spcPts val="0"/>
              </a:spcAft>
              <a:buSzPts val="1976"/>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3"/>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Principles of Kanban</a:t>
            </a:r>
            <a:endParaRPr/>
          </a:p>
        </p:txBody>
      </p:sp>
      <p:sp>
        <p:nvSpPr>
          <p:cNvPr id="394" name="Google Shape;394;p43"/>
          <p:cNvSpPr txBox="1"/>
          <p:nvPr>
            <p:ph idx="1" type="body"/>
          </p:nvPr>
        </p:nvSpPr>
        <p:spPr>
          <a:xfrm>
            <a:off x="457200" y="1600200"/>
            <a:ext cx="8229600" cy="4953000"/>
          </a:xfrm>
          <a:prstGeom prst="rect">
            <a:avLst/>
          </a:prstGeom>
          <a:noFill/>
          <a:ln>
            <a:noFill/>
          </a:ln>
        </p:spPr>
        <p:txBody>
          <a:bodyPr anchorCtr="0" anchor="t" bIns="45700" lIns="91425" spcFirstLastPara="1" rIns="91425" wrap="square" tIns="45700">
            <a:normAutofit fontScale="85000" lnSpcReduction="20000"/>
          </a:bodyPr>
          <a:lstStyle/>
          <a:p>
            <a:pPr indent="-274320" lvl="0" marL="274320" rtl="0" algn="l">
              <a:spcBef>
                <a:spcPts val="0"/>
              </a:spcBef>
              <a:spcAft>
                <a:spcPts val="0"/>
              </a:spcAft>
              <a:buSzPct val="76000"/>
              <a:buChar char="🞂"/>
            </a:pPr>
            <a:r>
              <a:rPr lang="en-US"/>
              <a:t>The foundation of Kanban is based on the following principles:</a:t>
            </a:r>
            <a:endParaRPr/>
          </a:p>
          <a:p>
            <a:pPr indent="-274320" lvl="1" marL="548640" rtl="0" algn="l">
              <a:spcBef>
                <a:spcPts val="500"/>
              </a:spcBef>
              <a:spcAft>
                <a:spcPts val="0"/>
              </a:spcAft>
              <a:buSzPct val="76000"/>
              <a:buChar char="🞂"/>
            </a:pPr>
            <a:r>
              <a:rPr b="1" lang="en-US" u="sng"/>
              <a:t>Visualize your work: </a:t>
            </a:r>
            <a:r>
              <a:rPr lang="en-US"/>
              <a:t>Kanban typically uses boards which allow you to move items from one state to another. This allows you to see your work changing from one state to another, and if there is a bottleneck, this easily visible.</a:t>
            </a:r>
            <a:endParaRPr/>
          </a:p>
          <a:p>
            <a:pPr indent="-274320" lvl="1" marL="548640" rtl="0" algn="l">
              <a:spcBef>
                <a:spcPts val="500"/>
              </a:spcBef>
              <a:spcAft>
                <a:spcPts val="0"/>
              </a:spcAft>
              <a:buSzPct val="76000"/>
              <a:buChar char="🞂"/>
            </a:pPr>
            <a:r>
              <a:rPr b="1" lang="en-US" u="sng"/>
              <a:t>Limit your Work in Progress (WIP):</a:t>
            </a:r>
            <a:r>
              <a:rPr lang="en-US"/>
              <a:t> Kanban asks you to define what is the maximum work that the team can be engaged in without losing efficiency and asks the team to make sure no more work is being done once this limit it met.</a:t>
            </a:r>
            <a:endParaRPr/>
          </a:p>
          <a:p>
            <a:pPr indent="-274320" lvl="1" marL="548640" rtl="0" algn="l">
              <a:spcBef>
                <a:spcPts val="500"/>
              </a:spcBef>
              <a:spcAft>
                <a:spcPts val="0"/>
              </a:spcAft>
              <a:buSzPct val="76000"/>
              <a:buChar char="🞂"/>
            </a:pPr>
            <a:r>
              <a:rPr b="1" lang="en-US" u="sng"/>
              <a:t>Measure Flow: </a:t>
            </a:r>
            <a:r>
              <a:rPr lang="en-US"/>
              <a:t>Since the work is always being visualized, we focus on the “</a:t>
            </a:r>
            <a:r>
              <a:rPr i="1" lang="en-US"/>
              <a:t>flow</a:t>
            </a:r>
            <a:r>
              <a:rPr lang="en-US"/>
              <a:t>” of items in our system from start to finish. Improving the flow means that we improve on our delivery.</a:t>
            </a:r>
            <a:endParaRPr/>
          </a:p>
          <a:p>
            <a:pPr indent="-274320" lvl="1" marL="548640" rtl="0" algn="l">
              <a:spcBef>
                <a:spcPts val="500"/>
              </a:spcBef>
              <a:spcAft>
                <a:spcPts val="0"/>
              </a:spcAft>
              <a:buSzPct val="76000"/>
              <a:buChar char="🞂"/>
            </a:pPr>
            <a:r>
              <a:rPr b="1" lang="en-US" u="sng"/>
              <a:t>Make process policies explicit:</a:t>
            </a:r>
            <a:r>
              <a:rPr lang="en-US"/>
              <a:t> As a team identifies opportunities to improve itself, this knowledge is introduced into the Kanban board. For example, we can reestablish of WIP limit if our current value is not working.</a:t>
            </a:r>
            <a:endParaRPr b="1" u="sng"/>
          </a:p>
          <a:p>
            <a:pPr indent="-274320" lvl="1" marL="548640" rtl="0" algn="l">
              <a:spcBef>
                <a:spcPts val="500"/>
              </a:spcBef>
              <a:spcAft>
                <a:spcPts val="0"/>
              </a:spcAft>
              <a:buSzPct val="76000"/>
              <a:buChar char="🞂"/>
            </a:pPr>
            <a:r>
              <a:rPr b="1" lang="en-US" u="sng"/>
              <a:t>Use Models to recognize opportunities:</a:t>
            </a:r>
            <a:r>
              <a:rPr lang="en-US"/>
              <a:t> Understand the models of theory of constraints and waster and flow.</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44"/>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Use Software Development</a:t>
            </a:r>
            <a:endParaRPr/>
          </a:p>
        </p:txBody>
      </p:sp>
      <p:sp>
        <p:nvSpPr>
          <p:cNvPr id="400" name="Google Shape;400;p44"/>
          <p:cNvSpPr txBox="1"/>
          <p:nvPr>
            <p:ph idx="1" type="body"/>
          </p:nvPr>
        </p:nvSpPr>
        <p:spPr>
          <a:xfrm>
            <a:off x="799116" y="1828800"/>
            <a:ext cx="8040084" cy="4495800"/>
          </a:xfrm>
          <a:prstGeom prst="rect">
            <a:avLst/>
          </a:prstGeom>
          <a:noFill/>
          <a:ln>
            <a:noFill/>
          </a:ln>
        </p:spPr>
        <p:txBody>
          <a:bodyPr anchorCtr="0" anchor="t" bIns="45700" lIns="91425" spcFirstLastPara="1" rIns="91425" wrap="square" tIns="45700">
            <a:normAutofit lnSpcReduction="10000"/>
          </a:bodyPr>
          <a:lstStyle/>
          <a:p>
            <a:pPr indent="-274320" lvl="0" marL="274320" rtl="0" algn="l">
              <a:spcBef>
                <a:spcPts val="0"/>
              </a:spcBef>
              <a:spcAft>
                <a:spcPts val="0"/>
              </a:spcAft>
              <a:buSzPts val="1976"/>
              <a:buChar char="🞂"/>
            </a:pPr>
            <a:r>
              <a:rPr lang="en-US"/>
              <a:t>In Software development, we visualize a work item as a “card”.</a:t>
            </a:r>
            <a:endParaRPr/>
          </a:p>
          <a:p>
            <a:pPr indent="-274320" lvl="0" marL="274320" rtl="0" algn="l">
              <a:spcBef>
                <a:spcPts val="600"/>
              </a:spcBef>
              <a:spcAft>
                <a:spcPts val="0"/>
              </a:spcAft>
              <a:buSzPts val="1976"/>
              <a:buChar char="🞂"/>
            </a:pPr>
            <a:r>
              <a:rPr lang="en-US"/>
              <a:t>These cards represent a piece of work to be done and is placed on a Kanban board.</a:t>
            </a:r>
            <a:endParaRPr/>
          </a:p>
          <a:p>
            <a:pPr indent="-274320" lvl="0" marL="274320" rtl="0" algn="l">
              <a:spcBef>
                <a:spcPts val="600"/>
              </a:spcBef>
              <a:spcAft>
                <a:spcPts val="0"/>
              </a:spcAft>
              <a:buSzPts val="1976"/>
              <a:buChar char="🞂"/>
            </a:pPr>
            <a:r>
              <a:rPr lang="en-US"/>
              <a:t>The card usually contains the following information:</a:t>
            </a:r>
            <a:endParaRPr/>
          </a:p>
          <a:p>
            <a:pPr indent="-274320" lvl="1" marL="548640" rtl="0" algn="l">
              <a:spcBef>
                <a:spcPts val="500"/>
              </a:spcBef>
              <a:spcAft>
                <a:spcPts val="0"/>
              </a:spcAft>
              <a:buSzPts val="1748"/>
              <a:buChar char="🞂"/>
            </a:pPr>
            <a:r>
              <a:rPr lang="en-US"/>
              <a:t>Task name/description</a:t>
            </a:r>
            <a:endParaRPr/>
          </a:p>
          <a:p>
            <a:pPr indent="-274320" lvl="1" marL="548640" rtl="0" algn="l">
              <a:spcBef>
                <a:spcPts val="500"/>
              </a:spcBef>
              <a:spcAft>
                <a:spcPts val="0"/>
              </a:spcAft>
              <a:buSzPts val="1748"/>
              <a:buChar char="🞂"/>
            </a:pPr>
            <a:r>
              <a:rPr lang="en-US"/>
              <a:t>Who it is assigned to</a:t>
            </a:r>
            <a:endParaRPr/>
          </a:p>
          <a:p>
            <a:pPr indent="-274320" lvl="1" marL="548640" rtl="0" algn="l">
              <a:spcBef>
                <a:spcPts val="500"/>
              </a:spcBef>
              <a:spcAft>
                <a:spcPts val="0"/>
              </a:spcAft>
              <a:buSzPts val="1748"/>
              <a:buChar char="🞂"/>
            </a:pPr>
            <a:r>
              <a:rPr lang="en-US"/>
              <a:t>A unique Id</a:t>
            </a:r>
            <a:endParaRPr/>
          </a:p>
          <a:p>
            <a:pPr indent="-274320" lvl="1" marL="548640" rtl="0" algn="l">
              <a:spcBef>
                <a:spcPts val="500"/>
              </a:spcBef>
              <a:spcAft>
                <a:spcPts val="0"/>
              </a:spcAft>
              <a:buSzPts val="1748"/>
              <a:buChar char="🞂"/>
            </a:pPr>
            <a:r>
              <a:rPr lang="en-US"/>
              <a:t>An estimate if applicable</a:t>
            </a:r>
            <a:endParaRPr/>
          </a:p>
          <a:p>
            <a:pPr indent="-274320" lvl="1" marL="548640" rtl="0" algn="l">
              <a:spcBef>
                <a:spcPts val="500"/>
              </a:spcBef>
              <a:spcAft>
                <a:spcPts val="0"/>
              </a:spcAft>
              <a:buSzPts val="1748"/>
              <a:buChar char="🞂"/>
            </a:pPr>
            <a:r>
              <a:rPr lang="en-US"/>
              <a:t>Deadline if any</a:t>
            </a:r>
            <a:endParaRPr/>
          </a:p>
          <a:p>
            <a:pPr indent="-274320" lvl="1" marL="548640" rtl="0" algn="l">
              <a:spcBef>
                <a:spcPts val="500"/>
              </a:spcBef>
              <a:spcAft>
                <a:spcPts val="0"/>
              </a:spcAft>
              <a:buSzPts val="1748"/>
              <a:buChar char="🞂"/>
            </a:pPr>
            <a:r>
              <a:rPr lang="en-US"/>
              <a:t>Other info as desired by the team</a:t>
            </a:r>
            <a:endParaRPr/>
          </a:p>
        </p:txBody>
      </p:sp>
      <p:pic>
        <p:nvPicPr>
          <p:cNvPr descr="http://www.eylean.com/blog/wp-content/uploads/2015/09/kanban-task-1.png" id="401" name="Google Shape;401;p44"/>
          <p:cNvPicPr preferRelativeResize="0"/>
          <p:nvPr/>
        </p:nvPicPr>
        <p:blipFill rotWithShape="1">
          <a:blip r:embed="rId3">
            <a:alphaModFix/>
          </a:blip>
          <a:srcRect b="0" l="0" r="0" t="0"/>
          <a:stretch/>
        </p:blipFill>
        <p:spPr>
          <a:xfrm>
            <a:off x="5181600" y="3810000"/>
            <a:ext cx="3151215" cy="154873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4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Kanban Board – Software development</a:t>
            </a:r>
            <a:endParaRPr/>
          </a:p>
        </p:txBody>
      </p:sp>
      <p:sp>
        <p:nvSpPr>
          <p:cNvPr id="407" name="Google Shape;407;p45"/>
          <p:cNvSpPr txBox="1"/>
          <p:nvPr>
            <p:ph idx="1" type="body"/>
          </p:nvPr>
        </p:nvSpPr>
        <p:spPr>
          <a:xfrm>
            <a:off x="228600" y="1600200"/>
            <a:ext cx="5943600" cy="4733925"/>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The card usually resides on a Kanban board, which contain the different “states” the work item has to travel through to be considered done.</a:t>
            </a:r>
            <a:endParaRPr/>
          </a:p>
          <a:p>
            <a:pPr indent="-274320" lvl="0" marL="274320" rtl="0" algn="l">
              <a:spcBef>
                <a:spcPts val="600"/>
              </a:spcBef>
              <a:spcAft>
                <a:spcPts val="0"/>
              </a:spcAft>
              <a:buSzPts val="1976"/>
              <a:buChar char="🞂"/>
            </a:pPr>
            <a:r>
              <a:rPr lang="en-US"/>
              <a:t>Also, the board will have a state to denote the Ready phase and a state to denote “Done”</a:t>
            </a:r>
            <a:endParaRPr/>
          </a:p>
          <a:p>
            <a:pPr indent="-274320" lvl="0" marL="274320" rtl="0" algn="l">
              <a:spcBef>
                <a:spcPts val="600"/>
              </a:spcBef>
              <a:spcAft>
                <a:spcPts val="0"/>
              </a:spcAft>
              <a:buSzPts val="1976"/>
              <a:buChar char="🞂"/>
            </a:pPr>
            <a:r>
              <a:rPr lang="en-US"/>
              <a:t>Example:</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p:txBody>
      </p:sp>
      <p:pic>
        <p:nvPicPr>
          <p:cNvPr descr="http://brodzinski.com/wp-content/uploads/kanban-3f.jpg" id="408" name="Google Shape;408;p45"/>
          <p:cNvPicPr preferRelativeResize="0"/>
          <p:nvPr/>
        </p:nvPicPr>
        <p:blipFill rotWithShape="1">
          <a:blip r:embed="rId3">
            <a:alphaModFix/>
          </a:blip>
          <a:srcRect b="0" l="0" r="0" t="0"/>
          <a:stretch/>
        </p:blipFill>
        <p:spPr>
          <a:xfrm>
            <a:off x="6172200" y="1600200"/>
            <a:ext cx="2765351" cy="281091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4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Kanban Board</a:t>
            </a:r>
            <a:endParaRPr/>
          </a:p>
        </p:txBody>
      </p:sp>
      <p:sp>
        <p:nvSpPr>
          <p:cNvPr id="414" name="Google Shape;414;p46"/>
          <p:cNvSpPr txBox="1"/>
          <p:nvPr>
            <p:ph idx="1" type="body"/>
          </p:nvPr>
        </p:nvSpPr>
        <p:spPr>
          <a:xfrm>
            <a:off x="304800" y="1552574"/>
            <a:ext cx="8534400" cy="4924425"/>
          </a:xfrm>
          <a:prstGeom prst="rect">
            <a:avLst/>
          </a:prstGeom>
          <a:noFill/>
          <a:ln>
            <a:noFill/>
          </a:ln>
        </p:spPr>
        <p:txBody>
          <a:bodyPr anchorCtr="0" anchor="t" bIns="45700" lIns="91425" spcFirstLastPara="1" rIns="91425" wrap="square" tIns="45700">
            <a:normAutofit fontScale="92500"/>
          </a:bodyPr>
          <a:lstStyle/>
          <a:p>
            <a:pPr indent="-274320" lvl="0" marL="274320" rtl="0" algn="l">
              <a:spcBef>
                <a:spcPts val="0"/>
              </a:spcBef>
              <a:spcAft>
                <a:spcPts val="0"/>
              </a:spcAft>
              <a:buSzPct val="76000"/>
              <a:buChar char="🞂"/>
            </a:pPr>
            <a:r>
              <a:rPr lang="en-US"/>
              <a:t>The development team should be concerned with moving backlog items from the “ready” column to the “done” column.</a:t>
            </a:r>
            <a:endParaRPr/>
          </a:p>
          <a:p>
            <a:pPr indent="-274320" lvl="0" marL="274320" rtl="0" algn="l">
              <a:spcBef>
                <a:spcPts val="600"/>
              </a:spcBef>
              <a:spcAft>
                <a:spcPts val="0"/>
              </a:spcAft>
              <a:buSzPct val="76000"/>
              <a:buChar char="🞂"/>
            </a:pPr>
            <a:r>
              <a:rPr lang="en-US"/>
              <a:t>All work being done by the team should be a card on the board. Remember it is important to visualize the work.</a:t>
            </a:r>
            <a:endParaRPr/>
          </a:p>
          <a:p>
            <a:pPr indent="-274320" lvl="0" marL="274320" rtl="0" algn="l">
              <a:spcBef>
                <a:spcPts val="600"/>
              </a:spcBef>
              <a:spcAft>
                <a:spcPts val="0"/>
              </a:spcAft>
              <a:buSzPct val="76000"/>
              <a:buChar char="🞂"/>
            </a:pPr>
            <a:r>
              <a:rPr lang="en-US"/>
              <a:t>Each column in the Kanban board needs to establish a WIP limit. A WIP limit is an aggregated number of work that the team can handle for that state. </a:t>
            </a:r>
            <a:endParaRPr/>
          </a:p>
          <a:p>
            <a:pPr indent="-274320" lvl="0" marL="274320" rtl="0" algn="l">
              <a:spcBef>
                <a:spcPts val="600"/>
              </a:spcBef>
              <a:spcAft>
                <a:spcPts val="0"/>
              </a:spcAft>
              <a:buSzPct val="76000"/>
              <a:buChar char="🞂"/>
            </a:pPr>
            <a:r>
              <a:rPr lang="en-US"/>
              <a:t>If the WIP limit is reached in a column (indicates a bottleneck), no more work should be pulled until a card is moved from that column.</a:t>
            </a:r>
            <a:endParaRPr/>
          </a:p>
          <a:p>
            <a:pPr indent="-274320" lvl="0" marL="274320" rtl="0" algn="l">
              <a:spcBef>
                <a:spcPts val="600"/>
              </a:spcBef>
              <a:spcAft>
                <a:spcPts val="0"/>
              </a:spcAft>
              <a:buSzPct val="76000"/>
              <a:buChar char="🞂"/>
            </a:pPr>
            <a:r>
              <a:rPr lang="en-US"/>
              <a:t>If the WIP limit must be broken for an urgent item, the team should still focus on resolving the bottleneck immediately.</a:t>
            </a:r>
            <a:endParaRPr/>
          </a:p>
          <a:p>
            <a:pPr indent="-171670" lvl="1" marL="548640" rtl="0" algn="l">
              <a:spcBef>
                <a:spcPts val="500"/>
              </a:spcBef>
              <a:spcAft>
                <a:spcPts val="0"/>
              </a:spcAft>
              <a:buSzPct val="76000"/>
              <a:buNone/>
            </a:pPr>
            <a:r>
              <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7"/>
          <p:cNvSpPr txBox="1"/>
          <p:nvPr>
            <p:ph type="title"/>
          </p:nvPr>
        </p:nvSpPr>
        <p:spPr>
          <a:xfrm>
            <a:off x="457200" y="274638"/>
            <a:ext cx="8229600" cy="7921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WIP limit</a:t>
            </a:r>
            <a:endParaRPr/>
          </a:p>
        </p:txBody>
      </p:sp>
      <p:sp>
        <p:nvSpPr>
          <p:cNvPr id="420" name="Google Shape;420;p47"/>
          <p:cNvSpPr txBox="1"/>
          <p:nvPr>
            <p:ph idx="1" type="body"/>
          </p:nvPr>
        </p:nvSpPr>
        <p:spPr>
          <a:xfrm>
            <a:off x="228600" y="1143000"/>
            <a:ext cx="8686800" cy="5486400"/>
          </a:xfrm>
          <a:prstGeom prst="rect">
            <a:avLst/>
          </a:prstGeom>
          <a:noFill/>
          <a:ln>
            <a:noFill/>
          </a:ln>
        </p:spPr>
        <p:txBody>
          <a:bodyPr anchorCtr="0" anchor="t" bIns="45700" lIns="91425" spcFirstLastPara="1" rIns="91425" wrap="square" tIns="45700">
            <a:normAutofit fontScale="77500" lnSpcReduction="20000"/>
          </a:bodyPr>
          <a:lstStyle/>
          <a:p>
            <a:pPr indent="-274320" lvl="0" marL="274320" rtl="0" algn="l">
              <a:spcBef>
                <a:spcPts val="0"/>
              </a:spcBef>
              <a:spcAft>
                <a:spcPts val="0"/>
              </a:spcAft>
              <a:buSzPct val="76000"/>
              <a:buChar char="🞂"/>
            </a:pPr>
            <a:r>
              <a:rPr lang="en-US"/>
              <a:t>A </a:t>
            </a:r>
            <a:r>
              <a:rPr b="1" lang="en-US"/>
              <a:t>Work in Progress (WIP)</a:t>
            </a:r>
            <a:r>
              <a:rPr lang="en-US"/>
              <a:t> limit is a fundamental concept in Kanban that sets the maximum number of tasks or work items allowed to be in progress at any given time within a specific stage or column of a Kanban board. The primary purpose of WIP limits is to manage and control the flow of work through the system, preventing teams from overloading themselves and helping to maintain a steady and efficient pace of delivery.</a:t>
            </a:r>
            <a:endParaRPr/>
          </a:p>
          <a:p>
            <a:pPr indent="-274320" lvl="0" marL="274320" rtl="0" algn="l">
              <a:spcBef>
                <a:spcPts val="600"/>
              </a:spcBef>
              <a:spcAft>
                <a:spcPts val="0"/>
              </a:spcAft>
              <a:buSzPct val="76000"/>
              <a:buChar char="🞂"/>
            </a:pPr>
            <a:r>
              <a:rPr lang="en-US"/>
              <a:t>Let's consider an example of a software development team using a Kanban board with Work in Progress (WIP) limits. The board consists of three columns: "To Do," "In Progress," and "Done."</a:t>
            </a:r>
            <a:endParaRPr/>
          </a:p>
          <a:p>
            <a:pPr indent="-274320" lvl="0" marL="274320" rtl="0" algn="l">
              <a:spcBef>
                <a:spcPts val="600"/>
              </a:spcBef>
              <a:spcAft>
                <a:spcPts val="0"/>
              </a:spcAft>
              <a:buSzPct val="76000"/>
              <a:buChar char="🞂"/>
            </a:pPr>
            <a:r>
              <a:rPr b="1" lang="en-US"/>
              <a:t>Setting WIP Limits:</a:t>
            </a:r>
            <a:endParaRPr/>
          </a:p>
          <a:p>
            <a:pPr indent="-274344" lvl="1" marL="548640" rtl="0" algn="l">
              <a:spcBef>
                <a:spcPts val="500"/>
              </a:spcBef>
              <a:spcAft>
                <a:spcPts val="0"/>
              </a:spcAft>
              <a:buSzPct val="76000"/>
              <a:buChar char="🞂"/>
            </a:pPr>
            <a:r>
              <a:rPr lang="en-US"/>
              <a:t>The team decides to set WIP limits to manage their work more effectively. They decide on the following WIP limits:</a:t>
            </a:r>
            <a:endParaRPr/>
          </a:p>
          <a:p>
            <a:pPr indent="-228600" lvl="2" marL="822960" rtl="0" algn="l">
              <a:spcBef>
                <a:spcPts val="500"/>
              </a:spcBef>
              <a:spcAft>
                <a:spcPts val="0"/>
              </a:spcAft>
              <a:buSzPct val="76000"/>
              <a:buChar char="🞂"/>
            </a:pPr>
            <a:r>
              <a:rPr lang="en-US"/>
              <a:t>"To Do" column: WIP limit of 5 tasks</a:t>
            </a:r>
            <a:endParaRPr/>
          </a:p>
          <a:p>
            <a:pPr indent="-228600" lvl="2" marL="822960" rtl="0" algn="l">
              <a:spcBef>
                <a:spcPts val="500"/>
              </a:spcBef>
              <a:spcAft>
                <a:spcPts val="0"/>
              </a:spcAft>
              <a:buSzPct val="76000"/>
              <a:buChar char="🞂"/>
            </a:pPr>
            <a:r>
              <a:rPr lang="en-US"/>
              <a:t>"In Progress" column: WIP limit of 3 tasks</a:t>
            </a:r>
            <a:endParaRPr/>
          </a:p>
          <a:p>
            <a:pPr indent="-228600" lvl="2" marL="822960" rtl="0" algn="l">
              <a:spcBef>
                <a:spcPts val="500"/>
              </a:spcBef>
              <a:spcAft>
                <a:spcPts val="0"/>
              </a:spcAft>
              <a:buSzPct val="76000"/>
              <a:buChar char="🞂"/>
            </a:pPr>
            <a:r>
              <a:rPr lang="en-US"/>
              <a:t>"Done" column: No WIP limit (as completed tasks move out of this column quickly)</a:t>
            </a:r>
            <a:endParaRPr/>
          </a:p>
          <a:p>
            <a:pPr indent="-274320" lvl="0" marL="274320" rtl="0" algn="l">
              <a:spcBef>
                <a:spcPts val="600"/>
              </a:spcBef>
              <a:spcAft>
                <a:spcPts val="0"/>
              </a:spcAft>
              <a:buSzPct val="76000"/>
              <a:buChar char="🞂"/>
            </a:pPr>
            <a:r>
              <a:rPr b="1" lang="en-US"/>
              <a:t>Initiating Work:</a:t>
            </a:r>
            <a:endParaRPr/>
          </a:p>
          <a:p>
            <a:pPr indent="-274344" lvl="1" marL="548640" rtl="0" algn="l">
              <a:spcBef>
                <a:spcPts val="500"/>
              </a:spcBef>
              <a:spcAft>
                <a:spcPts val="0"/>
              </a:spcAft>
              <a:buSzPct val="76000"/>
              <a:buChar char="🞂"/>
            </a:pPr>
            <a:r>
              <a:rPr lang="en-US"/>
              <a:t>The team starts with an empty board, and </a:t>
            </a:r>
            <a:r>
              <a:rPr b="1" lang="en-US"/>
              <a:t>they pull in tasks from their backlog into the "To Do" column</a:t>
            </a:r>
            <a:r>
              <a:rPr lang="en-US"/>
              <a:t>.</a:t>
            </a:r>
            <a:endParaRPr/>
          </a:p>
          <a:p>
            <a:pPr indent="-274344" lvl="1" marL="548640" rtl="0" algn="l">
              <a:spcBef>
                <a:spcPts val="500"/>
              </a:spcBef>
              <a:spcAft>
                <a:spcPts val="0"/>
              </a:spcAft>
              <a:buSzPct val="76000"/>
              <a:buChar char="🞂"/>
            </a:pPr>
            <a:r>
              <a:rPr lang="en-US"/>
              <a:t>As they pull in tasks, the number of tasks in the "To Do" column increases but must not exceed the WIP limit of 5.</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8"/>
          <p:cNvSpPr txBox="1"/>
          <p:nvPr>
            <p:ph type="title"/>
          </p:nvPr>
        </p:nvSpPr>
        <p:spPr>
          <a:xfrm>
            <a:off x="457200" y="228600"/>
            <a:ext cx="8229600" cy="8683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WIP limits cont..</a:t>
            </a:r>
            <a:endParaRPr/>
          </a:p>
        </p:txBody>
      </p:sp>
      <p:sp>
        <p:nvSpPr>
          <p:cNvPr id="426" name="Google Shape;426;p48"/>
          <p:cNvSpPr txBox="1"/>
          <p:nvPr>
            <p:ph idx="1" type="body"/>
          </p:nvPr>
        </p:nvSpPr>
        <p:spPr>
          <a:xfrm>
            <a:off x="152400" y="990600"/>
            <a:ext cx="8839200" cy="5867400"/>
          </a:xfrm>
          <a:prstGeom prst="rect">
            <a:avLst/>
          </a:prstGeom>
          <a:noFill/>
          <a:ln>
            <a:noFill/>
          </a:ln>
        </p:spPr>
        <p:txBody>
          <a:bodyPr anchorCtr="0" anchor="t" bIns="45700" lIns="91425" spcFirstLastPara="1" rIns="91425" wrap="square" tIns="45700">
            <a:normAutofit fontScale="70000" lnSpcReduction="20000"/>
          </a:bodyPr>
          <a:lstStyle/>
          <a:p>
            <a:pPr indent="-186486" lvl="0" marL="274320" rtl="0" algn="l">
              <a:spcBef>
                <a:spcPts val="0"/>
              </a:spcBef>
              <a:spcAft>
                <a:spcPts val="0"/>
              </a:spcAft>
              <a:buSzPct val="76000"/>
              <a:buNone/>
            </a:pPr>
            <a:r>
              <a:t/>
            </a:r>
            <a:endParaRPr/>
          </a:p>
          <a:p>
            <a:pPr indent="-274320" lvl="0" marL="274320" rtl="0" algn="l">
              <a:spcBef>
                <a:spcPts val="600"/>
              </a:spcBef>
              <a:spcAft>
                <a:spcPts val="0"/>
              </a:spcAft>
              <a:buSzPct val="76000"/>
              <a:buChar char="🞂"/>
            </a:pPr>
            <a:r>
              <a:rPr b="1" lang="en-US"/>
              <a:t>Work in Progress:</a:t>
            </a:r>
            <a:endParaRPr/>
          </a:p>
          <a:p>
            <a:pPr indent="-274320" lvl="1" marL="548640" rtl="0" algn="l">
              <a:spcBef>
                <a:spcPts val="500"/>
              </a:spcBef>
              <a:spcAft>
                <a:spcPts val="0"/>
              </a:spcAft>
              <a:buSzPct val="76000"/>
              <a:buChar char="🞂"/>
            </a:pPr>
            <a:r>
              <a:rPr lang="en-US"/>
              <a:t>As team members begin working on tasks, they move them from the "To Do" column to the "In Progress" column.</a:t>
            </a:r>
            <a:endParaRPr/>
          </a:p>
          <a:p>
            <a:pPr indent="-274320" lvl="1" marL="548640" rtl="0" algn="l">
              <a:spcBef>
                <a:spcPts val="500"/>
              </a:spcBef>
              <a:spcAft>
                <a:spcPts val="0"/>
              </a:spcAft>
              <a:buSzPct val="76000"/>
              <a:buChar char="🞂"/>
            </a:pPr>
            <a:r>
              <a:rPr lang="en-US"/>
              <a:t>The team can have a maximum of 3 tasks actively in progress at any given time.</a:t>
            </a:r>
            <a:endParaRPr/>
          </a:p>
          <a:p>
            <a:pPr indent="-274320" lvl="0" marL="274320" rtl="0" algn="l">
              <a:spcBef>
                <a:spcPts val="600"/>
              </a:spcBef>
              <a:spcAft>
                <a:spcPts val="0"/>
              </a:spcAft>
              <a:buSzPct val="76000"/>
              <a:buChar char="🞂"/>
            </a:pPr>
            <a:r>
              <a:rPr b="1" lang="en-US"/>
              <a:t>Managing WIP Limits:</a:t>
            </a:r>
            <a:endParaRPr/>
          </a:p>
          <a:p>
            <a:pPr indent="-274320" lvl="1" marL="548640" rtl="0" algn="l">
              <a:spcBef>
                <a:spcPts val="500"/>
              </a:spcBef>
              <a:spcAft>
                <a:spcPts val="0"/>
              </a:spcAft>
              <a:buSzPct val="76000"/>
              <a:buChar char="🞂"/>
            </a:pPr>
            <a:r>
              <a:rPr lang="en-US"/>
              <a:t>If the team reaches the WIP limit in the "To Do" column (e.g., 5 tasks), they must complete or move tasks to the "In Progress" column before pulling in new tasks.</a:t>
            </a:r>
            <a:endParaRPr/>
          </a:p>
          <a:p>
            <a:pPr indent="-274320" lvl="1" marL="548640" rtl="0" algn="l">
              <a:spcBef>
                <a:spcPts val="500"/>
              </a:spcBef>
              <a:spcAft>
                <a:spcPts val="0"/>
              </a:spcAft>
              <a:buSzPct val="76000"/>
              <a:buChar char="🞂"/>
            </a:pPr>
            <a:r>
              <a:rPr lang="en-US"/>
              <a:t>If the "In Progress" column reaches its WIP limit (e.g., 3 tasks), the team must complete tasks or move them to the "Done" column before starting new work.</a:t>
            </a:r>
            <a:endParaRPr/>
          </a:p>
          <a:p>
            <a:pPr indent="-274320" lvl="0" marL="274320" rtl="0" algn="l">
              <a:spcBef>
                <a:spcPts val="600"/>
              </a:spcBef>
              <a:spcAft>
                <a:spcPts val="0"/>
              </a:spcAft>
              <a:buSzPct val="76000"/>
              <a:buChar char="🞂"/>
            </a:pPr>
            <a:r>
              <a:rPr b="1" lang="en-US"/>
              <a:t>Flow and Completion:</a:t>
            </a:r>
            <a:endParaRPr/>
          </a:p>
          <a:p>
            <a:pPr indent="-274320" lvl="1" marL="548640" rtl="0" algn="l">
              <a:spcBef>
                <a:spcPts val="500"/>
              </a:spcBef>
              <a:spcAft>
                <a:spcPts val="0"/>
              </a:spcAft>
              <a:buSzPct val="76000"/>
              <a:buChar char="🞂"/>
            </a:pPr>
            <a:r>
              <a:rPr lang="en-US"/>
              <a:t>The team focuses on completing tasks and moving them across the board to the "Done" column.</a:t>
            </a:r>
            <a:endParaRPr/>
          </a:p>
          <a:p>
            <a:pPr indent="-274320" lvl="1" marL="548640" rtl="0" algn="l">
              <a:spcBef>
                <a:spcPts val="500"/>
              </a:spcBef>
              <a:spcAft>
                <a:spcPts val="0"/>
              </a:spcAft>
              <a:buSzPct val="76000"/>
              <a:buChar char="🞂"/>
            </a:pPr>
            <a:r>
              <a:rPr lang="en-US"/>
              <a:t>As tasks are completed, the team can pull in new tasks from the backlog into the "To Do" column, maintaining a steady flow of work.</a:t>
            </a:r>
            <a:endParaRPr/>
          </a:p>
          <a:p>
            <a:pPr indent="-274320" lvl="0" marL="274320" rtl="0" algn="l">
              <a:spcBef>
                <a:spcPts val="600"/>
              </a:spcBef>
              <a:spcAft>
                <a:spcPts val="0"/>
              </a:spcAft>
              <a:buSzPct val="76000"/>
              <a:buChar char="🞂"/>
            </a:pPr>
            <a:r>
              <a:rPr b="1" lang="en-US"/>
              <a:t>Visualizing Issues:</a:t>
            </a:r>
            <a:endParaRPr/>
          </a:p>
          <a:p>
            <a:pPr indent="-274320" lvl="1" marL="548640" rtl="0" algn="l">
              <a:spcBef>
                <a:spcPts val="500"/>
              </a:spcBef>
              <a:spcAft>
                <a:spcPts val="0"/>
              </a:spcAft>
              <a:buSzPct val="76000"/>
              <a:buChar char="🞂"/>
            </a:pPr>
            <a:r>
              <a:rPr lang="en-US"/>
              <a:t>If the team consistently hits WIP limits, it indicates potential issues such as bottlenecks or resource constraints.</a:t>
            </a:r>
            <a:endParaRPr/>
          </a:p>
          <a:p>
            <a:pPr indent="-274320" lvl="1" marL="548640" rtl="0" algn="l">
              <a:spcBef>
                <a:spcPts val="500"/>
              </a:spcBef>
              <a:spcAft>
                <a:spcPts val="0"/>
              </a:spcAft>
              <a:buSzPct val="76000"/>
              <a:buChar char="🞂"/>
            </a:pPr>
            <a:r>
              <a:rPr lang="en-US"/>
              <a:t>The team can use this visual information to adapt their processes, redistribute work, or address impediments to improve overall flow.</a:t>
            </a:r>
            <a:endParaRPr/>
          </a:p>
          <a:p>
            <a:pPr indent="-274320" lvl="0" marL="274320" rtl="0" algn="l">
              <a:spcBef>
                <a:spcPts val="600"/>
              </a:spcBef>
              <a:spcAft>
                <a:spcPts val="0"/>
              </a:spcAft>
              <a:buSzPct val="76000"/>
              <a:buChar char="🞂"/>
            </a:pPr>
            <a:r>
              <a:rPr b="1" lang="en-US"/>
              <a:t>Continuous Improvement:</a:t>
            </a:r>
            <a:endParaRPr/>
          </a:p>
          <a:p>
            <a:pPr indent="-274320" lvl="1" marL="548640" rtl="0" algn="l">
              <a:spcBef>
                <a:spcPts val="500"/>
              </a:spcBef>
              <a:spcAft>
                <a:spcPts val="0"/>
              </a:spcAft>
              <a:buSzPct val="76000"/>
              <a:buChar char="🞂"/>
            </a:pPr>
            <a:r>
              <a:rPr lang="en-US"/>
              <a:t>The team regularly reviews its Kanban board and WIP limits during retrospective meetings.</a:t>
            </a:r>
            <a:endParaRPr/>
          </a:p>
          <a:p>
            <a:pPr indent="-274320" lvl="1" marL="548640" rtl="0" algn="l">
              <a:spcBef>
                <a:spcPts val="500"/>
              </a:spcBef>
              <a:spcAft>
                <a:spcPts val="0"/>
              </a:spcAft>
              <a:buSzPct val="76000"/>
              <a:buChar char="🞂"/>
            </a:pPr>
            <a:r>
              <a:rPr lang="en-US"/>
              <a:t>Based on their observations and feedback, they may adjust WIP limits to better match their capacity and optimize the flow of work.</a:t>
            </a:r>
            <a:endParaRPr/>
          </a:p>
          <a:p>
            <a:pPr indent="-186486" lvl="0" marL="274320" rtl="0" algn="l">
              <a:spcBef>
                <a:spcPts val="600"/>
              </a:spcBef>
              <a:spcAft>
                <a:spcPts val="0"/>
              </a:spcAft>
              <a:buSzPct val="76000"/>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49"/>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Kanban Board</a:t>
            </a:r>
            <a:endParaRPr/>
          </a:p>
        </p:txBody>
      </p:sp>
      <p:sp>
        <p:nvSpPr>
          <p:cNvPr id="432" name="Google Shape;432;p49"/>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An example of a Kanban board with WIP Limits:</a:t>
            </a:r>
            <a:endParaRPr/>
          </a:p>
        </p:txBody>
      </p:sp>
      <p:pic>
        <p:nvPicPr>
          <p:cNvPr id="433" name="Google Shape;433;p49"/>
          <p:cNvPicPr preferRelativeResize="0"/>
          <p:nvPr/>
        </p:nvPicPr>
        <p:blipFill rotWithShape="1">
          <a:blip r:embed="rId3">
            <a:alphaModFix/>
          </a:blip>
          <a:srcRect b="0" l="0" r="0" t="0"/>
          <a:stretch/>
        </p:blipFill>
        <p:spPr>
          <a:xfrm>
            <a:off x="341798" y="2514600"/>
            <a:ext cx="8173387" cy="2213996"/>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5"/>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Characteristics</a:t>
            </a:r>
            <a:endParaRPr/>
          </a:p>
        </p:txBody>
      </p:sp>
      <p:sp>
        <p:nvSpPr>
          <p:cNvPr id="149" name="Google Shape;149;p5"/>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Self-organizing teams </a:t>
            </a:r>
            <a:endParaRPr/>
          </a:p>
          <a:p>
            <a:pPr indent="-274320" lvl="0" marL="274320" rtl="0" algn="l">
              <a:spcBef>
                <a:spcPts val="600"/>
              </a:spcBef>
              <a:spcAft>
                <a:spcPts val="0"/>
              </a:spcAft>
              <a:buSzPts val="1976"/>
              <a:buChar char="🞂"/>
            </a:pPr>
            <a:r>
              <a:rPr lang="en-US"/>
              <a:t>Product progresses in a series of month-long “sprints” </a:t>
            </a:r>
            <a:endParaRPr/>
          </a:p>
          <a:p>
            <a:pPr indent="-274320" lvl="0" marL="274320" rtl="0" algn="l">
              <a:spcBef>
                <a:spcPts val="600"/>
              </a:spcBef>
              <a:spcAft>
                <a:spcPts val="0"/>
              </a:spcAft>
              <a:buSzPts val="1976"/>
              <a:buChar char="🞂"/>
            </a:pPr>
            <a:r>
              <a:rPr lang="en-US"/>
              <a:t> Requirements are captured as items in a list of “product backlog” </a:t>
            </a:r>
            <a:endParaRPr/>
          </a:p>
          <a:p>
            <a:pPr indent="-274320" lvl="0" marL="274320" rtl="0" algn="l">
              <a:spcBef>
                <a:spcPts val="600"/>
              </a:spcBef>
              <a:spcAft>
                <a:spcPts val="0"/>
              </a:spcAft>
              <a:buSzPts val="1976"/>
              <a:buChar char="🞂"/>
            </a:pPr>
            <a:r>
              <a:rPr lang="en-US"/>
              <a:t>No specific engineering practices prescribed </a:t>
            </a:r>
            <a:endParaRPr/>
          </a:p>
          <a:p>
            <a:pPr indent="-274320" lvl="0" marL="274320" rtl="0" algn="l">
              <a:spcBef>
                <a:spcPts val="600"/>
              </a:spcBef>
              <a:spcAft>
                <a:spcPts val="0"/>
              </a:spcAft>
              <a:buSzPts val="1976"/>
              <a:buChar char="🞂"/>
            </a:pPr>
            <a:r>
              <a:rPr lang="en-US"/>
              <a:t>Uses generative rules to create an agile environment for delivering projects </a:t>
            </a:r>
            <a:endParaRPr/>
          </a:p>
          <a:p>
            <a:pPr indent="-274320" lvl="0" marL="274320" rtl="0" algn="l">
              <a:spcBef>
                <a:spcPts val="600"/>
              </a:spcBef>
              <a:spcAft>
                <a:spcPts val="0"/>
              </a:spcAft>
              <a:buSzPts val="1976"/>
              <a:buChar char="🞂"/>
            </a:pPr>
            <a:r>
              <a:rPr lang="en-US"/>
              <a:t>One of the “agile processes”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50"/>
          <p:cNvSpPr txBox="1"/>
          <p:nvPr>
            <p:ph type="title"/>
          </p:nvPr>
        </p:nvSpPr>
        <p:spPr>
          <a:xfrm>
            <a:off x="-1950645" y="557500"/>
            <a:ext cx="8004300" cy="6195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1"/>
              </a:buClr>
              <a:buSzPts val="3200"/>
              <a:buFont typeface="Bookman Old Style"/>
              <a:buNone/>
            </a:pPr>
            <a:r>
              <a:rPr lang="en-US">
                <a:solidFill>
                  <a:schemeClr val="dk1"/>
                </a:solidFill>
              </a:rPr>
              <a:t>Example of A JIRA KANBAN BORAD</a:t>
            </a:r>
            <a:endParaRPr/>
          </a:p>
        </p:txBody>
      </p:sp>
      <p:pic>
        <p:nvPicPr>
          <p:cNvPr id="439" name="Google Shape;439;p50"/>
          <p:cNvPicPr preferRelativeResize="0"/>
          <p:nvPr>
            <p:ph idx="1" type="body"/>
          </p:nvPr>
        </p:nvPicPr>
        <p:blipFill rotWithShape="1">
          <a:blip r:embed="rId3">
            <a:alphaModFix/>
          </a:blip>
          <a:srcRect b="0" l="0" r="0" t="0"/>
          <a:stretch/>
        </p:blipFill>
        <p:spPr>
          <a:xfrm>
            <a:off x="152400" y="1248509"/>
            <a:ext cx="8686800" cy="5472967"/>
          </a:xfrm>
          <a:prstGeom prst="rect">
            <a:avLst/>
          </a:prstGeom>
          <a:noFill/>
          <a:ln>
            <a:noFill/>
          </a:ln>
        </p:spPr>
      </p:pic>
      <p:sp>
        <p:nvSpPr>
          <p:cNvPr id="440" name="Google Shape;440;p50"/>
          <p:cNvSpPr txBox="1"/>
          <p:nvPr>
            <p:ph idx="12" type="sldNum"/>
          </p:nvPr>
        </p:nvSpPr>
        <p:spPr>
          <a:xfrm>
            <a:off x="612648" y="6356350"/>
            <a:ext cx="1981200" cy="36576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6"/>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Project noise level</a:t>
            </a:r>
            <a:endParaRPr/>
          </a:p>
        </p:txBody>
      </p:sp>
      <p:pic>
        <p:nvPicPr>
          <p:cNvPr id="155" name="Google Shape;155;p6"/>
          <p:cNvPicPr preferRelativeResize="0"/>
          <p:nvPr>
            <p:ph idx="1" type="body"/>
          </p:nvPr>
        </p:nvPicPr>
        <p:blipFill rotWithShape="1">
          <a:blip r:embed="rId3">
            <a:alphaModFix/>
          </a:blip>
          <a:srcRect b="0" l="0" r="0" t="0"/>
          <a:stretch/>
        </p:blipFill>
        <p:spPr>
          <a:xfrm>
            <a:off x="609600" y="1438635"/>
            <a:ext cx="7848600" cy="480246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ph type="title"/>
          </p:nvPr>
        </p:nvSpPr>
        <p:spPr>
          <a:xfrm>
            <a:off x="457200" y="274638"/>
            <a:ext cx="8229600" cy="71596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Scrum</a:t>
            </a:r>
            <a:endParaRPr/>
          </a:p>
        </p:txBody>
      </p:sp>
      <p:pic>
        <p:nvPicPr>
          <p:cNvPr descr="Scrum Sprint Progress" id="161" name="Google Shape;161;p7"/>
          <p:cNvPicPr preferRelativeResize="0"/>
          <p:nvPr/>
        </p:nvPicPr>
        <p:blipFill rotWithShape="1">
          <a:blip r:embed="rId3">
            <a:alphaModFix/>
          </a:blip>
          <a:srcRect b="0" l="0" r="0" t="0"/>
          <a:stretch/>
        </p:blipFill>
        <p:spPr>
          <a:xfrm>
            <a:off x="609600" y="1295400"/>
            <a:ext cx="8095746" cy="3990976"/>
          </a:xfrm>
          <a:prstGeom prst="rect">
            <a:avLst/>
          </a:prstGeom>
          <a:noFill/>
          <a:ln>
            <a:noFill/>
          </a:ln>
        </p:spPr>
      </p:pic>
      <p:sp>
        <p:nvSpPr>
          <p:cNvPr id="162" name="Google Shape;162;p7"/>
          <p:cNvSpPr txBox="1"/>
          <p:nvPr/>
        </p:nvSpPr>
        <p:spPr>
          <a:xfrm>
            <a:off x="609600" y="5943600"/>
            <a:ext cx="815441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800" u="none" cap="none" strike="noStrike">
                <a:solidFill>
                  <a:schemeClr val="dk1"/>
                </a:solidFill>
                <a:latin typeface="Gill Sans"/>
                <a:ea typeface="Gill Sans"/>
                <a:cs typeface="Gill Sans"/>
                <a:sym typeface="Gill Sans"/>
              </a:rPr>
              <a:t>Source: </a:t>
            </a:r>
            <a:r>
              <a:rPr b="0" i="0" lang="en-US" sz="1800" u="sng" cap="none" strike="noStrike">
                <a:solidFill>
                  <a:schemeClr val="dk1"/>
                </a:solidFill>
                <a:latin typeface="Gill Sans"/>
                <a:ea typeface="Gill Sans"/>
                <a:cs typeface="Gill Sans"/>
                <a:sym typeface="Gill Sans"/>
                <a:hlinkClick r:id="rId4">
                  <a:extLst>
                    <a:ext uri="{A12FA001-AC4F-418D-AE19-62706E023703}">
                      <ahyp:hlinkClr val="tx"/>
                    </a:ext>
                  </a:extLst>
                </a:hlinkClick>
              </a:rPr>
              <a:t>https://www.visual-paradigm.com/scrum/what-is-product-backlog-in-scrum/</a:t>
            </a:r>
            <a:r>
              <a:rPr b="0" i="0" lang="en-US" sz="1800" u="none" cap="none" strike="noStrike">
                <a:solidFill>
                  <a:schemeClr val="dk1"/>
                </a:solidFill>
                <a:latin typeface="Gill Sans"/>
                <a:ea typeface="Gill Sans"/>
                <a:cs typeface="Gill Sans"/>
                <a:sym typeface="Gill Sans"/>
              </a:rPr>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8"/>
          <p:cNvSpPr txBox="1"/>
          <p:nvPr>
            <p:ph type="title"/>
          </p:nvPr>
        </p:nvSpPr>
        <p:spPr>
          <a:xfrm>
            <a:off x="457200" y="152400"/>
            <a:ext cx="82296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en-US"/>
              <a:t>Sprints</a:t>
            </a:r>
            <a:endParaRPr/>
          </a:p>
        </p:txBody>
      </p:sp>
      <p:sp>
        <p:nvSpPr>
          <p:cNvPr id="168" name="Google Shape;168;p8"/>
          <p:cNvSpPr txBox="1"/>
          <p:nvPr>
            <p:ph idx="1" type="body"/>
          </p:nvPr>
        </p:nvSpPr>
        <p:spPr>
          <a:xfrm>
            <a:off x="457200" y="1219200"/>
            <a:ext cx="82296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en-US"/>
              <a:t>Scrum projects make progress in a series of “sprints” </a:t>
            </a:r>
            <a:endParaRPr/>
          </a:p>
          <a:p>
            <a:pPr indent="-274320" lvl="0" marL="274320" rtl="0" algn="l">
              <a:spcBef>
                <a:spcPts val="600"/>
              </a:spcBef>
              <a:spcAft>
                <a:spcPts val="0"/>
              </a:spcAft>
              <a:buSzPts val="1976"/>
              <a:buChar char="🞂"/>
            </a:pPr>
            <a:r>
              <a:rPr lang="en-US"/>
              <a:t>Typical duration is 1–4 weeks or a calendar month at most </a:t>
            </a:r>
            <a:endParaRPr/>
          </a:p>
          <a:p>
            <a:pPr indent="-274320" lvl="0" marL="274320" rtl="0" algn="l">
              <a:spcBef>
                <a:spcPts val="600"/>
              </a:spcBef>
              <a:spcAft>
                <a:spcPts val="0"/>
              </a:spcAft>
              <a:buSzPts val="1976"/>
              <a:buChar char="🞂"/>
            </a:pPr>
            <a:r>
              <a:rPr lang="en-US"/>
              <a:t>A constant duration leads to a better rhythm </a:t>
            </a:r>
            <a:endParaRPr/>
          </a:p>
          <a:p>
            <a:pPr indent="-274320" lvl="0" marL="274320" rtl="0" algn="l">
              <a:spcBef>
                <a:spcPts val="600"/>
              </a:spcBef>
              <a:spcAft>
                <a:spcPts val="0"/>
              </a:spcAft>
              <a:buSzPts val="1976"/>
              <a:buChar char="🞂"/>
            </a:pPr>
            <a:r>
              <a:rPr lang="en-US"/>
              <a:t>Product is designed, coded, and tested during the sprint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9"/>
          <p:cNvPicPr preferRelativeResize="0"/>
          <p:nvPr>
            <p:ph idx="1" type="body"/>
          </p:nvPr>
        </p:nvPicPr>
        <p:blipFill rotWithShape="1">
          <a:blip r:embed="rId3">
            <a:alphaModFix/>
          </a:blip>
          <a:srcRect b="0" l="0" r="0" t="0"/>
          <a:stretch/>
        </p:blipFill>
        <p:spPr>
          <a:xfrm>
            <a:off x="457200" y="381000"/>
            <a:ext cx="8234341" cy="61722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Deepak</dc:creator>
</cp:coreProperties>
</file>