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4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Lst>
  <p:sldSz cx="9144000" cy="6858000" type="screen4x3"/>
  <p:notesSz cx="6858000" cy="9144000"/>
  <p:embeddedFontLst>
    <p:embeddedFont>
      <p:font typeface="Bookman Old Style" pitchFamily="18" charset="0"/>
      <p:regular r:id="rId50"/>
      <p:bold r:id="rId51"/>
      <p:italic r:id="rId52"/>
      <p:boldItalic r:id="rId53"/>
    </p:embeddedFont>
    <p:embeddedFont>
      <p:font typeface="Gill Sans" charset="0"/>
      <p:regular r:id="rId54"/>
      <p:bold r:id="rId55"/>
    </p:embeddedFont>
    <p:embeddedFont>
      <p:font typeface="Comic Sans MS" pitchFamily="66" charset="0"/>
      <p:regular r:id="rId56"/>
      <p:bold r:id="rId57"/>
      <p:italic r:id="rId58"/>
      <p:boldItalic r:id="rId59"/>
    </p:embeddedFont>
    <p:embeddedFont>
      <p:font typeface="Calibri" pitchFamily="34"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gUaA3F4MxkcDuVOhD8cpAzhCNRSw=="/>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7" d="100"/>
          <a:sy n="37" d="100"/>
        </p:scale>
        <p:origin x="-1410"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1.fntdata"/><Relationship Id="rId55" Type="http://schemas.openxmlformats.org/officeDocument/2006/relationships/font" Target="fonts/font6.fntdata"/><Relationship Id="rId63" Type="http://schemas.openxmlformats.org/officeDocument/2006/relationships/font" Target="fonts/font14.fntdata"/><Relationship Id="rId68" Type="http://customschemas.google.com/relationships/presentationmetadata" Target="metadata"/><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4.fntdata"/><Relationship Id="rId58"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57" Type="http://schemas.openxmlformats.org/officeDocument/2006/relationships/font" Target="fonts/font8.fntdata"/><Relationship Id="rId61"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3.fntdata"/><Relationship Id="rId60"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font" Target="fonts/font7.fntdata"/><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font" Target="fonts/font2.fntdata"/><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font" Target="fonts/font10.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1</a:t>
            </a:fld>
            <a:endParaRPr/>
          </a:p>
        </p:txBody>
      </p:sp>
      <p:sp>
        <p:nvSpPr>
          <p:cNvPr id="66" name="Google Shape;66;p1:notes"/>
          <p:cNvSpPr txBox="1"/>
          <p:nvPr/>
        </p:nvSpPr>
        <p:spPr>
          <a:xfrm>
            <a:off x="0" y="8685212"/>
            <a:ext cx="2971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endParaRPr sz="1800" b="0" i="0" u="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3" name="Google Shape;14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 name="Google Shape;15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1" name="Google Shape;16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2" name="Google Shape;33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83" name="Google Shape;8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https://www.investopedia.com/ask/answers/031815/what-formula-calculating-profit-margins.asp</a:t>
            </a:r>
            <a:endParaRPr/>
          </a:p>
          <a:p>
            <a:pPr marL="0" lvl="0" indent="0" algn="l" rtl="0">
              <a:spcBef>
                <a:spcPts val="0"/>
              </a:spcBef>
              <a:spcAft>
                <a:spcPts val="0"/>
              </a:spcAft>
              <a:buNone/>
            </a:pPr>
            <a:endParaRPr/>
          </a:p>
        </p:txBody>
      </p:sp>
      <p:sp>
        <p:nvSpPr>
          <p:cNvPr id="84" name="Google Shape;84;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6" name="Google Shape;346;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353" name="Google Shape;353;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https://www.javatpoint.com/cocomo-model</a:t>
            </a:r>
            <a:endParaRPr/>
          </a:p>
          <a:p>
            <a:pPr marL="0" lvl="0" indent="0" algn="l" rtl="0">
              <a:spcBef>
                <a:spcPts val="0"/>
              </a:spcBef>
              <a:spcAft>
                <a:spcPts val="0"/>
              </a:spcAft>
              <a:buNone/>
            </a:pPr>
            <a:endParaRPr/>
          </a:p>
        </p:txBody>
      </p:sp>
      <p:sp>
        <p:nvSpPr>
          <p:cNvPr id="354" name="Google Shape;354;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0" name="Google Shape;36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6" name="Google Shape;366;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2" name="Google Shape;37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4" name="Google Shape;384;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2" name="Google Shape;402;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90" name="Google Shape;90;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800"/>
              <a:buNone/>
            </a:pPr>
            <a:r>
              <a:rPr lang="en-US"/>
              <a:t>A profit and loss account records all the incomes and expenses that have taken place in the year. All the expenses are recorded on the debit side whereas all the incomes are recorded on the credit side. When the credit side is more than the debit side it denotes profit. Hence, Credit balance of Profit and loss account is profit.</a:t>
            </a:r>
            <a:endParaRPr/>
          </a:p>
        </p:txBody>
      </p:sp>
      <p:sp>
        <p:nvSpPr>
          <p:cNvPr id="91" name="Google Shape;91;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a:solidFill>
                  <a:srgbClr val="000000"/>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Calibri"/>
                <a:buNone/>
              </a:pPr>
              <a:t>4</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8" name="Google Shape;40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4" name="Google Shape;41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6" name="Google Shape;426;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4" name="Google Shape;444;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48"/>
          <p:cNvSpPr txBox="1">
            <a:spLocks noGrp="1"/>
          </p:cNvSpPr>
          <p:nvPr>
            <p:ph type="ctrTitle"/>
          </p:nvPr>
        </p:nvSpPr>
        <p:spPr>
          <a:xfrm>
            <a:off x="1219200" y="3886200"/>
            <a:ext cx="6858000" cy="9906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3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8"/>
          <p:cNvSpPr txBox="1">
            <a:spLocks noGrp="1"/>
          </p:cNvSpPr>
          <p:nvPr>
            <p:ph type="subTitle" idx="1"/>
          </p:nvPr>
        </p:nvSpPr>
        <p:spPr>
          <a:xfrm>
            <a:off x="1219200" y="5124450"/>
            <a:ext cx="6858000" cy="533400"/>
          </a:xfrm>
          <a:prstGeom prst="rect">
            <a:avLst/>
          </a:prstGeom>
          <a:noFill/>
          <a:ln>
            <a:noFill/>
          </a:ln>
        </p:spPr>
        <p:txBody>
          <a:bodyPr spcFirstLastPara="1" wrap="square" lIns="91425" tIns="45700" rIns="91425" bIns="45700" anchor="t" anchorCtr="0">
            <a:no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a:endParaRPr/>
          </a:p>
        </p:txBody>
      </p:sp>
      <p:sp>
        <p:nvSpPr>
          <p:cNvPr id="22" name="Google Shape;22;p48"/>
          <p:cNvSpPr txBox="1">
            <a:spLocks noGrp="1"/>
          </p:cNvSpPr>
          <p:nvPr>
            <p:ph type="dt" idx="10"/>
          </p:nvPr>
        </p:nvSpPr>
        <p:spPr>
          <a:xfrm>
            <a:off x="6400800" y="6354762"/>
            <a:ext cx="2286000" cy="366712"/>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chemeClr val="dk2"/>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8"/>
          <p:cNvSpPr txBox="1">
            <a:spLocks noGrp="1"/>
          </p:cNvSpPr>
          <p:nvPr>
            <p:ph type="ftr" idx="11"/>
          </p:nvPr>
        </p:nvSpPr>
        <p:spPr>
          <a:xfrm>
            <a:off x="2898775" y="6354762"/>
            <a:ext cx="3475037" cy="366712"/>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48"/>
          <p:cNvSpPr txBox="1">
            <a:spLocks noGrp="1"/>
          </p:cNvSpPr>
          <p:nvPr>
            <p:ph type="sldNum" idx="12"/>
          </p:nvPr>
        </p:nvSpPr>
        <p:spPr>
          <a:xfrm>
            <a:off x="1216025" y="6354762"/>
            <a:ext cx="1219200" cy="366712"/>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1pPr>
            <a:lvl2pPr marL="0" marR="0" lvl="1"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2pPr>
            <a:lvl3pPr marL="0" marR="0" lvl="2"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3pPr>
            <a:lvl4pPr marL="0" marR="0" lvl="3"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4pPr>
            <a:lvl5pPr marL="0" marR="0" lvl="4"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5pPr>
            <a:lvl6pPr marL="0" marR="0" lvl="5"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6pPr>
            <a:lvl7pPr marL="0" marR="0" lvl="6"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7pPr>
            <a:lvl8pPr marL="0" marR="0" lvl="7"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8pPr>
            <a:lvl9pPr marL="0" marR="0" lvl="8"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sp>
        <p:nvSpPr>
          <p:cNvPr id="35" name="Google Shape;35;p50"/>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0"/>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37" name="Google Shape;37;p50"/>
          <p:cNvSpPr txBox="1">
            <a:spLocks noGrp="1"/>
          </p:cNvSpPr>
          <p:nvPr>
            <p:ph type="dt" idx="10"/>
          </p:nvPr>
        </p:nvSpPr>
        <p:spPr>
          <a:xfrm>
            <a:off x="6400800" y="6356350"/>
            <a:ext cx="228917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chemeClr val="dk2"/>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0"/>
          <p:cNvSpPr txBox="1">
            <a:spLocks noGrp="1"/>
          </p:cNvSpPr>
          <p:nvPr>
            <p:ph type="ftr" idx="11"/>
          </p:nvPr>
        </p:nvSpPr>
        <p:spPr>
          <a:xfrm>
            <a:off x="2898775" y="6356350"/>
            <a:ext cx="35052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0"/>
          <p:cNvSpPr txBox="1">
            <a:spLocks noGrp="1"/>
          </p:cNvSpPr>
          <p:nvPr>
            <p:ph type="sldNum" idx="12"/>
          </p:nvPr>
        </p:nvSpPr>
        <p:spPr>
          <a:xfrm>
            <a:off x="612775" y="6356350"/>
            <a:ext cx="1981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1pPr>
            <a:lvl2pPr marL="0" marR="0" lvl="1"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2pPr>
            <a:lvl3pPr marL="0" marR="0" lvl="2"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3pPr>
            <a:lvl4pPr marL="0" marR="0" lvl="3"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4pPr>
            <a:lvl5pPr marL="0" marR="0" lvl="4"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5pPr>
            <a:lvl6pPr marL="0" marR="0" lvl="5"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6pPr>
            <a:lvl7pPr marL="0" marR="0" lvl="6"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7pPr>
            <a:lvl8pPr marL="0" marR="0" lvl="7"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8pPr>
            <a:lvl9pPr marL="0" marR="0" lvl="8"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0"/>
        <p:cNvGrpSpPr/>
        <p:nvPr/>
      </p:nvGrpSpPr>
      <p:grpSpPr>
        <a:xfrm>
          <a:off x="0" y="0"/>
          <a:ext cx="0" cy="0"/>
          <a:chOff x="0" y="0"/>
          <a:chExt cx="0" cy="0"/>
        </a:xfrm>
      </p:grpSpPr>
      <p:sp>
        <p:nvSpPr>
          <p:cNvPr id="41" name="Google Shape;41;p5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1"/>
          <p:cNvSpPr txBox="1">
            <a:spLocks noGrp="1"/>
          </p:cNvSpPr>
          <p:nvPr>
            <p:ph type="body" idx="1"/>
          </p:nvPr>
        </p:nvSpPr>
        <p:spPr>
          <a:xfrm rot="5400000">
            <a:off x="2116932" y="-440532"/>
            <a:ext cx="4910137" cy="822960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43" name="Google Shape;43;p51"/>
          <p:cNvSpPr txBox="1">
            <a:spLocks noGrp="1"/>
          </p:cNvSpPr>
          <p:nvPr>
            <p:ph type="dt" idx="10"/>
          </p:nvPr>
        </p:nvSpPr>
        <p:spPr>
          <a:xfrm>
            <a:off x="6400800" y="6356350"/>
            <a:ext cx="228917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chemeClr val="dk2"/>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1"/>
          <p:cNvSpPr txBox="1">
            <a:spLocks noGrp="1"/>
          </p:cNvSpPr>
          <p:nvPr>
            <p:ph type="ftr" idx="11"/>
          </p:nvPr>
        </p:nvSpPr>
        <p:spPr>
          <a:xfrm>
            <a:off x="2898775" y="6356350"/>
            <a:ext cx="35052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1"/>
          <p:cNvSpPr txBox="1">
            <a:spLocks noGrp="1"/>
          </p:cNvSpPr>
          <p:nvPr>
            <p:ph type="sldNum" idx="12"/>
          </p:nvPr>
        </p:nvSpPr>
        <p:spPr>
          <a:xfrm>
            <a:off x="612775" y="6356350"/>
            <a:ext cx="1981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1pPr>
            <a:lvl2pPr marL="0" marR="0" lvl="1"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2pPr>
            <a:lvl3pPr marL="0" marR="0" lvl="2"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3pPr>
            <a:lvl4pPr marL="0" marR="0" lvl="3"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4pPr>
            <a:lvl5pPr marL="0" marR="0" lvl="4"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5pPr>
            <a:lvl6pPr marL="0" marR="0" lvl="5"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6pPr>
            <a:lvl7pPr marL="0" marR="0" lvl="6"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7pPr>
            <a:lvl8pPr marL="0" marR="0" lvl="7"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8pPr>
            <a:lvl9pPr marL="0" marR="0" lvl="8"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52"/>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2"/>
          <p:cNvSpPr txBox="1">
            <a:spLocks noGrp="1"/>
          </p:cNvSpPr>
          <p:nvPr>
            <p:ph type="body" idx="1"/>
          </p:nvPr>
        </p:nvSpPr>
        <p:spPr>
          <a:xfrm>
            <a:off x="457200" y="1285875"/>
            <a:ext cx="4040188" cy="685800"/>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49" name="Google Shape;49;p52"/>
          <p:cNvSpPr txBox="1">
            <a:spLocks noGrp="1"/>
          </p:cNvSpPr>
          <p:nvPr>
            <p:ph type="body" idx="2"/>
          </p:nvPr>
        </p:nvSpPr>
        <p:spPr>
          <a:xfrm>
            <a:off x="4648200" y="1295400"/>
            <a:ext cx="4041775" cy="685800"/>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0" name="Google Shape;50;p52"/>
          <p:cNvSpPr txBox="1">
            <a:spLocks noGrp="1"/>
          </p:cNvSpPr>
          <p:nvPr>
            <p:ph type="body" idx="3"/>
          </p:nvPr>
        </p:nvSpPr>
        <p:spPr>
          <a:xfrm>
            <a:off x="457200" y="2133600"/>
            <a:ext cx="4038600" cy="403860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1" name="Google Shape;51;p52"/>
          <p:cNvSpPr txBox="1">
            <a:spLocks noGrp="1"/>
          </p:cNvSpPr>
          <p:nvPr>
            <p:ph type="body" idx="4"/>
          </p:nvPr>
        </p:nvSpPr>
        <p:spPr>
          <a:xfrm>
            <a:off x="4648200" y="2133600"/>
            <a:ext cx="4038600" cy="403860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2" name="Google Shape;52;p52"/>
          <p:cNvSpPr txBox="1">
            <a:spLocks noGrp="1"/>
          </p:cNvSpPr>
          <p:nvPr>
            <p:ph type="dt" idx="10"/>
          </p:nvPr>
        </p:nvSpPr>
        <p:spPr>
          <a:xfrm>
            <a:off x="6400800" y="6356350"/>
            <a:ext cx="228917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chemeClr val="dk2"/>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52"/>
          <p:cNvSpPr txBox="1">
            <a:spLocks noGrp="1"/>
          </p:cNvSpPr>
          <p:nvPr>
            <p:ph type="ftr" idx="11"/>
          </p:nvPr>
        </p:nvSpPr>
        <p:spPr>
          <a:xfrm>
            <a:off x="2898775" y="6356350"/>
            <a:ext cx="35052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52"/>
          <p:cNvSpPr txBox="1">
            <a:spLocks noGrp="1"/>
          </p:cNvSpPr>
          <p:nvPr>
            <p:ph type="sldNum" idx="12"/>
          </p:nvPr>
        </p:nvSpPr>
        <p:spPr>
          <a:xfrm>
            <a:off x="612775" y="6356350"/>
            <a:ext cx="1981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1pPr>
            <a:lvl2pPr marL="0" marR="0" lvl="1"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2pPr>
            <a:lvl3pPr marL="0" marR="0" lvl="2"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3pPr>
            <a:lvl4pPr marL="0" marR="0" lvl="3"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4pPr>
            <a:lvl5pPr marL="0" marR="0" lvl="4"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5pPr>
            <a:lvl6pPr marL="0" marR="0" lvl="5"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6pPr>
            <a:lvl7pPr marL="0" marR="0" lvl="6"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7pPr>
            <a:lvl8pPr marL="0" marR="0" lvl="7"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8pPr>
            <a:lvl9pPr marL="0" marR="0" lvl="8"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5"/>
        <p:cNvGrpSpPr/>
        <p:nvPr/>
      </p:nvGrpSpPr>
      <p:grpSpPr>
        <a:xfrm>
          <a:off x="0" y="0"/>
          <a:ext cx="0" cy="0"/>
          <a:chOff x="0" y="0"/>
          <a:chExt cx="0" cy="0"/>
        </a:xfrm>
      </p:grpSpPr>
      <p:sp>
        <p:nvSpPr>
          <p:cNvPr id="56" name="Google Shape;56;p53"/>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3"/>
          <p:cNvSpPr txBox="1">
            <a:spLocks noGrp="1"/>
          </p:cNvSpPr>
          <p:nvPr>
            <p:ph type="body" idx="1"/>
          </p:nvPr>
        </p:nvSpPr>
        <p:spPr>
          <a:xfrm>
            <a:off x="457200" y="1219200"/>
            <a:ext cx="4041648" cy="493776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8" name="Google Shape;58;p53"/>
          <p:cNvSpPr txBox="1">
            <a:spLocks noGrp="1"/>
          </p:cNvSpPr>
          <p:nvPr>
            <p:ph type="body" idx="2"/>
          </p:nvPr>
        </p:nvSpPr>
        <p:spPr>
          <a:xfrm>
            <a:off x="4632198" y="1216152"/>
            <a:ext cx="4041648" cy="4937760"/>
          </a:xfrm>
          <a:prstGeom prst="rect">
            <a:avLst/>
          </a:prstGeom>
          <a:noFill/>
          <a:ln>
            <a:noFill/>
          </a:ln>
        </p:spPr>
        <p:txBody>
          <a:bodyPr spcFirstLastPara="1" wrap="square" lIns="91425" tIns="45700" rIns="91425" bIns="45700" anchor="t" anchorCtr="0">
            <a:no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9" name="Google Shape;59;p53"/>
          <p:cNvSpPr txBox="1">
            <a:spLocks noGrp="1"/>
          </p:cNvSpPr>
          <p:nvPr>
            <p:ph type="dt" idx="10"/>
          </p:nvPr>
        </p:nvSpPr>
        <p:spPr>
          <a:xfrm>
            <a:off x="6400800" y="6356350"/>
            <a:ext cx="2289175"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chemeClr val="dk2"/>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3"/>
          <p:cNvSpPr txBox="1">
            <a:spLocks noGrp="1"/>
          </p:cNvSpPr>
          <p:nvPr>
            <p:ph type="ftr" idx="11"/>
          </p:nvPr>
        </p:nvSpPr>
        <p:spPr>
          <a:xfrm>
            <a:off x="2898775" y="6356350"/>
            <a:ext cx="3505200" cy="36512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3"/>
          <p:cNvSpPr txBox="1">
            <a:spLocks noGrp="1"/>
          </p:cNvSpPr>
          <p:nvPr>
            <p:ph type="sldNum" idx="12"/>
          </p:nvPr>
        </p:nvSpPr>
        <p:spPr>
          <a:xfrm>
            <a:off x="612775" y="6356350"/>
            <a:ext cx="1981200" cy="365125"/>
          </a:xfrm>
          <a:prstGeom prst="rect">
            <a:avLst/>
          </a:prstGeom>
          <a:noFill/>
          <a:ln>
            <a:noFill/>
          </a:ln>
        </p:spPr>
        <p:txBody>
          <a:bodyPr spcFirstLastPara="1" wrap="square" lIns="91425" tIns="45700" rIns="91425" bIns="45700" anchor="t" anchorCtr="0">
            <a:noAutofit/>
          </a:bodyPr>
          <a:lstStyle>
            <a:lvl1pPr marL="0" marR="0" lvl="0"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1pPr>
            <a:lvl2pPr marL="0" marR="0" lvl="1"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2pPr>
            <a:lvl3pPr marL="0" marR="0" lvl="2"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3pPr>
            <a:lvl4pPr marL="0" marR="0" lvl="3"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4pPr>
            <a:lvl5pPr marL="0" marR="0" lvl="4"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5pPr>
            <a:lvl6pPr marL="0" marR="0" lvl="5"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6pPr>
            <a:lvl7pPr marL="0" marR="0" lvl="6"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7pPr>
            <a:lvl8pPr marL="0" marR="0" lvl="7"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8pPr>
            <a:lvl9pPr marL="0" marR="0" lvl="8" indent="0" algn="l">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p:nvPr/>
        </p:nvSpPr>
        <p:spPr>
          <a:xfrm>
            <a:off x="904875" y="3648075"/>
            <a:ext cx="7315200" cy="1279525"/>
          </a:xfrm>
          <a:prstGeom prst="rect">
            <a:avLst/>
          </a:prstGeom>
          <a:noFill/>
          <a:ln w="9525" cap="rnd"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1" name="Google Shape;11;p47"/>
          <p:cNvSpPr txBox="1"/>
          <p:nvPr/>
        </p:nvSpPr>
        <p:spPr>
          <a:xfrm>
            <a:off x="914400" y="5048250"/>
            <a:ext cx="7315200" cy="685800"/>
          </a:xfrm>
          <a:prstGeom prst="rect">
            <a:avLst/>
          </a:prstGeom>
          <a:noFill/>
          <a:ln w="9525" cap="rnd"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2" name="Google Shape;12;p47"/>
          <p:cNvSpPr txBox="1"/>
          <p:nvPr/>
        </p:nvSpPr>
        <p:spPr>
          <a:xfrm>
            <a:off x="904875" y="3648075"/>
            <a:ext cx="228600" cy="127952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3" name="Google Shape;13;p47"/>
          <p:cNvSpPr txBox="1"/>
          <p:nvPr/>
        </p:nvSpPr>
        <p:spPr>
          <a:xfrm>
            <a:off x="914400" y="5048250"/>
            <a:ext cx="228600" cy="6858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14" name="Google Shape;14;p4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1pPr>
            <a:lvl2pPr marR="0" lvl="1"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2pPr>
            <a:lvl3pPr marR="0" lvl="2"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3pPr>
            <a:lvl4pPr marR="0" lvl="3"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4pPr>
            <a:lvl5pPr marR="0" lvl="4"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5pPr>
            <a:lvl6pPr marR="0" lvl="5"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6pPr>
            <a:lvl7pPr marR="0" lvl="6"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7pPr>
            <a:lvl8pPr marR="0" lvl="7"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8pPr>
            <a:lvl9pPr marR="0" lvl="8"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9pPr>
          </a:lstStyle>
          <a:p>
            <a:endParaRPr/>
          </a:p>
        </p:txBody>
      </p:sp>
      <p:sp>
        <p:nvSpPr>
          <p:cNvPr id="15" name="Google Shape;15;p47"/>
          <p:cNvSpPr txBox="1">
            <a:spLocks noGrp="1"/>
          </p:cNvSpPr>
          <p:nvPr>
            <p:ph type="body" idx="1"/>
          </p:nvPr>
        </p:nvSpPr>
        <p:spPr>
          <a:xfrm>
            <a:off x="457200" y="1219200"/>
            <a:ext cx="8229600" cy="4910137"/>
          </a:xfrm>
          <a:prstGeom prst="rect">
            <a:avLst/>
          </a:prstGeom>
          <a:noFill/>
          <a:ln>
            <a:noFill/>
          </a:ln>
        </p:spPr>
        <p:txBody>
          <a:bodyPr spcFirstLastPara="1" wrap="square" lIns="91425" tIns="45700" rIns="91425" bIns="45700" anchor="t" anchorCtr="0">
            <a:noAutofit/>
          </a:bodyPr>
          <a:lstStyle>
            <a:lvl1pPr marL="457200" marR="0" lvl="0" indent="-354076" algn="l" rtl="0">
              <a:spcBef>
                <a:spcPts val="600"/>
              </a:spcBef>
              <a:spcAft>
                <a:spcPts val="0"/>
              </a:spcAft>
              <a:buClr>
                <a:schemeClr val="accent1"/>
              </a:buClr>
              <a:buSzPts val="1976"/>
              <a:buFont typeface="Noto Sans Symbols"/>
              <a:buChar char="🞂"/>
              <a:defRPr sz="2600" b="0" i="0" u="none" strike="noStrike" cap="none">
                <a:solidFill>
                  <a:schemeClr val="dk1"/>
                </a:solidFill>
                <a:latin typeface="Gill Sans"/>
                <a:ea typeface="Gill Sans"/>
                <a:cs typeface="Gill Sans"/>
                <a:sym typeface="Gill Sans"/>
              </a:defRPr>
            </a:lvl1pPr>
            <a:lvl2pPr marL="914400" marR="0" lvl="1" indent="-339597" algn="l" rtl="0">
              <a:spcBef>
                <a:spcPts val="500"/>
              </a:spcBef>
              <a:spcAft>
                <a:spcPts val="0"/>
              </a:spcAft>
              <a:buClr>
                <a:schemeClr val="accent2"/>
              </a:buClr>
              <a:buSzPts val="1748"/>
              <a:buFont typeface="Noto Sans Symbols"/>
              <a:buChar char="🞂"/>
              <a:defRPr sz="2300" b="0" i="0" u="none" strike="noStrike" cap="none">
                <a:solidFill>
                  <a:schemeClr val="dk2"/>
                </a:solidFill>
                <a:latin typeface="Gill Sans"/>
                <a:ea typeface="Gill Sans"/>
                <a:cs typeface="Gill Sans"/>
                <a:sym typeface="Gill Sans"/>
              </a:defRPr>
            </a:lvl2pPr>
            <a:lvl3pPr marL="1371600" marR="0" lvl="2" indent="-325119" algn="l" rtl="0">
              <a:spcBef>
                <a:spcPts val="500"/>
              </a:spcBef>
              <a:spcAft>
                <a:spcPts val="0"/>
              </a:spcAft>
              <a:buClr>
                <a:srgbClr val="BCBCBC"/>
              </a:buClr>
              <a:buSzPts val="1520"/>
              <a:buFont typeface="Noto Sans Symbols"/>
              <a:buChar char="🞂"/>
              <a:defRPr sz="2000" b="0" i="0" u="none" strike="noStrike" cap="none">
                <a:solidFill>
                  <a:schemeClr val="dk1"/>
                </a:solidFill>
                <a:latin typeface="Gill Sans"/>
                <a:ea typeface="Gill Sans"/>
                <a:cs typeface="Gill Sans"/>
                <a:sym typeface="Gill Sans"/>
              </a:defRPr>
            </a:lvl3pPr>
            <a:lvl4pPr marL="1828800" marR="0" lvl="3" indent="-308610" algn="l" rtl="0">
              <a:spcBef>
                <a:spcPts val="400"/>
              </a:spcBef>
              <a:spcAft>
                <a:spcPts val="0"/>
              </a:spcAft>
              <a:buClr>
                <a:srgbClr val="8BA2B4"/>
              </a:buClr>
              <a:buSzPts val="1260"/>
              <a:buFont typeface="Noto Sans Symbols"/>
              <a:buChar char="◻"/>
              <a:defRPr sz="1800" b="0" i="0" u="none" strike="noStrike" cap="none">
                <a:solidFill>
                  <a:schemeClr val="dk1"/>
                </a:solidFill>
                <a:latin typeface="Gill Sans"/>
                <a:ea typeface="Gill Sans"/>
                <a:cs typeface="Gill Sans"/>
                <a:sym typeface="Gill Sans"/>
              </a:defRPr>
            </a:lvl4pPr>
            <a:lvl5pPr marL="2286000" marR="0" lvl="4" indent="-299720" algn="l" rtl="0">
              <a:spcBef>
                <a:spcPts val="300"/>
              </a:spcBef>
              <a:spcAft>
                <a:spcPts val="0"/>
              </a:spcAft>
              <a:buClr>
                <a:schemeClr val="accent2"/>
              </a:buClr>
              <a:buSzPts val="1120"/>
              <a:buFont typeface="Noto Sans Symbols"/>
              <a:buChar char="◻"/>
              <a:defRPr sz="1600" b="0" i="0" u="none" strike="noStrike" cap="none">
                <a:solidFill>
                  <a:schemeClr val="dk1"/>
                </a:solidFill>
                <a:latin typeface="Gill Sans"/>
                <a:ea typeface="Gill Sans"/>
                <a:cs typeface="Gill Sans"/>
                <a:sym typeface="Gill Sans"/>
              </a:defRPr>
            </a:lvl5pPr>
            <a:lvl6pPr marL="2743200" marR="0" lvl="5" indent="-304800" algn="l" rtl="0">
              <a:spcBef>
                <a:spcPts val="300"/>
              </a:spcBef>
              <a:spcAft>
                <a:spcPts val="0"/>
              </a:spcAft>
              <a:buClr>
                <a:srgbClr val="8BA1B3"/>
              </a:buClr>
              <a:buSzPts val="1200"/>
              <a:buFont typeface="Noto Sans Symbols"/>
              <a:buChar char="🞂"/>
              <a:defRPr sz="1600" b="0" i="0" u="none" strike="noStrike" cap="none">
                <a:solidFill>
                  <a:schemeClr val="dk1"/>
                </a:solidFill>
                <a:latin typeface="Gill Sans"/>
                <a:ea typeface="Gill Sans"/>
                <a:cs typeface="Gill Sans"/>
                <a:sym typeface="Gill Sans"/>
              </a:defRPr>
            </a:lvl6pPr>
            <a:lvl7pPr marL="3200400" marR="0" lvl="6" indent="-295275" algn="l" rtl="0">
              <a:spcBef>
                <a:spcPts val="300"/>
              </a:spcBef>
              <a:spcAft>
                <a:spcPts val="0"/>
              </a:spcAft>
              <a:buClr>
                <a:srgbClr val="646C8F"/>
              </a:buClr>
              <a:buSzPts val="1050"/>
              <a:buFont typeface="Noto Sans Symbols"/>
              <a:buChar char="🞂"/>
              <a:defRPr sz="1400" b="0" i="0" u="none" strike="noStrike" cap="none">
                <a:solidFill>
                  <a:schemeClr val="dk1"/>
                </a:solidFill>
                <a:latin typeface="Gill Sans"/>
                <a:ea typeface="Gill Sans"/>
                <a:cs typeface="Gill Sans"/>
                <a:sym typeface="Gill Sans"/>
              </a:defRPr>
            </a:lvl7pPr>
            <a:lvl8pPr marL="3657600" marR="0" lvl="7" indent="-295275" algn="l" rtl="0">
              <a:spcBef>
                <a:spcPts val="300"/>
              </a:spcBef>
              <a:spcAft>
                <a:spcPts val="0"/>
              </a:spcAft>
              <a:buClr>
                <a:srgbClr val="BABABA"/>
              </a:buClr>
              <a:buSzPts val="1050"/>
              <a:buFont typeface="Noto Sans Symbols"/>
              <a:buChar char="🞂"/>
              <a:defRPr sz="1400" b="0" i="0" u="none" strike="noStrike" cap="none">
                <a:solidFill>
                  <a:schemeClr val="dk1"/>
                </a:solidFill>
                <a:latin typeface="Gill Sans"/>
                <a:ea typeface="Gill Sans"/>
                <a:cs typeface="Gill Sans"/>
                <a:sym typeface="Gill Sans"/>
              </a:defRPr>
            </a:lvl8pPr>
            <a:lvl9pPr marL="4114800" marR="0" lvl="8" indent="-285750" algn="l" rtl="0">
              <a:spcBef>
                <a:spcPts val="300"/>
              </a:spcBef>
              <a:spcAft>
                <a:spcPts val="0"/>
              </a:spcAft>
              <a:buClr>
                <a:srgbClr val="9FB8CD"/>
              </a:buClr>
              <a:buSzPts val="900"/>
              <a:buFont typeface="Noto Sans Symbols"/>
              <a:buChar char="🞂"/>
              <a:defRPr sz="1200" b="0" i="0" u="none" strike="noStrike" cap="none">
                <a:solidFill>
                  <a:schemeClr val="dk1"/>
                </a:solidFill>
                <a:latin typeface="Gill Sans"/>
                <a:ea typeface="Gill Sans"/>
                <a:cs typeface="Gill Sans"/>
                <a:sym typeface="Gill Sans"/>
              </a:defRPr>
            </a:lvl9pPr>
          </a:lstStyle>
          <a:p>
            <a:endParaRPr/>
          </a:p>
        </p:txBody>
      </p:sp>
      <p:sp>
        <p:nvSpPr>
          <p:cNvPr id="16" name="Google Shape;16;p47"/>
          <p:cNvSpPr txBox="1">
            <a:spLocks noGrp="1"/>
          </p:cNvSpPr>
          <p:nvPr>
            <p:ph type="dt" idx="10"/>
          </p:nvPr>
        </p:nvSpPr>
        <p:spPr>
          <a:xfrm>
            <a:off x="6400800" y="6354762"/>
            <a:ext cx="2286000" cy="36671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chemeClr val="dk2"/>
                </a:solidFill>
                <a:latin typeface="Gill Sans"/>
                <a:ea typeface="Gill Sans"/>
                <a:cs typeface="Gill Sans"/>
                <a:sym typeface="Gill Sans"/>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7" name="Google Shape;17;p47"/>
          <p:cNvSpPr txBox="1">
            <a:spLocks noGrp="1"/>
          </p:cNvSpPr>
          <p:nvPr>
            <p:ph type="ftr" idx="11"/>
          </p:nvPr>
        </p:nvSpPr>
        <p:spPr>
          <a:xfrm>
            <a:off x="2898775" y="6354762"/>
            <a:ext cx="3475037" cy="366712"/>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8" name="Google Shape;18;p47"/>
          <p:cNvSpPr txBox="1">
            <a:spLocks noGrp="1"/>
          </p:cNvSpPr>
          <p:nvPr>
            <p:ph type="sldNum" idx="12"/>
          </p:nvPr>
        </p:nvSpPr>
        <p:spPr>
          <a:xfrm>
            <a:off x="1216025" y="6354762"/>
            <a:ext cx="1219200" cy="366712"/>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1pPr>
            <a:lvl2pPr marL="0" marR="0" lvl="1"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2pPr>
            <a:lvl3pPr marL="0" marR="0" lvl="2"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3pPr>
            <a:lvl4pPr marL="0" marR="0" lvl="3"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4pPr>
            <a:lvl5pPr marL="0" marR="0" lvl="4"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5pPr>
            <a:lvl6pPr marL="0" marR="0" lvl="5"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6pPr>
            <a:lvl7pPr marL="0" marR="0" lvl="6"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7pPr>
            <a:lvl8pPr marL="0" marR="0" lvl="7"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8pPr>
            <a:lvl9pPr marL="0" marR="0" lvl="8"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sp>
        <p:nvSpPr>
          <p:cNvPr id="26" name="Google Shape;26;p4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1pPr>
            <a:lvl2pPr marR="0" lvl="1"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2pPr>
            <a:lvl3pPr marR="0" lvl="2"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3pPr>
            <a:lvl4pPr marR="0" lvl="3"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4pPr>
            <a:lvl5pPr marR="0" lvl="4"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5pPr>
            <a:lvl6pPr marR="0" lvl="5"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6pPr>
            <a:lvl7pPr marR="0" lvl="6"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7pPr>
            <a:lvl8pPr marR="0" lvl="7"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8pPr>
            <a:lvl9pPr marR="0" lvl="8" algn="l" rtl="0">
              <a:spcBef>
                <a:spcPts val="0"/>
              </a:spcBef>
              <a:spcAft>
                <a:spcPts val="0"/>
              </a:spcAft>
              <a:buSzPts val="1400"/>
              <a:buNone/>
              <a:defRPr sz="3200" b="0" i="0" u="none" strike="noStrike" cap="none">
                <a:solidFill>
                  <a:schemeClr val="dk2"/>
                </a:solidFill>
                <a:latin typeface="Bookman Old Style"/>
                <a:ea typeface="Bookman Old Style"/>
                <a:cs typeface="Bookman Old Style"/>
                <a:sym typeface="Bookman Old Style"/>
              </a:defRPr>
            </a:lvl9pPr>
          </a:lstStyle>
          <a:p>
            <a:endParaRPr/>
          </a:p>
        </p:txBody>
      </p:sp>
      <p:sp>
        <p:nvSpPr>
          <p:cNvPr id="27" name="Google Shape;27;p49"/>
          <p:cNvSpPr txBox="1">
            <a:spLocks noGrp="1"/>
          </p:cNvSpPr>
          <p:nvPr>
            <p:ph type="body" idx="1"/>
          </p:nvPr>
        </p:nvSpPr>
        <p:spPr>
          <a:xfrm>
            <a:off x="457200" y="1219200"/>
            <a:ext cx="8229600" cy="4910137"/>
          </a:xfrm>
          <a:prstGeom prst="rect">
            <a:avLst/>
          </a:prstGeom>
          <a:noFill/>
          <a:ln>
            <a:noFill/>
          </a:ln>
        </p:spPr>
        <p:txBody>
          <a:bodyPr spcFirstLastPara="1" wrap="square" lIns="91425" tIns="45700" rIns="91425" bIns="45700" anchor="t" anchorCtr="0">
            <a:noAutofit/>
          </a:bodyPr>
          <a:lstStyle>
            <a:lvl1pPr marL="457200" marR="0" lvl="0" indent="-354076" algn="l" rtl="0">
              <a:spcBef>
                <a:spcPts val="600"/>
              </a:spcBef>
              <a:spcAft>
                <a:spcPts val="0"/>
              </a:spcAft>
              <a:buClr>
                <a:schemeClr val="accent1"/>
              </a:buClr>
              <a:buSzPts val="1976"/>
              <a:buFont typeface="Noto Sans Symbols"/>
              <a:buChar char="🞂"/>
              <a:defRPr sz="2600" b="0" i="0" u="none" strike="noStrike" cap="none">
                <a:solidFill>
                  <a:schemeClr val="dk1"/>
                </a:solidFill>
                <a:latin typeface="Gill Sans"/>
                <a:ea typeface="Gill Sans"/>
                <a:cs typeface="Gill Sans"/>
                <a:sym typeface="Gill Sans"/>
              </a:defRPr>
            </a:lvl1pPr>
            <a:lvl2pPr marL="914400" marR="0" lvl="1" indent="-339597" algn="l" rtl="0">
              <a:spcBef>
                <a:spcPts val="500"/>
              </a:spcBef>
              <a:spcAft>
                <a:spcPts val="0"/>
              </a:spcAft>
              <a:buClr>
                <a:schemeClr val="accent2"/>
              </a:buClr>
              <a:buSzPts val="1748"/>
              <a:buFont typeface="Noto Sans Symbols"/>
              <a:buChar char="🞂"/>
              <a:defRPr sz="2300" b="0" i="0" u="none" strike="noStrike" cap="none">
                <a:solidFill>
                  <a:schemeClr val="dk2"/>
                </a:solidFill>
                <a:latin typeface="Gill Sans"/>
                <a:ea typeface="Gill Sans"/>
                <a:cs typeface="Gill Sans"/>
                <a:sym typeface="Gill Sans"/>
              </a:defRPr>
            </a:lvl2pPr>
            <a:lvl3pPr marL="1371600" marR="0" lvl="2" indent="-325119" algn="l" rtl="0">
              <a:spcBef>
                <a:spcPts val="500"/>
              </a:spcBef>
              <a:spcAft>
                <a:spcPts val="0"/>
              </a:spcAft>
              <a:buClr>
                <a:srgbClr val="BCBCBC"/>
              </a:buClr>
              <a:buSzPts val="1520"/>
              <a:buFont typeface="Noto Sans Symbols"/>
              <a:buChar char="🞂"/>
              <a:defRPr sz="2000" b="0" i="0" u="none" strike="noStrike" cap="none">
                <a:solidFill>
                  <a:schemeClr val="dk1"/>
                </a:solidFill>
                <a:latin typeface="Gill Sans"/>
                <a:ea typeface="Gill Sans"/>
                <a:cs typeface="Gill Sans"/>
                <a:sym typeface="Gill Sans"/>
              </a:defRPr>
            </a:lvl3pPr>
            <a:lvl4pPr marL="1828800" marR="0" lvl="3" indent="-308610" algn="l" rtl="0">
              <a:spcBef>
                <a:spcPts val="400"/>
              </a:spcBef>
              <a:spcAft>
                <a:spcPts val="0"/>
              </a:spcAft>
              <a:buClr>
                <a:srgbClr val="8BA2B4"/>
              </a:buClr>
              <a:buSzPts val="1260"/>
              <a:buFont typeface="Noto Sans Symbols"/>
              <a:buChar char="◻"/>
              <a:defRPr sz="1800" b="0" i="0" u="none" strike="noStrike" cap="none">
                <a:solidFill>
                  <a:schemeClr val="dk1"/>
                </a:solidFill>
                <a:latin typeface="Gill Sans"/>
                <a:ea typeface="Gill Sans"/>
                <a:cs typeface="Gill Sans"/>
                <a:sym typeface="Gill Sans"/>
              </a:defRPr>
            </a:lvl4pPr>
            <a:lvl5pPr marL="2286000" marR="0" lvl="4" indent="-299720" algn="l" rtl="0">
              <a:spcBef>
                <a:spcPts val="300"/>
              </a:spcBef>
              <a:spcAft>
                <a:spcPts val="0"/>
              </a:spcAft>
              <a:buClr>
                <a:schemeClr val="accent2"/>
              </a:buClr>
              <a:buSzPts val="1120"/>
              <a:buFont typeface="Noto Sans Symbols"/>
              <a:buChar char="◻"/>
              <a:defRPr sz="1600" b="0" i="0" u="none" strike="noStrike" cap="none">
                <a:solidFill>
                  <a:schemeClr val="dk1"/>
                </a:solidFill>
                <a:latin typeface="Gill Sans"/>
                <a:ea typeface="Gill Sans"/>
                <a:cs typeface="Gill Sans"/>
                <a:sym typeface="Gill Sans"/>
              </a:defRPr>
            </a:lvl5pPr>
            <a:lvl6pPr marL="2743200" marR="0" lvl="5" indent="-304800" algn="l" rtl="0">
              <a:spcBef>
                <a:spcPts val="300"/>
              </a:spcBef>
              <a:spcAft>
                <a:spcPts val="0"/>
              </a:spcAft>
              <a:buClr>
                <a:srgbClr val="8BA1B3"/>
              </a:buClr>
              <a:buSzPts val="1200"/>
              <a:buFont typeface="Noto Sans Symbols"/>
              <a:buChar char="🞂"/>
              <a:defRPr sz="1600" b="0" i="0" u="none" strike="noStrike" cap="none">
                <a:solidFill>
                  <a:schemeClr val="dk1"/>
                </a:solidFill>
                <a:latin typeface="Gill Sans"/>
                <a:ea typeface="Gill Sans"/>
                <a:cs typeface="Gill Sans"/>
                <a:sym typeface="Gill Sans"/>
              </a:defRPr>
            </a:lvl6pPr>
            <a:lvl7pPr marL="3200400" marR="0" lvl="6" indent="-295275" algn="l" rtl="0">
              <a:spcBef>
                <a:spcPts val="300"/>
              </a:spcBef>
              <a:spcAft>
                <a:spcPts val="0"/>
              </a:spcAft>
              <a:buClr>
                <a:srgbClr val="646C8F"/>
              </a:buClr>
              <a:buSzPts val="1050"/>
              <a:buFont typeface="Noto Sans Symbols"/>
              <a:buChar char="🞂"/>
              <a:defRPr sz="1400" b="0" i="0" u="none" strike="noStrike" cap="none">
                <a:solidFill>
                  <a:schemeClr val="dk1"/>
                </a:solidFill>
                <a:latin typeface="Gill Sans"/>
                <a:ea typeface="Gill Sans"/>
                <a:cs typeface="Gill Sans"/>
                <a:sym typeface="Gill Sans"/>
              </a:defRPr>
            </a:lvl7pPr>
            <a:lvl8pPr marL="3657600" marR="0" lvl="7" indent="-295275" algn="l" rtl="0">
              <a:spcBef>
                <a:spcPts val="300"/>
              </a:spcBef>
              <a:spcAft>
                <a:spcPts val="0"/>
              </a:spcAft>
              <a:buClr>
                <a:srgbClr val="BABABA"/>
              </a:buClr>
              <a:buSzPts val="1050"/>
              <a:buFont typeface="Noto Sans Symbols"/>
              <a:buChar char="🞂"/>
              <a:defRPr sz="1400" b="0" i="0" u="none" strike="noStrike" cap="none">
                <a:solidFill>
                  <a:schemeClr val="dk1"/>
                </a:solidFill>
                <a:latin typeface="Gill Sans"/>
                <a:ea typeface="Gill Sans"/>
                <a:cs typeface="Gill Sans"/>
                <a:sym typeface="Gill Sans"/>
              </a:defRPr>
            </a:lvl8pPr>
            <a:lvl9pPr marL="4114800" marR="0" lvl="8" indent="-285750" algn="l" rtl="0">
              <a:spcBef>
                <a:spcPts val="300"/>
              </a:spcBef>
              <a:spcAft>
                <a:spcPts val="0"/>
              </a:spcAft>
              <a:buClr>
                <a:srgbClr val="9FB8CD"/>
              </a:buClr>
              <a:buSzPts val="900"/>
              <a:buFont typeface="Noto Sans Symbols"/>
              <a:buChar char="🞂"/>
              <a:defRPr sz="1200" b="0" i="0" u="none" strike="noStrike" cap="none">
                <a:solidFill>
                  <a:schemeClr val="dk1"/>
                </a:solidFill>
                <a:latin typeface="Gill Sans"/>
                <a:ea typeface="Gill Sans"/>
                <a:cs typeface="Gill Sans"/>
                <a:sym typeface="Gill Sans"/>
              </a:defRPr>
            </a:lvl9pPr>
          </a:lstStyle>
          <a:p>
            <a:endParaRPr/>
          </a:p>
        </p:txBody>
      </p:sp>
      <p:sp>
        <p:nvSpPr>
          <p:cNvPr id="28" name="Google Shape;28;p49"/>
          <p:cNvSpPr txBox="1">
            <a:spLocks noGrp="1"/>
          </p:cNvSpPr>
          <p:nvPr>
            <p:ph type="dt" idx="10"/>
          </p:nvPr>
        </p:nvSpPr>
        <p:spPr>
          <a:xfrm>
            <a:off x="6400800" y="6356350"/>
            <a:ext cx="2289175"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a:solidFill>
                  <a:schemeClr val="dk2"/>
                </a:solidFill>
                <a:latin typeface="Gill Sans"/>
                <a:ea typeface="Gill Sans"/>
                <a:cs typeface="Gill Sans"/>
                <a:sym typeface="Gill Sans"/>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49"/>
          <p:cNvSpPr txBox="1">
            <a:spLocks noGrp="1"/>
          </p:cNvSpPr>
          <p:nvPr>
            <p:ph type="ftr" idx="11"/>
          </p:nvPr>
        </p:nvSpPr>
        <p:spPr>
          <a:xfrm>
            <a:off x="2898775" y="6356350"/>
            <a:ext cx="3505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49"/>
          <p:cNvSpPr txBox="1">
            <a:spLocks noGrp="1"/>
          </p:cNvSpPr>
          <p:nvPr>
            <p:ph type="sldNum" idx="12"/>
          </p:nvPr>
        </p:nvSpPr>
        <p:spPr>
          <a:xfrm>
            <a:off x="612775" y="6356350"/>
            <a:ext cx="1981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1pPr>
            <a:lvl2pPr marL="0" marR="0" lvl="1"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2pPr>
            <a:lvl3pPr marL="0" marR="0" lvl="2"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3pPr>
            <a:lvl4pPr marL="0" marR="0" lvl="3"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4pPr>
            <a:lvl5pPr marL="0" marR="0" lvl="4"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5pPr>
            <a:lvl6pPr marL="0" marR="0" lvl="5"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6pPr>
            <a:lvl7pPr marL="0" marR="0" lvl="6"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7pPr>
            <a:lvl8pPr marL="0" marR="0" lvl="7"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8pPr>
            <a:lvl9pPr marL="0" marR="0" lvl="8" indent="0" algn="l" rtl="0">
              <a:lnSpc>
                <a:spcPct val="100000"/>
              </a:lnSpc>
              <a:spcBef>
                <a:spcPts val="0"/>
              </a:spcBef>
              <a:spcAft>
                <a:spcPts val="0"/>
              </a:spcAft>
              <a:buClr>
                <a:schemeClr val="dk2"/>
              </a:buClr>
              <a:buSzPts val="1400"/>
              <a:buFont typeface="Gill Sans"/>
              <a:buNone/>
              <a:defRPr sz="1400" b="0" i="0" u="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solidFill>
                <a:srgbClr val="000000"/>
              </a:solidFill>
              <a:latin typeface="Arial"/>
              <a:ea typeface="Arial"/>
              <a:cs typeface="Arial"/>
              <a:sym typeface="Arial"/>
            </a:endParaRPr>
          </a:p>
        </p:txBody>
      </p:sp>
      <p:cxnSp>
        <p:nvCxnSpPr>
          <p:cNvPr id="31" name="Google Shape;31;p49"/>
          <p:cNvCxnSpPr/>
          <p:nvPr/>
        </p:nvCxnSpPr>
        <p:spPr>
          <a:xfrm>
            <a:off x="457200" y="6353175"/>
            <a:ext cx="8229600" cy="0"/>
          </a:xfrm>
          <a:prstGeom prst="straightConnector1">
            <a:avLst/>
          </a:prstGeom>
          <a:noFill/>
          <a:ln w="9525" cap="flat" cmpd="sng">
            <a:solidFill>
              <a:schemeClr val="accent2"/>
            </a:solidFill>
            <a:prstDash val="solid"/>
            <a:miter lim="800000"/>
            <a:headEnd type="none" w="med" len="med"/>
            <a:tailEnd type="none" w="med" len="med"/>
          </a:ln>
        </p:spPr>
      </p:cxnSp>
      <p:cxnSp>
        <p:nvCxnSpPr>
          <p:cNvPr id="32" name="Google Shape;32;p49"/>
          <p:cNvCxnSpPr/>
          <p:nvPr/>
        </p:nvCxnSpPr>
        <p:spPr>
          <a:xfrm>
            <a:off x="457200" y="1143000"/>
            <a:ext cx="8229600" cy="0"/>
          </a:xfrm>
          <a:prstGeom prst="straightConnector1">
            <a:avLst/>
          </a:prstGeom>
          <a:noFill/>
          <a:ln w="9525" cap="flat" cmpd="sng">
            <a:solidFill>
              <a:schemeClr val="accent2"/>
            </a:solidFill>
            <a:prstDash val="solid"/>
            <a:miter lim="800000"/>
            <a:headEnd type="none" w="med" len="med"/>
            <a:tailEnd type="none" w="med" len="med"/>
          </a:ln>
        </p:spPr>
      </p:cxnSp>
      <p:sp>
        <p:nvSpPr>
          <p:cNvPr id="33" name="Google Shape;33;p49"/>
          <p:cNvSpPr/>
          <p:nvPr/>
        </p:nvSpPr>
        <p:spPr>
          <a:xfrm rot="5400000">
            <a:off x="419100" y="6467475"/>
            <a:ext cx="190500" cy="120650"/>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eepak.kth@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a:spLocks noGrp="1"/>
          </p:cNvSpPr>
          <p:nvPr>
            <p:ph type="ctrTitle"/>
          </p:nvPr>
        </p:nvSpPr>
        <p:spPr>
          <a:xfrm>
            <a:off x="685800" y="457200"/>
            <a:ext cx="7772400" cy="1470025"/>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3200"/>
              <a:buFont typeface="Bookman Old Style"/>
              <a:buNone/>
            </a:pPr>
            <a:r>
              <a:rPr lang="en-US" sz="3200" b="0" i="0" u="none">
                <a:solidFill>
                  <a:schemeClr val="dk1"/>
                </a:solidFill>
                <a:latin typeface="Bookman Old Style"/>
                <a:ea typeface="Bookman Old Style"/>
                <a:cs typeface="Bookman Old Style"/>
                <a:sym typeface="Bookman Old Style"/>
              </a:rPr>
              <a:t>Introduction to IT Project Management and Entrepreneurship</a:t>
            </a:r>
            <a:endParaRPr/>
          </a:p>
        </p:txBody>
      </p:sp>
      <p:sp>
        <p:nvSpPr>
          <p:cNvPr id="69" name="Google Shape;69;p1"/>
          <p:cNvSpPr txBox="1">
            <a:spLocks noGrp="1"/>
          </p:cNvSpPr>
          <p:nvPr>
            <p:ph type="subTitle" idx="1"/>
          </p:nvPr>
        </p:nvSpPr>
        <p:spPr>
          <a:xfrm>
            <a:off x="1752600" y="3743325"/>
            <a:ext cx="6400800" cy="1066800"/>
          </a:xfrm>
          <a:prstGeom prst="rect">
            <a:avLst/>
          </a:prstGeom>
          <a:noFill/>
          <a:ln>
            <a:noFill/>
          </a:ln>
        </p:spPr>
        <p:txBody>
          <a:bodyPr spcFirstLastPara="1" wrap="square" lIns="91425" tIns="45700" rIns="91425" bIns="45700" anchor="t" anchorCtr="0">
            <a:normAutofit/>
          </a:bodyPr>
          <a:lstStyle/>
          <a:p>
            <a:pPr marL="0" lvl="0" indent="0" algn="r" rtl="0">
              <a:lnSpc>
                <a:spcPct val="80000"/>
              </a:lnSpc>
              <a:spcBef>
                <a:spcPts val="0"/>
              </a:spcBef>
              <a:spcAft>
                <a:spcPts val="0"/>
              </a:spcAft>
              <a:buSzPts val="1064"/>
              <a:buNone/>
            </a:pPr>
            <a:r>
              <a:rPr lang="en-US" sz="1400" b="0" i="0" u="none">
                <a:solidFill>
                  <a:schemeClr val="dk2"/>
                </a:solidFill>
                <a:latin typeface="Bookman Old Style"/>
                <a:ea typeface="Bookman Old Style"/>
                <a:cs typeface="Bookman Old Style"/>
                <a:sym typeface="Bookman Old Style"/>
              </a:rPr>
              <a:t>Deepak Chandra Roy</a:t>
            </a:r>
            <a:endParaRPr/>
          </a:p>
          <a:p>
            <a:pPr marL="0" lvl="0" indent="0" algn="r" rtl="0">
              <a:lnSpc>
                <a:spcPct val="80000"/>
              </a:lnSpc>
              <a:spcBef>
                <a:spcPts val="600"/>
              </a:spcBef>
              <a:spcAft>
                <a:spcPts val="0"/>
              </a:spcAft>
              <a:buSzPts val="1064"/>
              <a:buNone/>
            </a:pPr>
            <a:r>
              <a:rPr lang="en-US" sz="1400" b="0" i="0" u="none">
                <a:solidFill>
                  <a:schemeClr val="dk2"/>
                </a:solidFill>
                <a:latin typeface="Bookman Old Style"/>
                <a:ea typeface="Bookman Old Style"/>
                <a:cs typeface="Bookman Old Style"/>
                <a:sym typeface="Bookman Old Style"/>
              </a:rPr>
              <a:t>Adjunct Faculty, CSE, EWU</a:t>
            </a:r>
            <a:endParaRPr/>
          </a:p>
          <a:p>
            <a:pPr marL="0" lvl="0" indent="0" algn="r" rtl="0">
              <a:lnSpc>
                <a:spcPct val="80000"/>
              </a:lnSpc>
              <a:spcBef>
                <a:spcPts val="600"/>
              </a:spcBef>
              <a:spcAft>
                <a:spcPts val="0"/>
              </a:spcAft>
              <a:buSzPts val="1064"/>
              <a:buNone/>
            </a:pPr>
            <a:r>
              <a:rPr lang="en-US" sz="1400" b="0" i="0" u="sng">
                <a:solidFill>
                  <a:schemeClr val="dk2"/>
                </a:solidFill>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deepak.kth@gmail.com</a:t>
            </a:r>
            <a:endParaRPr/>
          </a:p>
          <a:p>
            <a:pPr marL="0" lvl="0" indent="0" algn="r" rtl="0">
              <a:lnSpc>
                <a:spcPct val="80000"/>
              </a:lnSpc>
              <a:spcBef>
                <a:spcPts val="600"/>
              </a:spcBef>
              <a:spcAft>
                <a:spcPts val="0"/>
              </a:spcAft>
              <a:buSzPts val="1064"/>
              <a:buNone/>
            </a:pPr>
            <a:r>
              <a:rPr lang="en-US" sz="1400" b="0" i="0" u="none">
                <a:solidFill>
                  <a:schemeClr val="dk2"/>
                </a:solidFill>
                <a:latin typeface="Bookman Old Style"/>
                <a:ea typeface="Bookman Old Style"/>
                <a:cs typeface="Bookman Old Style"/>
                <a:sym typeface="Bookman Old Style"/>
              </a:rPr>
              <a:t>01685441156</a:t>
            </a:r>
            <a:endParaRPr/>
          </a:p>
        </p:txBody>
      </p:sp>
      <p:sp>
        <p:nvSpPr>
          <p:cNvPr id="70" name="Google Shape;70;p1"/>
          <p:cNvSpPr txBox="1"/>
          <p:nvPr/>
        </p:nvSpPr>
        <p:spPr>
          <a:xfrm>
            <a:off x="6400800" y="6354762"/>
            <a:ext cx="228600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1400"/>
              <a:buFont typeface="Gill Sans"/>
              <a:buNone/>
            </a:pPr>
            <a:r>
              <a:rPr lang="en-US" sz="1400" b="0" i="0" u="none">
                <a:solidFill>
                  <a:schemeClr val="dk2"/>
                </a:solidFill>
                <a:latin typeface="Gill Sans"/>
                <a:ea typeface="Gill Sans"/>
                <a:cs typeface="Gill Sans"/>
                <a:sym typeface="Gill Sans"/>
              </a:rPr>
              <a:t>*</a:t>
            </a:r>
            <a:endParaRPr/>
          </a:p>
        </p:txBody>
      </p:sp>
      <p:sp>
        <p:nvSpPr>
          <p:cNvPr id="71" name="Google Shape;71;p1"/>
          <p:cNvSpPr txBox="1"/>
          <p:nvPr/>
        </p:nvSpPr>
        <p:spPr>
          <a:xfrm>
            <a:off x="2898775" y="6354762"/>
            <a:ext cx="3475037" cy="366712"/>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2"/>
              </a:buClr>
              <a:buSzPts val="1400"/>
              <a:buFont typeface="Gill Sans"/>
              <a:buNone/>
            </a:pPr>
            <a:r>
              <a:rPr lang="en-US" sz="1400" b="0" i="0" u="none">
                <a:solidFill>
                  <a:schemeClr val="dk2"/>
                </a:solidFill>
                <a:latin typeface="Gill Sans"/>
                <a:ea typeface="Gill Sans"/>
                <a:cs typeface="Gill Sans"/>
                <a:sym typeface="Gill Sans"/>
              </a:rPr>
              <a:t>CSE-495, Section# 3</a:t>
            </a:r>
            <a:endParaRPr/>
          </a:p>
        </p:txBody>
      </p:sp>
      <p:sp>
        <p:nvSpPr>
          <p:cNvPr id="72" name="Google Shape;72;p1"/>
          <p:cNvSpPr txBox="1"/>
          <p:nvPr/>
        </p:nvSpPr>
        <p:spPr>
          <a:xfrm>
            <a:off x="1216025" y="6354762"/>
            <a:ext cx="1219200" cy="36671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2"/>
              </a:buClr>
              <a:buSzPts val="1400"/>
              <a:buFont typeface="Gill Sans"/>
              <a:buNone/>
            </a:pPr>
            <a:fld id="{00000000-1234-1234-1234-123412341234}" type="slidenum">
              <a:rPr lang="en-US" sz="1400" b="0" i="0" u="none">
                <a:solidFill>
                  <a:schemeClr val="dk2"/>
                </a:solidFill>
                <a:latin typeface="Gill Sans"/>
                <a:ea typeface="Gill Sans"/>
                <a:cs typeface="Gill Sans"/>
                <a:sym typeface="Gill Sans"/>
              </a:rPr>
              <a:pPr marL="0" marR="0" lvl="0" indent="0" algn="l" rtl="0">
                <a:lnSpc>
                  <a:spcPct val="100000"/>
                </a:lnSpc>
                <a:spcBef>
                  <a:spcPts val="0"/>
                </a:spcBef>
                <a:spcAft>
                  <a:spcPts val="0"/>
                </a:spcAft>
                <a:buClr>
                  <a:schemeClr val="dk2"/>
                </a:buClr>
                <a:buSzPts val="1400"/>
                <a:buFont typeface="Gill Sans"/>
                <a:buNone/>
              </a:pPr>
              <a:t>1</a:t>
            </a:fld>
            <a:endParaRPr/>
          </a:p>
        </p:txBody>
      </p:sp>
      <p:pic>
        <p:nvPicPr>
          <p:cNvPr id="73" name="Google Shape;73;p1" descr="ewu.jpg"/>
          <p:cNvPicPr preferRelativeResize="0"/>
          <p:nvPr/>
        </p:nvPicPr>
        <p:blipFill rotWithShape="1">
          <a:blip r:embed="rId4">
            <a:alphaModFix/>
          </a:blip>
          <a:srcRect/>
          <a:stretch/>
        </p:blipFill>
        <p:spPr>
          <a:xfrm>
            <a:off x="6248400" y="1905000"/>
            <a:ext cx="2257425" cy="1482725"/>
          </a:xfrm>
          <a:prstGeom prst="rect">
            <a:avLst/>
          </a:prstGeom>
          <a:noFill/>
          <a:ln>
            <a:noFill/>
          </a:ln>
        </p:spPr>
      </p:pic>
      <p:sp>
        <p:nvSpPr>
          <p:cNvPr id="74" name="Google Shape;74;p1"/>
          <p:cNvSpPr txBox="1"/>
          <p:nvPr/>
        </p:nvSpPr>
        <p:spPr>
          <a:xfrm>
            <a:off x="3733800" y="1981200"/>
            <a:ext cx="1871662"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7F7F7F"/>
              </a:buClr>
              <a:buSzPts val="2800"/>
              <a:buFont typeface="Comic Sans MS"/>
              <a:buNone/>
            </a:pPr>
            <a:r>
              <a:rPr lang="en-US" sz="2800" b="1" i="0" u="none">
                <a:solidFill>
                  <a:srgbClr val="7F7F7F"/>
                </a:solidFill>
                <a:latin typeface="Comic Sans MS"/>
                <a:ea typeface="Comic Sans MS"/>
                <a:cs typeface="Comic Sans MS"/>
                <a:sym typeface="Comic Sans MS"/>
              </a:rPr>
              <a:t>Lecture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0"/>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Infrastructure Costs</a:t>
            </a:r>
            <a:endParaRPr/>
          </a:p>
        </p:txBody>
      </p:sp>
      <p:sp>
        <p:nvSpPr>
          <p:cNvPr id="134" name="Google Shape;134;p10"/>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Hardware Costs:</a:t>
            </a:r>
            <a:r>
              <a:rPr lang="en-US" sz="2600" b="0" i="0" u="none">
                <a:solidFill>
                  <a:schemeClr val="dk1"/>
                </a:solidFill>
                <a:latin typeface="Gill Sans"/>
                <a:ea typeface="Gill Sans"/>
                <a:cs typeface="Gill Sans"/>
                <a:sym typeface="Gill Sans"/>
              </a:rPr>
              <a:t> Include expenses for servers, workstations, and any specialized hardware needed for development or deployment.</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Software Licenses:</a:t>
            </a:r>
            <a:r>
              <a:rPr lang="en-US" sz="2600" b="0" i="0" u="none">
                <a:solidFill>
                  <a:schemeClr val="dk1"/>
                </a:solidFill>
                <a:latin typeface="Gill Sans"/>
                <a:ea typeface="Gill Sans"/>
                <a:cs typeface="Gill Sans"/>
                <a:sym typeface="Gill Sans"/>
              </a:rPr>
              <a:t> Account for the cost of licenses for operating systems, databases, and other software components.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Testing Costs</a:t>
            </a:r>
            <a:endParaRPr/>
          </a:p>
        </p:txBody>
      </p:sp>
      <p:sp>
        <p:nvSpPr>
          <p:cNvPr id="140" name="Google Shape;140;p11"/>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Testing Tools:</a:t>
            </a:r>
            <a:r>
              <a:rPr lang="en-US" sz="2600" b="0" i="0" u="none">
                <a:solidFill>
                  <a:schemeClr val="dk1"/>
                </a:solidFill>
                <a:latin typeface="Gill Sans"/>
                <a:ea typeface="Gill Sans"/>
                <a:cs typeface="Gill Sans"/>
                <a:sym typeface="Gill Sans"/>
              </a:rPr>
              <a:t> Estimate the costs associated with testing tools, automation frameworks, and any third-party testing services.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Quality Assurance (QA) Team Costs:</a:t>
            </a:r>
            <a:r>
              <a:rPr lang="en-US" sz="2600" b="0" i="0" u="none">
                <a:solidFill>
                  <a:schemeClr val="dk1"/>
                </a:solidFill>
                <a:latin typeface="Gill Sans"/>
                <a:ea typeface="Gill Sans"/>
                <a:cs typeface="Gill Sans"/>
                <a:sym typeface="Gill Sans"/>
              </a:rPr>
              <a:t> Consider the time and effort invested by QA professionals in testing and quality control.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Deployment Costs</a:t>
            </a:r>
            <a:endParaRPr/>
          </a:p>
        </p:txBody>
      </p:sp>
      <p:sp>
        <p:nvSpPr>
          <p:cNvPr id="146" name="Google Shape;146;p12"/>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Deployment Tools:</a:t>
            </a:r>
            <a:r>
              <a:rPr lang="en-US" sz="2600" b="0" i="0" u="none">
                <a:solidFill>
                  <a:schemeClr val="dk1"/>
                </a:solidFill>
                <a:latin typeface="Gill Sans"/>
                <a:ea typeface="Gill Sans"/>
                <a:cs typeface="Gill Sans"/>
                <a:sym typeface="Gill Sans"/>
              </a:rPr>
              <a:t> Include costs for deployment automation tools and scripts.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User Training:</a:t>
            </a:r>
            <a:r>
              <a:rPr lang="en-US" sz="2600" b="0" i="0" u="none">
                <a:solidFill>
                  <a:schemeClr val="dk1"/>
                </a:solidFill>
                <a:latin typeface="Gill Sans"/>
                <a:ea typeface="Gill Sans"/>
                <a:cs typeface="Gill Sans"/>
                <a:sym typeface="Gill Sans"/>
              </a:rPr>
              <a:t> Estimate the costs associated with training end-users on how to use the software.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Maintenance Costs</a:t>
            </a:r>
            <a:endParaRPr/>
          </a:p>
        </p:txBody>
      </p:sp>
      <p:sp>
        <p:nvSpPr>
          <p:cNvPr id="152" name="Google Shape;152;p13"/>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Support and Maintenance:</a:t>
            </a:r>
            <a:r>
              <a:rPr lang="en-US" sz="2600" b="0" i="0" u="none">
                <a:solidFill>
                  <a:schemeClr val="dk1"/>
                </a:solidFill>
                <a:latin typeface="Gill Sans"/>
                <a:ea typeface="Gill Sans"/>
                <a:cs typeface="Gill Sans"/>
                <a:sym typeface="Gill Sans"/>
              </a:rPr>
              <a:t> Consider ongoing expenses related to bug fixes, updates, and user support.</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Enhancements:</a:t>
            </a:r>
            <a:r>
              <a:rPr lang="en-US" sz="2600" b="0" i="0" u="none">
                <a:solidFill>
                  <a:schemeClr val="dk1"/>
                </a:solidFill>
                <a:latin typeface="Gill Sans"/>
                <a:ea typeface="Gill Sans"/>
                <a:cs typeface="Gill Sans"/>
                <a:sym typeface="Gill Sans"/>
              </a:rPr>
              <a:t> If planned, estimate the costs of adding new features or making improvements to the software.</a:t>
            </a:r>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Project Management Costs</a:t>
            </a:r>
            <a:endParaRPr/>
          </a:p>
        </p:txBody>
      </p:sp>
      <p:sp>
        <p:nvSpPr>
          <p:cNvPr id="158" name="Google Shape;158;p14"/>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Project Manager Costs:</a:t>
            </a:r>
            <a:r>
              <a:rPr lang="en-US" sz="2600" b="0" i="0" u="none">
                <a:solidFill>
                  <a:schemeClr val="dk1"/>
                </a:solidFill>
                <a:latin typeface="Gill Sans"/>
                <a:ea typeface="Gill Sans"/>
                <a:cs typeface="Gill Sans"/>
                <a:sym typeface="Gill Sans"/>
              </a:rPr>
              <a:t> Account for the time and effort invested by project managers in planning, coordination, and communication.</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Contingency Planning:</a:t>
            </a:r>
            <a:r>
              <a:rPr lang="en-US" sz="2600" b="0" i="0" u="none">
                <a:solidFill>
                  <a:schemeClr val="dk1"/>
                </a:solidFill>
                <a:latin typeface="Gill Sans"/>
                <a:ea typeface="Gill Sans"/>
                <a:cs typeface="Gill Sans"/>
                <a:sym typeface="Gill Sans"/>
              </a:rPr>
              <a:t> Allocate a percentage of the budget for unforeseen issues or changes.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License and Subscription Costs</a:t>
            </a:r>
            <a:endParaRPr/>
          </a:p>
        </p:txBody>
      </p:sp>
      <p:sp>
        <p:nvSpPr>
          <p:cNvPr id="164" name="Google Shape;164;p15"/>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Third-Party Services:</a:t>
            </a:r>
            <a:r>
              <a:rPr lang="en-US" sz="2600" b="0" i="0" u="none">
                <a:solidFill>
                  <a:schemeClr val="dk1"/>
                </a:solidFill>
                <a:latin typeface="Gill Sans"/>
                <a:ea typeface="Gill Sans"/>
                <a:cs typeface="Gill Sans"/>
                <a:sym typeface="Gill Sans"/>
              </a:rPr>
              <a:t> Include costs associated with third-party APIs, cloud services, or any external services used by the software.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6"/>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Documentation Costs</a:t>
            </a:r>
            <a:endParaRPr/>
          </a:p>
        </p:txBody>
      </p:sp>
      <p:sp>
        <p:nvSpPr>
          <p:cNvPr id="170" name="Google Shape;170;p16"/>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rmAutofit/>
          </a:bodyPr>
          <a:lstStyle/>
          <a:p>
            <a:pPr marL="273050" marR="0" lvl="0" indent="-273050" algn="l" rtl="0">
              <a:lnSpc>
                <a:spcPct val="80000"/>
              </a:lnSpc>
              <a:spcBef>
                <a:spcPts val="0"/>
              </a:spcBef>
              <a:spcAft>
                <a:spcPts val="0"/>
              </a:spcAft>
              <a:buClr>
                <a:schemeClr val="accent1"/>
              </a:buClr>
              <a:buSzPts val="1520"/>
              <a:buFont typeface="Noto Sans Symbols"/>
              <a:buChar char="🞂"/>
            </a:pPr>
            <a:r>
              <a:rPr lang="en-US" sz="2000" b="1" i="0" u="none">
                <a:solidFill>
                  <a:schemeClr val="dk1"/>
                </a:solidFill>
                <a:latin typeface="Gill Sans"/>
                <a:ea typeface="Gill Sans"/>
                <a:cs typeface="Gill Sans"/>
                <a:sym typeface="Gill Sans"/>
              </a:rPr>
              <a:t>Documentation Tools:</a:t>
            </a:r>
            <a:r>
              <a:rPr lang="en-US" sz="2000" b="0" i="0" u="none">
                <a:solidFill>
                  <a:schemeClr val="dk1"/>
                </a:solidFill>
                <a:latin typeface="Gill Sans"/>
                <a:ea typeface="Gill Sans"/>
                <a:cs typeface="Gill Sans"/>
                <a:sym typeface="Gill Sans"/>
              </a:rPr>
              <a:t> Include costs related to creating user manuals, technical documentation, and help systems</a:t>
            </a:r>
            <a:endParaRPr/>
          </a:p>
          <a:p>
            <a:pPr marL="273050" marR="0" lvl="0" indent="-273050" algn="l" rtl="0">
              <a:lnSpc>
                <a:spcPct val="80000"/>
              </a:lnSpc>
              <a:spcBef>
                <a:spcPts val="600"/>
              </a:spcBef>
              <a:spcAft>
                <a:spcPts val="0"/>
              </a:spcAft>
              <a:buClr>
                <a:schemeClr val="accent1"/>
              </a:buClr>
              <a:buSzPts val="1520"/>
              <a:buFont typeface="Noto Sans Symbols"/>
              <a:buNone/>
            </a:pPr>
            <a:endParaRPr sz="2000" b="0" i="0" u="none">
              <a:solidFill>
                <a:schemeClr val="dk1"/>
              </a:solidFill>
              <a:latin typeface="Gill Sans"/>
              <a:ea typeface="Gill Sans"/>
              <a:cs typeface="Gill Sans"/>
              <a:sym typeface="Gill Sans"/>
            </a:endParaRPr>
          </a:p>
          <a:p>
            <a:pPr marL="273050" marR="0" lvl="0" indent="-273050" algn="l" rtl="0">
              <a:lnSpc>
                <a:spcPct val="80000"/>
              </a:lnSpc>
              <a:spcBef>
                <a:spcPts val="600"/>
              </a:spcBef>
              <a:spcAft>
                <a:spcPts val="0"/>
              </a:spcAft>
              <a:buClr>
                <a:schemeClr val="accent1"/>
              </a:buClr>
              <a:buSzPts val="1520"/>
              <a:buFont typeface="Noto Sans Symbols"/>
              <a:buChar char="🞂"/>
            </a:pPr>
            <a:r>
              <a:rPr lang="en-US" sz="2000" b="0" i="0" u="none">
                <a:solidFill>
                  <a:schemeClr val="dk1"/>
                </a:solidFill>
                <a:latin typeface="Gill Sans"/>
                <a:ea typeface="Gill Sans"/>
                <a:cs typeface="Gill Sans"/>
                <a:sym typeface="Gill Sans"/>
              </a:rPr>
              <a:t>In some cases, organizations may choose to categorize documentation costs separately. This could be done for better tracking and visibility of expenses related specifically to documentation efforts.</a:t>
            </a:r>
            <a:endParaRPr/>
          </a:p>
          <a:p>
            <a:pPr marL="273050" marR="0" lvl="0" indent="-273050" algn="l" rtl="0">
              <a:lnSpc>
                <a:spcPct val="80000"/>
              </a:lnSpc>
              <a:spcBef>
                <a:spcPts val="600"/>
              </a:spcBef>
              <a:spcAft>
                <a:spcPts val="0"/>
              </a:spcAft>
              <a:buClr>
                <a:schemeClr val="accent1"/>
              </a:buClr>
              <a:buSzPts val="1520"/>
              <a:buFont typeface="Noto Sans Symbols"/>
              <a:buChar char="🞂"/>
            </a:pPr>
            <a:r>
              <a:rPr lang="en-US" sz="2000" b="0" i="0" u="none">
                <a:solidFill>
                  <a:schemeClr val="dk1"/>
                </a:solidFill>
                <a:latin typeface="Gill Sans"/>
                <a:ea typeface="Gill Sans"/>
                <a:cs typeface="Gill Sans"/>
                <a:sym typeface="Gill Sans"/>
              </a:rPr>
              <a:t>In this scenario, documentation costs would still be part of the broader software development budget, but there would be a dedicated breakdown for documentation within that budget.</a:t>
            </a:r>
            <a:endParaRPr/>
          </a:p>
          <a:p>
            <a:pPr marL="273050" marR="0" lvl="0" indent="-273050" algn="l" rtl="0">
              <a:lnSpc>
                <a:spcPct val="80000"/>
              </a:lnSpc>
              <a:spcBef>
                <a:spcPts val="600"/>
              </a:spcBef>
              <a:spcAft>
                <a:spcPts val="0"/>
              </a:spcAft>
              <a:buClr>
                <a:schemeClr val="accent1"/>
              </a:buClr>
              <a:buSzPts val="1520"/>
              <a:buFont typeface="Noto Sans Symbols"/>
              <a:buChar char="🞂"/>
            </a:pPr>
            <a:r>
              <a:rPr lang="en-US" sz="2000" b="0" i="0" u="none">
                <a:solidFill>
                  <a:schemeClr val="dk1"/>
                </a:solidFill>
                <a:latin typeface="Gill Sans"/>
                <a:ea typeface="Gill Sans"/>
                <a:cs typeface="Gill Sans"/>
                <a:sym typeface="Gill Sans"/>
              </a:rPr>
              <a:t>Ultimately, the choice of how to categorize documentation costs may depend on the organization's accounting practices, project management approach, and the level of granularity they want in tracking expenses. It's common for documentation costs to be closely associated with development costs since they are integral to delivering a complete and usable software product. However, organizations may tailor their cost structures based on their specific needs and reporting preferences.</a:t>
            </a:r>
            <a:br>
              <a:rPr lang="en-US" sz="2000" b="0" i="0" u="none">
                <a:solidFill>
                  <a:schemeClr val="dk1"/>
                </a:solidFill>
                <a:latin typeface="Gill Sans"/>
                <a:ea typeface="Gill Sans"/>
                <a:cs typeface="Gill Sans"/>
                <a:sym typeface="Gill Sans"/>
              </a:rPr>
            </a:b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Overhead Costs</a:t>
            </a:r>
            <a:endParaRPr/>
          </a:p>
        </p:txBody>
      </p:sp>
      <p:sp>
        <p:nvSpPr>
          <p:cNvPr id="176" name="Google Shape;176;p17"/>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Facility Costs:</a:t>
            </a:r>
            <a:r>
              <a:rPr lang="en-US" sz="2600" b="0" i="0" u="none">
                <a:solidFill>
                  <a:schemeClr val="dk1"/>
                </a:solidFill>
                <a:latin typeface="Gill Sans"/>
                <a:ea typeface="Gill Sans"/>
                <a:cs typeface="Gill Sans"/>
                <a:sym typeface="Gill Sans"/>
              </a:rPr>
              <a:t> Consider rent, utilities, and other facility-related expenses.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General Administrative Costs:</a:t>
            </a:r>
            <a:r>
              <a:rPr lang="en-US" sz="2600" b="0" i="0" u="none">
                <a:solidFill>
                  <a:schemeClr val="dk1"/>
                </a:solidFill>
                <a:latin typeface="Gill Sans"/>
                <a:ea typeface="Gill Sans"/>
                <a:cs typeface="Gill Sans"/>
                <a:sym typeface="Gill Sans"/>
              </a:rPr>
              <a:t> Include administrative overhead such as office supplies and general support services.</a:t>
            </a:r>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Contingency and Risk Management</a:t>
            </a:r>
            <a:endParaRPr/>
          </a:p>
        </p:txBody>
      </p:sp>
      <p:sp>
        <p:nvSpPr>
          <p:cNvPr id="182" name="Google Shape;182;p18"/>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1" u="none">
                <a:solidFill>
                  <a:schemeClr val="dk1"/>
                </a:solidFill>
                <a:latin typeface="Gill Sans"/>
                <a:ea typeface="Gill Sans"/>
                <a:cs typeface="Gill Sans"/>
                <a:sym typeface="Gill Sans"/>
              </a:rPr>
              <a:t>Allocate a portion of the budget for unexpected risks or changes </a:t>
            </a:r>
            <a:r>
              <a:rPr lang="en-US" sz="2600" b="0" i="0" u="none">
                <a:solidFill>
                  <a:schemeClr val="dk1"/>
                </a:solidFill>
                <a:latin typeface="Gill Sans"/>
                <a:ea typeface="Gill Sans"/>
                <a:cs typeface="Gill Sans"/>
                <a:sym typeface="Gill Sans"/>
              </a:rPr>
              <a:t>in project scope.</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Regularly reassess and update the budget as the project progresses.</a:t>
            </a:r>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Software Cost Estimation</a:t>
            </a:r>
            <a:endParaRPr/>
          </a:p>
        </p:txBody>
      </p:sp>
      <p:sp>
        <p:nvSpPr>
          <p:cNvPr id="188" name="Google Shape;188;p19"/>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A model may be </a:t>
            </a:r>
            <a:r>
              <a:rPr lang="en-US" sz="2600" b="1" i="0" u="none">
                <a:solidFill>
                  <a:schemeClr val="dk1"/>
                </a:solidFill>
                <a:latin typeface="Gill Sans"/>
                <a:ea typeface="Gill Sans"/>
                <a:cs typeface="Gill Sans"/>
                <a:sym typeface="Gill Sans"/>
              </a:rPr>
              <a:t>static</a:t>
            </a:r>
            <a:r>
              <a:rPr lang="en-US" sz="2600" b="0" i="0" u="none">
                <a:solidFill>
                  <a:schemeClr val="dk1"/>
                </a:solidFill>
                <a:latin typeface="Gill Sans"/>
                <a:ea typeface="Gill Sans"/>
                <a:cs typeface="Gill Sans"/>
                <a:sym typeface="Gill Sans"/>
              </a:rPr>
              <a:t> or </a:t>
            </a:r>
            <a:r>
              <a:rPr lang="en-US" sz="2600" b="1" i="0" u="none">
                <a:solidFill>
                  <a:schemeClr val="dk1"/>
                </a:solidFill>
                <a:latin typeface="Gill Sans"/>
                <a:ea typeface="Gill Sans"/>
                <a:cs typeface="Gill Sans"/>
                <a:sym typeface="Gill Sans"/>
              </a:rPr>
              <a:t>dynamic</a:t>
            </a:r>
            <a:r>
              <a:rPr lang="en-US" sz="2600" b="0" i="0" u="none">
                <a:solidFill>
                  <a:schemeClr val="dk1"/>
                </a:solidFill>
                <a:latin typeface="Gill Sans"/>
                <a:ea typeface="Gill Sans"/>
                <a:cs typeface="Gill Sans"/>
                <a:sym typeface="Gill Sans"/>
              </a:rPr>
              <a:t>. In a static model, a single variable is taken as a key element for calculating cost and time. </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In a dynamic model, all variable are interdependent, and there is no basic variable.</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
            </a:r>
            <a:br>
              <a:rPr lang="en-US" sz="2600" b="0" i="0" u="none">
                <a:solidFill>
                  <a:schemeClr val="dk1"/>
                </a:solidFill>
                <a:latin typeface="Gill Sans"/>
                <a:ea typeface="Gill Sans"/>
                <a:cs typeface="Gill Sans"/>
                <a:sym typeface="Gill Sans"/>
              </a:rPr>
            </a:br>
            <a:endParaRPr/>
          </a:p>
        </p:txBody>
      </p:sp>
      <p:pic>
        <p:nvPicPr>
          <p:cNvPr id="189" name="Google Shape;189;p19" descr="Software Cost Estimation"/>
          <p:cNvPicPr preferRelativeResize="0"/>
          <p:nvPr/>
        </p:nvPicPr>
        <p:blipFill rotWithShape="1">
          <a:blip r:embed="rId3">
            <a:alphaModFix/>
          </a:blip>
          <a:srcRect/>
          <a:stretch/>
        </p:blipFill>
        <p:spPr>
          <a:xfrm>
            <a:off x="1600200" y="4010025"/>
            <a:ext cx="5943600" cy="2162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Agenda</a:t>
            </a:r>
            <a:endParaRPr/>
          </a:p>
        </p:txBody>
      </p:sp>
      <p:sp>
        <p:nvSpPr>
          <p:cNvPr id="80" name="Google Shape;80;p2"/>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0" i="0" u="none" strike="noStrike" cap="none">
                <a:solidFill>
                  <a:schemeClr val="dk1"/>
                </a:solidFill>
                <a:latin typeface="Gill Sans"/>
                <a:ea typeface="Gill Sans"/>
                <a:cs typeface="Gill Sans"/>
                <a:sym typeface="Gill Sans"/>
              </a:rPr>
              <a:t>Software Costing</a:t>
            </a:r>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0"/>
          <p:cNvSpPr txBox="1">
            <a:spLocks noGrp="1"/>
          </p:cNvSpPr>
          <p:nvPr>
            <p:ph type="title"/>
          </p:nvPr>
        </p:nvSpPr>
        <p:spPr>
          <a:xfrm>
            <a:off x="914400" y="2286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Single-Variable Vs Multi-Variable</a:t>
            </a:r>
            <a:endParaRPr/>
          </a:p>
        </p:txBody>
      </p:sp>
      <p:sp>
        <p:nvSpPr>
          <p:cNvPr id="195" name="Google Shape;195;p20"/>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The terms "static single-variable" and "static multi-variable" refer to different characteristics of software cost estimation models, particularly in terms of their flexibility and the number of factors considered in the estimation process.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Static Single-Variable Model:</a:t>
            </a:r>
            <a:endParaRPr sz="2600" b="0" i="0" u="none">
              <a:solidFill>
                <a:schemeClr val="dk1"/>
              </a:solidFill>
              <a:latin typeface="Gill Sans"/>
              <a:ea typeface="Gill Sans"/>
              <a:cs typeface="Gill Sans"/>
              <a:sym typeface="Gill Sans"/>
            </a:endParaRPr>
          </a:p>
          <a:p>
            <a:pPr marL="547687" marR="0" lvl="1" indent="-273049" algn="l" rtl="0">
              <a:lnSpc>
                <a:spcPct val="100000"/>
              </a:lnSpc>
              <a:spcBef>
                <a:spcPts val="500"/>
              </a:spcBef>
              <a:spcAft>
                <a:spcPts val="0"/>
              </a:spcAft>
              <a:buClr>
                <a:schemeClr val="accent2"/>
              </a:buClr>
              <a:buSzPts val="1748"/>
              <a:buFont typeface="Noto Sans Symbols"/>
              <a:buChar char="🞂"/>
            </a:pPr>
            <a:r>
              <a:rPr lang="en-US" sz="2300" b="1" i="0" u="none" strike="noStrike" cap="none">
                <a:solidFill>
                  <a:schemeClr val="dk2"/>
                </a:solidFill>
                <a:latin typeface="Gill Sans"/>
                <a:ea typeface="Gill Sans"/>
                <a:cs typeface="Gill Sans"/>
                <a:sym typeface="Gill Sans"/>
              </a:rPr>
              <a:t>Static:</a:t>
            </a:r>
            <a:r>
              <a:rPr lang="en-US" sz="2300" b="0" i="0" u="none" strike="noStrike" cap="none">
                <a:solidFill>
                  <a:schemeClr val="dk2"/>
                </a:solidFill>
                <a:latin typeface="Gill Sans"/>
                <a:ea typeface="Gill Sans"/>
                <a:cs typeface="Gill Sans"/>
                <a:sym typeface="Gill Sans"/>
              </a:rPr>
              <a:t> This implies that the model does not change over time or in response to new information. It provides estimates based on fixed input parameters.</a:t>
            </a:r>
            <a:endParaRPr/>
          </a:p>
          <a:p>
            <a:pPr marL="547687" marR="0" lvl="1" indent="-273049" algn="l" rtl="0">
              <a:lnSpc>
                <a:spcPct val="100000"/>
              </a:lnSpc>
              <a:spcBef>
                <a:spcPts val="500"/>
              </a:spcBef>
              <a:spcAft>
                <a:spcPts val="0"/>
              </a:spcAft>
              <a:buClr>
                <a:schemeClr val="accent2"/>
              </a:buClr>
              <a:buSzPts val="1748"/>
              <a:buFont typeface="Noto Sans Symbols"/>
              <a:buChar char="🞂"/>
            </a:pPr>
            <a:r>
              <a:rPr lang="en-US" sz="2300" b="1" i="0" u="none" strike="noStrike" cap="none">
                <a:solidFill>
                  <a:schemeClr val="dk2"/>
                </a:solidFill>
                <a:latin typeface="Gill Sans"/>
                <a:ea typeface="Gill Sans"/>
                <a:cs typeface="Gill Sans"/>
                <a:sym typeface="Gill Sans"/>
              </a:rPr>
              <a:t>Single-Variable:</a:t>
            </a:r>
            <a:r>
              <a:rPr lang="en-US" sz="2300" b="0" i="0" u="none" strike="noStrike" cap="none">
                <a:solidFill>
                  <a:schemeClr val="dk2"/>
                </a:solidFill>
                <a:latin typeface="Gill Sans"/>
                <a:ea typeface="Gill Sans"/>
                <a:cs typeface="Gill Sans"/>
                <a:sym typeface="Gill Sans"/>
              </a:rPr>
              <a:t> This means that the estimation process relies on only one input parameter or factor. For example, a static single-variable model might estimate software development effort solely based on the size of the project, such as lines of code or function points.</a:t>
            </a:r>
            <a:endParaRPr/>
          </a:p>
          <a:p>
            <a:pPr marL="273050" marR="0" lvl="0" indent="-147574" algn="l" rtl="0">
              <a:lnSpc>
                <a:spcPct val="100000"/>
              </a:lnSpc>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In summary:</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Static</a:t>
            </a:r>
            <a:r>
              <a:rPr lang="en-US" sz="2600" b="0" i="0" u="none">
                <a:solidFill>
                  <a:schemeClr val="dk1"/>
                </a:solidFill>
                <a:latin typeface="Gill Sans"/>
                <a:ea typeface="Gill Sans"/>
                <a:cs typeface="Gill Sans"/>
                <a:sym typeface="Gill Sans"/>
              </a:rPr>
              <a:t> models do not change over time and provide fixed estimates.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Single-Variable</a:t>
            </a:r>
            <a:r>
              <a:rPr lang="en-US" sz="2600" b="0" i="0" u="none">
                <a:solidFill>
                  <a:schemeClr val="dk1"/>
                </a:solidFill>
                <a:latin typeface="Gill Sans"/>
                <a:ea typeface="Gill Sans"/>
                <a:cs typeface="Gill Sans"/>
                <a:sym typeface="Gill Sans"/>
              </a:rPr>
              <a:t> models rely on one input parameter for estimation.</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Multi-Variable</a:t>
            </a:r>
            <a:r>
              <a:rPr lang="en-US" sz="2600" b="0" i="0" u="none">
                <a:solidFill>
                  <a:schemeClr val="dk1"/>
                </a:solidFill>
                <a:latin typeface="Gill Sans"/>
                <a:ea typeface="Gill Sans"/>
                <a:cs typeface="Gill Sans"/>
                <a:sym typeface="Gill Sans"/>
              </a:rPr>
              <a:t> models consider multiple input parameters in the estimation process.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The choice between a static single-variable model and a static multi-variable model depends on the specific needs of a project and the available data. While more variables may contribute to a more nuanced and accurate estimation, they also require more data and may be more complex to implement. It's essential to strike a balance between simplicity and capturing the essential factors influencing the project's cost.</a:t>
            </a:r>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800"/>
              <a:buFont typeface="Bookman Old Style"/>
              <a:buNone/>
            </a:pPr>
            <a:r>
              <a:rPr lang="en-US" sz="2800" b="1" i="0" u="none">
                <a:solidFill>
                  <a:schemeClr val="dk2"/>
                </a:solidFill>
                <a:latin typeface="Bookman Old Style"/>
                <a:ea typeface="Bookman Old Style"/>
                <a:cs typeface="Bookman Old Style"/>
                <a:sym typeface="Bookman Old Style"/>
              </a:rPr>
              <a:t>Single-Variable Vs Multi-Variable cont..</a:t>
            </a:r>
            <a:endParaRPr/>
          </a:p>
        </p:txBody>
      </p:sp>
      <p:sp>
        <p:nvSpPr>
          <p:cNvPr id="201" name="Google Shape;201;p21"/>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Static Multi-Variable Model:</a:t>
            </a:r>
            <a:endParaRPr sz="2600" b="0" i="0" u="none">
              <a:solidFill>
                <a:schemeClr val="dk1"/>
              </a:solidFill>
              <a:latin typeface="Gill Sans"/>
              <a:ea typeface="Gill Sans"/>
              <a:cs typeface="Gill Sans"/>
              <a:sym typeface="Gill Sans"/>
            </a:endParaRPr>
          </a:p>
          <a:p>
            <a:pPr marL="547687" marR="0" lvl="1" indent="-273049" algn="l" rtl="0">
              <a:lnSpc>
                <a:spcPct val="100000"/>
              </a:lnSpc>
              <a:spcBef>
                <a:spcPts val="500"/>
              </a:spcBef>
              <a:spcAft>
                <a:spcPts val="0"/>
              </a:spcAft>
              <a:buClr>
                <a:schemeClr val="accent2"/>
              </a:buClr>
              <a:buSzPts val="1748"/>
              <a:buFont typeface="Noto Sans Symbols"/>
              <a:buChar char="🞂"/>
            </a:pPr>
            <a:r>
              <a:rPr lang="en-US" sz="2300" b="1" i="0" u="none" strike="noStrike" cap="none">
                <a:solidFill>
                  <a:schemeClr val="dk2"/>
                </a:solidFill>
                <a:latin typeface="Gill Sans"/>
                <a:ea typeface="Gill Sans"/>
                <a:cs typeface="Gill Sans"/>
                <a:sym typeface="Gill Sans"/>
              </a:rPr>
              <a:t>Static:</a:t>
            </a:r>
            <a:r>
              <a:rPr lang="en-US" sz="2300" b="0" i="0" u="none" strike="noStrike" cap="none">
                <a:solidFill>
                  <a:schemeClr val="dk2"/>
                </a:solidFill>
                <a:latin typeface="Gill Sans"/>
                <a:ea typeface="Gill Sans"/>
                <a:cs typeface="Gill Sans"/>
                <a:sym typeface="Gill Sans"/>
              </a:rPr>
              <a:t> Like the single-variable model, this suggests that the model does not dynamically adapt to changes over time. However, it still considers multiple input parameters.</a:t>
            </a:r>
            <a:endParaRPr/>
          </a:p>
          <a:p>
            <a:pPr marL="547687" marR="0" lvl="1" indent="-273049" algn="l" rtl="0">
              <a:lnSpc>
                <a:spcPct val="100000"/>
              </a:lnSpc>
              <a:spcBef>
                <a:spcPts val="500"/>
              </a:spcBef>
              <a:spcAft>
                <a:spcPts val="0"/>
              </a:spcAft>
              <a:buClr>
                <a:schemeClr val="accent2"/>
              </a:buClr>
              <a:buSzPts val="1748"/>
              <a:buFont typeface="Noto Sans Symbols"/>
              <a:buChar char="🞂"/>
            </a:pPr>
            <a:r>
              <a:rPr lang="en-US" sz="2300" b="1" i="0" u="none" strike="noStrike" cap="none">
                <a:solidFill>
                  <a:schemeClr val="dk2"/>
                </a:solidFill>
                <a:latin typeface="Gill Sans"/>
                <a:ea typeface="Gill Sans"/>
                <a:cs typeface="Gill Sans"/>
                <a:sym typeface="Gill Sans"/>
              </a:rPr>
              <a:t>Multi-Variable:</a:t>
            </a:r>
            <a:r>
              <a:rPr lang="en-US" sz="2300" b="0" i="0" u="none" strike="noStrike" cap="none">
                <a:solidFill>
                  <a:schemeClr val="dk2"/>
                </a:solidFill>
                <a:latin typeface="Gill Sans"/>
                <a:ea typeface="Gill Sans"/>
                <a:cs typeface="Gill Sans"/>
                <a:sym typeface="Gill Sans"/>
              </a:rPr>
              <a:t> This means that the estimation process takes into account more than one factor. For instance, a static multi-variable model might consider </a:t>
            </a:r>
            <a:r>
              <a:rPr lang="en-US" sz="2300" b="1" i="0" u="none" strike="noStrike" cap="none">
                <a:solidFill>
                  <a:schemeClr val="dk2"/>
                </a:solidFill>
                <a:latin typeface="Gill Sans"/>
                <a:ea typeface="Gill Sans"/>
                <a:cs typeface="Gill Sans"/>
                <a:sym typeface="Gill Sans"/>
              </a:rPr>
              <a:t>project size,</a:t>
            </a:r>
            <a:r>
              <a:rPr lang="en-US" sz="2300" b="0" i="0" u="none" strike="noStrike" cap="none">
                <a:solidFill>
                  <a:schemeClr val="dk2"/>
                </a:solidFill>
                <a:latin typeface="Gill Sans"/>
                <a:ea typeface="Gill Sans"/>
                <a:cs typeface="Gill Sans"/>
                <a:sym typeface="Gill Sans"/>
              </a:rPr>
              <a:t> </a:t>
            </a:r>
            <a:r>
              <a:rPr lang="en-US" sz="2300" b="1" i="0" u="none" strike="noStrike" cap="none">
                <a:solidFill>
                  <a:schemeClr val="dk2"/>
                </a:solidFill>
                <a:latin typeface="Gill Sans"/>
                <a:ea typeface="Gill Sans"/>
                <a:cs typeface="Gill Sans"/>
                <a:sym typeface="Gill Sans"/>
              </a:rPr>
              <a:t>team experience</a:t>
            </a:r>
            <a:r>
              <a:rPr lang="en-US" sz="2300" b="0" i="0" u="none" strike="noStrike" cap="none">
                <a:solidFill>
                  <a:schemeClr val="dk2"/>
                </a:solidFill>
                <a:latin typeface="Gill Sans"/>
                <a:ea typeface="Gill Sans"/>
                <a:cs typeface="Gill Sans"/>
                <a:sym typeface="Gill Sans"/>
              </a:rPr>
              <a:t>, </a:t>
            </a:r>
            <a:r>
              <a:rPr lang="en-US" sz="2300" b="1" i="0" u="none" strike="noStrike" cap="none">
                <a:solidFill>
                  <a:schemeClr val="dk2"/>
                </a:solidFill>
                <a:latin typeface="Gill Sans"/>
                <a:ea typeface="Gill Sans"/>
                <a:cs typeface="Gill Sans"/>
                <a:sym typeface="Gill Sans"/>
              </a:rPr>
              <a:t>complexity</a:t>
            </a:r>
            <a:r>
              <a:rPr lang="en-US" sz="2300" b="0" i="0" u="none" strike="noStrike" cap="none">
                <a:solidFill>
                  <a:schemeClr val="dk2"/>
                </a:solidFill>
                <a:latin typeface="Gill Sans"/>
                <a:ea typeface="Gill Sans"/>
                <a:cs typeface="Gill Sans"/>
                <a:sym typeface="Gill Sans"/>
              </a:rPr>
              <a:t>, and </a:t>
            </a:r>
            <a:r>
              <a:rPr lang="en-US" sz="2300" b="1" i="0" u="none" strike="noStrike" cap="none">
                <a:solidFill>
                  <a:schemeClr val="dk2"/>
                </a:solidFill>
                <a:latin typeface="Gill Sans"/>
                <a:ea typeface="Gill Sans"/>
                <a:cs typeface="Gill Sans"/>
                <a:sym typeface="Gill Sans"/>
              </a:rPr>
              <a:t>other relevant factors</a:t>
            </a:r>
            <a:r>
              <a:rPr lang="en-US" sz="2300" b="0" i="0" u="none" strike="noStrike" cap="none">
                <a:solidFill>
                  <a:schemeClr val="dk2"/>
                </a:solidFill>
                <a:latin typeface="Gill Sans"/>
                <a:ea typeface="Gill Sans"/>
                <a:cs typeface="Gill Sans"/>
                <a:sym typeface="Gill Sans"/>
              </a:rPr>
              <a:t> simultaneously to estimate effort and cost.</a:t>
            </a:r>
            <a:endParaRPr/>
          </a:p>
          <a:p>
            <a:pPr marL="273050" marR="0" lvl="0" indent="-147574" algn="l" rtl="0">
              <a:lnSpc>
                <a:spcPct val="100000"/>
              </a:lnSpc>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Single-Variable Vs Multi-Variable cont..</a:t>
            </a:r>
            <a:endParaRPr/>
          </a:p>
        </p:txBody>
      </p:sp>
      <p:sp>
        <p:nvSpPr>
          <p:cNvPr id="207" name="Google Shape;207;p22"/>
          <p:cNvSpPr txBox="1">
            <a:spLocks noGrp="1"/>
          </p:cNvSpPr>
          <p:nvPr>
            <p:ph type="body" idx="1"/>
          </p:nvPr>
        </p:nvSpPr>
        <p:spPr>
          <a:xfrm>
            <a:off x="304800" y="1219200"/>
            <a:ext cx="8839200" cy="56388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824"/>
              <a:buFont typeface="Noto Sans Symbols"/>
              <a:buChar char="🞂"/>
            </a:pPr>
            <a:r>
              <a:rPr lang="en-US" sz="2400" b="1" i="0" u="none">
                <a:solidFill>
                  <a:schemeClr val="dk1"/>
                </a:solidFill>
                <a:latin typeface="Gill Sans"/>
                <a:ea typeface="Gill Sans"/>
                <a:cs typeface="Gill Sans"/>
                <a:sym typeface="Gill Sans"/>
              </a:rPr>
              <a:t>Static</a:t>
            </a:r>
            <a:r>
              <a:rPr lang="en-US" sz="2400" b="0" i="0" u="none">
                <a:solidFill>
                  <a:schemeClr val="dk1"/>
                </a:solidFill>
                <a:latin typeface="Gill Sans"/>
                <a:ea typeface="Gill Sans"/>
                <a:cs typeface="Gill Sans"/>
                <a:sym typeface="Gill Sans"/>
              </a:rPr>
              <a:t> models do not change over time and provide fixed estimates.</a:t>
            </a:r>
            <a:endParaRPr/>
          </a:p>
          <a:p>
            <a:pPr marL="273050" marR="0" lvl="0" indent="-273050" algn="l" rtl="0">
              <a:lnSpc>
                <a:spcPct val="100000"/>
              </a:lnSpc>
              <a:spcBef>
                <a:spcPts val="600"/>
              </a:spcBef>
              <a:spcAft>
                <a:spcPts val="0"/>
              </a:spcAft>
              <a:buClr>
                <a:schemeClr val="accent1"/>
              </a:buClr>
              <a:buSzPts val="1824"/>
              <a:buFont typeface="Noto Sans Symbols"/>
              <a:buChar char="🞂"/>
            </a:pPr>
            <a:r>
              <a:rPr lang="en-US" sz="2400" b="1" i="0" u="none">
                <a:solidFill>
                  <a:schemeClr val="dk1"/>
                </a:solidFill>
                <a:latin typeface="Gill Sans"/>
                <a:ea typeface="Gill Sans"/>
                <a:cs typeface="Gill Sans"/>
                <a:sym typeface="Gill Sans"/>
              </a:rPr>
              <a:t>Single-Variable</a:t>
            </a:r>
            <a:r>
              <a:rPr lang="en-US" sz="2400" b="0" i="0" u="none">
                <a:solidFill>
                  <a:schemeClr val="dk1"/>
                </a:solidFill>
                <a:latin typeface="Gill Sans"/>
                <a:ea typeface="Gill Sans"/>
                <a:cs typeface="Gill Sans"/>
                <a:sym typeface="Gill Sans"/>
              </a:rPr>
              <a:t> models rely on one input parameter for estimation.</a:t>
            </a:r>
            <a:endParaRPr/>
          </a:p>
          <a:p>
            <a:pPr marL="273050" marR="0" lvl="0" indent="-273050" algn="l" rtl="0">
              <a:lnSpc>
                <a:spcPct val="100000"/>
              </a:lnSpc>
              <a:spcBef>
                <a:spcPts val="600"/>
              </a:spcBef>
              <a:spcAft>
                <a:spcPts val="0"/>
              </a:spcAft>
              <a:buClr>
                <a:schemeClr val="accent1"/>
              </a:buClr>
              <a:buSzPts val="1824"/>
              <a:buFont typeface="Noto Sans Symbols"/>
              <a:buChar char="🞂"/>
            </a:pPr>
            <a:r>
              <a:rPr lang="en-US" sz="2400" b="1" i="0" u="none">
                <a:solidFill>
                  <a:schemeClr val="dk1"/>
                </a:solidFill>
                <a:latin typeface="Gill Sans"/>
                <a:ea typeface="Gill Sans"/>
                <a:cs typeface="Gill Sans"/>
                <a:sym typeface="Gill Sans"/>
              </a:rPr>
              <a:t>Multi-Variable</a:t>
            </a:r>
            <a:r>
              <a:rPr lang="en-US" sz="2400" b="0" i="0" u="none">
                <a:solidFill>
                  <a:schemeClr val="dk1"/>
                </a:solidFill>
                <a:latin typeface="Gill Sans"/>
                <a:ea typeface="Gill Sans"/>
                <a:cs typeface="Gill Sans"/>
                <a:sym typeface="Gill Sans"/>
              </a:rPr>
              <a:t> models consider multiple input parameters in the estimation process.</a:t>
            </a:r>
            <a:endParaRPr/>
          </a:p>
          <a:p>
            <a:pPr marL="273050" marR="0" lvl="0" indent="-273050" algn="l" rtl="0">
              <a:lnSpc>
                <a:spcPct val="100000"/>
              </a:lnSpc>
              <a:spcBef>
                <a:spcPts val="600"/>
              </a:spcBef>
              <a:spcAft>
                <a:spcPts val="0"/>
              </a:spcAft>
              <a:buClr>
                <a:schemeClr val="accent1"/>
              </a:buClr>
              <a:buSzPts val="1824"/>
              <a:buFont typeface="Noto Sans Symbols"/>
              <a:buChar char="🞂"/>
            </a:pPr>
            <a:r>
              <a:rPr lang="en-US" sz="2400" b="0" i="0" u="none">
                <a:solidFill>
                  <a:schemeClr val="dk1"/>
                </a:solidFill>
                <a:latin typeface="Gill Sans"/>
                <a:ea typeface="Gill Sans"/>
                <a:cs typeface="Gill Sans"/>
                <a:sym typeface="Gill Sans"/>
              </a:rPr>
              <a:t>The choice between a static single-variable model and a static multi-variable model depends on the specific needs of a project and the available data. While more variables may contribute to a more nuanced and accurate estimation, they also require more data and may be more complex to implement. It's essential to strike a balance between simplicity and capturing the essential factors influencing the project's cost.</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Static, Single Variable Models</a:t>
            </a:r>
            <a:r>
              <a:rPr lang="en-US" sz="3200" b="0" i="0" u="none">
                <a:solidFill>
                  <a:schemeClr val="dk2"/>
                </a:solidFill>
                <a:latin typeface="Bookman Old Style"/>
                <a:ea typeface="Bookman Old Style"/>
                <a:cs typeface="Bookman Old Style"/>
                <a:sym typeface="Bookman Old Style"/>
              </a:rPr>
              <a:t> </a:t>
            </a:r>
            <a:endParaRPr/>
          </a:p>
        </p:txBody>
      </p:sp>
      <p:sp>
        <p:nvSpPr>
          <p:cNvPr id="213" name="Google Shape;213;p23"/>
          <p:cNvSpPr txBox="1">
            <a:spLocks noGrp="1"/>
          </p:cNvSpPr>
          <p:nvPr>
            <p:ph type="body" idx="1"/>
          </p:nvPr>
        </p:nvSpPr>
        <p:spPr>
          <a:xfrm>
            <a:off x="457200" y="1219200"/>
            <a:ext cx="8686800" cy="56388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When a model makes use of single variables to calculate desired values such as cost, time, efforts, etc. is said to be a single variable model. The most common equation is:</a:t>
            </a:r>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                                </a:t>
            </a:r>
            <a:r>
              <a:rPr lang="en-US" sz="2600" b="1" i="0" u="none">
                <a:solidFill>
                  <a:schemeClr val="dk1"/>
                </a:solidFill>
                <a:latin typeface="Gill Sans"/>
                <a:ea typeface="Gill Sans"/>
                <a:cs typeface="Gill Sans"/>
                <a:sym typeface="Gill Sans"/>
              </a:rPr>
              <a:t>C=aL</a:t>
            </a:r>
            <a:r>
              <a:rPr lang="en-US" sz="2600" b="1" i="0" u="none" baseline="30000">
                <a:solidFill>
                  <a:schemeClr val="dk1"/>
                </a:solidFill>
                <a:latin typeface="Gill Sans"/>
                <a:ea typeface="Gill Sans"/>
                <a:cs typeface="Gill Sans"/>
                <a:sym typeface="Gill Sans"/>
              </a:rPr>
              <a:t>b</a:t>
            </a:r>
            <a:endParaRPr sz="2600" b="0" i="0" u="none">
              <a:solidFill>
                <a:schemeClr val="dk1"/>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Where</a:t>
            </a:r>
            <a:r>
              <a:rPr lang="en-US" sz="2600" b="0" i="0" u="none">
                <a:solidFill>
                  <a:schemeClr val="dk1"/>
                </a:solidFill>
                <a:latin typeface="Gill Sans"/>
                <a:ea typeface="Gill Sans"/>
                <a:cs typeface="Gill Sans"/>
                <a:sym typeface="Gill Sans"/>
              </a:rPr>
              <a:t>    C = Costs</a:t>
            </a:r>
            <a:br>
              <a:rPr lang="en-US" sz="2600" b="0" i="0" u="none">
                <a:solidFill>
                  <a:schemeClr val="dk1"/>
                </a:solidFill>
                <a:latin typeface="Gill Sans"/>
                <a:ea typeface="Gill Sans"/>
                <a:cs typeface="Gill Sans"/>
                <a:sym typeface="Gill Sans"/>
              </a:rPr>
            </a:br>
            <a:r>
              <a:rPr lang="en-US" sz="2600" b="0" i="0" u="none">
                <a:solidFill>
                  <a:schemeClr val="dk1"/>
                </a:solidFill>
                <a:latin typeface="Gill Sans"/>
                <a:ea typeface="Gill Sans"/>
                <a:cs typeface="Gill Sans"/>
                <a:sym typeface="Gill Sans"/>
              </a:rPr>
              <a:t>                L= size</a:t>
            </a:r>
            <a:br>
              <a:rPr lang="en-US" sz="2600" b="0" i="0" u="none">
                <a:solidFill>
                  <a:schemeClr val="dk1"/>
                </a:solidFill>
                <a:latin typeface="Gill Sans"/>
                <a:ea typeface="Gill Sans"/>
                <a:cs typeface="Gill Sans"/>
                <a:sym typeface="Gill Sans"/>
              </a:rPr>
            </a:br>
            <a:r>
              <a:rPr lang="en-US" sz="2600" b="0" i="0" u="none">
                <a:solidFill>
                  <a:schemeClr val="dk1"/>
                </a:solidFill>
                <a:latin typeface="Gill Sans"/>
                <a:ea typeface="Gill Sans"/>
                <a:cs typeface="Gill Sans"/>
                <a:sym typeface="Gill Sans"/>
              </a:rPr>
              <a:t>                a and b are constants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The Software Engineering Laboratory established a model called SEL model, for estimating its software production.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Static, Single Variable Models cont..</a:t>
            </a:r>
            <a:endParaRPr/>
          </a:p>
        </p:txBody>
      </p:sp>
      <p:sp>
        <p:nvSpPr>
          <p:cNvPr id="219" name="Google Shape;219;p24"/>
          <p:cNvSpPr txBox="1">
            <a:spLocks noGrp="1"/>
          </p:cNvSpPr>
          <p:nvPr>
            <p:ph type="body" idx="1"/>
          </p:nvPr>
        </p:nvSpPr>
        <p:spPr>
          <a:xfrm>
            <a:off x="457200" y="1219200"/>
            <a:ext cx="8686800" cy="56388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This model is an example of the static, single variable model.</a:t>
            </a:r>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	                E=1.4L</a:t>
            </a:r>
            <a:r>
              <a:rPr lang="en-US" sz="2600" b="0" i="0" u="none" baseline="30000">
                <a:solidFill>
                  <a:schemeClr val="dk1"/>
                </a:solidFill>
                <a:latin typeface="Gill Sans"/>
                <a:ea typeface="Gill Sans"/>
                <a:cs typeface="Gill Sans"/>
                <a:sym typeface="Gill Sans"/>
              </a:rPr>
              <a:t>0.93</a:t>
            </a:r>
            <a:r>
              <a:rPr lang="en-US" sz="2600" b="0" i="0" u="none">
                <a:solidFill>
                  <a:schemeClr val="dk1"/>
                </a:solidFill>
                <a:latin typeface="Gill Sans"/>
                <a:ea typeface="Gill Sans"/>
                <a:cs typeface="Gill Sans"/>
                <a:sym typeface="Gill Sans"/>
              </a:rPr>
              <a:t/>
            </a:r>
            <a:br>
              <a:rPr lang="en-US" sz="2600" b="0" i="0" u="none">
                <a:solidFill>
                  <a:schemeClr val="dk1"/>
                </a:solidFill>
                <a:latin typeface="Gill Sans"/>
                <a:ea typeface="Gill Sans"/>
                <a:cs typeface="Gill Sans"/>
                <a:sym typeface="Gill Sans"/>
              </a:rPr>
            </a:br>
            <a:r>
              <a:rPr lang="en-US" sz="2600" b="0" i="0" u="none">
                <a:solidFill>
                  <a:schemeClr val="dk1"/>
                </a:solidFill>
                <a:latin typeface="Gill Sans"/>
                <a:ea typeface="Gill Sans"/>
                <a:cs typeface="Gill Sans"/>
                <a:sym typeface="Gill Sans"/>
              </a:rPr>
              <a:t>                DOC=30.4L</a:t>
            </a:r>
            <a:r>
              <a:rPr lang="en-US" sz="2600" b="0" i="0" u="none" baseline="30000">
                <a:solidFill>
                  <a:schemeClr val="dk1"/>
                </a:solidFill>
                <a:latin typeface="Gill Sans"/>
                <a:ea typeface="Gill Sans"/>
                <a:cs typeface="Gill Sans"/>
                <a:sym typeface="Gill Sans"/>
              </a:rPr>
              <a:t>0.90</a:t>
            </a:r>
            <a:r>
              <a:rPr lang="en-US" sz="2600" b="0" i="0" u="none">
                <a:solidFill>
                  <a:schemeClr val="dk1"/>
                </a:solidFill>
                <a:latin typeface="Gill Sans"/>
                <a:ea typeface="Gill Sans"/>
                <a:cs typeface="Gill Sans"/>
                <a:sym typeface="Gill Sans"/>
              </a:rPr>
              <a:t/>
            </a:r>
            <a:br>
              <a:rPr lang="en-US" sz="2600" b="0" i="0" u="none">
                <a:solidFill>
                  <a:schemeClr val="dk1"/>
                </a:solidFill>
                <a:latin typeface="Gill Sans"/>
                <a:ea typeface="Gill Sans"/>
                <a:cs typeface="Gill Sans"/>
                <a:sym typeface="Gill Sans"/>
              </a:rPr>
            </a:br>
            <a:r>
              <a:rPr lang="en-US" sz="2600" b="0" i="0" u="none">
                <a:solidFill>
                  <a:schemeClr val="dk1"/>
                </a:solidFill>
                <a:latin typeface="Gill Sans"/>
                <a:ea typeface="Gill Sans"/>
                <a:cs typeface="Gill Sans"/>
                <a:sym typeface="Gill Sans"/>
              </a:rPr>
              <a:t>                D=4.6L</a:t>
            </a:r>
            <a:r>
              <a:rPr lang="en-US" sz="2600" b="0" i="0" u="none" baseline="30000">
                <a:solidFill>
                  <a:schemeClr val="dk1"/>
                </a:solidFill>
                <a:latin typeface="Gill Sans"/>
                <a:ea typeface="Gill Sans"/>
                <a:cs typeface="Gill Sans"/>
                <a:sym typeface="Gill Sans"/>
              </a:rPr>
              <a:t>0.26</a:t>
            </a:r>
            <a:endParaRPr/>
          </a:p>
          <a:p>
            <a:pPr marL="273050" marR="0" lvl="0" indent="-273050" algn="l" rtl="0">
              <a:lnSpc>
                <a:spcPct val="100000"/>
              </a:lnSpc>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1" i="0" u="none">
                <a:solidFill>
                  <a:schemeClr val="dk1"/>
                </a:solidFill>
                <a:latin typeface="Gill Sans"/>
                <a:ea typeface="Gill Sans"/>
                <a:cs typeface="Gill Sans"/>
                <a:sym typeface="Gill Sans"/>
              </a:rPr>
              <a:t>Where</a:t>
            </a:r>
            <a:r>
              <a:rPr lang="en-US" sz="2600" b="0" i="0" u="none">
                <a:solidFill>
                  <a:schemeClr val="dk1"/>
                </a:solidFill>
                <a:latin typeface="Gill Sans"/>
                <a:ea typeface="Gill Sans"/>
                <a:cs typeface="Gill Sans"/>
                <a:sym typeface="Gill Sans"/>
              </a:rPr>
              <a:t>       E= Efforts (Person Per Month)</a:t>
            </a:r>
            <a:br>
              <a:rPr lang="en-US" sz="2600" b="0" i="0" u="none">
                <a:solidFill>
                  <a:schemeClr val="dk1"/>
                </a:solidFill>
                <a:latin typeface="Gill Sans"/>
                <a:ea typeface="Gill Sans"/>
                <a:cs typeface="Gill Sans"/>
                <a:sym typeface="Gill Sans"/>
              </a:rPr>
            </a:br>
            <a:r>
              <a:rPr lang="en-US" sz="2600" b="0" i="0" u="none">
                <a:solidFill>
                  <a:schemeClr val="dk1"/>
                </a:solidFill>
                <a:latin typeface="Gill Sans"/>
                <a:ea typeface="Gill Sans"/>
                <a:cs typeface="Gill Sans"/>
                <a:sym typeface="Gill Sans"/>
              </a:rPr>
              <a:t>                DOC=Documentation (Number of Pages)</a:t>
            </a:r>
            <a:br>
              <a:rPr lang="en-US" sz="2600" b="0" i="0" u="none">
                <a:solidFill>
                  <a:schemeClr val="dk1"/>
                </a:solidFill>
                <a:latin typeface="Gill Sans"/>
                <a:ea typeface="Gill Sans"/>
                <a:cs typeface="Gill Sans"/>
                <a:sym typeface="Gill Sans"/>
              </a:rPr>
            </a:br>
            <a:r>
              <a:rPr lang="en-US" sz="2600" b="0" i="0" u="none">
                <a:solidFill>
                  <a:schemeClr val="dk1"/>
                </a:solidFill>
                <a:latin typeface="Gill Sans"/>
                <a:ea typeface="Gill Sans"/>
                <a:cs typeface="Gill Sans"/>
                <a:sym typeface="Gill Sans"/>
              </a:rPr>
              <a:t>                D = Duration (D, in months)</a:t>
            </a:r>
            <a:br>
              <a:rPr lang="en-US" sz="2600" b="0" i="0" u="none">
                <a:solidFill>
                  <a:schemeClr val="dk1"/>
                </a:solidFill>
                <a:latin typeface="Gill Sans"/>
                <a:ea typeface="Gill Sans"/>
                <a:cs typeface="Gill Sans"/>
                <a:sym typeface="Gill Sans"/>
              </a:rPr>
            </a:br>
            <a:r>
              <a:rPr lang="en-US" sz="2600" b="0" i="0" u="none">
                <a:solidFill>
                  <a:schemeClr val="dk1"/>
                </a:solidFill>
                <a:latin typeface="Gill Sans"/>
                <a:ea typeface="Gill Sans"/>
                <a:cs typeface="Gill Sans"/>
                <a:sym typeface="Gill Sans"/>
              </a:rPr>
              <a:t>                L = Number of Lines per code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2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Static, Multivariable Models</a:t>
            </a:r>
            <a:endParaRPr/>
          </a:p>
        </p:txBody>
      </p:sp>
      <p:sp>
        <p:nvSpPr>
          <p:cNvPr id="225" name="Google Shape;225;p25"/>
          <p:cNvSpPr txBox="1">
            <a:spLocks noGrp="1"/>
          </p:cNvSpPr>
          <p:nvPr>
            <p:ph type="body" idx="1"/>
          </p:nvPr>
        </p:nvSpPr>
        <p:spPr>
          <a:xfrm>
            <a:off x="457200" y="1219200"/>
            <a:ext cx="8686800" cy="56388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This model depends on several variables describing various aspects of the software development environment. In some model, several variables are needed to describe the software development process, and selected equation combined these variables to give the estimate of time &amp; cost. These models are called multivariable models.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WALSTON and FELIX develop the models at IBM provide the following equation gives a relationship between lines of source code and effort:</a:t>
            </a:r>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              </a:t>
            </a:r>
            <a:r>
              <a:rPr lang="en-US" sz="2600" b="1" i="0" u="none">
                <a:solidFill>
                  <a:schemeClr val="dk1"/>
                </a:solidFill>
                <a:latin typeface="Gill Sans"/>
                <a:ea typeface="Gill Sans"/>
                <a:cs typeface="Gill Sans"/>
                <a:sym typeface="Gill Sans"/>
              </a:rPr>
              <a:t>E=5.2L</a:t>
            </a:r>
            <a:r>
              <a:rPr lang="en-US" sz="2600" b="1" i="0" u="none" baseline="30000">
                <a:solidFill>
                  <a:schemeClr val="dk1"/>
                </a:solidFill>
                <a:latin typeface="Gill Sans"/>
                <a:ea typeface="Gill Sans"/>
                <a:cs typeface="Gill Sans"/>
                <a:sym typeface="Gill Sans"/>
              </a:rPr>
              <a:t>0.91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6"/>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Static, Multivariable Models cont..</a:t>
            </a:r>
            <a:endParaRPr/>
          </a:p>
        </p:txBody>
      </p:sp>
      <p:sp>
        <p:nvSpPr>
          <p:cNvPr id="231" name="Google Shape;231;p26"/>
          <p:cNvSpPr txBox="1">
            <a:spLocks noGrp="1"/>
          </p:cNvSpPr>
          <p:nvPr>
            <p:ph type="body" idx="1"/>
          </p:nvPr>
        </p:nvSpPr>
        <p:spPr>
          <a:xfrm>
            <a:off x="457200" y="1219200"/>
            <a:ext cx="8458200" cy="51054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In the same manner duration of development is given by</a:t>
            </a:r>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                </a:t>
            </a:r>
            <a:r>
              <a:rPr lang="en-US" sz="2600" b="1" i="0" u="none">
                <a:solidFill>
                  <a:schemeClr val="dk1"/>
                </a:solidFill>
                <a:latin typeface="Gill Sans"/>
                <a:ea typeface="Gill Sans"/>
                <a:cs typeface="Gill Sans"/>
                <a:sym typeface="Gill Sans"/>
              </a:rPr>
              <a:t>D=4.1L</a:t>
            </a:r>
            <a:r>
              <a:rPr lang="en-US" sz="2600" b="1" i="0" u="none" baseline="30000">
                <a:solidFill>
                  <a:schemeClr val="dk1"/>
                </a:solidFill>
                <a:latin typeface="Gill Sans"/>
                <a:ea typeface="Gill Sans"/>
                <a:cs typeface="Gill Sans"/>
                <a:sym typeface="Gill Sans"/>
              </a:rPr>
              <a:t>0.36</a:t>
            </a:r>
            <a:endParaRPr/>
          </a:p>
          <a:p>
            <a:pPr marL="273050" marR="0" lvl="0" indent="-273050" algn="l" rtl="0">
              <a:lnSpc>
                <a:spcPct val="100000"/>
              </a:lnSpc>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The productivity index uses 29 variables which are found to be highly correlated productivity as follows:</a:t>
            </a:r>
            <a:endParaRPr/>
          </a:p>
          <a:p>
            <a:pPr marL="273050" marR="0" lvl="0" indent="-273050" algn="l" rtl="0">
              <a:lnSpc>
                <a:spcPct val="100000"/>
              </a:lnSpc>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Where </a:t>
            </a:r>
            <a:r>
              <a:rPr lang="en-US" sz="2600" b="1" i="0" u="none">
                <a:solidFill>
                  <a:schemeClr val="dk1"/>
                </a:solidFill>
                <a:latin typeface="Gill Sans"/>
                <a:ea typeface="Gill Sans"/>
                <a:cs typeface="Gill Sans"/>
                <a:sym typeface="Gill Sans"/>
              </a:rPr>
              <a:t>W</a:t>
            </a:r>
            <a:r>
              <a:rPr lang="en-US" sz="2600" b="1" i="0" u="none" baseline="-25000">
                <a:solidFill>
                  <a:schemeClr val="dk1"/>
                </a:solidFill>
                <a:latin typeface="Gill Sans"/>
                <a:ea typeface="Gill Sans"/>
                <a:cs typeface="Gill Sans"/>
                <a:sym typeface="Gill Sans"/>
              </a:rPr>
              <a:t>i</a:t>
            </a:r>
            <a:r>
              <a:rPr lang="en-US" sz="2600" b="0" i="0" u="none">
                <a:solidFill>
                  <a:schemeClr val="dk1"/>
                </a:solidFill>
                <a:latin typeface="Gill Sans"/>
                <a:ea typeface="Gill Sans"/>
                <a:cs typeface="Gill Sans"/>
                <a:sym typeface="Gill Sans"/>
              </a:rPr>
              <a:t> is the weight factor for the </a:t>
            </a:r>
            <a:r>
              <a:rPr lang="en-US" sz="2600" b="1" i="0" u="none">
                <a:solidFill>
                  <a:schemeClr val="dk1"/>
                </a:solidFill>
                <a:latin typeface="Gill Sans"/>
                <a:ea typeface="Gill Sans"/>
                <a:cs typeface="Gill Sans"/>
                <a:sym typeface="Gill Sans"/>
              </a:rPr>
              <a:t>i</a:t>
            </a:r>
            <a:r>
              <a:rPr lang="en-US" sz="2600" b="1" i="0" u="none" baseline="30000">
                <a:solidFill>
                  <a:schemeClr val="dk1"/>
                </a:solidFill>
                <a:latin typeface="Gill Sans"/>
                <a:ea typeface="Gill Sans"/>
                <a:cs typeface="Gill Sans"/>
                <a:sym typeface="Gill Sans"/>
              </a:rPr>
              <a:t>th </a:t>
            </a:r>
            <a:r>
              <a:rPr lang="en-US" sz="2600" b="0" i="0" u="none">
                <a:solidFill>
                  <a:schemeClr val="dk1"/>
                </a:solidFill>
                <a:latin typeface="Gill Sans"/>
                <a:ea typeface="Gill Sans"/>
                <a:cs typeface="Gill Sans"/>
                <a:sym typeface="Gill Sans"/>
              </a:rPr>
              <a:t>variable and </a:t>
            </a:r>
            <a:r>
              <a:rPr lang="en-US" sz="2600" b="1" i="0" u="none">
                <a:solidFill>
                  <a:schemeClr val="dk1"/>
                </a:solidFill>
                <a:latin typeface="Gill Sans"/>
                <a:ea typeface="Gill Sans"/>
                <a:cs typeface="Gill Sans"/>
                <a:sym typeface="Gill Sans"/>
              </a:rPr>
              <a:t>X</a:t>
            </a:r>
            <a:r>
              <a:rPr lang="en-US" sz="2600" b="1" i="0" u="none" baseline="-25000">
                <a:solidFill>
                  <a:schemeClr val="dk1"/>
                </a:solidFill>
                <a:latin typeface="Gill Sans"/>
                <a:ea typeface="Gill Sans"/>
                <a:cs typeface="Gill Sans"/>
                <a:sym typeface="Gill Sans"/>
              </a:rPr>
              <a:t>i</a:t>
            </a:r>
            <a:r>
              <a:rPr lang="en-US" sz="2600" b="1" i="0" u="none">
                <a:solidFill>
                  <a:schemeClr val="dk1"/>
                </a:solidFill>
                <a:latin typeface="Gill Sans"/>
                <a:ea typeface="Gill Sans"/>
                <a:cs typeface="Gill Sans"/>
                <a:sym typeface="Gill Sans"/>
              </a:rPr>
              <a:t>={-1,0,+1}</a:t>
            </a:r>
            <a:r>
              <a:rPr lang="en-US" sz="2600" b="0" i="0" u="none">
                <a:solidFill>
                  <a:schemeClr val="dk1"/>
                </a:solidFill>
                <a:latin typeface="Gill Sans"/>
                <a:ea typeface="Gill Sans"/>
                <a:cs typeface="Gill Sans"/>
                <a:sym typeface="Gill Sans"/>
              </a:rPr>
              <a:t> the estimator gives </a:t>
            </a:r>
            <a:r>
              <a:rPr lang="en-US" sz="2600" b="1" i="0" u="none">
                <a:solidFill>
                  <a:schemeClr val="dk1"/>
                </a:solidFill>
                <a:latin typeface="Gill Sans"/>
                <a:ea typeface="Gill Sans"/>
                <a:cs typeface="Gill Sans"/>
                <a:sym typeface="Gill Sans"/>
              </a:rPr>
              <a:t>X</a:t>
            </a:r>
            <a:r>
              <a:rPr lang="en-US" sz="2600" b="1" i="0" u="none" baseline="-25000">
                <a:solidFill>
                  <a:schemeClr val="dk1"/>
                </a:solidFill>
                <a:latin typeface="Gill Sans"/>
                <a:ea typeface="Gill Sans"/>
                <a:cs typeface="Gill Sans"/>
                <a:sym typeface="Gill Sans"/>
              </a:rPr>
              <a:t>i </a:t>
            </a:r>
            <a:r>
              <a:rPr lang="en-US" sz="2600" b="0" i="0" u="none">
                <a:solidFill>
                  <a:schemeClr val="dk1"/>
                </a:solidFill>
                <a:latin typeface="Gill Sans"/>
                <a:ea typeface="Gill Sans"/>
                <a:cs typeface="Gill Sans"/>
                <a:sym typeface="Gill Sans"/>
              </a:rPr>
              <a:t>one of the values </a:t>
            </a:r>
            <a:r>
              <a:rPr lang="en-US" sz="2600" b="1" i="0" u="none">
                <a:solidFill>
                  <a:schemeClr val="dk1"/>
                </a:solidFill>
                <a:latin typeface="Gill Sans"/>
                <a:ea typeface="Gill Sans"/>
                <a:cs typeface="Gill Sans"/>
                <a:sym typeface="Gill Sans"/>
              </a:rPr>
              <a:t>-1, 0 or +1</a:t>
            </a:r>
            <a:r>
              <a:rPr lang="en-US" sz="2600" b="0" i="0" u="none">
                <a:solidFill>
                  <a:schemeClr val="dk1"/>
                </a:solidFill>
                <a:latin typeface="Gill Sans"/>
                <a:ea typeface="Gill Sans"/>
                <a:cs typeface="Gill Sans"/>
                <a:sym typeface="Gill Sans"/>
              </a:rPr>
              <a:t> depending on the variable decreases, has no effect or increases the productivity.</a:t>
            </a:r>
            <a:endParaRPr/>
          </a:p>
          <a:p>
            <a:pPr marL="273050" marR="0" lvl="0" indent="-147574" algn="l" rtl="0">
              <a:lnSpc>
                <a:spcPct val="100000"/>
              </a:lnSpc>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pic>
        <p:nvPicPr>
          <p:cNvPr id="232" name="Google Shape;232;p26" descr="Software Cost Estimation"/>
          <p:cNvPicPr preferRelativeResize="0"/>
          <p:nvPr/>
        </p:nvPicPr>
        <p:blipFill rotWithShape="1">
          <a:blip r:embed="rId3">
            <a:alphaModFix/>
          </a:blip>
          <a:srcRect/>
          <a:stretch/>
        </p:blipFill>
        <p:spPr>
          <a:xfrm>
            <a:off x="2667000" y="3505200"/>
            <a:ext cx="2971800" cy="54133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Example</a:t>
            </a:r>
            <a:endParaRPr/>
          </a:p>
        </p:txBody>
      </p:sp>
      <p:sp>
        <p:nvSpPr>
          <p:cNvPr id="238" name="Google Shape;238;p27"/>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None/>
            </a:pPr>
            <a:r>
              <a:rPr lang="en-US" sz="2600" b="0" i="1" u="none">
                <a:solidFill>
                  <a:schemeClr val="dk1"/>
                </a:solidFill>
                <a:latin typeface="Gill Sans"/>
                <a:ea typeface="Gill Sans"/>
                <a:cs typeface="Gill Sans"/>
                <a:sym typeface="Gill Sans"/>
              </a:rPr>
              <a:t>Compare the Walston-Felix Model with the SEL model on a software development expected to involve 8 person-years of effort.</a:t>
            </a:r>
            <a:endParaRPr/>
          </a:p>
          <a:p>
            <a:pPr marL="273050" marR="0" lvl="0" indent="-273050" algn="l" rtl="0">
              <a:lnSpc>
                <a:spcPct val="100000"/>
              </a:lnSpc>
              <a:spcBef>
                <a:spcPts val="600"/>
              </a:spcBef>
              <a:spcAft>
                <a:spcPts val="0"/>
              </a:spcAft>
              <a:buClr>
                <a:schemeClr val="accent1"/>
              </a:buClr>
              <a:buSzPts val="1976"/>
              <a:buFont typeface="Noto Sans Symbols"/>
              <a:buNone/>
            </a:pPr>
            <a:endParaRPr sz="2600" b="0" i="1" u="none">
              <a:solidFill>
                <a:schemeClr val="dk1"/>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Bookman Old Style"/>
              <a:buAutoNum type="alphaLcParenR"/>
            </a:pPr>
            <a:r>
              <a:rPr lang="en-US" sz="2600" b="0" i="0" u="none">
                <a:solidFill>
                  <a:schemeClr val="dk1"/>
                </a:solidFill>
                <a:latin typeface="Gill Sans"/>
                <a:ea typeface="Gill Sans"/>
                <a:cs typeface="Gill Sans"/>
                <a:sym typeface="Gill Sans"/>
              </a:rPr>
              <a:t>Calculate the number of lines of source code that can be produced.</a:t>
            </a:r>
            <a:endParaRPr/>
          </a:p>
          <a:p>
            <a:pPr marL="273050" marR="0" lvl="0" indent="-273050" algn="l" rtl="0">
              <a:lnSpc>
                <a:spcPct val="100000"/>
              </a:lnSpc>
              <a:spcBef>
                <a:spcPts val="600"/>
              </a:spcBef>
              <a:spcAft>
                <a:spcPts val="0"/>
              </a:spcAft>
              <a:buClr>
                <a:schemeClr val="accent1"/>
              </a:buClr>
              <a:buSzPts val="1976"/>
              <a:buFont typeface="Bookman Old Style"/>
              <a:buAutoNum type="alphaLcParenR"/>
            </a:pPr>
            <a:r>
              <a:rPr lang="en-US" sz="2600" b="0" i="0" u="none">
                <a:solidFill>
                  <a:schemeClr val="dk1"/>
                </a:solidFill>
                <a:latin typeface="Gill Sans"/>
                <a:ea typeface="Gill Sans"/>
                <a:cs typeface="Gill Sans"/>
                <a:sym typeface="Gill Sans"/>
              </a:rPr>
              <a:t>Calculate the duration of the development.</a:t>
            </a:r>
            <a:endParaRPr/>
          </a:p>
          <a:p>
            <a:pPr marL="273050" marR="0" lvl="0" indent="-273050" algn="l" rtl="0">
              <a:lnSpc>
                <a:spcPct val="100000"/>
              </a:lnSpc>
              <a:spcBef>
                <a:spcPts val="600"/>
              </a:spcBef>
              <a:spcAft>
                <a:spcPts val="0"/>
              </a:spcAft>
              <a:buClr>
                <a:schemeClr val="accent1"/>
              </a:buClr>
              <a:buSzPts val="1976"/>
              <a:buFont typeface="Bookman Old Style"/>
              <a:buAutoNum type="alphaLcParenR"/>
            </a:pPr>
            <a:r>
              <a:rPr lang="en-US" sz="2600" b="0" i="0" u="none">
                <a:solidFill>
                  <a:schemeClr val="dk1"/>
                </a:solidFill>
                <a:latin typeface="Gill Sans"/>
                <a:ea typeface="Gill Sans"/>
                <a:cs typeface="Gill Sans"/>
                <a:sym typeface="Gill Sans"/>
              </a:rPr>
              <a:t>Calculate the productivity in LOC/PY</a:t>
            </a:r>
            <a:endParaRPr/>
          </a:p>
          <a:p>
            <a:pPr marL="273050" marR="0" lvl="0" indent="-273050" algn="l" rtl="0">
              <a:lnSpc>
                <a:spcPct val="100000"/>
              </a:lnSpc>
              <a:spcBef>
                <a:spcPts val="600"/>
              </a:spcBef>
              <a:spcAft>
                <a:spcPts val="0"/>
              </a:spcAft>
              <a:buClr>
                <a:schemeClr val="accent1"/>
              </a:buClr>
              <a:buSzPts val="1976"/>
              <a:buFont typeface="Bookman Old Style"/>
              <a:buAutoNum type="alphaLcParenR"/>
            </a:pPr>
            <a:r>
              <a:rPr lang="en-US" sz="2600" b="0" i="0" u="none">
                <a:solidFill>
                  <a:schemeClr val="dk1"/>
                </a:solidFill>
                <a:latin typeface="Gill Sans"/>
                <a:ea typeface="Gill Sans"/>
                <a:cs typeface="Gill Sans"/>
                <a:sym typeface="Gill Sans"/>
              </a:rPr>
              <a:t>Calculate the average manning</a:t>
            </a:r>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2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Example cont..</a:t>
            </a:r>
            <a:endParaRPr/>
          </a:p>
        </p:txBody>
      </p:sp>
      <p:sp>
        <p:nvSpPr>
          <p:cNvPr id="335" name="Google Shape;335;p28"/>
          <p:cNvSpPr txBox="1">
            <a:spLocks noGrp="1"/>
          </p:cNvSpPr>
          <p:nvPr>
            <p:ph type="body" idx="1"/>
          </p:nvPr>
        </p:nvSpPr>
        <p:spPr>
          <a:xfrm>
            <a:off x="304800" y="1219200"/>
            <a:ext cx="8610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The amount of manpower involved = 8PY = 8x12 = 96 persons-months</a:t>
            </a:r>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(a)Number of lines of source code can be obtained by reversing equation to give:</a:t>
            </a:r>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Then</a:t>
            </a:r>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                L (SEL) = (96/1.4)</a:t>
            </a:r>
            <a:r>
              <a:rPr lang="en-US" sz="2600" b="0" i="0" u="none" baseline="30000">
                <a:solidFill>
                  <a:schemeClr val="dk1"/>
                </a:solidFill>
                <a:latin typeface="Gill Sans"/>
                <a:ea typeface="Gill Sans"/>
                <a:cs typeface="Gill Sans"/>
                <a:sym typeface="Gill Sans"/>
              </a:rPr>
              <a:t>1⁄0.93</a:t>
            </a:r>
            <a:r>
              <a:rPr lang="en-US" sz="2600" b="0" i="0" u="none">
                <a:solidFill>
                  <a:schemeClr val="dk1"/>
                </a:solidFill>
                <a:latin typeface="Gill Sans"/>
                <a:ea typeface="Gill Sans"/>
                <a:cs typeface="Gill Sans"/>
                <a:sym typeface="Gill Sans"/>
              </a:rPr>
              <a:t>=94264 LOC</a:t>
            </a:r>
            <a:br>
              <a:rPr lang="en-US" sz="2600" b="0" i="0" u="none">
                <a:solidFill>
                  <a:schemeClr val="dk1"/>
                </a:solidFill>
                <a:latin typeface="Gill Sans"/>
                <a:ea typeface="Gill Sans"/>
                <a:cs typeface="Gill Sans"/>
                <a:sym typeface="Gill Sans"/>
              </a:rPr>
            </a:br>
            <a:r>
              <a:rPr lang="en-US" sz="2600" b="0" i="0" u="none">
                <a:solidFill>
                  <a:schemeClr val="dk1"/>
                </a:solidFill>
                <a:latin typeface="Gill Sans"/>
                <a:ea typeface="Gill Sans"/>
                <a:cs typeface="Gill Sans"/>
                <a:sym typeface="Gill Sans"/>
              </a:rPr>
              <a:t>             L (W-F) = (96/5.2)</a:t>
            </a:r>
            <a:r>
              <a:rPr lang="en-US" sz="2600" b="0" i="0" u="none" baseline="30000">
                <a:solidFill>
                  <a:schemeClr val="dk1"/>
                </a:solidFill>
                <a:latin typeface="Gill Sans"/>
                <a:ea typeface="Gill Sans"/>
                <a:cs typeface="Gill Sans"/>
                <a:sym typeface="Gill Sans"/>
              </a:rPr>
              <a:t>1⁄0.91</a:t>
            </a:r>
            <a:r>
              <a:rPr lang="en-US" sz="2600" b="0" i="0" u="none">
                <a:solidFill>
                  <a:schemeClr val="dk1"/>
                </a:solidFill>
                <a:latin typeface="Gill Sans"/>
                <a:ea typeface="Gill Sans"/>
                <a:cs typeface="Gill Sans"/>
                <a:sym typeface="Gill Sans"/>
              </a:rPr>
              <a:t>=24632 LOC</a:t>
            </a:r>
            <a:endParaRPr/>
          </a:p>
        </p:txBody>
      </p:sp>
      <p:pic>
        <p:nvPicPr>
          <p:cNvPr id="336" name="Google Shape;336;p28" descr="Software Cost Estimation"/>
          <p:cNvPicPr preferRelativeResize="0"/>
          <p:nvPr/>
        </p:nvPicPr>
        <p:blipFill rotWithShape="1">
          <a:blip r:embed="rId3">
            <a:alphaModFix/>
          </a:blip>
          <a:srcRect/>
          <a:stretch/>
        </p:blipFill>
        <p:spPr>
          <a:xfrm>
            <a:off x="4495800" y="2514600"/>
            <a:ext cx="2867025" cy="685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Example cont..</a:t>
            </a:r>
            <a:endParaRPr/>
          </a:p>
        </p:txBody>
      </p:sp>
      <p:sp>
        <p:nvSpPr>
          <p:cNvPr id="342" name="Google Shape;342;p29"/>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(b)Duration in months can be calculated by means of equation </a:t>
            </a:r>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D (SEL) = 4.6 (L) </a:t>
            </a:r>
            <a:r>
              <a:rPr lang="en-US" sz="2600" b="0" i="0" u="none" baseline="30000">
                <a:solidFill>
                  <a:schemeClr val="dk1"/>
                </a:solidFill>
                <a:latin typeface="Gill Sans"/>
                <a:ea typeface="Gill Sans"/>
                <a:cs typeface="Gill Sans"/>
                <a:sym typeface="Gill Sans"/>
              </a:rPr>
              <a:t>0.26</a:t>
            </a:r>
            <a:r>
              <a:rPr lang="en-US" sz="2600" b="0" i="0" u="none">
                <a:solidFill>
                  <a:schemeClr val="dk1"/>
                </a:solidFill>
                <a:latin typeface="Gill Sans"/>
                <a:ea typeface="Gill Sans"/>
                <a:cs typeface="Gill Sans"/>
                <a:sym typeface="Gill Sans"/>
              </a:rPr>
              <a:t/>
            </a:r>
            <a:br>
              <a:rPr lang="en-US" sz="2600" b="0" i="0" u="none">
                <a:solidFill>
                  <a:schemeClr val="dk1"/>
                </a:solidFill>
                <a:latin typeface="Gill Sans"/>
                <a:ea typeface="Gill Sans"/>
                <a:cs typeface="Gill Sans"/>
                <a:sym typeface="Gill Sans"/>
              </a:rPr>
            </a:br>
            <a:r>
              <a:rPr lang="en-US" sz="2600" b="0" i="0" u="none">
                <a:solidFill>
                  <a:schemeClr val="dk1"/>
                </a:solidFill>
                <a:latin typeface="Gill Sans"/>
                <a:ea typeface="Gill Sans"/>
                <a:cs typeface="Gill Sans"/>
                <a:sym typeface="Gill Sans"/>
              </a:rPr>
              <a:t>                               = 4.6 (94.264)</a:t>
            </a:r>
            <a:r>
              <a:rPr lang="en-US" sz="2600" b="0" i="0" u="none" baseline="30000">
                <a:solidFill>
                  <a:schemeClr val="dk1"/>
                </a:solidFill>
                <a:latin typeface="Gill Sans"/>
                <a:ea typeface="Gill Sans"/>
                <a:cs typeface="Gill Sans"/>
                <a:sym typeface="Gill Sans"/>
              </a:rPr>
              <a:t>0.26</a:t>
            </a:r>
            <a:r>
              <a:rPr lang="en-US" sz="2600" b="0" i="0" u="none">
                <a:solidFill>
                  <a:schemeClr val="dk1"/>
                </a:solidFill>
                <a:latin typeface="Gill Sans"/>
                <a:ea typeface="Gill Sans"/>
                <a:cs typeface="Gill Sans"/>
                <a:sym typeface="Gill Sans"/>
              </a:rPr>
              <a:t> = 15 months</a:t>
            </a:r>
            <a:br>
              <a:rPr lang="en-US" sz="2600" b="0" i="0" u="none">
                <a:solidFill>
                  <a:schemeClr val="dk1"/>
                </a:solidFill>
                <a:latin typeface="Gill Sans"/>
                <a:ea typeface="Gill Sans"/>
                <a:cs typeface="Gill Sans"/>
                <a:sym typeface="Gill Sans"/>
              </a:rPr>
            </a:br>
            <a:r>
              <a:rPr lang="en-US" sz="2600" b="0" i="0" u="none">
                <a:solidFill>
                  <a:schemeClr val="dk1"/>
                </a:solidFill>
                <a:latin typeface="Gill Sans"/>
                <a:ea typeface="Gill Sans"/>
                <a:cs typeface="Gill Sans"/>
                <a:sym typeface="Gill Sans"/>
              </a:rPr>
              <a:t>                D (W-F) = 4.1 L</a:t>
            </a:r>
            <a:r>
              <a:rPr lang="en-US" sz="2600" b="0" i="0" u="none" baseline="30000">
                <a:solidFill>
                  <a:schemeClr val="dk1"/>
                </a:solidFill>
                <a:latin typeface="Gill Sans"/>
                <a:ea typeface="Gill Sans"/>
                <a:cs typeface="Gill Sans"/>
                <a:sym typeface="Gill Sans"/>
              </a:rPr>
              <a:t>0.36</a:t>
            </a:r>
            <a:r>
              <a:rPr lang="en-US" sz="2600" b="0" i="0" u="none">
                <a:solidFill>
                  <a:schemeClr val="dk1"/>
                </a:solidFill>
                <a:latin typeface="Gill Sans"/>
                <a:ea typeface="Gill Sans"/>
                <a:cs typeface="Gill Sans"/>
                <a:sym typeface="Gill Sans"/>
              </a:rPr>
              <a:t/>
            </a:r>
            <a:br>
              <a:rPr lang="en-US" sz="2600" b="0" i="0" u="none">
                <a:solidFill>
                  <a:schemeClr val="dk1"/>
                </a:solidFill>
                <a:latin typeface="Gill Sans"/>
                <a:ea typeface="Gill Sans"/>
                <a:cs typeface="Gill Sans"/>
                <a:sym typeface="Gill Sans"/>
              </a:rPr>
            </a:br>
            <a:r>
              <a:rPr lang="en-US" sz="2600" b="0" i="0" u="none">
                <a:solidFill>
                  <a:schemeClr val="dk1"/>
                </a:solidFill>
                <a:latin typeface="Gill Sans"/>
                <a:ea typeface="Gill Sans"/>
                <a:cs typeface="Gill Sans"/>
                <a:sym typeface="Gill Sans"/>
              </a:rPr>
              <a:t>                               = 4.1 (24.632)</a:t>
            </a:r>
            <a:r>
              <a:rPr lang="en-US" sz="2600" b="0" i="0" u="none" baseline="30000">
                <a:solidFill>
                  <a:schemeClr val="dk1"/>
                </a:solidFill>
                <a:latin typeface="Gill Sans"/>
                <a:ea typeface="Gill Sans"/>
                <a:cs typeface="Gill Sans"/>
                <a:sym typeface="Gill Sans"/>
              </a:rPr>
              <a:t>0.36</a:t>
            </a:r>
            <a:r>
              <a:rPr lang="en-US" sz="2600" b="0" i="0" u="none">
                <a:solidFill>
                  <a:schemeClr val="dk1"/>
                </a:solidFill>
                <a:latin typeface="Gill Sans"/>
                <a:ea typeface="Gill Sans"/>
                <a:cs typeface="Gill Sans"/>
                <a:sym typeface="Gill Sans"/>
              </a:rPr>
              <a:t> = 13 months</a:t>
            </a:r>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(c) Productivity is the lines of code produced per persons/month (year)</a:t>
            </a:r>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pic>
        <p:nvPicPr>
          <p:cNvPr id="343" name="Google Shape;343;p29" descr="Software Cost Estimation"/>
          <p:cNvPicPr preferRelativeResize="0"/>
          <p:nvPr/>
        </p:nvPicPr>
        <p:blipFill rotWithShape="1">
          <a:blip r:embed="rId3">
            <a:alphaModFix/>
          </a:blip>
          <a:srcRect/>
          <a:stretch/>
        </p:blipFill>
        <p:spPr>
          <a:xfrm>
            <a:off x="1143000" y="4800600"/>
            <a:ext cx="5410200" cy="1289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3"/>
          <p:cNvSpPr txBox="1">
            <a:spLocks noGrp="1"/>
          </p:cNvSpPr>
          <p:nvPr>
            <p:ph type="title"/>
          </p:nvPr>
        </p:nvSpPr>
        <p:spPr>
          <a:xfrm>
            <a:off x="533400" y="228600"/>
            <a:ext cx="8229600" cy="7921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Costing</a:t>
            </a:r>
            <a:endParaRPr/>
          </a:p>
        </p:txBody>
      </p:sp>
      <p:sp>
        <p:nvSpPr>
          <p:cNvPr id="87" name="Google Shape;87;p3"/>
          <p:cNvSpPr txBox="1">
            <a:spLocks noGrp="1"/>
          </p:cNvSpPr>
          <p:nvPr>
            <p:ph type="body" idx="1"/>
          </p:nvPr>
        </p:nvSpPr>
        <p:spPr>
          <a:xfrm>
            <a:off x="381000" y="1066800"/>
            <a:ext cx="8229600" cy="55626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Profit margin is a financial metric that represents the percentage of revenue that exceeds the costs associated with producing and delivering a product or service. It is a key indicator of a company's profitability and is expressed as a percentage. The profit margin is calculated by dividing the net profit by the total revenue and multiplying by 100 to express it as a percentage.</a:t>
            </a:r>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	</a:t>
            </a:r>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There are three different types of profit margins: </a:t>
            </a:r>
            <a:endParaRPr/>
          </a:p>
          <a:p>
            <a:pPr marL="547687" marR="0" lvl="1" indent="-273049" algn="l" rtl="0">
              <a:lnSpc>
                <a:spcPct val="100000"/>
              </a:lnSpc>
              <a:spcBef>
                <a:spcPts val="500"/>
              </a:spcBef>
              <a:spcAft>
                <a:spcPts val="0"/>
              </a:spcAft>
              <a:buClr>
                <a:schemeClr val="accent2"/>
              </a:buClr>
              <a:buSzPts val="1748"/>
              <a:buFont typeface="Noto Sans Symbols"/>
              <a:buChar char="🞂"/>
            </a:pPr>
            <a:r>
              <a:rPr lang="en-US" sz="2300" b="0" i="0" u="none" strike="noStrike" cap="none">
                <a:solidFill>
                  <a:schemeClr val="dk2"/>
                </a:solidFill>
                <a:latin typeface="Gill Sans"/>
                <a:ea typeface="Gill Sans"/>
                <a:cs typeface="Gill Sans"/>
                <a:sym typeface="Gill Sans"/>
              </a:rPr>
              <a:t>	Gross profit margins</a:t>
            </a:r>
            <a:endParaRPr/>
          </a:p>
          <a:p>
            <a:pPr marL="547687" marR="0" lvl="1" indent="-273049" algn="l" rtl="0">
              <a:lnSpc>
                <a:spcPct val="100000"/>
              </a:lnSpc>
              <a:spcBef>
                <a:spcPts val="500"/>
              </a:spcBef>
              <a:spcAft>
                <a:spcPts val="0"/>
              </a:spcAft>
              <a:buClr>
                <a:schemeClr val="accent2"/>
              </a:buClr>
              <a:buSzPts val="1748"/>
              <a:buFont typeface="Noto Sans Symbols"/>
              <a:buChar char="🞂"/>
            </a:pPr>
            <a:r>
              <a:rPr lang="en-US" sz="2300" b="0" i="0" u="none" strike="noStrike" cap="none">
                <a:solidFill>
                  <a:schemeClr val="dk2"/>
                </a:solidFill>
                <a:latin typeface="Gill Sans"/>
                <a:ea typeface="Gill Sans"/>
                <a:cs typeface="Gill Sans"/>
                <a:sym typeface="Gill Sans"/>
              </a:rPr>
              <a:t>	Operating profit margins</a:t>
            </a:r>
            <a:endParaRPr/>
          </a:p>
          <a:p>
            <a:pPr marL="547687" marR="0" lvl="1" indent="-273049" algn="l" rtl="0">
              <a:lnSpc>
                <a:spcPct val="100000"/>
              </a:lnSpc>
              <a:spcBef>
                <a:spcPts val="500"/>
              </a:spcBef>
              <a:spcAft>
                <a:spcPts val="0"/>
              </a:spcAft>
              <a:buClr>
                <a:schemeClr val="accent2"/>
              </a:buClr>
              <a:buSzPts val="1748"/>
              <a:buFont typeface="Noto Sans Symbols"/>
              <a:buChar char="🞂"/>
            </a:pPr>
            <a:r>
              <a:rPr lang="en-US" sz="2300" b="0" i="0" u="none" strike="noStrike" cap="none">
                <a:solidFill>
                  <a:schemeClr val="dk2"/>
                </a:solidFill>
                <a:latin typeface="Gill Sans"/>
                <a:ea typeface="Gill Sans"/>
                <a:cs typeface="Gill Sans"/>
                <a:sym typeface="Gill Sans"/>
              </a:rPr>
              <a:t>	Net profit margins</a:t>
            </a:r>
            <a:endParaRPr/>
          </a:p>
          <a:p>
            <a:pPr marL="273050" marR="0" lvl="0" indent="-162052" algn="l" rtl="0">
              <a:spcBef>
                <a:spcPts val="600"/>
              </a:spcBef>
              <a:spcAft>
                <a:spcPts val="0"/>
              </a:spcAft>
              <a:buClr>
                <a:schemeClr val="accent1"/>
              </a:buClr>
              <a:buSzPts val="1748"/>
              <a:buFont typeface="Noto Sans Symbols"/>
              <a:buNone/>
            </a:pPr>
            <a:endParaRPr sz="2300" b="0" i="0" u="none" strike="noStrike" cap="none">
              <a:solidFill>
                <a:schemeClr val="dk2"/>
              </a:solidFill>
              <a:latin typeface="Gill Sans"/>
              <a:ea typeface="Gill Sans"/>
              <a:cs typeface="Gill Sans"/>
              <a:sym typeface="Gill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0"/>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Example cont..</a:t>
            </a:r>
            <a:endParaRPr/>
          </a:p>
        </p:txBody>
      </p:sp>
      <p:sp>
        <p:nvSpPr>
          <p:cNvPr id="349" name="Google Shape;349;p30"/>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(d) Average manning is the average number of persons required per month in the project</a:t>
            </a:r>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 </a:t>
            </a:r>
            <a:endParaRPr/>
          </a:p>
        </p:txBody>
      </p:sp>
      <p:pic>
        <p:nvPicPr>
          <p:cNvPr id="350" name="Google Shape;350;p30" descr="Software Cost Estimation"/>
          <p:cNvPicPr preferRelativeResize="0"/>
          <p:nvPr/>
        </p:nvPicPr>
        <p:blipFill rotWithShape="1">
          <a:blip r:embed="rId3">
            <a:alphaModFix/>
          </a:blip>
          <a:srcRect/>
          <a:stretch/>
        </p:blipFill>
        <p:spPr>
          <a:xfrm>
            <a:off x="1524000" y="2514600"/>
            <a:ext cx="4203700" cy="12461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COCOMO Model</a:t>
            </a:r>
            <a:endParaRPr/>
          </a:p>
        </p:txBody>
      </p:sp>
      <p:sp>
        <p:nvSpPr>
          <p:cNvPr id="357" name="Google Shape;357;p31"/>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It is a dynamic software cost estimation approach</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The COCOMO (Constructive Cost Model) is a well-known software cost estimation model that was initially proposed by Barry Boehm in 1981. </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The COCOMO model is primarily used for estimating the cost of software development. </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The COCOMO is a widely used model for </a:t>
            </a:r>
            <a:r>
              <a:rPr lang="en-US" sz="2600" b="1" i="0" u="none">
                <a:solidFill>
                  <a:schemeClr val="dk1"/>
                </a:solidFill>
                <a:latin typeface="Gill Sans"/>
                <a:ea typeface="Gill Sans"/>
                <a:cs typeface="Gill Sans"/>
                <a:sym typeface="Gill Sans"/>
              </a:rPr>
              <a:t>estimating the effort</a:t>
            </a:r>
            <a:r>
              <a:rPr lang="en-US" sz="2600" b="0" i="0" u="none">
                <a:solidFill>
                  <a:schemeClr val="dk1"/>
                </a:solidFill>
                <a:latin typeface="Gill Sans"/>
                <a:ea typeface="Gill Sans"/>
                <a:cs typeface="Gill Sans"/>
                <a:sym typeface="Gill Sans"/>
              </a:rPr>
              <a:t> and </a:t>
            </a:r>
            <a:r>
              <a:rPr lang="en-US" sz="2600" b="1" i="0" u="none">
                <a:solidFill>
                  <a:schemeClr val="dk1"/>
                </a:solidFill>
                <a:latin typeface="Gill Sans"/>
                <a:ea typeface="Gill Sans"/>
                <a:cs typeface="Gill Sans"/>
                <a:sym typeface="Gill Sans"/>
              </a:rPr>
              <a:t>cost</a:t>
            </a:r>
            <a:r>
              <a:rPr lang="en-US" sz="2600" b="0" i="0" u="none">
                <a:solidFill>
                  <a:schemeClr val="dk1"/>
                </a:solidFill>
                <a:latin typeface="Gill Sans"/>
                <a:ea typeface="Gill Sans"/>
                <a:cs typeface="Gill Sans"/>
                <a:sym typeface="Gill Sans"/>
              </a:rPr>
              <a:t> of software development projects.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COCOMO is based on the idea that the </a:t>
            </a:r>
            <a:r>
              <a:rPr lang="en-US" sz="2600" b="1" i="0" u="none">
                <a:solidFill>
                  <a:schemeClr val="dk1"/>
                </a:solidFill>
                <a:latin typeface="Gill Sans"/>
                <a:ea typeface="Gill Sans"/>
                <a:cs typeface="Gill Sans"/>
                <a:sym typeface="Gill Sans"/>
              </a:rPr>
              <a:t>effort required </a:t>
            </a:r>
            <a:r>
              <a:rPr lang="en-US" sz="2600" b="0" i="0" u="none">
                <a:solidFill>
                  <a:schemeClr val="dk1"/>
                </a:solidFill>
                <a:latin typeface="Gill Sans"/>
                <a:ea typeface="Gill Sans"/>
                <a:cs typeface="Gill Sans"/>
                <a:sym typeface="Gill Sans"/>
              </a:rPr>
              <a:t>for a software project is </a:t>
            </a:r>
            <a:r>
              <a:rPr lang="en-US" sz="2600" b="1" i="0" u="none">
                <a:solidFill>
                  <a:schemeClr val="dk1"/>
                </a:solidFill>
                <a:latin typeface="Gill Sans"/>
                <a:ea typeface="Gill Sans"/>
                <a:cs typeface="Gill Sans"/>
                <a:sym typeface="Gill Sans"/>
              </a:rPr>
              <a:t>proportional to the size</a:t>
            </a:r>
            <a:r>
              <a:rPr lang="en-US" sz="2600" b="0" i="0" u="none">
                <a:solidFill>
                  <a:schemeClr val="dk1"/>
                </a:solidFill>
                <a:latin typeface="Gill Sans"/>
                <a:ea typeface="Gill Sans"/>
                <a:cs typeface="Gill Sans"/>
                <a:sym typeface="Gill Sans"/>
              </a:rPr>
              <a:t> and </a:t>
            </a:r>
            <a:r>
              <a:rPr lang="en-US" sz="2600" b="1" i="0" u="none">
                <a:solidFill>
                  <a:schemeClr val="dk1"/>
                </a:solidFill>
                <a:latin typeface="Gill Sans"/>
                <a:ea typeface="Gill Sans"/>
                <a:cs typeface="Gill Sans"/>
                <a:sym typeface="Gill Sans"/>
              </a:rPr>
              <a:t>complexity</a:t>
            </a:r>
            <a:r>
              <a:rPr lang="en-US" sz="2600" b="0" i="0" u="none">
                <a:solidFill>
                  <a:schemeClr val="dk1"/>
                </a:solidFill>
                <a:latin typeface="Gill Sans"/>
                <a:ea typeface="Gill Sans"/>
                <a:cs typeface="Gill Sans"/>
                <a:sym typeface="Gill Sans"/>
              </a:rPr>
              <a:t> of the project.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COCOMO Model cont..</a:t>
            </a:r>
            <a:endParaRPr/>
          </a:p>
        </p:txBody>
      </p:sp>
      <p:sp>
        <p:nvSpPr>
          <p:cNvPr id="363" name="Google Shape;363;p32"/>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None/>
            </a:pPr>
            <a:r>
              <a:rPr lang="en-US" sz="2600" b="1" i="0" u="none">
                <a:solidFill>
                  <a:schemeClr val="dk1"/>
                </a:solidFill>
                <a:latin typeface="Gill Sans"/>
                <a:ea typeface="Gill Sans"/>
                <a:cs typeface="Gill Sans"/>
                <a:sym typeface="Gill Sans"/>
              </a:rPr>
              <a:t>The necessary steps in this model are:</a:t>
            </a:r>
            <a:endParaRPr sz="2600" b="0" i="0" u="none">
              <a:solidFill>
                <a:schemeClr val="dk1"/>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Bookman Old Style"/>
              <a:buAutoNum type="arabicPeriod"/>
            </a:pPr>
            <a:r>
              <a:rPr lang="en-US" sz="2600" b="0" i="0" u="none">
                <a:solidFill>
                  <a:schemeClr val="dk1"/>
                </a:solidFill>
                <a:latin typeface="Gill Sans"/>
                <a:ea typeface="Gill Sans"/>
                <a:cs typeface="Gill Sans"/>
                <a:sym typeface="Gill Sans"/>
              </a:rPr>
              <a:t>Get an initial estimate of the development effort from evaluation of thousands of delivered lines of source code (KDLOC).</a:t>
            </a:r>
            <a:endParaRPr/>
          </a:p>
          <a:p>
            <a:pPr marL="273050" marR="0" lvl="0" indent="-273050" algn="l" rtl="0">
              <a:lnSpc>
                <a:spcPct val="100000"/>
              </a:lnSpc>
              <a:spcBef>
                <a:spcPts val="600"/>
              </a:spcBef>
              <a:spcAft>
                <a:spcPts val="0"/>
              </a:spcAft>
              <a:buClr>
                <a:schemeClr val="accent1"/>
              </a:buClr>
              <a:buSzPts val="1976"/>
              <a:buFont typeface="Bookman Old Style"/>
              <a:buAutoNum type="arabicPeriod"/>
            </a:pPr>
            <a:r>
              <a:rPr lang="en-US" sz="2600" b="0" i="0" u="none">
                <a:solidFill>
                  <a:schemeClr val="dk1"/>
                </a:solidFill>
                <a:latin typeface="Gill Sans"/>
                <a:ea typeface="Gill Sans"/>
                <a:cs typeface="Gill Sans"/>
                <a:sym typeface="Gill Sans"/>
              </a:rPr>
              <a:t>Determine a set of 15 multiplying factors from various attributes of the project.</a:t>
            </a:r>
            <a:endParaRPr/>
          </a:p>
          <a:p>
            <a:pPr marL="273050" marR="0" lvl="0" indent="-273050" algn="l" rtl="0">
              <a:lnSpc>
                <a:spcPct val="100000"/>
              </a:lnSpc>
              <a:spcBef>
                <a:spcPts val="600"/>
              </a:spcBef>
              <a:spcAft>
                <a:spcPts val="0"/>
              </a:spcAft>
              <a:buClr>
                <a:schemeClr val="accent1"/>
              </a:buClr>
              <a:buSzPts val="1976"/>
              <a:buFont typeface="Bookman Old Style"/>
              <a:buAutoNum type="arabicPeriod"/>
            </a:pPr>
            <a:r>
              <a:rPr lang="en-US" sz="2600" b="0" i="0" u="none">
                <a:solidFill>
                  <a:schemeClr val="dk1"/>
                </a:solidFill>
                <a:latin typeface="Gill Sans"/>
                <a:ea typeface="Gill Sans"/>
                <a:cs typeface="Gill Sans"/>
                <a:sym typeface="Gill Sans"/>
              </a:rPr>
              <a:t>Calculate the effort estimate by multiplying the initial estimate with all the multiplying factors i.e., multiply the values in step1 and step2.</a:t>
            </a:r>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3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COCOMO Model cont..</a:t>
            </a:r>
            <a:endParaRPr/>
          </a:p>
        </p:txBody>
      </p:sp>
      <p:sp>
        <p:nvSpPr>
          <p:cNvPr id="369" name="Google Shape;369;p33"/>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The initial estimate (also called nominal estimate) is determined by an equation of the form used in the static single variable models, using KDLOC as the measure of the size. To determine the initial effort E</a:t>
            </a:r>
            <a:r>
              <a:rPr lang="en-US" sz="2600" b="0" i="0" u="none" baseline="-25000">
                <a:solidFill>
                  <a:schemeClr val="dk1"/>
                </a:solidFill>
                <a:latin typeface="Gill Sans"/>
                <a:ea typeface="Gill Sans"/>
                <a:cs typeface="Gill Sans"/>
                <a:sym typeface="Gill Sans"/>
              </a:rPr>
              <a:t>i</a:t>
            </a:r>
            <a:r>
              <a:rPr lang="en-US" sz="2600" b="0" i="0" u="none">
                <a:solidFill>
                  <a:schemeClr val="dk1"/>
                </a:solidFill>
                <a:latin typeface="Gill Sans"/>
                <a:ea typeface="Gill Sans"/>
                <a:cs typeface="Gill Sans"/>
                <a:sym typeface="Gill Sans"/>
              </a:rPr>
              <a:t> in person-months the equation used is of the type is shown below</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                </a:t>
            </a:r>
            <a:r>
              <a:rPr lang="en-US" sz="2600" b="1" i="0" u="none">
                <a:solidFill>
                  <a:schemeClr val="dk1"/>
                </a:solidFill>
                <a:latin typeface="Gill Sans"/>
                <a:ea typeface="Gill Sans"/>
                <a:cs typeface="Gill Sans"/>
                <a:sym typeface="Gill Sans"/>
              </a:rPr>
              <a:t>E</a:t>
            </a:r>
            <a:r>
              <a:rPr lang="en-US" sz="2600" b="1" i="0" u="none" baseline="-25000">
                <a:solidFill>
                  <a:schemeClr val="dk1"/>
                </a:solidFill>
                <a:latin typeface="Gill Sans"/>
                <a:ea typeface="Gill Sans"/>
                <a:cs typeface="Gill Sans"/>
                <a:sym typeface="Gill Sans"/>
              </a:rPr>
              <a:t>i</a:t>
            </a:r>
            <a:r>
              <a:rPr lang="en-US" sz="2600" b="1" i="0" u="none">
                <a:solidFill>
                  <a:schemeClr val="dk1"/>
                </a:solidFill>
                <a:latin typeface="Gill Sans"/>
                <a:ea typeface="Gill Sans"/>
                <a:cs typeface="Gill Sans"/>
                <a:sym typeface="Gill Sans"/>
              </a:rPr>
              <a:t>=a*(KDLOC)</a:t>
            </a:r>
            <a:r>
              <a:rPr lang="en-US" sz="2600" b="1" i="0" u="none" baseline="30000">
                <a:solidFill>
                  <a:schemeClr val="dk1"/>
                </a:solidFill>
                <a:latin typeface="Gill Sans"/>
                <a:ea typeface="Gill Sans"/>
                <a:cs typeface="Gill Sans"/>
                <a:sym typeface="Gill Sans"/>
              </a:rPr>
              <a:t>b</a:t>
            </a:r>
            <a:endParaRPr sz="2600" b="0" i="0" u="none" baseline="30000">
              <a:solidFill>
                <a:schemeClr val="dk1"/>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The value of the constant a and b are depends on the project type.</a:t>
            </a:r>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COCOMO Model cont..</a:t>
            </a:r>
            <a:endParaRPr/>
          </a:p>
        </p:txBody>
      </p:sp>
      <p:sp>
        <p:nvSpPr>
          <p:cNvPr id="375" name="Google Shape;375;p34"/>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In COCOMO, projects are categorized into three types: </a:t>
            </a:r>
            <a:endParaRPr/>
          </a:p>
          <a:p>
            <a:pPr marL="273050" marR="0" lvl="0" indent="-273050" algn="l" rtl="0">
              <a:lnSpc>
                <a:spcPct val="100000"/>
              </a:lnSpc>
              <a:spcBef>
                <a:spcPts val="600"/>
              </a:spcBef>
              <a:spcAft>
                <a:spcPts val="0"/>
              </a:spcAft>
              <a:buClr>
                <a:schemeClr val="accent1"/>
              </a:buClr>
              <a:buSzPts val="1976"/>
              <a:buFont typeface="Noto Sans Symbols"/>
              <a:buNone/>
            </a:pPr>
            <a:endParaRPr sz="2600" b="1" i="0" u="none">
              <a:solidFill>
                <a:schemeClr val="dk1"/>
              </a:solidFill>
              <a:latin typeface="Gill Sans"/>
              <a:ea typeface="Gill Sans"/>
              <a:cs typeface="Gill Sans"/>
              <a:sym typeface="Gill Sans"/>
            </a:endParaRPr>
          </a:p>
          <a:p>
            <a:pPr marL="731837" marR="0" lvl="1" indent="-457199" algn="l" rtl="0">
              <a:lnSpc>
                <a:spcPct val="100000"/>
              </a:lnSpc>
              <a:spcBef>
                <a:spcPts val="500"/>
              </a:spcBef>
              <a:spcAft>
                <a:spcPts val="0"/>
              </a:spcAft>
              <a:buClr>
                <a:schemeClr val="accent2"/>
              </a:buClr>
              <a:buSzPts val="1748"/>
              <a:buFont typeface="Bookman Old Style"/>
              <a:buAutoNum type="arabicPeriod"/>
            </a:pPr>
            <a:r>
              <a:rPr lang="en-US" sz="2300" b="0" i="0" u="none" strike="noStrike" cap="none">
                <a:solidFill>
                  <a:schemeClr val="dk2"/>
                </a:solidFill>
                <a:latin typeface="Gill Sans"/>
                <a:ea typeface="Gill Sans"/>
                <a:cs typeface="Gill Sans"/>
                <a:sym typeface="Gill Sans"/>
              </a:rPr>
              <a:t>Organic</a:t>
            </a:r>
            <a:endParaRPr/>
          </a:p>
          <a:p>
            <a:pPr marL="731837" marR="0" lvl="1" indent="-457199" algn="l" rtl="0">
              <a:lnSpc>
                <a:spcPct val="100000"/>
              </a:lnSpc>
              <a:spcBef>
                <a:spcPts val="500"/>
              </a:spcBef>
              <a:spcAft>
                <a:spcPts val="0"/>
              </a:spcAft>
              <a:buClr>
                <a:schemeClr val="accent2"/>
              </a:buClr>
              <a:buSzPts val="1748"/>
              <a:buFont typeface="Bookman Old Style"/>
              <a:buAutoNum type="arabicPeriod"/>
            </a:pPr>
            <a:r>
              <a:rPr lang="en-US" sz="2300" b="0" i="0" u="none" strike="noStrike" cap="none">
                <a:solidFill>
                  <a:schemeClr val="dk2"/>
                </a:solidFill>
                <a:latin typeface="Gill Sans"/>
                <a:ea typeface="Gill Sans"/>
                <a:cs typeface="Gill Sans"/>
                <a:sym typeface="Gill Sans"/>
              </a:rPr>
              <a:t>Semidetached</a:t>
            </a:r>
            <a:endParaRPr/>
          </a:p>
          <a:p>
            <a:pPr marL="731837" marR="0" lvl="1" indent="-457199" algn="l" rtl="0">
              <a:lnSpc>
                <a:spcPct val="100000"/>
              </a:lnSpc>
              <a:spcBef>
                <a:spcPts val="500"/>
              </a:spcBef>
              <a:spcAft>
                <a:spcPts val="0"/>
              </a:spcAft>
              <a:buClr>
                <a:schemeClr val="accent2"/>
              </a:buClr>
              <a:buSzPts val="1748"/>
              <a:buFont typeface="Bookman Old Style"/>
              <a:buAutoNum type="arabicPeriod"/>
            </a:pPr>
            <a:r>
              <a:rPr lang="en-US" sz="2300" b="0" i="0" u="none" strike="noStrike" cap="none">
                <a:solidFill>
                  <a:schemeClr val="dk2"/>
                </a:solidFill>
                <a:latin typeface="Gill Sans"/>
                <a:ea typeface="Gill Sans"/>
                <a:cs typeface="Gill Sans"/>
                <a:sym typeface="Gill Sans"/>
              </a:rPr>
              <a:t>Embedded</a:t>
            </a:r>
            <a:endParaRPr/>
          </a:p>
          <a:p>
            <a:pPr marL="273050" marR="0" lvl="0" indent="-147574" algn="l" rtl="0">
              <a:lnSpc>
                <a:spcPct val="100000"/>
              </a:lnSpc>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3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COCOMO Model cont..</a:t>
            </a:r>
            <a:endParaRPr/>
          </a:p>
        </p:txBody>
      </p:sp>
      <p:sp>
        <p:nvSpPr>
          <p:cNvPr id="381" name="Google Shape;381;p35"/>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Organic:</a:t>
            </a:r>
            <a:r>
              <a:rPr lang="en-US" sz="2600" b="0" i="0" u="none">
                <a:solidFill>
                  <a:schemeClr val="dk1"/>
                </a:solidFill>
                <a:latin typeface="Gill Sans"/>
                <a:ea typeface="Gill Sans"/>
                <a:cs typeface="Gill Sans"/>
                <a:sym typeface="Gill Sans"/>
              </a:rPr>
              <a:t> A development project can be treated of the organic type, if the project deals with developing a well-understood application program, the size of the development team is reasonably small, and the team members are experienced in developing similar methods of projects. </a:t>
            </a:r>
            <a:r>
              <a:rPr lang="en-US" sz="2600" b="1" i="0" u="none">
                <a:solidFill>
                  <a:schemeClr val="dk1"/>
                </a:solidFill>
                <a:latin typeface="Gill Sans"/>
                <a:ea typeface="Gill Sans"/>
                <a:cs typeface="Gill Sans"/>
                <a:sym typeface="Gill Sans"/>
              </a:rPr>
              <a:t>Examples of this type of projects are simple business systems, simple inventory management systems, and data processing systems.</a:t>
            </a:r>
            <a:endParaRPr sz="2600" b="0" i="0" u="none">
              <a:solidFill>
                <a:schemeClr val="dk1"/>
              </a:solidFill>
              <a:latin typeface="Gill Sans"/>
              <a:ea typeface="Gill Sans"/>
              <a:cs typeface="Gill Sans"/>
              <a:sym typeface="Gill Sans"/>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6"/>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COCOMO Model cont..</a:t>
            </a:r>
            <a:endParaRPr/>
          </a:p>
        </p:txBody>
      </p:sp>
      <p:sp>
        <p:nvSpPr>
          <p:cNvPr id="387" name="Google Shape;387;p36"/>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Semidetached:</a:t>
            </a:r>
            <a:r>
              <a:rPr lang="en-US" sz="2600" b="0" i="0" u="none">
                <a:solidFill>
                  <a:schemeClr val="dk1"/>
                </a:solidFill>
                <a:latin typeface="Gill Sans"/>
                <a:ea typeface="Gill Sans"/>
                <a:cs typeface="Gill Sans"/>
                <a:sym typeface="Gill Sans"/>
              </a:rPr>
              <a:t> A development project can be treated with semidetached type if the development consists of a </a:t>
            </a:r>
            <a:r>
              <a:rPr lang="en-US" sz="2600" b="1" i="0" u="none">
                <a:solidFill>
                  <a:schemeClr val="dk1"/>
                </a:solidFill>
                <a:latin typeface="Gill Sans"/>
                <a:ea typeface="Gill Sans"/>
                <a:cs typeface="Gill Sans"/>
                <a:sym typeface="Gill Sans"/>
              </a:rPr>
              <a:t>mixture of experienced </a:t>
            </a:r>
            <a:r>
              <a:rPr lang="en-US" sz="2600" b="0" i="0" u="none">
                <a:solidFill>
                  <a:schemeClr val="dk1"/>
                </a:solidFill>
                <a:latin typeface="Gill Sans"/>
                <a:ea typeface="Gill Sans"/>
                <a:cs typeface="Gill Sans"/>
                <a:sym typeface="Gill Sans"/>
              </a:rPr>
              <a:t>and </a:t>
            </a:r>
            <a:r>
              <a:rPr lang="en-US" sz="2600" b="1" i="0" u="none">
                <a:solidFill>
                  <a:schemeClr val="dk1"/>
                </a:solidFill>
                <a:latin typeface="Gill Sans"/>
                <a:ea typeface="Gill Sans"/>
                <a:cs typeface="Gill Sans"/>
                <a:sym typeface="Gill Sans"/>
              </a:rPr>
              <a:t>inexperienced</a:t>
            </a:r>
            <a:r>
              <a:rPr lang="en-US" sz="2600" b="0" i="0" u="none">
                <a:solidFill>
                  <a:schemeClr val="dk1"/>
                </a:solidFill>
                <a:latin typeface="Gill Sans"/>
                <a:ea typeface="Gill Sans"/>
                <a:cs typeface="Gill Sans"/>
                <a:sym typeface="Gill Sans"/>
              </a:rPr>
              <a:t> staff. Team members may have finite experience in related systems but may be unfamiliar with some aspects of the order being developed. </a:t>
            </a:r>
            <a:r>
              <a:rPr lang="en-US" sz="2600" b="1" i="0" u="none">
                <a:solidFill>
                  <a:schemeClr val="dk1"/>
                </a:solidFill>
                <a:latin typeface="Gill Sans"/>
                <a:ea typeface="Gill Sans"/>
                <a:cs typeface="Gill Sans"/>
                <a:sym typeface="Gill Sans"/>
              </a:rPr>
              <a:t>Example of Semidetached system includes developing a new operating system (OS), a Database Management System (DBMS), and complex inventory management system.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COCOMO Model cont..</a:t>
            </a:r>
            <a:endParaRPr/>
          </a:p>
        </p:txBody>
      </p:sp>
      <p:sp>
        <p:nvSpPr>
          <p:cNvPr id="393" name="Google Shape;393;p37"/>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Embedded:</a:t>
            </a:r>
            <a:r>
              <a:rPr lang="en-US" sz="2600" b="0" i="0" u="none">
                <a:solidFill>
                  <a:schemeClr val="dk1"/>
                </a:solidFill>
                <a:latin typeface="Gill Sans"/>
                <a:ea typeface="Gill Sans"/>
                <a:cs typeface="Gill Sans"/>
                <a:sym typeface="Gill Sans"/>
              </a:rPr>
              <a:t> A development project is treated to be of an embedded type, if the software being developed is strongly coupled to complex hardware, or if the stringent regulations on the operational method exist. </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For Example:</a:t>
            </a:r>
            <a:r>
              <a:rPr lang="en-US" sz="2600" b="0" i="0" u="none">
                <a:solidFill>
                  <a:schemeClr val="dk1"/>
                </a:solidFill>
                <a:latin typeface="Gill Sans"/>
                <a:ea typeface="Gill Sans"/>
                <a:cs typeface="Gill Sans"/>
                <a:sym typeface="Gill Sans"/>
              </a:rPr>
              <a:t> ATM, Air Traffic control.</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3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COCOMO Model cont..</a:t>
            </a:r>
            <a:endParaRPr/>
          </a:p>
        </p:txBody>
      </p:sp>
      <p:sp>
        <p:nvSpPr>
          <p:cNvPr id="399" name="Google Shape;399;p38"/>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Embedded:</a:t>
            </a:r>
            <a:r>
              <a:rPr lang="en-US" sz="2600" b="0" i="0" u="none">
                <a:solidFill>
                  <a:schemeClr val="dk1"/>
                </a:solidFill>
                <a:latin typeface="Gill Sans"/>
                <a:ea typeface="Gill Sans"/>
                <a:cs typeface="Gill Sans"/>
                <a:sym typeface="Gill Sans"/>
              </a:rPr>
              <a:t> A development project is treated to be of an embedded type, if the software being developed is strongly coupled to complex hardware, or if the stringent regulations on the operational method exist. </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For Example:</a:t>
            </a:r>
            <a:r>
              <a:rPr lang="en-US" sz="2600" b="0" i="0" u="none">
                <a:solidFill>
                  <a:schemeClr val="dk1"/>
                </a:solidFill>
                <a:latin typeface="Gill Sans"/>
                <a:ea typeface="Gill Sans"/>
                <a:cs typeface="Gill Sans"/>
                <a:sym typeface="Gill Sans"/>
              </a:rPr>
              <a:t> ATM, Air Traffic control.</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COCOMO Model cont..</a:t>
            </a:r>
            <a:endParaRPr/>
          </a:p>
        </p:txBody>
      </p:sp>
      <p:sp>
        <p:nvSpPr>
          <p:cNvPr id="405" name="Google Shape;405;p39"/>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For three product categories, Bohem provides a different set of expression to predict </a:t>
            </a:r>
            <a:r>
              <a:rPr lang="en-US" sz="2600" b="1" i="0" u="none">
                <a:solidFill>
                  <a:srgbClr val="C00000"/>
                </a:solidFill>
                <a:latin typeface="Gill Sans"/>
                <a:ea typeface="Gill Sans"/>
                <a:cs typeface="Gill Sans"/>
                <a:sym typeface="Gill Sans"/>
              </a:rPr>
              <a:t>effort</a:t>
            </a:r>
            <a:r>
              <a:rPr lang="en-US" sz="2600" b="0" i="0" u="none">
                <a:solidFill>
                  <a:schemeClr val="dk1"/>
                </a:solidFill>
                <a:latin typeface="Gill Sans"/>
                <a:ea typeface="Gill Sans"/>
                <a:cs typeface="Gill Sans"/>
                <a:sym typeface="Gill Sans"/>
              </a:rPr>
              <a:t> (in a unit of </a:t>
            </a:r>
            <a:r>
              <a:rPr lang="en-US" sz="2600" b="1" i="0" u="none">
                <a:solidFill>
                  <a:schemeClr val="dk1"/>
                </a:solidFill>
                <a:latin typeface="Gill Sans"/>
                <a:ea typeface="Gill Sans"/>
                <a:cs typeface="Gill Sans"/>
                <a:sym typeface="Gill Sans"/>
              </a:rPr>
              <a:t>person month (PM)</a:t>
            </a:r>
            <a:r>
              <a:rPr lang="en-US" sz="2600" b="0" i="0" u="none">
                <a:solidFill>
                  <a:schemeClr val="dk1"/>
                </a:solidFill>
                <a:latin typeface="Gill Sans"/>
                <a:ea typeface="Gill Sans"/>
                <a:cs typeface="Gill Sans"/>
                <a:sym typeface="Gill Sans"/>
              </a:rPr>
              <a:t>)and </a:t>
            </a:r>
            <a:r>
              <a:rPr lang="en-US" sz="2600" b="1" i="0" u="none">
                <a:solidFill>
                  <a:srgbClr val="C00000"/>
                </a:solidFill>
                <a:latin typeface="Gill Sans"/>
                <a:ea typeface="Gill Sans"/>
                <a:cs typeface="Gill Sans"/>
                <a:sym typeface="Gill Sans"/>
              </a:rPr>
              <a:t>development time</a:t>
            </a:r>
            <a:r>
              <a:rPr lang="en-US" sz="2600" b="0" i="0" u="none">
                <a:solidFill>
                  <a:schemeClr val="dk1"/>
                </a:solidFill>
                <a:latin typeface="Gill Sans"/>
                <a:ea typeface="Gill Sans"/>
                <a:cs typeface="Gill Sans"/>
                <a:sym typeface="Gill Sans"/>
              </a:rPr>
              <a:t> from the size of estimation in KLOC(Kilo Line of code) efforts estimation takes into account the productivity loss due to holidays, weekly off, coffee breaks, etc.</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According to Boehm, software cost estimation should be done through three stages:</a:t>
            </a:r>
            <a:endParaRPr/>
          </a:p>
          <a:p>
            <a:pPr marL="731837" marR="0" lvl="1" indent="-457199" algn="l" rtl="0">
              <a:lnSpc>
                <a:spcPct val="100000"/>
              </a:lnSpc>
              <a:spcBef>
                <a:spcPts val="500"/>
              </a:spcBef>
              <a:spcAft>
                <a:spcPts val="0"/>
              </a:spcAft>
              <a:buClr>
                <a:schemeClr val="accent2"/>
              </a:buClr>
              <a:buSzPts val="1748"/>
              <a:buFont typeface="Bookman Old Style"/>
              <a:buAutoNum type="arabicPeriod"/>
            </a:pPr>
            <a:r>
              <a:rPr lang="en-US" sz="2300" b="0" i="0" u="none" strike="noStrike" cap="none">
                <a:solidFill>
                  <a:schemeClr val="dk2"/>
                </a:solidFill>
                <a:latin typeface="Gill Sans"/>
                <a:ea typeface="Gill Sans"/>
                <a:cs typeface="Gill Sans"/>
                <a:sym typeface="Gill Sans"/>
              </a:rPr>
              <a:t>Basic Model</a:t>
            </a:r>
            <a:endParaRPr/>
          </a:p>
          <a:p>
            <a:pPr marL="731837" marR="0" lvl="1" indent="-457199" algn="l" rtl="0">
              <a:lnSpc>
                <a:spcPct val="100000"/>
              </a:lnSpc>
              <a:spcBef>
                <a:spcPts val="500"/>
              </a:spcBef>
              <a:spcAft>
                <a:spcPts val="0"/>
              </a:spcAft>
              <a:buClr>
                <a:schemeClr val="accent2"/>
              </a:buClr>
              <a:buSzPts val="1748"/>
              <a:buFont typeface="Bookman Old Style"/>
              <a:buAutoNum type="arabicPeriod"/>
            </a:pPr>
            <a:r>
              <a:rPr lang="en-US" sz="2300" b="0" i="0" u="none" strike="noStrike" cap="none">
                <a:solidFill>
                  <a:schemeClr val="dk2"/>
                </a:solidFill>
                <a:latin typeface="Gill Sans"/>
                <a:ea typeface="Gill Sans"/>
                <a:cs typeface="Gill Sans"/>
                <a:sym typeface="Gill Sans"/>
              </a:rPr>
              <a:t>Intermediate Model</a:t>
            </a:r>
            <a:endParaRPr/>
          </a:p>
          <a:p>
            <a:pPr marL="731837" marR="0" lvl="1" indent="-457199" algn="l" rtl="0">
              <a:lnSpc>
                <a:spcPct val="100000"/>
              </a:lnSpc>
              <a:spcBef>
                <a:spcPts val="500"/>
              </a:spcBef>
              <a:spcAft>
                <a:spcPts val="0"/>
              </a:spcAft>
              <a:buClr>
                <a:schemeClr val="accent2"/>
              </a:buClr>
              <a:buSzPts val="1748"/>
              <a:buFont typeface="Bookman Old Style"/>
              <a:buAutoNum type="arabicPeriod"/>
            </a:pPr>
            <a:r>
              <a:rPr lang="en-US" sz="2300" b="0" i="0" u="none" strike="noStrike" cap="none">
                <a:solidFill>
                  <a:schemeClr val="dk2"/>
                </a:solidFill>
                <a:latin typeface="Gill Sans"/>
                <a:ea typeface="Gill Sans"/>
                <a:cs typeface="Gill Sans"/>
                <a:sym typeface="Gill Sans"/>
              </a:rPr>
              <a:t>Detailed Model</a:t>
            </a:r>
            <a:endParaRPr/>
          </a:p>
          <a:p>
            <a:pPr marL="273050" marR="0" lvl="0" indent="-147574" algn="l" rtl="0">
              <a:lnSpc>
                <a:spcPct val="100000"/>
              </a:lnSpc>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Costing cont..</a:t>
            </a:r>
            <a:endParaRPr/>
          </a:p>
        </p:txBody>
      </p:sp>
      <p:pic>
        <p:nvPicPr>
          <p:cNvPr id="94" name="Google Shape;94;p4"/>
          <p:cNvPicPr preferRelativeResize="0">
            <a:picLocks noGrp="1"/>
          </p:cNvPicPr>
          <p:nvPr>
            <p:ph type="body" idx="1"/>
          </p:nvPr>
        </p:nvPicPr>
        <p:blipFill rotWithShape="1">
          <a:blip r:embed="rId3">
            <a:alphaModFix/>
          </a:blip>
          <a:srcRect/>
          <a:stretch/>
        </p:blipFill>
        <p:spPr>
          <a:xfrm>
            <a:off x="228600" y="1447800"/>
            <a:ext cx="3994150" cy="4937125"/>
          </a:xfrm>
          <a:prstGeom prst="rect">
            <a:avLst/>
          </a:prstGeom>
          <a:noFill/>
          <a:ln>
            <a:noFill/>
          </a:ln>
        </p:spPr>
      </p:pic>
      <p:pic>
        <p:nvPicPr>
          <p:cNvPr id="95" name="Google Shape;95;p4"/>
          <p:cNvPicPr preferRelativeResize="0"/>
          <p:nvPr/>
        </p:nvPicPr>
        <p:blipFill rotWithShape="1">
          <a:blip r:embed="rId4">
            <a:alphaModFix/>
          </a:blip>
          <a:srcRect/>
          <a:stretch/>
        </p:blipFill>
        <p:spPr>
          <a:xfrm>
            <a:off x="4419600" y="1371600"/>
            <a:ext cx="4371975" cy="50101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40"/>
          <p:cNvSpPr txBox="1">
            <a:spLocks noGrp="1"/>
          </p:cNvSpPr>
          <p:nvPr>
            <p:ph type="title"/>
          </p:nvPr>
        </p:nvSpPr>
        <p:spPr>
          <a:xfrm>
            <a:off x="457200" y="152400"/>
            <a:ext cx="8229600" cy="838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COCOMO Model cont..</a:t>
            </a:r>
            <a:endParaRPr/>
          </a:p>
        </p:txBody>
      </p:sp>
      <p:sp>
        <p:nvSpPr>
          <p:cNvPr id="411" name="Google Shape;411;p40"/>
          <p:cNvSpPr txBox="1">
            <a:spLocks noGrp="1"/>
          </p:cNvSpPr>
          <p:nvPr>
            <p:ph type="body" idx="1"/>
          </p:nvPr>
        </p:nvSpPr>
        <p:spPr>
          <a:xfrm>
            <a:off x="457200" y="1219200"/>
            <a:ext cx="8534400" cy="50292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520"/>
              <a:buFont typeface="Noto Sans Symbols"/>
              <a:buChar char="🞂"/>
            </a:pPr>
            <a:r>
              <a:rPr lang="en-US" sz="2000" b="1" i="0" u="none">
                <a:solidFill>
                  <a:schemeClr val="dk1"/>
                </a:solidFill>
                <a:latin typeface="Gill Sans"/>
                <a:ea typeface="Gill Sans"/>
                <a:cs typeface="Gill Sans"/>
                <a:sym typeface="Gill Sans"/>
              </a:rPr>
              <a:t>Basic COCOMO Model:</a:t>
            </a:r>
            <a:r>
              <a:rPr lang="en-US" sz="2000" b="0" i="0" u="none">
                <a:solidFill>
                  <a:schemeClr val="dk1"/>
                </a:solidFill>
                <a:latin typeface="Gill Sans"/>
                <a:ea typeface="Gill Sans"/>
                <a:cs typeface="Gill Sans"/>
                <a:sym typeface="Gill Sans"/>
              </a:rPr>
              <a:t> The basic COCOMO model provide an accurate size of the project parameters. The following expressions give the basic COCOMO estimation model:</a:t>
            </a:r>
            <a:endParaRPr/>
          </a:p>
          <a:p>
            <a:pPr marL="273050" marR="0" lvl="0" indent="-273050" algn="l" rtl="0">
              <a:lnSpc>
                <a:spcPct val="100000"/>
              </a:lnSpc>
              <a:spcBef>
                <a:spcPts val="600"/>
              </a:spcBef>
              <a:spcAft>
                <a:spcPts val="0"/>
              </a:spcAft>
              <a:buClr>
                <a:schemeClr val="accent1"/>
              </a:buClr>
              <a:buSzPts val="1520"/>
              <a:buFont typeface="Noto Sans Symbols"/>
              <a:buChar char="🞂"/>
            </a:pPr>
            <a:r>
              <a:rPr lang="en-US" sz="2000" b="0" i="0" u="none">
                <a:solidFill>
                  <a:schemeClr val="dk1"/>
                </a:solidFill>
                <a:latin typeface="Gill Sans"/>
                <a:ea typeface="Gill Sans"/>
                <a:cs typeface="Gill Sans"/>
                <a:sym typeface="Gill Sans"/>
              </a:rPr>
              <a:t>                </a:t>
            </a:r>
            <a:r>
              <a:rPr lang="en-US" sz="2000" b="1" i="0" u="none">
                <a:solidFill>
                  <a:schemeClr val="dk1"/>
                </a:solidFill>
                <a:latin typeface="Gill Sans"/>
                <a:ea typeface="Gill Sans"/>
                <a:cs typeface="Gill Sans"/>
                <a:sym typeface="Gill Sans"/>
              </a:rPr>
              <a:t>Effort=a</a:t>
            </a:r>
            <a:r>
              <a:rPr lang="en-US" sz="2000" b="1" i="0" u="none" baseline="-25000">
                <a:solidFill>
                  <a:schemeClr val="dk1"/>
                </a:solidFill>
                <a:latin typeface="Gill Sans"/>
                <a:ea typeface="Gill Sans"/>
                <a:cs typeface="Gill Sans"/>
                <a:sym typeface="Gill Sans"/>
              </a:rPr>
              <a:t>1</a:t>
            </a:r>
            <a:r>
              <a:rPr lang="en-US" sz="2000" b="1" i="0" u="none">
                <a:solidFill>
                  <a:schemeClr val="dk1"/>
                </a:solidFill>
                <a:latin typeface="Gill Sans"/>
                <a:ea typeface="Gill Sans"/>
                <a:cs typeface="Gill Sans"/>
                <a:sym typeface="Gill Sans"/>
              </a:rPr>
              <a:t>(KLOC)</a:t>
            </a:r>
            <a:r>
              <a:rPr lang="en-US" sz="2000" b="1" i="0" u="none" baseline="30000">
                <a:solidFill>
                  <a:schemeClr val="dk1"/>
                </a:solidFill>
                <a:latin typeface="Gill Sans"/>
                <a:ea typeface="Gill Sans"/>
                <a:cs typeface="Gill Sans"/>
                <a:sym typeface="Gill Sans"/>
              </a:rPr>
              <a:t>a2</a:t>
            </a:r>
            <a:r>
              <a:rPr lang="en-US" sz="2000" b="1" i="0" u="none">
                <a:solidFill>
                  <a:schemeClr val="dk1"/>
                </a:solidFill>
                <a:latin typeface="Gill Sans"/>
                <a:ea typeface="Gill Sans"/>
                <a:cs typeface="Gill Sans"/>
                <a:sym typeface="Gill Sans"/>
              </a:rPr>
              <a:t> PM</a:t>
            </a:r>
            <a:r>
              <a:rPr lang="en-US" sz="2000" b="0" i="0" u="none">
                <a:solidFill>
                  <a:schemeClr val="dk1"/>
                </a:solidFill>
                <a:latin typeface="Gill Sans"/>
                <a:ea typeface="Gill Sans"/>
                <a:cs typeface="Gill Sans"/>
                <a:sym typeface="Gill Sans"/>
              </a:rPr>
              <a:t/>
            </a:r>
            <a:br>
              <a:rPr lang="en-US" sz="2000" b="0" i="0" u="none">
                <a:solidFill>
                  <a:schemeClr val="dk1"/>
                </a:solidFill>
                <a:latin typeface="Gill Sans"/>
                <a:ea typeface="Gill Sans"/>
                <a:cs typeface="Gill Sans"/>
                <a:sym typeface="Gill Sans"/>
              </a:rPr>
            </a:br>
            <a:r>
              <a:rPr lang="en-US" sz="2000" b="0" i="0" u="none">
                <a:solidFill>
                  <a:schemeClr val="dk1"/>
                </a:solidFill>
                <a:latin typeface="Gill Sans"/>
                <a:ea typeface="Gill Sans"/>
                <a:cs typeface="Gill Sans"/>
                <a:sym typeface="Gill Sans"/>
              </a:rPr>
              <a:t>                </a:t>
            </a:r>
            <a:r>
              <a:rPr lang="en-US" sz="2000" b="1" i="0" u="none">
                <a:solidFill>
                  <a:schemeClr val="dk1"/>
                </a:solidFill>
                <a:latin typeface="Gill Sans"/>
                <a:ea typeface="Gill Sans"/>
                <a:cs typeface="Gill Sans"/>
                <a:sym typeface="Gill Sans"/>
              </a:rPr>
              <a:t>Tdev=b</a:t>
            </a:r>
            <a:r>
              <a:rPr lang="en-US" sz="2000" b="1" i="0" u="none" baseline="-25000">
                <a:solidFill>
                  <a:schemeClr val="dk1"/>
                </a:solidFill>
                <a:latin typeface="Gill Sans"/>
                <a:ea typeface="Gill Sans"/>
                <a:cs typeface="Gill Sans"/>
                <a:sym typeface="Gill Sans"/>
              </a:rPr>
              <a:t>1</a:t>
            </a:r>
            <a:r>
              <a:rPr lang="en-US" sz="2000" b="1" i="0" u="none">
                <a:solidFill>
                  <a:schemeClr val="dk1"/>
                </a:solidFill>
                <a:latin typeface="Gill Sans"/>
                <a:ea typeface="Gill Sans"/>
                <a:cs typeface="Gill Sans"/>
                <a:sym typeface="Gill Sans"/>
              </a:rPr>
              <a:t>(efforts)</a:t>
            </a:r>
            <a:r>
              <a:rPr lang="en-US" sz="2000" b="1" i="0" u="none" baseline="30000">
                <a:solidFill>
                  <a:schemeClr val="dk1"/>
                </a:solidFill>
                <a:latin typeface="Gill Sans"/>
                <a:ea typeface="Gill Sans"/>
                <a:cs typeface="Gill Sans"/>
                <a:sym typeface="Gill Sans"/>
              </a:rPr>
              <a:t>b2</a:t>
            </a:r>
            <a:r>
              <a:rPr lang="en-US" sz="2000" b="1" i="0" u="none">
                <a:solidFill>
                  <a:schemeClr val="dk1"/>
                </a:solidFill>
                <a:latin typeface="Gill Sans"/>
                <a:ea typeface="Gill Sans"/>
                <a:cs typeface="Gill Sans"/>
                <a:sym typeface="Gill Sans"/>
              </a:rPr>
              <a:t> Months</a:t>
            </a:r>
            <a:endParaRPr/>
          </a:p>
          <a:p>
            <a:pPr marL="273050" marR="0" lvl="0" indent="-273050" algn="l" rtl="0">
              <a:lnSpc>
                <a:spcPct val="100000"/>
              </a:lnSpc>
              <a:spcBef>
                <a:spcPts val="600"/>
              </a:spcBef>
              <a:spcAft>
                <a:spcPts val="0"/>
              </a:spcAft>
              <a:buClr>
                <a:schemeClr val="accent1"/>
              </a:buClr>
              <a:buSzPts val="1520"/>
              <a:buFont typeface="Noto Sans Symbols"/>
              <a:buChar char="🞂"/>
            </a:pPr>
            <a:r>
              <a:rPr lang="en-US" sz="2000" b="0" i="0" u="none">
                <a:solidFill>
                  <a:schemeClr val="dk1"/>
                </a:solidFill>
                <a:latin typeface="Gill Sans"/>
                <a:ea typeface="Gill Sans"/>
                <a:cs typeface="Gill Sans"/>
                <a:sym typeface="Gill Sans"/>
              </a:rPr>
              <a:t>Where</a:t>
            </a:r>
            <a:endParaRPr/>
          </a:p>
          <a:p>
            <a:pPr marL="273050" marR="0" lvl="0" indent="-273050" algn="l" rtl="0">
              <a:lnSpc>
                <a:spcPct val="100000"/>
              </a:lnSpc>
              <a:spcBef>
                <a:spcPts val="600"/>
              </a:spcBef>
              <a:spcAft>
                <a:spcPts val="0"/>
              </a:spcAft>
              <a:buClr>
                <a:schemeClr val="accent1"/>
              </a:buClr>
              <a:buSzPts val="1520"/>
              <a:buFont typeface="Noto Sans Symbols"/>
              <a:buChar char="🞂"/>
            </a:pPr>
            <a:r>
              <a:rPr lang="en-US" sz="2000" b="1" i="0" u="none">
                <a:solidFill>
                  <a:schemeClr val="dk1"/>
                </a:solidFill>
                <a:latin typeface="Gill Sans"/>
                <a:ea typeface="Gill Sans"/>
                <a:cs typeface="Gill Sans"/>
                <a:sym typeface="Gill Sans"/>
              </a:rPr>
              <a:t>KLOC</a:t>
            </a:r>
            <a:r>
              <a:rPr lang="en-US" sz="2000" b="0" i="0" u="none">
                <a:solidFill>
                  <a:schemeClr val="dk1"/>
                </a:solidFill>
                <a:latin typeface="Gill Sans"/>
                <a:ea typeface="Gill Sans"/>
                <a:cs typeface="Gill Sans"/>
                <a:sym typeface="Gill Sans"/>
              </a:rPr>
              <a:t> is the estimated size of the software product indicate in Kilo (Thounds) Lines of Code,</a:t>
            </a:r>
            <a:endParaRPr/>
          </a:p>
          <a:p>
            <a:pPr marL="273050" marR="0" lvl="0" indent="-273050" algn="l" rtl="0">
              <a:lnSpc>
                <a:spcPct val="100000"/>
              </a:lnSpc>
              <a:spcBef>
                <a:spcPts val="600"/>
              </a:spcBef>
              <a:spcAft>
                <a:spcPts val="0"/>
              </a:spcAft>
              <a:buClr>
                <a:schemeClr val="accent1"/>
              </a:buClr>
              <a:buSzPts val="1520"/>
              <a:buFont typeface="Noto Sans Symbols"/>
              <a:buChar char="🞂"/>
            </a:pPr>
            <a:r>
              <a:rPr lang="en-US" sz="2000" b="0" i="0" u="none">
                <a:solidFill>
                  <a:schemeClr val="dk1"/>
                </a:solidFill>
                <a:latin typeface="Gill Sans"/>
                <a:ea typeface="Gill Sans"/>
                <a:cs typeface="Gill Sans"/>
                <a:sym typeface="Gill Sans"/>
              </a:rPr>
              <a:t>a</a:t>
            </a:r>
            <a:r>
              <a:rPr lang="en-US" sz="2000" b="0" i="0" u="none" baseline="-25000">
                <a:solidFill>
                  <a:schemeClr val="dk1"/>
                </a:solidFill>
                <a:latin typeface="Gill Sans"/>
                <a:ea typeface="Gill Sans"/>
                <a:cs typeface="Gill Sans"/>
                <a:sym typeface="Gill Sans"/>
              </a:rPr>
              <a:t>1</a:t>
            </a:r>
            <a:r>
              <a:rPr lang="en-US" sz="2000" b="0" i="0" u="none">
                <a:solidFill>
                  <a:schemeClr val="dk1"/>
                </a:solidFill>
                <a:latin typeface="Gill Sans"/>
                <a:ea typeface="Gill Sans"/>
                <a:cs typeface="Gill Sans"/>
                <a:sym typeface="Gill Sans"/>
              </a:rPr>
              <a:t>,a</a:t>
            </a:r>
            <a:r>
              <a:rPr lang="en-US" sz="2000" b="0" i="0" u="none" baseline="-25000">
                <a:solidFill>
                  <a:schemeClr val="dk1"/>
                </a:solidFill>
                <a:latin typeface="Gill Sans"/>
                <a:ea typeface="Gill Sans"/>
                <a:cs typeface="Gill Sans"/>
                <a:sym typeface="Gill Sans"/>
              </a:rPr>
              <a:t>2</a:t>
            </a:r>
            <a:r>
              <a:rPr lang="en-US" sz="2000" b="0" i="0" u="none">
                <a:solidFill>
                  <a:schemeClr val="dk1"/>
                </a:solidFill>
                <a:latin typeface="Gill Sans"/>
                <a:ea typeface="Gill Sans"/>
                <a:cs typeface="Gill Sans"/>
                <a:sym typeface="Gill Sans"/>
              </a:rPr>
              <a:t>,b</a:t>
            </a:r>
            <a:r>
              <a:rPr lang="en-US" sz="2000" b="0" i="0" u="none" baseline="-25000">
                <a:solidFill>
                  <a:schemeClr val="dk1"/>
                </a:solidFill>
                <a:latin typeface="Gill Sans"/>
                <a:ea typeface="Gill Sans"/>
                <a:cs typeface="Gill Sans"/>
                <a:sym typeface="Gill Sans"/>
              </a:rPr>
              <a:t>1</a:t>
            </a:r>
            <a:r>
              <a:rPr lang="en-US" sz="2000" b="0" i="0" u="none">
                <a:solidFill>
                  <a:schemeClr val="dk1"/>
                </a:solidFill>
                <a:latin typeface="Gill Sans"/>
                <a:ea typeface="Gill Sans"/>
                <a:cs typeface="Gill Sans"/>
                <a:sym typeface="Gill Sans"/>
              </a:rPr>
              <a:t>,b</a:t>
            </a:r>
            <a:r>
              <a:rPr lang="en-US" sz="2000" b="0" i="0" u="none" baseline="-25000">
                <a:solidFill>
                  <a:schemeClr val="dk1"/>
                </a:solidFill>
                <a:latin typeface="Gill Sans"/>
                <a:ea typeface="Gill Sans"/>
                <a:cs typeface="Gill Sans"/>
                <a:sym typeface="Gill Sans"/>
              </a:rPr>
              <a:t>2</a:t>
            </a:r>
            <a:r>
              <a:rPr lang="en-US" sz="2000" b="0" i="0" u="none">
                <a:solidFill>
                  <a:schemeClr val="dk1"/>
                </a:solidFill>
                <a:latin typeface="Gill Sans"/>
                <a:ea typeface="Gill Sans"/>
                <a:cs typeface="Gill Sans"/>
                <a:sym typeface="Gill Sans"/>
              </a:rPr>
              <a:t> are constants for each group of software products,</a:t>
            </a:r>
            <a:endParaRPr/>
          </a:p>
          <a:p>
            <a:pPr marL="273050" marR="0" lvl="0" indent="-273050" algn="l" rtl="0">
              <a:lnSpc>
                <a:spcPct val="100000"/>
              </a:lnSpc>
              <a:spcBef>
                <a:spcPts val="600"/>
              </a:spcBef>
              <a:spcAft>
                <a:spcPts val="0"/>
              </a:spcAft>
              <a:buClr>
                <a:schemeClr val="accent1"/>
              </a:buClr>
              <a:buSzPts val="1520"/>
              <a:buFont typeface="Noto Sans Symbols"/>
              <a:buChar char="🞂"/>
            </a:pPr>
            <a:r>
              <a:rPr lang="en-US" sz="2000" b="1" i="0" u="none">
                <a:solidFill>
                  <a:schemeClr val="dk1"/>
                </a:solidFill>
                <a:latin typeface="Gill Sans"/>
                <a:ea typeface="Gill Sans"/>
                <a:cs typeface="Gill Sans"/>
                <a:sym typeface="Gill Sans"/>
              </a:rPr>
              <a:t>Tdev</a:t>
            </a:r>
            <a:r>
              <a:rPr lang="en-US" sz="2000" b="0" i="0" u="none">
                <a:solidFill>
                  <a:schemeClr val="dk1"/>
                </a:solidFill>
                <a:latin typeface="Gill Sans"/>
                <a:ea typeface="Gill Sans"/>
                <a:cs typeface="Gill Sans"/>
                <a:sym typeface="Gill Sans"/>
              </a:rPr>
              <a:t> is the estimated time to develop the software, expressed in months</a:t>
            </a:r>
            <a:endParaRPr/>
          </a:p>
          <a:p>
            <a:pPr marL="273050" marR="0" lvl="0" indent="-273050" algn="l" rtl="0">
              <a:lnSpc>
                <a:spcPct val="100000"/>
              </a:lnSpc>
              <a:spcBef>
                <a:spcPts val="600"/>
              </a:spcBef>
              <a:spcAft>
                <a:spcPts val="0"/>
              </a:spcAft>
              <a:buClr>
                <a:schemeClr val="accent1"/>
              </a:buClr>
              <a:buSzPts val="1520"/>
              <a:buFont typeface="Noto Sans Symbols"/>
              <a:buChar char="🞂"/>
            </a:pPr>
            <a:r>
              <a:rPr lang="en-US" sz="2000" b="1" i="0" u="none">
                <a:solidFill>
                  <a:schemeClr val="dk1"/>
                </a:solidFill>
                <a:latin typeface="Gill Sans"/>
                <a:ea typeface="Gill Sans"/>
                <a:cs typeface="Gill Sans"/>
                <a:sym typeface="Gill Sans"/>
              </a:rPr>
              <a:t>Effort</a:t>
            </a:r>
            <a:r>
              <a:rPr lang="en-US" sz="2000" b="0" i="0" u="none">
                <a:solidFill>
                  <a:schemeClr val="dk1"/>
                </a:solidFill>
                <a:latin typeface="Gill Sans"/>
                <a:ea typeface="Gill Sans"/>
                <a:cs typeface="Gill Sans"/>
                <a:sym typeface="Gill Sans"/>
              </a:rPr>
              <a:t> is the total effort required to develop the software product, expressed in </a:t>
            </a:r>
            <a:r>
              <a:rPr lang="en-US" sz="2000" b="1" i="0" u="none">
                <a:solidFill>
                  <a:schemeClr val="dk1"/>
                </a:solidFill>
                <a:latin typeface="Gill Sans"/>
                <a:ea typeface="Gill Sans"/>
                <a:cs typeface="Gill Sans"/>
                <a:sym typeface="Gill Sans"/>
              </a:rPr>
              <a:t>person months (PMs)</a:t>
            </a:r>
            <a:r>
              <a:rPr lang="en-US" sz="2000" b="0" i="0" u="none">
                <a:solidFill>
                  <a:schemeClr val="dk1"/>
                </a:solidFill>
                <a:latin typeface="Gill Sans"/>
                <a:ea typeface="Gill Sans"/>
                <a:cs typeface="Gill Sans"/>
                <a:sym typeface="Gill Sans"/>
              </a:rPr>
              <a:t>.</a:t>
            </a:r>
            <a:endParaRPr/>
          </a:p>
          <a:p>
            <a:pPr marL="273050" marR="0" lvl="0" indent="-147574" algn="l" rtl="0">
              <a:lnSpc>
                <a:spcPct val="100000"/>
              </a:lnSpc>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41"/>
          <p:cNvSpPr txBox="1">
            <a:spLocks noGrp="1"/>
          </p:cNvSpPr>
          <p:nvPr>
            <p:ph type="title"/>
          </p:nvPr>
        </p:nvSpPr>
        <p:spPr>
          <a:xfrm>
            <a:off x="457200" y="152400"/>
            <a:ext cx="8229600" cy="838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COCOMO Model cont..</a:t>
            </a:r>
            <a:endParaRPr/>
          </a:p>
        </p:txBody>
      </p:sp>
      <p:sp>
        <p:nvSpPr>
          <p:cNvPr id="417" name="Google Shape;417;p41"/>
          <p:cNvSpPr txBox="1">
            <a:spLocks noGrp="1"/>
          </p:cNvSpPr>
          <p:nvPr>
            <p:ph type="body" idx="1"/>
          </p:nvPr>
        </p:nvSpPr>
        <p:spPr>
          <a:xfrm>
            <a:off x="457200" y="1219200"/>
            <a:ext cx="8534400" cy="50292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520"/>
              <a:buFont typeface="Noto Sans Symbols"/>
              <a:buChar char="🞂"/>
            </a:pPr>
            <a:r>
              <a:rPr lang="en-US" sz="2000" b="1" i="0" u="none">
                <a:solidFill>
                  <a:schemeClr val="dk1"/>
                </a:solidFill>
                <a:latin typeface="Gill Sans"/>
                <a:ea typeface="Gill Sans"/>
                <a:cs typeface="Gill Sans"/>
                <a:sym typeface="Gill Sans"/>
              </a:rPr>
              <a:t>Estimation of </a:t>
            </a:r>
            <a:r>
              <a:rPr lang="en-US" sz="2000" b="1" i="0" u="none">
                <a:solidFill>
                  <a:srgbClr val="C00000"/>
                </a:solidFill>
                <a:latin typeface="Gill Sans"/>
                <a:ea typeface="Gill Sans"/>
                <a:cs typeface="Gill Sans"/>
                <a:sym typeface="Gill Sans"/>
              </a:rPr>
              <a:t>development</a:t>
            </a:r>
            <a:r>
              <a:rPr lang="en-US" sz="2000" b="1" i="0" u="none">
                <a:solidFill>
                  <a:schemeClr val="dk1"/>
                </a:solidFill>
                <a:latin typeface="Gill Sans"/>
                <a:ea typeface="Gill Sans"/>
                <a:cs typeface="Gill Sans"/>
                <a:sym typeface="Gill Sans"/>
              </a:rPr>
              <a:t> </a:t>
            </a:r>
            <a:r>
              <a:rPr lang="en-US" sz="2000" b="1" i="0" u="none">
                <a:solidFill>
                  <a:srgbClr val="C00000"/>
                </a:solidFill>
                <a:latin typeface="Gill Sans"/>
                <a:ea typeface="Gill Sans"/>
                <a:cs typeface="Gill Sans"/>
                <a:sym typeface="Gill Sans"/>
              </a:rPr>
              <a:t>effort</a:t>
            </a:r>
            <a:endParaRPr/>
          </a:p>
          <a:p>
            <a:pPr marL="273050" marR="0" lvl="0" indent="-273050" algn="l" rtl="0">
              <a:lnSpc>
                <a:spcPct val="100000"/>
              </a:lnSpc>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For the three classes of software products, the formulas for estimating the effort based on the code size are shown below:</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Organic:</a:t>
            </a:r>
            <a:r>
              <a:rPr lang="en-US" sz="2600" b="0" i="0" u="none">
                <a:solidFill>
                  <a:schemeClr val="dk1"/>
                </a:solidFill>
                <a:latin typeface="Gill Sans"/>
                <a:ea typeface="Gill Sans"/>
                <a:cs typeface="Gill Sans"/>
                <a:sym typeface="Gill Sans"/>
              </a:rPr>
              <a:t> Effort = 2.4(KLOC)</a:t>
            </a:r>
            <a:r>
              <a:rPr lang="en-US" sz="2600" b="0" i="0" u="none" baseline="30000">
                <a:solidFill>
                  <a:schemeClr val="dk1"/>
                </a:solidFill>
                <a:latin typeface="Gill Sans"/>
                <a:ea typeface="Gill Sans"/>
                <a:cs typeface="Gill Sans"/>
                <a:sym typeface="Gill Sans"/>
              </a:rPr>
              <a:t>1.05</a:t>
            </a:r>
            <a:r>
              <a:rPr lang="en-US" sz="2600" b="0" i="0" u="none">
                <a:solidFill>
                  <a:schemeClr val="dk1"/>
                </a:solidFill>
                <a:latin typeface="Gill Sans"/>
                <a:ea typeface="Gill Sans"/>
                <a:cs typeface="Gill Sans"/>
                <a:sym typeface="Gill Sans"/>
              </a:rPr>
              <a:t> PM</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Semi-detached:</a:t>
            </a:r>
            <a:r>
              <a:rPr lang="en-US" sz="2600" b="0" i="0" u="none">
                <a:solidFill>
                  <a:schemeClr val="dk1"/>
                </a:solidFill>
                <a:latin typeface="Gill Sans"/>
                <a:ea typeface="Gill Sans"/>
                <a:cs typeface="Gill Sans"/>
                <a:sym typeface="Gill Sans"/>
              </a:rPr>
              <a:t> Effort = 3.0(KLOC)</a:t>
            </a:r>
            <a:r>
              <a:rPr lang="en-US" sz="2600" b="0" i="0" u="none" baseline="30000">
                <a:solidFill>
                  <a:schemeClr val="dk1"/>
                </a:solidFill>
                <a:latin typeface="Gill Sans"/>
                <a:ea typeface="Gill Sans"/>
                <a:cs typeface="Gill Sans"/>
                <a:sym typeface="Gill Sans"/>
              </a:rPr>
              <a:t>1.12</a:t>
            </a:r>
            <a:r>
              <a:rPr lang="en-US" sz="2600" b="0" i="0" u="none">
                <a:solidFill>
                  <a:schemeClr val="dk1"/>
                </a:solidFill>
                <a:latin typeface="Gill Sans"/>
                <a:ea typeface="Gill Sans"/>
                <a:cs typeface="Gill Sans"/>
                <a:sym typeface="Gill Sans"/>
              </a:rPr>
              <a:t> PM</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Embedded:</a:t>
            </a:r>
            <a:r>
              <a:rPr lang="en-US" sz="2600" b="0" i="0" u="none">
                <a:solidFill>
                  <a:schemeClr val="dk1"/>
                </a:solidFill>
                <a:latin typeface="Gill Sans"/>
                <a:ea typeface="Gill Sans"/>
                <a:cs typeface="Gill Sans"/>
                <a:sym typeface="Gill Sans"/>
              </a:rPr>
              <a:t> Effort = 3.6(KLOC)</a:t>
            </a:r>
            <a:r>
              <a:rPr lang="en-US" sz="2600" b="0" i="0" u="none" baseline="30000">
                <a:solidFill>
                  <a:schemeClr val="dk1"/>
                </a:solidFill>
                <a:latin typeface="Gill Sans"/>
                <a:ea typeface="Gill Sans"/>
                <a:cs typeface="Gill Sans"/>
                <a:sym typeface="Gill Sans"/>
              </a:rPr>
              <a:t>1.20</a:t>
            </a:r>
            <a:r>
              <a:rPr lang="en-US" sz="2600" b="0" i="0" u="none">
                <a:solidFill>
                  <a:schemeClr val="dk1"/>
                </a:solidFill>
                <a:latin typeface="Gill Sans"/>
                <a:ea typeface="Gill Sans"/>
                <a:cs typeface="Gill Sans"/>
                <a:sym typeface="Gill Sans"/>
              </a:rPr>
              <a:t> PM</a:t>
            </a:r>
            <a:endParaRPr/>
          </a:p>
          <a:p>
            <a:pPr marL="273050" marR="0" lvl="0" indent="-147574" algn="l" rtl="0">
              <a:lnSpc>
                <a:spcPct val="100000"/>
              </a:lnSpc>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a:p>
            <a:pPr marL="273050" marR="0" lvl="0" indent="-147574" algn="l" rtl="0">
              <a:lnSpc>
                <a:spcPct val="100000"/>
              </a:lnSpc>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42"/>
          <p:cNvSpPr txBox="1">
            <a:spLocks noGrp="1"/>
          </p:cNvSpPr>
          <p:nvPr>
            <p:ph type="title"/>
          </p:nvPr>
        </p:nvSpPr>
        <p:spPr>
          <a:xfrm>
            <a:off x="457200" y="152400"/>
            <a:ext cx="8229600" cy="838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COCOMO Model cont..</a:t>
            </a:r>
            <a:endParaRPr/>
          </a:p>
        </p:txBody>
      </p:sp>
      <p:sp>
        <p:nvSpPr>
          <p:cNvPr id="423" name="Google Shape;423;p42"/>
          <p:cNvSpPr txBox="1">
            <a:spLocks noGrp="1"/>
          </p:cNvSpPr>
          <p:nvPr>
            <p:ph type="body" idx="1"/>
          </p:nvPr>
        </p:nvSpPr>
        <p:spPr>
          <a:xfrm>
            <a:off x="457200" y="1219200"/>
            <a:ext cx="8534400" cy="50292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520"/>
              <a:buFont typeface="Noto Sans Symbols"/>
              <a:buChar char="🞂"/>
            </a:pPr>
            <a:r>
              <a:rPr lang="en-US" sz="2000" b="1" i="0" u="none">
                <a:solidFill>
                  <a:schemeClr val="dk1"/>
                </a:solidFill>
                <a:latin typeface="Gill Sans"/>
                <a:ea typeface="Gill Sans"/>
                <a:cs typeface="Gill Sans"/>
                <a:sym typeface="Gill Sans"/>
              </a:rPr>
              <a:t>Estimation of </a:t>
            </a:r>
            <a:r>
              <a:rPr lang="en-US" sz="2000" b="1" i="0" u="none">
                <a:solidFill>
                  <a:srgbClr val="C00000"/>
                </a:solidFill>
                <a:latin typeface="Gill Sans"/>
                <a:ea typeface="Gill Sans"/>
                <a:cs typeface="Gill Sans"/>
                <a:sym typeface="Gill Sans"/>
              </a:rPr>
              <a:t>development</a:t>
            </a:r>
            <a:r>
              <a:rPr lang="en-US" sz="2000" b="1" i="0" u="none">
                <a:solidFill>
                  <a:schemeClr val="dk1"/>
                </a:solidFill>
                <a:latin typeface="Gill Sans"/>
                <a:ea typeface="Gill Sans"/>
                <a:cs typeface="Gill Sans"/>
                <a:sym typeface="Gill Sans"/>
              </a:rPr>
              <a:t> </a:t>
            </a:r>
            <a:r>
              <a:rPr lang="en-US" sz="2000" b="1" i="0" u="none">
                <a:solidFill>
                  <a:srgbClr val="C00000"/>
                </a:solidFill>
                <a:latin typeface="Gill Sans"/>
                <a:ea typeface="Gill Sans"/>
                <a:cs typeface="Gill Sans"/>
                <a:sym typeface="Gill Sans"/>
              </a:rPr>
              <a:t>time</a:t>
            </a:r>
            <a:endParaRPr/>
          </a:p>
          <a:p>
            <a:pPr marL="273050" marR="0" lvl="0" indent="-273050" algn="l" rtl="0">
              <a:lnSpc>
                <a:spcPct val="100000"/>
              </a:lnSpc>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For the three classes of software products, the formulas for estimating the development time based on the effort are given below:</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Organic:</a:t>
            </a:r>
            <a:r>
              <a:rPr lang="en-US" sz="2600" b="0" i="0" u="none">
                <a:solidFill>
                  <a:schemeClr val="dk1"/>
                </a:solidFill>
                <a:latin typeface="Gill Sans"/>
                <a:ea typeface="Gill Sans"/>
                <a:cs typeface="Gill Sans"/>
                <a:sym typeface="Gill Sans"/>
              </a:rPr>
              <a:t> Tdev = 2.5(Effort)</a:t>
            </a:r>
            <a:r>
              <a:rPr lang="en-US" sz="2600" b="0" i="0" u="none" baseline="30000">
                <a:solidFill>
                  <a:schemeClr val="dk1"/>
                </a:solidFill>
                <a:latin typeface="Gill Sans"/>
                <a:ea typeface="Gill Sans"/>
                <a:cs typeface="Gill Sans"/>
                <a:sym typeface="Gill Sans"/>
              </a:rPr>
              <a:t>0.38</a:t>
            </a:r>
            <a:r>
              <a:rPr lang="en-US" sz="2600" b="0" i="0" u="none">
                <a:solidFill>
                  <a:schemeClr val="dk1"/>
                </a:solidFill>
                <a:latin typeface="Gill Sans"/>
                <a:ea typeface="Gill Sans"/>
                <a:cs typeface="Gill Sans"/>
                <a:sym typeface="Gill Sans"/>
              </a:rPr>
              <a:t> Months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Semi-detached:</a:t>
            </a:r>
            <a:r>
              <a:rPr lang="en-US" sz="2600" b="0" i="0" u="none">
                <a:solidFill>
                  <a:schemeClr val="dk1"/>
                </a:solidFill>
                <a:latin typeface="Gill Sans"/>
                <a:ea typeface="Gill Sans"/>
                <a:cs typeface="Gill Sans"/>
                <a:sym typeface="Gill Sans"/>
              </a:rPr>
              <a:t> Tdev = 2.5(Effort)</a:t>
            </a:r>
            <a:r>
              <a:rPr lang="en-US" sz="2600" b="0" i="0" u="none" baseline="30000">
                <a:solidFill>
                  <a:schemeClr val="dk1"/>
                </a:solidFill>
                <a:latin typeface="Gill Sans"/>
                <a:ea typeface="Gill Sans"/>
                <a:cs typeface="Gill Sans"/>
                <a:sym typeface="Gill Sans"/>
              </a:rPr>
              <a:t>0.35</a:t>
            </a:r>
            <a:r>
              <a:rPr lang="en-US" sz="2600" b="0" i="0" u="none">
                <a:solidFill>
                  <a:schemeClr val="dk1"/>
                </a:solidFill>
                <a:latin typeface="Gill Sans"/>
                <a:ea typeface="Gill Sans"/>
                <a:cs typeface="Gill Sans"/>
                <a:sym typeface="Gill Sans"/>
              </a:rPr>
              <a:t> Months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Embedded:</a:t>
            </a:r>
            <a:r>
              <a:rPr lang="en-US" sz="2600" b="0" i="0" u="none">
                <a:solidFill>
                  <a:schemeClr val="dk1"/>
                </a:solidFill>
                <a:latin typeface="Gill Sans"/>
                <a:ea typeface="Gill Sans"/>
                <a:cs typeface="Gill Sans"/>
                <a:sym typeface="Gill Sans"/>
              </a:rPr>
              <a:t> Tdev = 2.5(Effort)</a:t>
            </a:r>
            <a:r>
              <a:rPr lang="en-US" sz="2600" b="0" i="0" u="none" baseline="30000">
                <a:solidFill>
                  <a:schemeClr val="dk1"/>
                </a:solidFill>
                <a:latin typeface="Gill Sans"/>
                <a:ea typeface="Gill Sans"/>
                <a:cs typeface="Gill Sans"/>
                <a:sym typeface="Gill Sans"/>
              </a:rPr>
              <a:t>0.32</a:t>
            </a:r>
            <a:r>
              <a:rPr lang="en-US" sz="2600" b="0" i="0" u="none">
                <a:solidFill>
                  <a:schemeClr val="dk1"/>
                </a:solidFill>
                <a:latin typeface="Gill Sans"/>
                <a:ea typeface="Gill Sans"/>
                <a:cs typeface="Gill Sans"/>
                <a:sym typeface="Gill Sans"/>
              </a:rPr>
              <a:t> Months</a:t>
            </a:r>
            <a:endParaRPr/>
          </a:p>
          <a:p>
            <a:pPr marL="273050" marR="0" lvl="0" indent="-147574" algn="l" rtl="0">
              <a:lnSpc>
                <a:spcPct val="100000"/>
              </a:lnSpc>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a:p>
            <a:pPr marL="273050" marR="0" lvl="0" indent="-147574" algn="l" rtl="0">
              <a:lnSpc>
                <a:spcPct val="100000"/>
              </a:lnSpc>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4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Example</a:t>
            </a:r>
            <a:endParaRPr/>
          </a:p>
        </p:txBody>
      </p:sp>
      <p:sp>
        <p:nvSpPr>
          <p:cNvPr id="429" name="Google Shape;429;p43"/>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Suppose a project was estimated to be 400 KLOC. Calculate the effort and development time for each of the three model i.e., organic, semi-detached &amp; embedded.</a:t>
            </a:r>
            <a:endParaRPr/>
          </a:p>
          <a:p>
            <a:pPr marL="273050" marR="0" lvl="0" indent="-147574" algn="l" rtl="0">
              <a:lnSpc>
                <a:spcPct val="100000"/>
              </a:lnSpc>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Solution:</a:t>
            </a:r>
            <a:r>
              <a:rPr lang="en-US" sz="2600" b="0" i="0" u="none">
                <a:solidFill>
                  <a:schemeClr val="dk1"/>
                </a:solidFill>
                <a:latin typeface="Gill Sans"/>
                <a:ea typeface="Gill Sans"/>
                <a:cs typeface="Gill Sans"/>
                <a:sym typeface="Gill Sans"/>
              </a:rPr>
              <a:t> The basic COCOMO equation takes the form:</a:t>
            </a:r>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                   Effort=a</a:t>
            </a:r>
            <a:r>
              <a:rPr lang="en-US" sz="2600" b="0" i="0" u="none" baseline="-25000">
                <a:solidFill>
                  <a:schemeClr val="dk1"/>
                </a:solidFill>
                <a:latin typeface="Gill Sans"/>
                <a:ea typeface="Gill Sans"/>
                <a:cs typeface="Gill Sans"/>
                <a:sym typeface="Gill Sans"/>
              </a:rPr>
              <a:t>1</a:t>
            </a:r>
            <a:r>
              <a:rPr lang="en-US" sz="2600" b="0" i="0" u="none">
                <a:solidFill>
                  <a:schemeClr val="dk1"/>
                </a:solidFill>
                <a:latin typeface="Gill Sans"/>
                <a:ea typeface="Gill Sans"/>
                <a:cs typeface="Gill Sans"/>
                <a:sym typeface="Gill Sans"/>
              </a:rPr>
              <a:t>*(KLOC)</a:t>
            </a:r>
            <a:r>
              <a:rPr lang="en-US" sz="2600" b="0" i="0" u="none" baseline="30000">
                <a:solidFill>
                  <a:schemeClr val="dk1"/>
                </a:solidFill>
                <a:latin typeface="Gill Sans"/>
                <a:ea typeface="Gill Sans"/>
                <a:cs typeface="Gill Sans"/>
                <a:sym typeface="Gill Sans"/>
              </a:rPr>
              <a:t>a2</a:t>
            </a:r>
            <a:r>
              <a:rPr lang="en-US" sz="2600" b="0" i="0" u="none">
                <a:solidFill>
                  <a:schemeClr val="dk1"/>
                </a:solidFill>
                <a:latin typeface="Gill Sans"/>
                <a:ea typeface="Gill Sans"/>
                <a:cs typeface="Gill Sans"/>
                <a:sym typeface="Gill Sans"/>
              </a:rPr>
              <a:t> PM</a:t>
            </a:r>
            <a:br>
              <a:rPr lang="en-US" sz="2600" b="0" i="0" u="none">
                <a:solidFill>
                  <a:schemeClr val="dk1"/>
                </a:solidFill>
                <a:latin typeface="Gill Sans"/>
                <a:ea typeface="Gill Sans"/>
                <a:cs typeface="Gill Sans"/>
                <a:sym typeface="Gill Sans"/>
              </a:rPr>
            </a:br>
            <a:r>
              <a:rPr lang="en-US" sz="2600" b="0" i="0" u="none">
                <a:solidFill>
                  <a:schemeClr val="dk1"/>
                </a:solidFill>
                <a:latin typeface="Gill Sans"/>
                <a:ea typeface="Gill Sans"/>
                <a:cs typeface="Gill Sans"/>
                <a:sym typeface="Gill Sans"/>
              </a:rPr>
              <a:t>                Tdev=b</a:t>
            </a:r>
            <a:r>
              <a:rPr lang="en-US" sz="2600" b="0" i="0" u="none" baseline="-25000">
                <a:solidFill>
                  <a:schemeClr val="dk1"/>
                </a:solidFill>
                <a:latin typeface="Gill Sans"/>
                <a:ea typeface="Gill Sans"/>
                <a:cs typeface="Gill Sans"/>
                <a:sym typeface="Gill Sans"/>
              </a:rPr>
              <a:t>1</a:t>
            </a:r>
            <a:r>
              <a:rPr lang="en-US" sz="2600" b="0" i="0" u="none">
                <a:solidFill>
                  <a:schemeClr val="dk1"/>
                </a:solidFill>
                <a:latin typeface="Gill Sans"/>
                <a:ea typeface="Gill Sans"/>
                <a:cs typeface="Gill Sans"/>
                <a:sym typeface="Gill Sans"/>
              </a:rPr>
              <a:t>*(efforts)</a:t>
            </a:r>
            <a:r>
              <a:rPr lang="en-US" sz="2600" b="0" i="0" u="none" baseline="30000">
                <a:solidFill>
                  <a:schemeClr val="dk1"/>
                </a:solidFill>
                <a:latin typeface="Gill Sans"/>
                <a:ea typeface="Gill Sans"/>
                <a:cs typeface="Gill Sans"/>
                <a:sym typeface="Gill Sans"/>
              </a:rPr>
              <a:t>b2</a:t>
            </a:r>
            <a:r>
              <a:rPr lang="en-US" sz="2600" b="0" i="0" u="none">
                <a:solidFill>
                  <a:schemeClr val="dk1"/>
                </a:solidFill>
                <a:latin typeface="Gill Sans"/>
                <a:ea typeface="Gill Sans"/>
                <a:cs typeface="Gill Sans"/>
                <a:sym typeface="Gill Sans"/>
              </a:rPr>
              <a:t> Months</a:t>
            </a:r>
            <a:br>
              <a:rPr lang="en-US" sz="2600" b="0" i="0" u="none">
                <a:solidFill>
                  <a:schemeClr val="dk1"/>
                </a:solidFill>
                <a:latin typeface="Gill Sans"/>
                <a:ea typeface="Gill Sans"/>
                <a:cs typeface="Gill Sans"/>
                <a:sym typeface="Gill Sans"/>
              </a:rPr>
            </a:br>
            <a:r>
              <a:rPr lang="en-US" sz="2600" b="0" i="0" u="none">
                <a:solidFill>
                  <a:schemeClr val="dk1"/>
                </a:solidFill>
                <a:latin typeface="Gill Sans"/>
                <a:ea typeface="Gill Sans"/>
                <a:cs typeface="Gill Sans"/>
                <a:sym typeface="Gill Sans"/>
              </a:rPr>
              <a:t>                Estimated Size of project= 400 KLOC</a:t>
            </a:r>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Example cont..</a:t>
            </a:r>
            <a:endParaRPr/>
          </a:p>
        </p:txBody>
      </p:sp>
      <p:sp>
        <p:nvSpPr>
          <p:cNvPr id="435" name="Google Shape;435;p44"/>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(i)Organic Mode</a:t>
            </a:r>
            <a:endParaRPr sz="2600" b="0" i="0" u="none">
              <a:solidFill>
                <a:schemeClr val="dk1"/>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	                E = 2.4 * (400)</a:t>
            </a:r>
            <a:r>
              <a:rPr lang="en-US" sz="2600" b="0" i="0" u="none" baseline="30000">
                <a:solidFill>
                  <a:schemeClr val="dk1"/>
                </a:solidFill>
                <a:latin typeface="Gill Sans"/>
                <a:ea typeface="Gill Sans"/>
                <a:cs typeface="Gill Sans"/>
                <a:sym typeface="Gill Sans"/>
              </a:rPr>
              <a:t>1.05</a:t>
            </a:r>
            <a:r>
              <a:rPr lang="en-US" sz="2600" b="0" i="0" u="none">
                <a:solidFill>
                  <a:schemeClr val="dk1"/>
                </a:solidFill>
                <a:latin typeface="Gill Sans"/>
                <a:ea typeface="Gill Sans"/>
                <a:cs typeface="Gill Sans"/>
                <a:sym typeface="Gill Sans"/>
              </a:rPr>
              <a:t> = 1295.31 PM</a:t>
            </a:r>
            <a:br>
              <a:rPr lang="en-US" sz="2600" b="0" i="0" u="none">
                <a:solidFill>
                  <a:schemeClr val="dk1"/>
                </a:solidFill>
                <a:latin typeface="Gill Sans"/>
                <a:ea typeface="Gill Sans"/>
                <a:cs typeface="Gill Sans"/>
                <a:sym typeface="Gill Sans"/>
              </a:rPr>
            </a:br>
            <a:r>
              <a:rPr lang="en-US" sz="2600" b="0" i="0" u="none">
                <a:solidFill>
                  <a:schemeClr val="dk1"/>
                </a:solidFill>
                <a:latin typeface="Gill Sans"/>
                <a:ea typeface="Gill Sans"/>
                <a:cs typeface="Gill Sans"/>
                <a:sym typeface="Gill Sans"/>
              </a:rPr>
              <a:t>                D = 2.5 * (1295.31)</a:t>
            </a:r>
            <a:r>
              <a:rPr lang="en-US" sz="2600" b="0" i="0" u="none" baseline="30000">
                <a:solidFill>
                  <a:schemeClr val="dk1"/>
                </a:solidFill>
                <a:latin typeface="Gill Sans"/>
                <a:ea typeface="Gill Sans"/>
                <a:cs typeface="Gill Sans"/>
                <a:sym typeface="Gill Sans"/>
              </a:rPr>
              <a:t>0.38</a:t>
            </a:r>
            <a:r>
              <a:rPr lang="en-US" sz="2600" b="0" i="0" u="none">
                <a:solidFill>
                  <a:schemeClr val="dk1"/>
                </a:solidFill>
                <a:latin typeface="Gill Sans"/>
                <a:ea typeface="Gill Sans"/>
                <a:cs typeface="Gill Sans"/>
                <a:sym typeface="Gill Sans"/>
              </a:rPr>
              <a:t>=38.07 Months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(ii)Semidetached Mode</a:t>
            </a:r>
            <a:endParaRPr sz="2600" b="0" i="0" u="none">
              <a:solidFill>
                <a:schemeClr val="dk1"/>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	                E = 3.0 * (400)</a:t>
            </a:r>
            <a:r>
              <a:rPr lang="en-US" sz="2600" b="0" i="0" u="none" baseline="30000">
                <a:solidFill>
                  <a:schemeClr val="dk1"/>
                </a:solidFill>
                <a:latin typeface="Gill Sans"/>
                <a:ea typeface="Gill Sans"/>
                <a:cs typeface="Gill Sans"/>
                <a:sym typeface="Gill Sans"/>
              </a:rPr>
              <a:t>1.12</a:t>
            </a:r>
            <a:r>
              <a:rPr lang="en-US" sz="2600" b="0" i="0" u="none">
                <a:solidFill>
                  <a:schemeClr val="dk1"/>
                </a:solidFill>
                <a:latin typeface="Gill Sans"/>
                <a:ea typeface="Gill Sans"/>
                <a:cs typeface="Gill Sans"/>
                <a:sym typeface="Gill Sans"/>
              </a:rPr>
              <a:t>=2462.79 PM</a:t>
            </a:r>
            <a:br>
              <a:rPr lang="en-US" sz="2600" b="0" i="0" u="none">
                <a:solidFill>
                  <a:schemeClr val="dk1"/>
                </a:solidFill>
                <a:latin typeface="Gill Sans"/>
                <a:ea typeface="Gill Sans"/>
                <a:cs typeface="Gill Sans"/>
                <a:sym typeface="Gill Sans"/>
              </a:rPr>
            </a:br>
            <a:r>
              <a:rPr lang="en-US" sz="2600" b="0" i="0" u="none">
                <a:solidFill>
                  <a:schemeClr val="dk1"/>
                </a:solidFill>
                <a:latin typeface="Gill Sans"/>
                <a:ea typeface="Gill Sans"/>
                <a:cs typeface="Gill Sans"/>
                <a:sym typeface="Gill Sans"/>
              </a:rPr>
              <a:t>                D = 2.5 * (2462.79)</a:t>
            </a:r>
            <a:r>
              <a:rPr lang="en-US" sz="2600" b="0" i="0" u="none" baseline="30000">
                <a:solidFill>
                  <a:schemeClr val="dk1"/>
                </a:solidFill>
                <a:latin typeface="Gill Sans"/>
                <a:ea typeface="Gill Sans"/>
                <a:cs typeface="Gill Sans"/>
                <a:sym typeface="Gill Sans"/>
              </a:rPr>
              <a:t>0.35</a:t>
            </a:r>
            <a:r>
              <a:rPr lang="en-US" sz="2600" b="0" i="0" u="none">
                <a:solidFill>
                  <a:schemeClr val="dk1"/>
                </a:solidFill>
                <a:latin typeface="Gill Sans"/>
                <a:ea typeface="Gill Sans"/>
                <a:cs typeface="Gill Sans"/>
                <a:sym typeface="Gill Sans"/>
              </a:rPr>
              <a:t>=38.45 Months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(iii) Embedded Mode</a:t>
            </a:r>
            <a:endParaRPr sz="2600" b="0" i="0" u="none">
              <a:solidFill>
                <a:schemeClr val="dk1"/>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Noto Sans Symbols"/>
              <a:buNone/>
            </a:pPr>
            <a:r>
              <a:rPr lang="en-US" sz="2600" b="0" i="0" u="none">
                <a:solidFill>
                  <a:schemeClr val="dk1"/>
                </a:solidFill>
                <a:latin typeface="Gill Sans"/>
                <a:ea typeface="Gill Sans"/>
                <a:cs typeface="Gill Sans"/>
                <a:sym typeface="Gill Sans"/>
              </a:rPr>
              <a:t>	                E = 3.6 * (400)</a:t>
            </a:r>
            <a:r>
              <a:rPr lang="en-US" sz="2600" b="0" i="0" u="none" baseline="30000">
                <a:solidFill>
                  <a:schemeClr val="dk1"/>
                </a:solidFill>
                <a:latin typeface="Gill Sans"/>
                <a:ea typeface="Gill Sans"/>
                <a:cs typeface="Gill Sans"/>
                <a:sym typeface="Gill Sans"/>
              </a:rPr>
              <a:t>1.20</a:t>
            </a:r>
            <a:r>
              <a:rPr lang="en-US" sz="2600" b="0" i="0" u="none">
                <a:solidFill>
                  <a:schemeClr val="dk1"/>
                </a:solidFill>
                <a:latin typeface="Gill Sans"/>
                <a:ea typeface="Gill Sans"/>
                <a:cs typeface="Gill Sans"/>
                <a:sym typeface="Gill Sans"/>
              </a:rPr>
              <a:t> = 4772.81 PM</a:t>
            </a:r>
            <a:br>
              <a:rPr lang="en-US" sz="2600" b="0" i="0" u="none">
                <a:solidFill>
                  <a:schemeClr val="dk1"/>
                </a:solidFill>
                <a:latin typeface="Gill Sans"/>
                <a:ea typeface="Gill Sans"/>
                <a:cs typeface="Gill Sans"/>
                <a:sym typeface="Gill Sans"/>
              </a:rPr>
            </a:br>
            <a:r>
              <a:rPr lang="en-US" sz="2600" b="0" i="0" u="none">
                <a:solidFill>
                  <a:schemeClr val="dk1"/>
                </a:solidFill>
                <a:latin typeface="Gill Sans"/>
                <a:ea typeface="Gill Sans"/>
                <a:cs typeface="Gill Sans"/>
                <a:sym typeface="Gill Sans"/>
              </a:rPr>
              <a:t>                D = 2.5 * (4772.8)</a:t>
            </a:r>
            <a:r>
              <a:rPr lang="en-US" sz="2600" b="0" i="0" u="none" baseline="30000">
                <a:solidFill>
                  <a:schemeClr val="dk1"/>
                </a:solidFill>
                <a:latin typeface="Gill Sans"/>
                <a:ea typeface="Gill Sans"/>
                <a:cs typeface="Gill Sans"/>
                <a:sym typeface="Gill Sans"/>
              </a:rPr>
              <a:t>0.32</a:t>
            </a:r>
            <a:r>
              <a:rPr lang="en-US" sz="2600" b="0" i="0" u="none">
                <a:solidFill>
                  <a:schemeClr val="dk1"/>
                </a:solidFill>
                <a:latin typeface="Gill Sans"/>
                <a:ea typeface="Gill Sans"/>
                <a:cs typeface="Gill Sans"/>
                <a:sym typeface="Gill Sans"/>
              </a:rPr>
              <a:t> = 38 Months</a:t>
            </a:r>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4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Example 2</a:t>
            </a:r>
            <a:endParaRPr/>
          </a:p>
        </p:txBody>
      </p:sp>
      <p:sp>
        <p:nvSpPr>
          <p:cNvPr id="441" name="Google Shape;441;p45"/>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A project size of 200 KLOC is to be developed. Software development team has average experience on similar type of projects. The project schedule is not very tight. </a:t>
            </a:r>
            <a:r>
              <a:rPr lang="en-US" sz="2600" b="1" i="0" u="none">
                <a:solidFill>
                  <a:schemeClr val="dk1"/>
                </a:solidFill>
                <a:latin typeface="Gill Sans"/>
                <a:ea typeface="Gill Sans"/>
                <a:cs typeface="Gill Sans"/>
                <a:sym typeface="Gill Sans"/>
              </a:rPr>
              <a:t>Calculate the Effort</a:t>
            </a:r>
            <a:r>
              <a:rPr lang="en-US" sz="2600" b="0" i="0" u="none">
                <a:solidFill>
                  <a:schemeClr val="dk1"/>
                </a:solidFill>
                <a:latin typeface="Gill Sans"/>
                <a:ea typeface="Gill Sans"/>
                <a:cs typeface="Gill Sans"/>
                <a:sym typeface="Gill Sans"/>
              </a:rPr>
              <a:t>, </a:t>
            </a:r>
            <a:r>
              <a:rPr lang="en-US" sz="2600" b="1" i="0" u="none">
                <a:solidFill>
                  <a:schemeClr val="dk1"/>
                </a:solidFill>
                <a:latin typeface="Gill Sans"/>
                <a:ea typeface="Gill Sans"/>
                <a:cs typeface="Gill Sans"/>
                <a:sym typeface="Gill Sans"/>
              </a:rPr>
              <a:t>development time</a:t>
            </a:r>
            <a:r>
              <a:rPr lang="en-US" sz="2600" b="0" i="0" u="none">
                <a:solidFill>
                  <a:schemeClr val="dk1"/>
                </a:solidFill>
                <a:latin typeface="Gill Sans"/>
                <a:ea typeface="Gill Sans"/>
                <a:cs typeface="Gill Sans"/>
                <a:sym typeface="Gill Sans"/>
              </a:rPr>
              <a:t>,</a:t>
            </a:r>
            <a:r>
              <a:rPr lang="en-US" sz="2600" b="1" i="0" u="none">
                <a:solidFill>
                  <a:schemeClr val="dk1"/>
                </a:solidFill>
                <a:latin typeface="Gill Sans"/>
                <a:ea typeface="Gill Sans"/>
                <a:cs typeface="Gill Sans"/>
                <a:sym typeface="Gill Sans"/>
              </a:rPr>
              <a:t> average staff size</a:t>
            </a:r>
            <a:r>
              <a:rPr lang="en-US" sz="2600" b="0" i="0" u="none">
                <a:solidFill>
                  <a:schemeClr val="dk1"/>
                </a:solidFill>
                <a:latin typeface="Gill Sans"/>
                <a:ea typeface="Gill Sans"/>
                <a:cs typeface="Gill Sans"/>
                <a:sym typeface="Gill Sans"/>
              </a:rPr>
              <a:t>, and </a:t>
            </a:r>
            <a:r>
              <a:rPr lang="en-US" sz="2600" b="1" i="0" u="none">
                <a:solidFill>
                  <a:schemeClr val="dk1"/>
                </a:solidFill>
                <a:latin typeface="Gill Sans"/>
                <a:ea typeface="Gill Sans"/>
                <a:cs typeface="Gill Sans"/>
                <a:sym typeface="Gill Sans"/>
              </a:rPr>
              <a:t>productivity</a:t>
            </a:r>
            <a:r>
              <a:rPr lang="en-US" sz="2600" b="0" i="0" u="none">
                <a:solidFill>
                  <a:schemeClr val="dk1"/>
                </a:solidFill>
                <a:latin typeface="Gill Sans"/>
                <a:ea typeface="Gill Sans"/>
                <a:cs typeface="Gill Sans"/>
                <a:sym typeface="Gill Sans"/>
              </a:rPr>
              <a:t> of the project.</a:t>
            </a:r>
            <a:endParaRPr/>
          </a:p>
          <a:p>
            <a:pPr marL="273050" marR="0" lvl="0" indent="-147574" algn="l" rtl="0">
              <a:lnSpc>
                <a:spcPct val="100000"/>
              </a:lnSpc>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Solution:</a:t>
            </a:r>
            <a:r>
              <a:rPr lang="en-US" sz="2600" b="0" i="0" u="none">
                <a:solidFill>
                  <a:schemeClr val="dk1"/>
                </a:solidFill>
                <a:latin typeface="Gill Sans"/>
                <a:ea typeface="Gill Sans"/>
                <a:cs typeface="Gill Sans"/>
                <a:sym typeface="Gill Sans"/>
              </a:rPr>
              <a:t> The semidetached mode is the most appropriate mode, keeping in view the size, schedule and experience of development time.</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Hence       E=3.0(200)</a:t>
            </a:r>
            <a:r>
              <a:rPr lang="en-US" sz="2600" b="0" i="0" u="none" baseline="30000">
                <a:solidFill>
                  <a:schemeClr val="dk1"/>
                </a:solidFill>
                <a:latin typeface="Gill Sans"/>
                <a:ea typeface="Gill Sans"/>
                <a:cs typeface="Gill Sans"/>
                <a:sym typeface="Gill Sans"/>
              </a:rPr>
              <a:t>1.12</a:t>
            </a:r>
            <a:r>
              <a:rPr lang="en-US" sz="2600" b="0" i="0" u="none">
                <a:solidFill>
                  <a:schemeClr val="dk1"/>
                </a:solidFill>
                <a:latin typeface="Gill Sans"/>
                <a:ea typeface="Gill Sans"/>
                <a:cs typeface="Gill Sans"/>
                <a:sym typeface="Gill Sans"/>
              </a:rPr>
              <a:t>=1133.12PM</a:t>
            </a:r>
            <a:br>
              <a:rPr lang="en-US" sz="2600" b="0" i="0" u="none">
                <a:solidFill>
                  <a:schemeClr val="dk1"/>
                </a:solidFill>
                <a:latin typeface="Gill Sans"/>
                <a:ea typeface="Gill Sans"/>
                <a:cs typeface="Gill Sans"/>
                <a:sym typeface="Gill Sans"/>
              </a:rPr>
            </a:br>
            <a:r>
              <a:rPr lang="en-US" sz="2600" b="0" i="0" u="none">
                <a:solidFill>
                  <a:schemeClr val="dk1"/>
                </a:solidFill>
                <a:latin typeface="Gill Sans"/>
                <a:ea typeface="Gill Sans"/>
                <a:cs typeface="Gill Sans"/>
                <a:sym typeface="Gill Sans"/>
              </a:rPr>
              <a:t>                D=2.5(1133.12)</a:t>
            </a:r>
            <a:r>
              <a:rPr lang="en-US" sz="2600" b="0" i="0" u="none" baseline="30000">
                <a:solidFill>
                  <a:schemeClr val="dk1"/>
                </a:solidFill>
                <a:latin typeface="Gill Sans"/>
                <a:ea typeface="Gill Sans"/>
                <a:cs typeface="Gill Sans"/>
                <a:sym typeface="Gill Sans"/>
              </a:rPr>
              <a:t>0.35</a:t>
            </a:r>
            <a:r>
              <a:rPr lang="en-US" sz="2600" b="0" i="0" u="none">
                <a:solidFill>
                  <a:schemeClr val="dk1"/>
                </a:solidFill>
                <a:latin typeface="Gill Sans"/>
                <a:ea typeface="Gill Sans"/>
                <a:cs typeface="Gill Sans"/>
                <a:sym typeface="Gill Sans"/>
              </a:rPr>
              <a:t>=29.3Months</a:t>
            </a:r>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6"/>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Example 2 cont..</a:t>
            </a:r>
            <a:endParaRPr/>
          </a:p>
        </p:txBody>
      </p:sp>
      <p:pic>
        <p:nvPicPr>
          <p:cNvPr id="447" name="Google Shape;447;p46" descr="COCOMO Model"/>
          <p:cNvPicPr preferRelativeResize="0"/>
          <p:nvPr/>
        </p:nvPicPr>
        <p:blipFill rotWithShape="1">
          <a:blip r:embed="rId3">
            <a:alphaModFix/>
          </a:blip>
          <a:srcRect/>
          <a:stretch/>
        </p:blipFill>
        <p:spPr>
          <a:xfrm>
            <a:off x="457200" y="1676400"/>
            <a:ext cx="6643687" cy="2133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5"/>
          <p:cNvSpPr txBox="1">
            <a:spLocks noGrp="1"/>
          </p:cNvSpPr>
          <p:nvPr>
            <p:ph type="body" idx="1"/>
          </p:nvPr>
        </p:nvSpPr>
        <p:spPr>
          <a:xfrm>
            <a:off x="457200" y="1295400"/>
            <a:ext cx="8458200" cy="4953000"/>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Gross Profit Margin:</a:t>
            </a:r>
            <a:endParaRPr sz="2600" b="0" i="0" u="none">
              <a:solidFill>
                <a:schemeClr val="dk1"/>
              </a:solidFill>
              <a:latin typeface="Gill Sans"/>
              <a:ea typeface="Gill Sans"/>
              <a:cs typeface="Gill Sans"/>
              <a:sym typeface="Gill Sans"/>
            </a:endParaRPr>
          </a:p>
          <a:p>
            <a:pPr marL="547687" marR="0" lvl="1" indent="-273049" algn="l" rtl="0">
              <a:lnSpc>
                <a:spcPct val="100000"/>
              </a:lnSpc>
              <a:spcBef>
                <a:spcPts val="500"/>
              </a:spcBef>
              <a:spcAft>
                <a:spcPts val="0"/>
              </a:spcAft>
              <a:buClr>
                <a:schemeClr val="accent2"/>
              </a:buClr>
              <a:buSzPts val="1748"/>
              <a:buFont typeface="Noto Sans Symbols"/>
              <a:buChar char="🞂"/>
            </a:pPr>
            <a:r>
              <a:rPr lang="en-US" sz="2300" b="0" i="0" u="none" strike="noStrike" cap="none">
                <a:solidFill>
                  <a:schemeClr val="dk2"/>
                </a:solidFill>
                <a:latin typeface="Gill Sans"/>
                <a:ea typeface="Gill Sans"/>
                <a:cs typeface="Gill Sans"/>
                <a:sym typeface="Gill Sans"/>
              </a:rPr>
              <a:t>Calculates the percentage of revenue that exceeds the cost of goods sold (COGS).</a:t>
            </a:r>
            <a:endParaRPr/>
          </a:p>
          <a:p>
            <a:pPr marL="547687" marR="0" lvl="1" indent="-162051" algn="l" rtl="0">
              <a:lnSpc>
                <a:spcPct val="100000"/>
              </a:lnSpc>
              <a:spcBef>
                <a:spcPts val="500"/>
              </a:spcBef>
              <a:spcAft>
                <a:spcPts val="0"/>
              </a:spcAft>
              <a:buClr>
                <a:schemeClr val="accent2"/>
              </a:buClr>
              <a:buSzPts val="1748"/>
              <a:buFont typeface="Noto Sans Symbols"/>
              <a:buNone/>
            </a:pPr>
            <a:endParaRPr sz="2300" b="0" i="0" u="none" strike="noStrike" cap="none">
              <a:solidFill>
                <a:schemeClr val="dk2"/>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Noto Sans Symbols"/>
              <a:buNone/>
            </a:pPr>
            <a:endParaRPr sz="2600" b="1" i="0" u="none">
              <a:solidFill>
                <a:schemeClr val="dk1"/>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Noto Sans Symbols"/>
              <a:buNone/>
            </a:pPr>
            <a:endParaRPr sz="2600" b="1" i="0" u="none">
              <a:solidFill>
                <a:schemeClr val="dk1"/>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Operating Profit Margin:</a:t>
            </a:r>
            <a:endParaRPr sz="2600" b="0" i="0" u="none">
              <a:solidFill>
                <a:schemeClr val="dk1"/>
              </a:solidFill>
              <a:latin typeface="Gill Sans"/>
              <a:ea typeface="Gill Sans"/>
              <a:cs typeface="Gill Sans"/>
              <a:sym typeface="Gill Sans"/>
            </a:endParaRPr>
          </a:p>
          <a:p>
            <a:pPr marL="547687" marR="0" lvl="1" indent="-273049" algn="l" rtl="0">
              <a:lnSpc>
                <a:spcPct val="100000"/>
              </a:lnSpc>
              <a:spcBef>
                <a:spcPts val="500"/>
              </a:spcBef>
              <a:spcAft>
                <a:spcPts val="0"/>
              </a:spcAft>
              <a:buClr>
                <a:schemeClr val="accent2"/>
              </a:buClr>
              <a:buSzPts val="1748"/>
              <a:buFont typeface="Noto Sans Symbols"/>
              <a:buChar char="🞂"/>
            </a:pPr>
            <a:r>
              <a:rPr lang="en-US" sz="2300" b="0" i="0" u="none" strike="noStrike" cap="none">
                <a:solidFill>
                  <a:schemeClr val="dk2"/>
                </a:solidFill>
                <a:latin typeface="Gill Sans"/>
                <a:ea typeface="Gill Sans"/>
                <a:cs typeface="Gill Sans"/>
                <a:sym typeface="Gill Sans"/>
              </a:rPr>
              <a:t>Reflects the percentage of revenue that remains after deducting operating expenses.</a:t>
            </a:r>
            <a:endParaRPr/>
          </a:p>
          <a:p>
            <a:pPr marL="547687" marR="0" lvl="1" indent="-162051" algn="l" rtl="0">
              <a:lnSpc>
                <a:spcPct val="100000"/>
              </a:lnSpc>
              <a:spcBef>
                <a:spcPts val="500"/>
              </a:spcBef>
              <a:spcAft>
                <a:spcPts val="0"/>
              </a:spcAft>
              <a:buClr>
                <a:schemeClr val="accent2"/>
              </a:buClr>
              <a:buSzPts val="1748"/>
              <a:buFont typeface="Noto Sans Symbols"/>
              <a:buNone/>
            </a:pPr>
            <a:endParaRPr sz="2300" b="0" i="0" u="none" strike="noStrike" cap="none">
              <a:solidFill>
                <a:schemeClr val="dk2"/>
              </a:solidFill>
              <a:latin typeface="Gill Sans"/>
              <a:ea typeface="Gill Sans"/>
              <a:cs typeface="Gill Sans"/>
              <a:sym typeface="Gill Sans"/>
            </a:endParaRPr>
          </a:p>
          <a:p>
            <a:pPr marL="547687" marR="0" lvl="1" indent="-162051" algn="l" rtl="0">
              <a:lnSpc>
                <a:spcPct val="100000"/>
              </a:lnSpc>
              <a:spcBef>
                <a:spcPts val="500"/>
              </a:spcBef>
              <a:spcAft>
                <a:spcPts val="0"/>
              </a:spcAft>
              <a:buClr>
                <a:schemeClr val="accent2"/>
              </a:buClr>
              <a:buSzPts val="1748"/>
              <a:buFont typeface="Noto Sans Symbols"/>
              <a:buNone/>
            </a:pPr>
            <a:endParaRPr sz="2300" b="0" i="0" u="none" strike="noStrike" cap="none">
              <a:solidFill>
                <a:schemeClr val="dk2"/>
              </a:solidFill>
              <a:latin typeface="Gill Sans"/>
              <a:ea typeface="Gill Sans"/>
              <a:cs typeface="Gill Sans"/>
              <a:sym typeface="Gill Sans"/>
            </a:endParaRPr>
          </a:p>
          <a:p>
            <a:pPr marL="273050" marR="0" lvl="0" indent="-162052" algn="l" rtl="0">
              <a:spcBef>
                <a:spcPts val="600"/>
              </a:spcBef>
              <a:spcAft>
                <a:spcPts val="0"/>
              </a:spcAft>
              <a:buClr>
                <a:schemeClr val="accent1"/>
              </a:buClr>
              <a:buSzPts val="1748"/>
              <a:buFont typeface="Noto Sans Symbols"/>
              <a:buNone/>
            </a:pPr>
            <a:endParaRPr sz="2300" b="0" i="0" u="none" strike="noStrike" cap="none">
              <a:solidFill>
                <a:schemeClr val="dk2"/>
              </a:solidFill>
              <a:latin typeface="Gill Sans"/>
              <a:ea typeface="Gill Sans"/>
              <a:cs typeface="Gill Sans"/>
              <a:sym typeface="Gill Sans"/>
            </a:endParaRPr>
          </a:p>
        </p:txBody>
      </p:sp>
      <p:pic>
        <p:nvPicPr>
          <p:cNvPr id="101" name="Google Shape;101;p5"/>
          <p:cNvPicPr preferRelativeResize="0"/>
          <p:nvPr/>
        </p:nvPicPr>
        <p:blipFill rotWithShape="1">
          <a:blip r:embed="rId3">
            <a:alphaModFix/>
          </a:blip>
          <a:srcRect/>
          <a:stretch/>
        </p:blipFill>
        <p:spPr>
          <a:xfrm>
            <a:off x="4724400" y="5029200"/>
            <a:ext cx="3095625" cy="1066800"/>
          </a:xfrm>
          <a:prstGeom prst="rect">
            <a:avLst/>
          </a:prstGeom>
          <a:noFill/>
          <a:ln>
            <a:noFill/>
          </a:ln>
        </p:spPr>
      </p:pic>
      <p:pic>
        <p:nvPicPr>
          <p:cNvPr id="102" name="Google Shape;102;p5"/>
          <p:cNvPicPr preferRelativeResize="0"/>
          <p:nvPr/>
        </p:nvPicPr>
        <p:blipFill rotWithShape="1">
          <a:blip r:embed="rId4">
            <a:alphaModFix/>
          </a:blip>
          <a:srcRect/>
          <a:stretch/>
        </p:blipFill>
        <p:spPr>
          <a:xfrm>
            <a:off x="4724400" y="2581275"/>
            <a:ext cx="3067050" cy="1076325"/>
          </a:xfrm>
          <a:prstGeom prst="rect">
            <a:avLst/>
          </a:prstGeom>
          <a:noFill/>
          <a:ln>
            <a:noFill/>
          </a:ln>
        </p:spPr>
      </p:pic>
      <p:sp>
        <p:nvSpPr>
          <p:cNvPr id="103" name="Google Shape;103;p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Costing cont..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6"/>
          <p:cNvSpPr txBox="1">
            <a:spLocks noGrp="1"/>
          </p:cNvSpPr>
          <p:nvPr>
            <p:ph type="body" idx="1"/>
          </p:nvPr>
        </p:nvSpPr>
        <p:spPr>
          <a:xfrm>
            <a:off x="457200" y="762000"/>
            <a:ext cx="8458200" cy="6096000"/>
          </a:xfrm>
          <a:prstGeom prst="rect">
            <a:avLst/>
          </a:prstGeom>
          <a:noFill/>
          <a:ln>
            <a:noFill/>
          </a:ln>
        </p:spPr>
        <p:txBody>
          <a:bodyPr spcFirstLastPara="1" wrap="square" lIns="91425" tIns="45700" rIns="91425" bIns="45700" anchor="t" anchorCtr="0">
            <a:noAutofit/>
          </a:bodyPr>
          <a:lstStyle/>
          <a:p>
            <a:pPr marL="547687" marR="0" lvl="1" indent="-162051" algn="l" rtl="0">
              <a:lnSpc>
                <a:spcPct val="100000"/>
              </a:lnSpc>
              <a:spcBef>
                <a:spcPts val="0"/>
              </a:spcBef>
              <a:spcAft>
                <a:spcPts val="0"/>
              </a:spcAft>
              <a:buClr>
                <a:schemeClr val="accent2"/>
              </a:buClr>
              <a:buSzPts val="1748"/>
              <a:buFont typeface="Noto Sans Symbols"/>
              <a:buNone/>
            </a:pPr>
            <a:endParaRPr sz="2300" b="0" i="0" u="none" strike="noStrike" cap="none">
              <a:solidFill>
                <a:schemeClr val="dk2"/>
              </a:solidFill>
              <a:latin typeface="Gill Sans"/>
              <a:ea typeface="Gill Sans"/>
              <a:cs typeface="Gill Sans"/>
              <a:sym typeface="Gill Sans"/>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Net Profit Margin:</a:t>
            </a:r>
            <a:endParaRPr sz="2600" b="0" i="0" u="none">
              <a:solidFill>
                <a:schemeClr val="dk1"/>
              </a:solidFill>
              <a:latin typeface="Gill Sans"/>
              <a:ea typeface="Gill Sans"/>
              <a:cs typeface="Gill Sans"/>
              <a:sym typeface="Gill Sans"/>
            </a:endParaRPr>
          </a:p>
          <a:p>
            <a:pPr marL="273050" marR="0" lvl="0" indent="-147574" algn="l" rtl="0">
              <a:spcBef>
                <a:spcPts val="600"/>
              </a:spcBef>
              <a:spcAft>
                <a:spcPts val="0"/>
              </a:spcAft>
              <a:buClr>
                <a:schemeClr val="accent1"/>
              </a:buClr>
              <a:buSzPts val="1976"/>
              <a:buFont typeface="Noto Sans Symbols"/>
              <a:buNone/>
            </a:pPr>
            <a:endParaRPr sz="2600" b="0" i="0" u="none">
              <a:solidFill>
                <a:schemeClr val="dk1"/>
              </a:solidFill>
              <a:latin typeface="Gill Sans"/>
              <a:ea typeface="Gill Sans"/>
              <a:cs typeface="Gill Sans"/>
              <a:sym typeface="Gill Sans"/>
            </a:endParaRPr>
          </a:p>
        </p:txBody>
      </p:sp>
      <p:pic>
        <p:nvPicPr>
          <p:cNvPr id="109" name="Google Shape;109;p6"/>
          <p:cNvPicPr preferRelativeResize="0"/>
          <p:nvPr/>
        </p:nvPicPr>
        <p:blipFill rotWithShape="1">
          <a:blip r:embed="rId3">
            <a:alphaModFix/>
          </a:blip>
          <a:srcRect/>
          <a:stretch/>
        </p:blipFill>
        <p:spPr>
          <a:xfrm>
            <a:off x="533400" y="1981200"/>
            <a:ext cx="4876800" cy="3952875"/>
          </a:xfrm>
          <a:prstGeom prst="rect">
            <a:avLst/>
          </a:prstGeom>
          <a:noFill/>
          <a:ln>
            <a:noFill/>
          </a:ln>
        </p:spPr>
      </p:pic>
      <p:sp>
        <p:nvSpPr>
          <p:cNvPr id="110" name="Google Shape;110;p6"/>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Costing cont..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0" i="0" u="none">
                <a:solidFill>
                  <a:schemeClr val="dk2"/>
                </a:solidFill>
                <a:latin typeface="Bookman Old Style"/>
                <a:ea typeface="Bookman Old Style"/>
                <a:cs typeface="Bookman Old Style"/>
                <a:sym typeface="Bookman Old Style"/>
              </a:rPr>
              <a:t>Software Costing</a:t>
            </a:r>
            <a:endParaRPr/>
          </a:p>
        </p:txBody>
      </p:sp>
      <p:sp>
        <p:nvSpPr>
          <p:cNvPr id="116" name="Google Shape;116;p7"/>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0" i="0" u="none">
                <a:solidFill>
                  <a:schemeClr val="dk1"/>
                </a:solidFill>
                <a:latin typeface="Gill Sans"/>
                <a:ea typeface="Gill Sans"/>
                <a:cs typeface="Gill Sans"/>
                <a:sym typeface="Gill Sans"/>
              </a:rPr>
              <a:t>Software costing involves estimating and determining the expenses associated with developing, deploying, and maintaining software throughout its lifecycle. Properly understanding and managing software costs is crucial for budgeting, resource allocation, and project planning.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2900"/>
              <a:buFont typeface="Bookman Old Style"/>
              <a:buNone/>
            </a:pPr>
            <a:r>
              <a:rPr lang="en-US" sz="2900" b="0" i="0" u="none">
                <a:solidFill>
                  <a:schemeClr val="dk2"/>
                </a:solidFill>
                <a:latin typeface="Bookman Old Style"/>
                <a:ea typeface="Bookman Old Style"/>
                <a:cs typeface="Bookman Old Style"/>
                <a:sym typeface="Bookman Old Style"/>
              </a:rPr>
              <a:t>Key components and considerations in software costing</a:t>
            </a:r>
            <a:endParaRPr/>
          </a:p>
        </p:txBody>
      </p:sp>
      <p:sp>
        <p:nvSpPr>
          <p:cNvPr id="122" name="Google Shape;122;p8"/>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Development Costs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Infrastructure Costs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Testing Costs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Deployment Costs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Maintenance Costs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Project Management Costs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License and Subscription Costs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Documentation Costs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Overhead Costs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Contingency and Risk Management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200"/>
              <a:buFont typeface="Bookman Old Style"/>
              <a:buNone/>
            </a:pPr>
            <a:r>
              <a:rPr lang="en-US" sz="3200" b="1" i="0" u="none">
                <a:solidFill>
                  <a:schemeClr val="dk2"/>
                </a:solidFill>
                <a:latin typeface="Bookman Old Style"/>
                <a:ea typeface="Bookman Old Style"/>
                <a:cs typeface="Bookman Old Style"/>
                <a:sym typeface="Bookman Old Style"/>
              </a:rPr>
              <a:t>Development Costs</a:t>
            </a:r>
            <a:endParaRPr/>
          </a:p>
        </p:txBody>
      </p:sp>
      <p:sp>
        <p:nvSpPr>
          <p:cNvPr id="128" name="Google Shape;128;p9"/>
          <p:cNvSpPr txBox="1">
            <a:spLocks noGrp="1"/>
          </p:cNvSpPr>
          <p:nvPr>
            <p:ph type="body" idx="1"/>
          </p:nvPr>
        </p:nvSpPr>
        <p:spPr>
          <a:xfrm>
            <a:off x="457200" y="1219200"/>
            <a:ext cx="8229600" cy="4937125"/>
          </a:xfrm>
          <a:prstGeom prst="rect">
            <a:avLst/>
          </a:prstGeom>
          <a:noFill/>
          <a:ln>
            <a:noFill/>
          </a:ln>
        </p:spPr>
        <p:txBody>
          <a:bodyPr spcFirstLastPara="1" wrap="square" lIns="91425" tIns="45700" rIns="91425" bIns="45700" anchor="t" anchorCtr="0">
            <a:noAutofit/>
          </a:bodyPr>
          <a:lstStyle/>
          <a:p>
            <a:pPr marL="273050" marR="0" lvl="0" indent="-273050" algn="l" rtl="0">
              <a:lnSpc>
                <a:spcPct val="100000"/>
              </a:lnSpc>
              <a:spcBef>
                <a:spcPts val="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Labor Costs:</a:t>
            </a:r>
            <a:r>
              <a:rPr lang="en-US" sz="2600" b="0" i="0" u="none">
                <a:solidFill>
                  <a:schemeClr val="dk1"/>
                </a:solidFill>
                <a:latin typeface="Gill Sans"/>
                <a:ea typeface="Gill Sans"/>
                <a:cs typeface="Gill Sans"/>
                <a:sym typeface="Gill Sans"/>
              </a:rPr>
              <a:t> Estimate the time and effort required from development teams, including analysts, programmers, testers, and project managers. Consider hourly rates or salaries.</a:t>
            </a:r>
            <a:endParaRPr/>
          </a:p>
          <a:p>
            <a:pPr marL="273050" marR="0" lvl="0" indent="-273050" algn="l" rtl="0">
              <a:lnSpc>
                <a:spcPct val="100000"/>
              </a:lnSpc>
              <a:spcBef>
                <a:spcPts val="600"/>
              </a:spcBef>
              <a:spcAft>
                <a:spcPts val="0"/>
              </a:spcAft>
              <a:buClr>
                <a:schemeClr val="accent1"/>
              </a:buClr>
              <a:buSzPts val="1976"/>
              <a:buFont typeface="Noto Sans Symbols"/>
              <a:buChar char="🞂"/>
            </a:pPr>
            <a:r>
              <a:rPr lang="en-US" sz="2600" b="1" i="0" u="none">
                <a:solidFill>
                  <a:schemeClr val="dk1"/>
                </a:solidFill>
                <a:latin typeface="Gill Sans"/>
                <a:ea typeface="Gill Sans"/>
                <a:cs typeface="Gill Sans"/>
                <a:sym typeface="Gill Sans"/>
              </a:rPr>
              <a:t>Tool and Technology Costs:</a:t>
            </a:r>
            <a:r>
              <a:rPr lang="en-US" sz="2600" b="0" i="0" u="none">
                <a:solidFill>
                  <a:schemeClr val="dk1"/>
                </a:solidFill>
                <a:latin typeface="Gill Sans"/>
                <a:ea typeface="Gill Sans"/>
                <a:cs typeface="Gill Sans"/>
                <a:sym typeface="Gill Sans"/>
              </a:rPr>
              <a:t> Include expenses related to development tools, integrated development environments (IDEs), and any specialized software or licenses required.</a:t>
            </a:r>
            <a:endParaRPr/>
          </a:p>
        </p:txBody>
      </p:sp>
    </p:spTree>
  </p:cSld>
  <p:clrMapOvr>
    <a:masterClrMapping/>
  </p:clrMapOvr>
</p:sld>
</file>

<file path=ppt/theme/theme1.xml><?xml version="1.0" encoding="utf-8"?>
<a:theme xmlns:a="http://schemas.openxmlformats.org/drawingml/2006/main" name="1_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2007</Words>
  <Application>Microsoft Office PowerPoint</Application>
  <PresentationFormat>On-screen Show (4:3)</PresentationFormat>
  <Paragraphs>226</Paragraphs>
  <Slides>46</Slides>
  <Notes>46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46</vt:i4>
      </vt:variant>
    </vt:vector>
  </HeadingPairs>
  <TitlesOfParts>
    <vt:vector size="54" baseType="lpstr">
      <vt:lpstr>Arial</vt:lpstr>
      <vt:lpstr>Bookman Old Style</vt:lpstr>
      <vt:lpstr>Noto Sans Symbols</vt:lpstr>
      <vt:lpstr>Gill Sans</vt:lpstr>
      <vt:lpstr>Comic Sans MS</vt:lpstr>
      <vt:lpstr>Calibri</vt:lpstr>
      <vt:lpstr>1_Origin</vt:lpstr>
      <vt:lpstr>Origin</vt:lpstr>
      <vt:lpstr>Introduction to IT Project Management and Entrepreneurship</vt:lpstr>
      <vt:lpstr>Agenda</vt:lpstr>
      <vt:lpstr>Costing</vt:lpstr>
      <vt:lpstr>Costing cont..</vt:lpstr>
      <vt:lpstr>Costing cont..</vt:lpstr>
      <vt:lpstr>Costing cont..</vt:lpstr>
      <vt:lpstr>Software Costing</vt:lpstr>
      <vt:lpstr>Key components and considerations in software costing</vt:lpstr>
      <vt:lpstr>Development Costs</vt:lpstr>
      <vt:lpstr>Infrastructure Costs</vt:lpstr>
      <vt:lpstr>Testing Costs</vt:lpstr>
      <vt:lpstr>Deployment Costs</vt:lpstr>
      <vt:lpstr>Maintenance Costs</vt:lpstr>
      <vt:lpstr>Project Management Costs</vt:lpstr>
      <vt:lpstr>License and Subscription Costs</vt:lpstr>
      <vt:lpstr>Documentation Costs</vt:lpstr>
      <vt:lpstr>Overhead Costs</vt:lpstr>
      <vt:lpstr>Contingency and Risk Management</vt:lpstr>
      <vt:lpstr>Software Cost Estimation</vt:lpstr>
      <vt:lpstr>Single-Variable Vs Multi-Variable</vt:lpstr>
      <vt:lpstr>Single-Variable Vs Multi-Variable cont..</vt:lpstr>
      <vt:lpstr>Single-Variable Vs Multi-Variable cont..</vt:lpstr>
      <vt:lpstr>Static, Single Variable Models </vt:lpstr>
      <vt:lpstr>Static, Single Variable Models cont..</vt:lpstr>
      <vt:lpstr>Static, Multivariable Models</vt:lpstr>
      <vt:lpstr>Static, Multivariable Models cont..</vt:lpstr>
      <vt:lpstr>Example</vt:lpstr>
      <vt:lpstr>Example cont..</vt:lpstr>
      <vt:lpstr>Example cont..</vt:lpstr>
      <vt:lpstr>Example cont..</vt:lpstr>
      <vt:lpstr>COCOMO Model</vt:lpstr>
      <vt:lpstr>COCOMO Model cont..</vt:lpstr>
      <vt:lpstr>COCOMO Model cont..</vt:lpstr>
      <vt:lpstr>COCOMO Model cont..</vt:lpstr>
      <vt:lpstr>COCOMO Model cont..</vt:lpstr>
      <vt:lpstr>COCOMO Model cont..</vt:lpstr>
      <vt:lpstr>COCOMO Model cont..</vt:lpstr>
      <vt:lpstr>COCOMO Model cont..</vt:lpstr>
      <vt:lpstr>COCOMO Model cont..</vt:lpstr>
      <vt:lpstr>COCOMO Model cont..</vt:lpstr>
      <vt:lpstr>COCOMO Model cont..</vt:lpstr>
      <vt:lpstr>COCOMO Model cont..</vt:lpstr>
      <vt:lpstr>Example</vt:lpstr>
      <vt:lpstr>Example cont..</vt:lpstr>
      <vt:lpstr>Example 2</vt:lpstr>
      <vt:lpstr>Example 2 cont..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IT Project Management and Entrepreneurship</dc:title>
  <dc:creator>Deepak</dc:creator>
  <cp:lastModifiedBy>Roy Deepak Chandra</cp:lastModifiedBy>
  <cp:revision>1</cp:revision>
  <dcterms:created xsi:type="dcterms:W3CDTF">2006-08-16T00:00:00Z</dcterms:created>
  <dcterms:modified xsi:type="dcterms:W3CDTF">2024-09-17T10:07:09Z</dcterms:modified>
</cp:coreProperties>
</file>