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9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Be Vietnam" charset="0"/>
      <p:regular r:id="rId17"/>
    </p:embeddedFont>
    <p:embeddedFont>
      <p:font typeface="Canva Sans Bold" charset="0"/>
      <p:regular r:id="rId18"/>
    </p:embeddedFont>
    <p:embeddedFont>
      <p:font typeface="Britannic Bold" pitchFamily="34" charset="0"/>
      <p:regular r:id="rId19"/>
    </p:embeddedFont>
    <p:embeddedFont>
      <p:font typeface="DM Sans Bold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-192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svg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71.svg"/><Relationship Id="rId18" Type="http://schemas.openxmlformats.org/officeDocument/2006/relationships/image" Target="../media/image36.png"/><Relationship Id="rId3" Type="http://schemas.openxmlformats.org/officeDocument/2006/relationships/image" Target="../media/image61.svg"/><Relationship Id="rId21" Type="http://schemas.openxmlformats.org/officeDocument/2006/relationships/image" Target="../media/image79.svg"/><Relationship Id="rId7" Type="http://schemas.openxmlformats.org/officeDocument/2006/relationships/image" Target="../media/image65.svg"/><Relationship Id="rId12" Type="http://schemas.openxmlformats.org/officeDocument/2006/relationships/image" Target="../media/image33.png"/><Relationship Id="rId17" Type="http://schemas.openxmlformats.org/officeDocument/2006/relationships/image" Target="../media/image75.svg"/><Relationship Id="rId25" Type="http://schemas.openxmlformats.org/officeDocument/2006/relationships/image" Target="../media/image83.svg"/><Relationship Id="rId2" Type="http://schemas.openxmlformats.org/officeDocument/2006/relationships/image" Target="../media/image28.png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69.svg"/><Relationship Id="rId24" Type="http://schemas.openxmlformats.org/officeDocument/2006/relationships/image" Target="../media/image39.png"/><Relationship Id="rId5" Type="http://schemas.openxmlformats.org/officeDocument/2006/relationships/image" Target="../media/image63.svg"/><Relationship Id="rId15" Type="http://schemas.openxmlformats.org/officeDocument/2006/relationships/image" Target="../media/image73.svg"/><Relationship Id="rId23" Type="http://schemas.openxmlformats.org/officeDocument/2006/relationships/image" Target="../media/image81.svg"/><Relationship Id="rId10" Type="http://schemas.openxmlformats.org/officeDocument/2006/relationships/image" Target="../media/image32.png"/><Relationship Id="rId19" Type="http://schemas.openxmlformats.org/officeDocument/2006/relationships/image" Target="../media/image77.svg"/><Relationship Id="rId4" Type="http://schemas.openxmlformats.org/officeDocument/2006/relationships/image" Target="../media/image29.png"/><Relationship Id="rId9" Type="http://schemas.openxmlformats.org/officeDocument/2006/relationships/image" Target="../media/image67.svg"/><Relationship Id="rId14" Type="http://schemas.openxmlformats.org/officeDocument/2006/relationships/image" Target="../media/image34.png"/><Relationship Id="rId22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9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2.sv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25.png"/><Relationship Id="rId18" Type="http://schemas.openxmlformats.org/officeDocument/2006/relationships/image" Target="../media/image59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53.svg"/><Relationship Id="rId17" Type="http://schemas.openxmlformats.org/officeDocument/2006/relationships/image" Target="../media/image27.png"/><Relationship Id="rId2" Type="http://schemas.openxmlformats.org/officeDocument/2006/relationships/image" Target="../media/image18.png"/><Relationship Id="rId16" Type="http://schemas.openxmlformats.org/officeDocument/2006/relationships/image" Target="../media/image5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image" Target="../media/image51.sv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5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78472" y="5175539"/>
            <a:ext cx="8312005" cy="4257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8"/>
              </a:lnSpc>
            </a:pPr>
            <a:r>
              <a:rPr lang="en-US" sz="2970" b="1" dirty="0">
                <a:solidFill>
                  <a:srgbClr val="000000"/>
                </a:solidFill>
                <a:latin typeface="Chaparral Pro" pitchFamily="18" charset="0"/>
                <a:ea typeface="Adobe Gothic Std B" pitchFamily="34" charset="-128"/>
              </a:rPr>
              <a:t>PRESENTED BY:</a:t>
            </a:r>
          </a:p>
          <a:p>
            <a:pPr algn="l">
              <a:lnSpc>
                <a:spcPts val="3208"/>
              </a:lnSpc>
            </a:pPr>
            <a:endParaRPr lang="en-US" sz="2970" b="1" dirty="0">
              <a:solidFill>
                <a:srgbClr val="000000"/>
              </a:solidFill>
              <a:latin typeface="Chaparral Pro" pitchFamily="18" charset="0"/>
              <a:ea typeface="Adobe Gothic Std B" pitchFamily="34" charset="-128"/>
            </a:endParaRPr>
          </a:p>
          <a:p>
            <a:pPr algn="l">
              <a:lnSpc>
                <a:spcPts val="2992"/>
              </a:lnSpc>
            </a:pPr>
            <a:r>
              <a:rPr lang="en-US" sz="2770" b="1" dirty="0" err="1" smtClean="0">
                <a:solidFill>
                  <a:srgbClr val="000000"/>
                </a:solidFill>
                <a:latin typeface="Chaparral Pro" pitchFamily="18" charset="0"/>
                <a:ea typeface="Adobe Gothic Std B" pitchFamily="34" charset="-128"/>
              </a:rPr>
              <a:t>Alvee</a:t>
            </a:r>
            <a:r>
              <a:rPr lang="en-US" sz="2770" b="1" dirty="0" smtClean="0">
                <a:solidFill>
                  <a:srgbClr val="000000"/>
                </a:solidFill>
                <a:latin typeface="Chaparral Pro" pitchFamily="18" charset="0"/>
                <a:ea typeface="Adobe Gothic Std B" pitchFamily="34" charset="-128"/>
              </a:rPr>
              <a:t> </a:t>
            </a:r>
            <a:r>
              <a:rPr lang="en-US" sz="2770" b="1" dirty="0" err="1" smtClean="0">
                <a:solidFill>
                  <a:srgbClr val="000000"/>
                </a:solidFill>
                <a:latin typeface="Chaparral Pro" pitchFamily="18" charset="0"/>
                <a:ea typeface="Adobe Gothic Std B" pitchFamily="34" charset="-128"/>
              </a:rPr>
              <a:t>Shara</a:t>
            </a:r>
            <a:r>
              <a:rPr lang="en-US" sz="2770" b="1" dirty="0" smtClean="0">
                <a:solidFill>
                  <a:srgbClr val="000000"/>
                </a:solidFill>
                <a:latin typeface="Chaparral Pro" pitchFamily="18" charset="0"/>
                <a:ea typeface="Adobe Gothic Std B" pitchFamily="34" charset="-128"/>
              </a:rPr>
              <a:t>(20234103441)</a:t>
            </a:r>
            <a:endParaRPr lang="en-US" sz="2770" b="1" dirty="0">
              <a:solidFill>
                <a:srgbClr val="000000"/>
              </a:solidFill>
              <a:latin typeface="Chaparral Pro" pitchFamily="18" charset="0"/>
              <a:ea typeface="Adobe Gothic Std B" pitchFamily="34" charset="-128"/>
            </a:endParaRPr>
          </a:p>
          <a:p>
            <a:pPr algn="l">
              <a:lnSpc>
                <a:spcPts val="3879"/>
              </a:lnSpc>
            </a:pPr>
            <a:r>
              <a:rPr lang="en-US" sz="2770" b="1" dirty="0" smtClean="0">
                <a:solidFill>
                  <a:srgbClr val="000000"/>
                </a:solidFill>
                <a:latin typeface="Chaparral Pro" pitchFamily="18" charset="0"/>
                <a:ea typeface="Adobe Gothic Std B" pitchFamily="34" charset="-128"/>
              </a:rPr>
              <a:t>MD. </a:t>
            </a:r>
            <a:r>
              <a:rPr lang="en-US" sz="2770" b="1" dirty="0" err="1" smtClean="0">
                <a:solidFill>
                  <a:srgbClr val="000000"/>
                </a:solidFill>
                <a:latin typeface="Chaparral Pro" pitchFamily="18" charset="0"/>
                <a:ea typeface="Adobe Gothic Std B" pitchFamily="34" charset="-128"/>
              </a:rPr>
              <a:t>Shahriar</a:t>
            </a:r>
            <a:r>
              <a:rPr lang="en-US" sz="2770" b="1" dirty="0" smtClean="0">
                <a:solidFill>
                  <a:srgbClr val="000000"/>
                </a:solidFill>
                <a:latin typeface="Chaparral Pro" pitchFamily="18" charset="0"/>
                <a:ea typeface="Adobe Gothic Std B" pitchFamily="34" charset="-128"/>
              </a:rPr>
              <a:t> </a:t>
            </a:r>
            <a:r>
              <a:rPr lang="en-US" sz="2770" b="1" dirty="0" err="1" smtClean="0">
                <a:solidFill>
                  <a:srgbClr val="000000"/>
                </a:solidFill>
                <a:latin typeface="Chaparral Pro" pitchFamily="18" charset="0"/>
                <a:ea typeface="Adobe Gothic Std B" pitchFamily="34" charset="-128"/>
              </a:rPr>
              <a:t>Shaon</a:t>
            </a:r>
            <a:r>
              <a:rPr lang="en-US" sz="2770" b="1" dirty="0" smtClean="0">
                <a:solidFill>
                  <a:srgbClr val="000000"/>
                </a:solidFill>
                <a:latin typeface="Chaparral Pro" pitchFamily="18" charset="0"/>
                <a:ea typeface="Adobe Gothic Std B" pitchFamily="34" charset="-128"/>
              </a:rPr>
              <a:t>(20234103444)</a:t>
            </a:r>
            <a:endParaRPr lang="en-US" sz="2770" b="1" dirty="0">
              <a:solidFill>
                <a:srgbClr val="000000"/>
              </a:solidFill>
              <a:latin typeface="Chaparral Pro" pitchFamily="18" charset="0"/>
              <a:ea typeface="Adobe Gothic Std B" pitchFamily="34" charset="-128"/>
            </a:endParaRPr>
          </a:p>
          <a:p>
            <a:pPr algn="l">
              <a:lnSpc>
                <a:spcPts val="3879"/>
              </a:lnSpc>
            </a:pPr>
            <a:r>
              <a:rPr lang="en-US" sz="2770" b="1" dirty="0" smtClean="0">
                <a:solidFill>
                  <a:srgbClr val="000000"/>
                </a:solidFill>
                <a:latin typeface="Chaparral Pro" pitchFamily="18" charset="0"/>
                <a:ea typeface="Adobe Gothic Std B" pitchFamily="34" charset="-128"/>
              </a:rPr>
              <a:t>Mariam </a:t>
            </a:r>
            <a:r>
              <a:rPr lang="en-US" sz="2770" b="1" dirty="0" err="1" smtClean="0">
                <a:solidFill>
                  <a:srgbClr val="000000"/>
                </a:solidFill>
                <a:latin typeface="Chaparral Pro" pitchFamily="18" charset="0"/>
                <a:ea typeface="Adobe Gothic Std B" pitchFamily="34" charset="-128"/>
              </a:rPr>
              <a:t>Jaman</a:t>
            </a:r>
            <a:r>
              <a:rPr lang="en-US" sz="2770" b="1" dirty="0" smtClean="0">
                <a:solidFill>
                  <a:srgbClr val="000000"/>
                </a:solidFill>
                <a:latin typeface="Chaparral Pro" pitchFamily="18" charset="0"/>
                <a:ea typeface="Adobe Gothic Std B" pitchFamily="34" charset="-128"/>
              </a:rPr>
              <a:t> </a:t>
            </a:r>
            <a:r>
              <a:rPr lang="en-US" sz="2770" b="1" dirty="0" err="1" smtClean="0">
                <a:solidFill>
                  <a:srgbClr val="000000"/>
                </a:solidFill>
                <a:latin typeface="Chaparral Pro" pitchFamily="18" charset="0"/>
                <a:ea typeface="Adobe Gothic Std B" pitchFamily="34" charset="-128"/>
              </a:rPr>
              <a:t>Kaifa</a:t>
            </a:r>
            <a:r>
              <a:rPr lang="en-US" sz="2770" b="1" dirty="0" smtClean="0">
                <a:solidFill>
                  <a:srgbClr val="000000"/>
                </a:solidFill>
                <a:latin typeface="Chaparral Pro" pitchFamily="18" charset="0"/>
                <a:ea typeface="Adobe Gothic Std B" pitchFamily="34" charset="-128"/>
              </a:rPr>
              <a:t>(202134103420)</a:t>
            </a:r>
          </a:p>
          <a:p>
            <a:pPr algn="l">
              <a:lnSpc>
                <a:spcPts val="3879"/>
              </a:lnSpc>
            </a:pPr>
            <a:r>
              <a:rPr lang="en-US" sz="2770" b="1" dirty="0" err="1" smtClean="0">
                <a:solidFill>
                  <a:srgbClr val="000000"/>
                </a:solidFill>
                <a:latin typeface="Chaparral Pro" pitchFamily="18" charset="0"/>
                <a:ea typeface="Adobe Gothic Std B" pitchFamily="34" charset="-128"/>
              </a:rPr>
              <a:t>Sraboni</a:t>
            </a:r>
            <a:r>
              <a:rPr lang="en-US" sz="2770" b="1" dirty="0" smtClean="0">
                <a:solidFill>
                  <a:srgbClr val="000000"/>
                </a:solidFill>
                <a:latin typeface="Chaparral Pro" pitchFamily="18" charset="0"/>
                <a:ea typeface="Adobe Gothic Std B" pitchFamily="34" charset="-128"/>
              </a:rPr>
              <a:t> </a:t>
            </a:r>
            <a:r>
              <a:rPr lang="en-US" sz="2770" b="1" dirty="0" err="1" smtClean="0">
                <a:solidFill>
                  <a:srgbClr val="000000"/>
                </a:solidFill>
                <a:latin typeface="Chaparral Pro" pitchFamily="18" charset="0"/>
                <a:ea typeface="Adobe Gothic Std B" pitchFamily="34" charset="-128"/>
              </a:rPr>
              <a:t>Akter</a:t>
            </a:r>
            <a:r>
              <a:rPr lang="en-US" sz="2770" b="1" dirty="0" smtClean="0">
                <a:solidFill>
                  <a:srgbClr val="000000"/>
                </a:solidFill>
                <a:latin typeface="Chaparral Pro" pitchFamily="18" charset="0"/>
                <a:ea typeface="Adobe Gothic Std B" pitchFamily="34" charset="-128"/>
              </a:rPr>
              <a:t> </a:t>
            </a:r>
            <a:r>
              <a:rPr lang="en-US" sz="2770" b="1" dirty="0" err="1" smtClean="0">
                <a:solidFill>
                  <a:srgbClr val="000000"/>
                </a:solidFill>
                <a:latin typeface="Chaparral Pro" pitchFamily="18" charset="0"/>
                <a:ea typeface="Adobe Gothic Std B" pitchFamily="34" charset="-128"/>
              </a:rPr>
              <a:t>Nishu</a:t>
            </a:r>
            <a:r>
              <a:rPr lang="en-US" sz="2770" b="1" dirty="0" smtClean="0">
                <a:solidFill>
                  <a:srgbClr val="000000"/>
                </a:solidFill>
                <a:latin typeface="Chaparral Pro" pitchFamily="18" charset="0"/>
                <a:ea typeface="Adobe Gothic Std B" pitchFamily="34" charset="-128"/>
              </a:rPr>
              <a:t>(20234103424)</a:t>
            </a:r>
          </a:p>
          <a:p>
            <a:pPr algn="l">
              <a:lnSpc>
                <a:spcPts val="3879"/>
              </a:lnSpc>
            </a:pPr>
            <a:endParaRPr lang="en-US" sz="2770" b="1" dirty="0">
              <a:solidFill>
                <a:srgbClr val="000000"/>
              </a:solidFill>
              <a:latin typeface="Chaparral Pro" pitchFamily="18" charset="0"/>
            </a:endParaRPr>
          </a:p>
          <a:p>
            <a:pPr algn="l">
              <a:lnSpc>
                <a:spcPts val="4159"/>
              </a:lnSpc>
            </a:pPr>
            <a:endParaRPr lang="en-US" sz="2770" b="1" dirty="0">
              <a:solidFill>
                <a:srgbClr val="000000"/>
              </a:solidFill>
              <a:latin typeface="Chaparral Pro" pitchFamily="18" charset="0"/>
            </a:endParaRPr>
          </a:p>
          <a:p>
            <a:pPr algn="l">
              <a:lnSpc>
                <a:spcPts val="4159"/>
              </a:lnSpc>
            </a:pPr>
            <a:r>
              <a:rPr lang="en-US" sz="2970" b="1" dirty="0">
                <a:solidFill>
                  <a:srgbClr val="000000"/>
                </a:solidFill>
                <a:latin typeface="Chaparral Pro" pitchFamily="18" charset="0"/>
              </a:rPr>
              <a:t>                         </a:t>
            </a:r>
          </a:p>
        </p:txBody>
      </p:sp>
      <p:grpSp>
        <p:nvGrpSpPr>
          <p:cNvPr id="3" name="Group 3"/>
          <p:cNvGrpSpPr/>
          <p:nvPr/>
        </p:nvGrpSpPr>
        <p:grpSpPr>
          <a:xfrm rot="-1844908">
            <a:off x="12395032" y="1204893"/>
            <a:ext cx="7087456" cy="12470359"/>
            <a:chOff x="0" y="0"/>
            <a:chExt cx="660400" cy="11619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1161972"/>
            </a:xfrm>
            <a:custGeom>
              <a:avLst/>
              <a:gdLst/>
              <a:ahLst/>
              <a:cxnLst/>
              <a:rect l="l" t="t" r="r" b="b"/>
              <a:pathLst>
                <a:path w="660400" h="1161972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6258"/>
                  </a:cubicBezTo>
                  <a:lnTo>
                    <a:pt x="660400" y="1161972"/>
                  </a:lnTo>
                  <a:lnTo>
                    <a:pt x="0" y="1161972"/>
                  </a:lnTo>
                  <a:lnTo>
                    <a:pt x="0" y="33687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98425"/>
              <a:ext cx="660400" cy="10635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1396859" y="1991036"/>
            <a:ext cx="6304927" cy="630492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655320" y="655320"/>
              <a:ext cx="5039360" cy="5039360"/>
            </a:xfrm>
            <a:custGeom>
              <a:avLst/>
              <a:gdLst/>
              <a:ahLst/>
              <a:cxnLst/>
              <a:rect l="l" t="t" r="r" b="b"/>
              <a:pathLst>
                <a:path w="5039360" h="5039360">
                  <a:moveTo>
                    <a:pt x="2519680" y="0"/>
                  </a:moveTo>
                  <a:cubicBezTo>
                    <a:pt x="1127760" y="0"/>
                    <a:pt x="0" y="1127760"/>
                    <a:pt x="0" y="2519680"/>
                  </a:cubicBezTo>
                  <a:cubicBezTo>
                    <a:pt x="0" y="3911600"/>
                    <a:pt x="1127760" y="5039360"/>
                    <a:pt x="2519680" y="5039360"/>
                  </a:cubicBezTo>
                  <a:cubicBezTo>
                    <a:pt x="3911600" y="5039360"/>
                    <a:pt x="5039360" y="3911600"/>
                    <a:pt x="5039360" y="2519680"/>
                  </a:cubicBezTo>
                  <a:cubicBezTo>
                    <a:pt x="5039360" y="1127760"/>
                    <a:pt x="3911600" y="0"/>
                    <a:pt x="2519680" y="0"/>
                  </a:cubicBezTo>
                  <a:close/>
                </a:path>
              </a:pathLst>
            </a:custGeom>
            <a:blipFill>
              <a:blip r:embed="rId2"/>
              <a:stretch>
                <a:fillRect l="-67467" t="-32250" r="-73332" b="-28483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FFFAEB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808019" y="8563205"/>
            <a:ext cx="3086100" cy="308610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978472" y="4162513"/>
            <a:ext cx="11685536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8"/>
              </a:lnSpc>
            </a:pPr>
            <a:r>
              <a:rPr lang="en-US" sz="3200" b="1" dirty="0">
                <a:solidFill>
                  <a:srgbClr val="2B1511"/>
                </a:solidFill>
                <a:latin typeface="Chaparral Pro" pitchFamily="18" charset="0"/>
                <a:ea typeface="Adobe Gothic Std B" pitchFamily="34" charset="-128"/>
              </a:rPr>
              <a:t>A Smart Collaborative Platform for Students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5146139" y="-572397"/>
            <a:ext cx="1144795" cy="114479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707776" y="230133"/>
            <a:ext cx="684529" cy="684529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957690" y="2980688"/>
            <a:ext cx="11685536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18"/>
              </a:lnSpc>
            </a:pPr>
            <a:r>
              <a:rPr lang="en-US" sz="6432" b="1" dirty="0" smtClean="0">
                <a:solidFill>
                  <a:srgbClr val="2B1511"/>
                </a:solidFill>
                <a:latin typeface="Chaparral Pro" pitchFamily="18" charset="0"/>
                <a:ea typeface="Adobe Fan Heiti Std B" pitchFamily="34" charset="-128"/>
                <a:cs typeface="Calibri" pitchFamily="34" charset="0"/>
              </a:rPr>
              <a:t>STUDYBUDDY</a:t>
            </a:r>
            <a:endParaRPr lang="en-US" sz="6432" b="1" dirty="0">
              <a:solidFill>
                <a:srgbClr val="2B1511"/>
              </a:solidFill>
              <a:latin typeface="Chaparral Pro" pitchFamily="18" charset="0"/>
              <a:ea typeface="Adobe Fan Heiti Std B" pitchFamily="34" charset="-128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2460" y="-509784"/>
            <a:ext cx="19132920" cy="2701944"/>
            <a:chOff x="0" y="0"/>
            <a:chExt cx="5039123" cy="7116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39123" cy="711623"/>
            </a:xfrm>
            <a:custGeom>
              <a:avLst/>
              <a:gdLst/>
              <a:ahLst/>
              <a:cxnLst/>
              <a:rect l="l" t="t" r="r" b="b"/>
              <a:pathLst>
                <a:path w="5039123" h="711623">
                  <a:moveTo>
                    <a:pt x="0" y="0"/>
                  </a:moveTo>
                  <a:lnTo>
                    <a:pt x="5039123" y="0"/>
                  </a:lnTo>
                  <a:lnTo>
                    <a:pt x="5039123" y="711623"/>
                  </a:lnTo>
                  <a:lnTo>
                    <a:pt x="0" y="711623"/>
                  </a:ln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39123" cy="7401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778269" y="1375556"/>
            <a:ext cx="6731462" cy="1306335"/>
            <a:chOff x="0" y="0"/>
            <a:chExt cx="1772895" cy="3440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72895" cy="344055"/>
            </a:xfrm>
            <a:custGeom>
              <a:avLst/>
              <a:gdLst/>
              <a:ahLst/>
              <a:cxnLst/>
              <a:rect l="l" t="t" r="r" b="b"/>
              <a:pathLst>
                <a:path w="1772895" h="344055">
                  <a:moveTo>
                    <a:pt x="13801" y="0"/>
                  </a:moveTo>
                  <a:lnTo>
                    <a:pt x="1759094" y="0"/>
                  </a:lnTo>
                  <a:cubicBezTo>
                    <a:pt x="1766716" y="0"/>
                    <a:pt x="1772895" y="6179"/>
                    <a:pt x="1772895" y="13801"/>
                  </a:cubicBezTo>
                  <a:lnTo>
                    <a:pt x="1772895" y="330254"/>
                  </a:lnTo>
                  <a:cubicBezTo>
                    <a:pt x="1772895" y="337876"/>
                    <a:pt x="1766716" y="344055"/>
                    <a:pt x="1759094" y="344055"/>
                  </a:cubicBezTo>
                  <a:lnTo>
                    <a:pt x="13801" y="344055"/>
                  </a:lnTo>
                  <a:cubicBezTo>
                    <a:pt x="6179" y="344055"/>
                    <a:pt x="0" y="337876"/>
                    <a:pt x="0" y="330254"/>
                  </a:cubicBezTo>
                  <a:lnTo>
                    <a:pt x="0" y="13801"/>
                  </a:lnTo>
                  <a:cubicBezTo>
                    <a:pt x="0" y="6179"/>
                    <a:pt x="6179" y="0"/>
                    <a:pt x="13801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772895" cy="410730"/>
            </a:xfrm>
            <a:prstGeom prst="rect">
              <a:avLst/>
            </a:prstGeom>
          </p:spPr>
          <p:txBody>
            <a:bodyPr lIns="215900" tIns="215900" rIns="215900" bIns="215900" rtlCol="0" anchor="ctr"/>
            <a:lstStyle/>
            <a:p>
              <a:pPr lvl="0"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 b="1" dirty="0">
                  <a:solidFill>
                    <a:srgbClr val="2B1511"/>
                  </a:solidFill>
                  <a:latin typeface="Chaparral Pro" pitchFamily="18" charset="0"/>
                </a:rPr>
                <a:t>Conclusion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505201" y="3162300"/>
            <a:ext cx="11717034" cy="4038599"/>
            <a:chOff x="0" y="0"/>
            <a:chExt cx="1035847" cy="7867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35847" cy="786762"/>
            </a:xfrm>
            <a:custGeom>
              <a:avLst/>
              <a:gdLst/>
              <a:ahLst/>
              <a:cxnLst/>
              <a:rect l="l" t="t" r="r" b="b"/>
              <a:pathLst>
                <a:path w="1035847" h="786762">
                  <a:moveTo>
                    <a:pt x="61778" y="0"/>
                  </a:moveTo>
                  <a:lnTo>
                    <a:pt x="974070" y="0"/>
                  </a:lnTo>
                  <a:cubicBezTo>
                    <a:pt x="990454" y="0"/>
                    <a:pt x="1006167" y="6509"/>
                    <a:pt x="1017753" y="18094"/>
                  </a:cubicBezTo>
                  <a:cubicBezTo>
                    <a:pt x="1029338" y="29680"/>
                    <a:pt x="1035847" y="45393"/>
                    <a:pt x="1035847" y="61778"/>
                  </a:cubicBezTo>
                  <a:lnTo>
                    <a:pt x="1035847" y="724985"/>
                  </a:lnTo>
                  <a:cubicBezTo>
                    <a:pt x="1035847" y="741369"/>
                    <a:pt x="1029338" y="757082"/>
                    <a:pt x="1017753" y="768668"/>
                  </a:cubicBezTo>
                  <a:cubicBezTo>
                    <a:pt x="1006167" y="780253"/>
                    <a:pt x="990454" y="786762"/>
                    <a:pt x="974070" y="786762"/>
                  </a:cubicBezTo>
                  <a:lnTo>
                    <a:pt x="61778" y="786762"/>
                  </a:lnTo>
                  <a:cubicBezTo>
                    <a:pt x="45393" y="786762"/>
                    <a:pt x="29680" y="780253"/>
                    <a:pt x="18094" y="768668"/>
                  </a:cubicBezTo>
                  <a:cubicBezTo>
                    <a:pt x="6509" y="757082"/>
                    <a:pt x="0" y="741369"/>
                    <a:pt x="0" y="724985"/>
                  </a:cubicBezTo>
                  <a:lnTo>
                    <a:pt x="0" y="61778"/>
                  </a:lnTo>
                  <a:cubicBezTo>
                    <a:pt x="0" y="45393"/>
                    <a:pt x="6509" y="29680"/>
                    <a:pt x="18094" y="18094"/>
                  </a:cubicBezTo>
                  <a:cubicBezTo>
                    <a:pt x="29680" y="6509"/>
                    <a:pt x="45393" y="0"/>
                    <a:pt x="61778" y="0"/>
                  </a:cubicBezTo>
                  <a:close/>
                </a:path>
              </a:pathLst>
            </a:custGeom>
            <a:solidFill>
              <a:srgbClr val="FFF0A2"/>
            </a:solidFill>
            <a:ln w="19050" cap="sq">
              <a:solidFill>
                <a:srgbClr val="E0B15E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1035847" cy="81533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1680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15639986" y="4021787"/>
            <a:ext cx="456504" cy="468428"/>
          </a:xfrm>
          <a:custGeom>
            <a:avLst/>
            <a:gdLst/>
            <a:ahLst/>
            <a:cxnLst/>
            <a:rect l="l" t="t" r="r" b="b"/>
            <a:pathLst>
              <a:path w="456504" h="468428">
                <a:moveTo>
                  <a:pt x="0" y="0"/>
                </a:moveTo>
                <a:lnTo>
                  <a:pt x="456504" y="0"/>
                </a:lnTo>
                <a:lnTo>
                  <a:pt x="456504" y="468427"/>
                </a:lnTo>
                <a:lnTo>
                  <a:pt x="0" y="4684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1" name="Group 41"/>
          <p:cNvGrpSpPr/>
          <p:nvPr/>
        </p:nvGrpSpPr>
        <p:grpSpPr>
          <a:xfrm>
            <a:off x="-641135" y="9258300"/>
            <a:ext cx="19132920" cy="2701944"/>
            <a:chOff x="0" y="0"/>
            <a:chExt cx="5039123" cy="711623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5039123" cy="711623"/>
            </a:xfrm>
            <a:custGeom>
              <a:avLst/>
              <a:gdLst/>
              <a:ahLst/>
              <a:cxnLst/>
              <a:rect l="l" t="t" r="r" b="b"/>
              <a:pathLst>
                <a:path w="5039123" h="711623">
                  <a:moveTo>
                    <a:pt x="0" y="0"/>
                  </a:moveTo>
                  <a:lnTo>
                    <a:pt x="5039123" y="0"/>
                  </a:lnTo>
                  <a:lnTo>
                    <a:pt x="5039123" y="711623"/>
                  </a:lnTo>
                  <a:lnTo>
                    <a:pt x="0" y="711623"/>
                  </a:ln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28575"/>
              <a:ext cx="5039123" cy="7401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69" name="TextBox 69"/>
          <p:cNvSpPr txBox="1"/>
          <p:nvPr/>
        </p:nvSpPr>
        <p:spPr>
          <a:xfrm>
            <a:off x="4038600" y="3924300"/>
            <a:ext cx="10744200" cy="2520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3279"/>
              </a:lnSpc>
              <a:spcBef>
                <a:spcPct val="0"/>
              </a:spcBef>
            </a:pPr>
            <a:r>
              <a:rPr lang="en-US" sz="2376" b="1" spc="232" dirty="0" err="1">
                <a:solidFill>
                  <a:srgbClr val="1110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StudyBuddy</a:t>
            </a:r>
            <a:r>
              <a:rPr lang="en-US" sz="2376" b="1" spc="232" dirty="0">
                <a:solidFill>
                  <a:srgbClr val="1110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 is not just another app—it's a smart study community for students.</a:t>
            </a:r>
          </a:p>
          <a:p>
            <a:pPr lvl="0" algn="ctr">
              <a:lnSpc>
                <a:spcPts val="3279"/>
              </a:lnSpc>
              <a:spcBef>
                <a:spcPct val="0"/>
              </a:spcBef>
            </a:pPr>
            <a:r>
              <a:rPr lang="en-US" sz="2376" b="1" spc="232" dirty="0">
                <a:solidFill>
                  <a:srgbClr val="1110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As education becomes more digital, </a:t>
            </a:r>
            <a:r>
              <a:rPr lang="en-US" sz="2376" b="1" spc="232" dirty="0" err="1">
                <a:solidFill>
                  <a:srgbClr val="1110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StudyBuddy</a:t>
            </a:r>
            <a:r>
              <a:rPr lang="en-US" sz="2376" b="1" spc="232" dirty="0">
                <a:solidFill>
                  <a:srgbClr val="1110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 is becoming </a:t>
            </a:r>
            <a:r>
              <a:rPr lang="en-US" sz="2376" b="1" spc="232" dirty="0">
                <a:solidFill>
                  <a:srgbClr val="11100E"/>
                </a:solidFill>
                <a:latin typeface="Chaparral Pro" pitchFamily="18" charset="0"/>
              </a:rPr>
              <a:t>increasingly</a:t>
            </a:r>
            <a:r>
              <a:rPr lang="en-US" sz="2376" b="1" spc="232" dirty="0">
                <a:solidFill>
                  <a:srgbClr val="1110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 essential.</a:t>
            </a:r>
          </a:p>
          <a:p>
            <a:pPr lvl="0" algn="ctr">
              <a:lnSpc>
                <a:spcPts val="3279"/>
              </a:lnSpc>
              <a:spcBef>
                <a:spcPct val="0"/>
              </a:spcBef>
            </a:pPr>
            <a:r>
              <a:rPr lang="en-US" sz="2376" b="1" spc="232" dirty="0">
                <a:solidFill>
                  <a:srgbClr val="1110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parral Pro" pitchFamily="18" charset="0"/>
              </a:rPr>
              <a:t>It brings value to students, institutions, and the overall learning market.</a:t>
            </a:r>
          </a:p>
        </p:txBody>
      </p:sp>
      <p:sp>
        <p:nvSpPr>
          <p:cNvPr id="70" name="Freeform 70"/>
          <p:cNvSpPr/>
          <p:nvPr/>
        </p:nvSpPr>
        <p:spPr>
          <a:xfrm>
            <a:off x="7762932" y="6453018"/>
            <a:ext cx="580814" cy="488940"/>
          </a:xfrm>
          <a:custGeom>
            <a:avLst/>
            <a:gdLst/>
            <a:ahLst/>
            <a:cxnLst/>
            <a:rect l="l" t="t" r="r" b="b"/>
            <a:pathLst>
              <a:path w="580814" h="488940">
                <a:moveTo>
                  <a:pt x="0" y="0"/>
                </a:moveTo>
                <a:lnTo>
                  <a:pt x="580814" y="0"/>
                </a:lnTo>
                <a:lnTo>
                  <a:pt x="580814" y="488940"/>
                </a:lnTo>
                <a:lnTo>
                  <a:pt x="0" y="4889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5" name="Freeform 75"/>
          <p:cNvSpPr/>
          <p:nvPr/>
        </p:nvSpPr>
        <p:spPr>
          <a:xfrm>
            <a:off x="12316563" y="4002087"/>
            <a:ext cx="488127" cy="488127"/>
          </a:xfrm>
          <a:custGeom>
            <a:avLst/>
            <a:gdLst/>
            <a:ahLst/>
            <a:cxnLst/>
            <a:rect l="l" t="t" r="r" b="b"/>
            <a:pathLst>
              <a:path w="488127" h="488127">
                <a:moveTo>
                  <a:pt x="0" y="0"/>
                </a:moveTo>
                <a:lnTo>
                  <a:pt x="488128" y="0"/>
                </a:lnTo>
                <a:lnTo>
                  <a:pt x="488128" y="488127"/>
                </a:lnTo>
                <a:lnTo>
                  <a:pt x="0" y="48812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6100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14256" y="8428859"/>
            <a:ext cx="3440573" cy="3906783"/>
          </a:xfrm>
          <a:custGeom>
            <a:avLst/>
            <a:gdLst/>
            <a:ahLst/>
            <a:cxnLst/>
            <a:rect l="l" t="t" r="r" b="b"/>
            <a:pathLst>
              <a:path w="3440573" h="3906783">
                <a:moveTo>
                  <a:pt x="0" y="0"/>
                </a:moveTo>
                <a:lnTo>
                  <a:pt x="3440574" y="0"/>
                </a:lnTo>
                <a:lnTo>
                  <a:pt x="3440574" y="3906782"/>
                </a:lnTo>
                <a:lnTo>
                  <a:pt x="0" y="3906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96458" y="8428859"/>
            <a:ext cx="2203489" cy="3906783"/>
          </a:xfrm>
          <a:custGeom>
            <a:avLst/>
            <a:gdLst/>
            <a:ahLst/>
            <a:cxnLst/>
            <a:rect l="l" t="t" r="r" b="b"/>
            <a:pathLst>
              <a:path w="2203489" h="3906783">
                <a:moveTo>
                  <a:pt x="0" y="0"/>
                </a:moveTo>
                <a:lnTo>
                  <a:pt x="2203489" y="0"/>
                </a:lnTo>
                <a:lnTo>
                  <a:pt x="2203489" y="3906782"/>
                </a:lnTo>
                <a:lnTo>
                  <a:pt x="0" y="39067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270087" y="8428859"/>
            <a:ext cx="2392308" cy="3906783"/>
          </a:xfrm>
          <a:custGeom>
            <a:avLst/>
            <a:gdLst/>
            <a:ahLst/>
            <a:cxnLst/>
            <a:rect l="l" t="t" r="r" b="b"/>
            <a:pathLst>
              <a:path w="2392308" h="3906783">
                <a:moveTo>
                  <a:pt x="0" y="0"/>
                </a:moveTo>
                <a:lnTo>
                  <a:pt x="2392308" y="0"/>
                </a:lnTo>
                <a:lnTo>
                  <a:pt x="2392308" y="3906782"/>
                </a:lnTo>
                <a:lnTo>
                  <a:pt x="0" y="39067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732536" y="8428859"/>
            <a:ext cx="3855935" cy="3906783"/>
          </a:xfrm>
          <a:custGeom>
            <a:avLst/>
            <a:gdLst/>
            <a:ahLst/>
            <a:cxnLst/>
            <a:rect l="l" t="t" r="r" b="b"/>
            <a:pathLst>
              <a:path w="3855935" h="3906783">
                <a:moveTo>
                  <a:pt x="0" y="0"/>
                </a:moveTo>
                <a:lnTo>
                  <a:pt x="3855935" y="0"/>
                </a:lnTo>
                <a:lnTo>
                  <a:pt x="3855935" y="3906782"/>
                </a:lnTo>
                <a:lnTo>
                  <a:pt x="0" y="39067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658611" y="8428859"/>
            <a:ext cx="3447635" cy="3906783"/>
          </a:xfrm>
          <a:custGeom>
            <a:avLst/>
            <a:gdLst/>
            <a:ahLst/>
            <a:cxnLst/>
            <a:rect l="l" t="t" r="r" b="b"/>
            <a:pathLst>
              <a:path w="3447635" h="3906783">
                <a:moveTo>
                  <a:pt x="0" y="0"/>
                </a:moveTo>
                <a:lnTo>
                  <a:pt x="3447635" y="0"/>
                </a:lnTo>
                <a:lnTo>
                  <a:pt x="3447635" y="3906782"/>
                </a:lnTo>
                <a:lnTo>
                  <a:pt x="0" y="39067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5176387" y="8428859"/>
            <a:ext cx="3625869" cy="3906783"/>
          </a:xfrm>
          <a:custGeom>
            <a:avLst/>
            <a:gdLst/>
            <a:ahLst/>
            <a:cxnLst/>
            <a:rect l="l" t="t" r="r" b="b"/>
            <a:pathLst>
              <a:path w="3625869" h="3906783">
                <a:moveTo>
                  <a:pt x="0" y="0"/>
                </a:moveTo>
                <a:lnTo>
                  <a:pt x="3625869" y="0"/>
                </a:lnTo>
                <a:lnTo>
                  <a:pt x="3625869" y="3906782"/>
                </a:lnTo>
                <a:lnTo>
                  <a:pt x="0" y="39067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10800000">
            <a:off x="15361682" y="-2048641"/>
            <a:ext cx="3440573" cy="3906783"/>
          </a:xfrm>
          <a:custGeom>
            <a:avLst/>
            <a:gdLst/>
            <a:ahLst/>
            <a:cxnLst/>
            <a:rect l="l" t="t" r="r" b="b"/>
            <a:pathLst>
              <a:path w="3440573" h="3906783">
                <a:moveTo>
                  <a:pt x="0" y="0"/>
                </a:moveTo>
                <a:lnTo>
                  <a:pt x="3440574" y="0"/>
                </a:lnTo>
                <a:lnTo>
                  <a:pt x="3440574" y="3906782"/>
                </a:lnTo>
                <a:lnTo>
                  <a:pt x="0" y="390678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-10800000">
            <a:off x="13088053" y="-2048641"/>
            <a:ext cx="2203489" cy="3906783"/>
          </a:xfrm>
          <a:custGeom>
            <a:avLst/>
            <a:gdLst/>
            <a:ahLst/>
            <a:cxnLst/>
            <a:rect l="l" t="t" r="r" b="b"/>
            <a:pathLst>
              <a:path w="2203489" h="3906783">
                <a:moveTo>
                  <a:pt x="0" y="0"/>
                </a:moveTo>
                <a:lnTo>
                  <a:pt x="2203489" y="0"/>
                </a:lnTo>
                <a:lnTo>
                  <a:pt x="2203489" y="3906782"/>
                </a:lnTo>
                <a:lnTo>
                  <a:pt x="0" y="390678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10800000">
            <a:off x="10625605" y="-2048641"/>
            <a:ext cx="2392308" cy="3906783"/>
          </a:xfrm>
          <a:custGeom>
            <a:avLst/>
            <a:gdLst/>
            <a:ahLst/>
            <a:cxnLst/>
            <a:rect l="l" t="t" r="r" b="b"/>
            <a:pathLst>
              <a:path w="2392308" h="3906783">
                <a:moveTo>
                  <a:pt x="0" y="0"/>
                </a:moveTo>
                <a:lnTo>
                  <a:pt x="2392308" y="0"/>
                </a:lnTo>
                <a:lnTo>
                  <a:pt x="2392308" y="3906782"/>
                </a:lnTo>
                <a:lnTo>
                  <a:pt x="0" y="390678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-10800000">
            <a:off x="6699529" y="-2048641"/>
            <a:ext cx="3855935" cy="3906783"/>
          </a:xfrm>
          <a:custGeom>
            <a:avLst/>
            <a:gdLst/>
            <a:ahLst/>
            <a:cxnLst/>
            <a:rect l="l" t="t" r="r" b="b"/>
            <a:pathLst>
              <a:path w="3855935" h="3906783">
                <a:moveTo>
                  <a:pt x="0" y="0"/>
                </a:moveTo>
                <a:lnTo>
                  <a:pt x="3855935" y="0"/>
                </a:lnTo>
                <a:lnTo>
                  <a:pt x="3855935" y="3906782"/>
                </a:lnTo>
                <a:lnTo>
                  <a:pt x="0" y="390678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 rot="-10800000">
            <a:off x="3181754" y="-2048641"/>
            <a:ext cx="3447635" cy="3906783"/>
          </a:xfrm>
          <a:custGeom>
            <a:avLst/>
            <a:gdLst/>
            <a:ahLst/>
            <a:cxnLst/>
            <a:rect l="l" t="t" r="r" b="b"/>
            <a:pathLst>
              <a:path w="3447635" h="3906783">
                <a:moveTo>
                  <a:pt x="0" y="0"/>
                </a:moveTo>
                <a:lnTo>
                  <a:pt x="3447635" y="0"/>
                </a:lnTo>
                <a:lnTo>
                  <a:pt x="3447635" y="3906782"/>
                </a:lnTo>
                <a:lnTo>
                  <a:pt x="0" y="390678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-10800000">
            <a:off x="-514256" y="-2048641"/>
            <a:ext cx="3625869" cy="3906783"/>
          </a:xfrm>
          <a:custGeom>
            <a:avLst/>
            <a:gdLst/>
            <a:ahLst/>
            <a:cxnLst/>
            <a:rect l="l" t="t" r="r" b="b"/>
            <a:pathLst>
              <a:path w="3625869" h="3906783">
                <a:moveTo>
                  <a:pt x="0" y="0"/>
                </a:moveTo>
                <a:lnTo>
                  <a:pt x="3625869" y="0"/>
                </a:lnTo>
                <a:lnTo>
                  <a:pt x="3625869" y="3906782"/>
                </a:lnTo>
                <a:lnTo>
                  <a:pt x="0" y="390678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TextBox 14"/>
          <p:cNvSpPr txBox="1"/>
          <p:nvPr/>
        </p:nvSpPr>
        <p:spPr>
          <a:xfrm>
            <a:off x="2213918" y="3126753"/>
            <a:ext cx="13860165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639"/>
              </a:lnSpc>
            </a:pPr>
            <a:r>
              <a:rPr lang="en-US" sz="16999" spc="-1325" dirty="0">
                <a:solidFill>
                  <a:srgbClr val="2B2B2B"/>
                </a:solidFill>
                <a:latin typeface="Be Vietnam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57477" y="4098430"/>
            <a:ext cx="842477" cy="84247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 b="1" dirty="0">
                  <a:solidFill>
                    <a:srgbClr val="FFFFFF"/>
                  </a:solidFill>
                  <a:latin typeface="Chaparral Pro" pitchFamily="18" charset="0"/>
                </a:rPr>
                <a:t>01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134333" y="4098430"/>
            <a:ext cx="842477" cy="84247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 b="1" dirty="0">
                  <a:solidFill>
                    <a:srgbClr val="FFFFFF"/>
                  </a:solidFill>
                  <a:latin typeface="Chaparral Pro" pitchFamily="18" charset="0"/>
                </a:rPr>
                <a:t>02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957477" y="6120403"/>
            <a:ext cx="842477" cy="84247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 dirty="0">
                  <a:solidFill>
                    <a:srgbClr val="FFFFFF"/>
                  </a:solidFill>
                  <a:latin typeface="Chaparral Pro" pitchFamily="18" charset="0"/>
                </a:rPr>
                <a:t>05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34333" y="6120403"/>
            <a:ext cx="842477" cy="84247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 dirty="0">
                  <a:solidFill>
                    <a:srgbClr val="FFFFFF"/>
                  </a:solidFill>
                  <a:latin typeface="Chaparral Pro" pitchFamily="18" charset="0"/>
                </a:rPr>
                <a:t>06</a:t>
              </a:r>
            </a:p>
          </p:txBody>
        </p:sp>
      </p:grpSp>
      <p:sp>
        <p:nvSpPr>
          <p:cNvPr id="14" name="Freeform 14"/>
          <p:cNvSpPr/>
          <p:nvPr/>
        </p:nvSpPr>
        <p:spPr>
          <a:xfrm rot="1095156">
            <a:off x="-4098793" y="-4550300"/>
            <a:ext cx="7891968" cy="7891968"/>
          </a:xfrm>
          <a:custGeom>
            <a:avLst/>
            <a:gdLst/>
            <a:ahLst/>
            <a:cxnLst/>
            <a:rect l="l" t="t" r="r" b="b"/>
            <a:pathLst>
              <a:path w="7891968" h="7891968">
                <a:moveTo>
                  <a:pt x="0" y="0"/>
                </a:moveTo>
                <a:lnTo>
                  <a:pt x="7891967" y="0"/>
                </a:lnTo>
                <a:lnTo>
                  <a:pt x="7891967" y="7891967"/>
                </a:lnTo>
                <a:lnTo>
                  <a:pt x="0" y="7891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0311190" y="4098430"/>
            <a:ext cx="842477" cy="84247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 dirty="0">
                  <a:solidFill>
                    <a:srgbClr val="FFFFFF"/>
                  </a:solidFill>
                  <a:latin typeface="Chaparral Pro" pitchFamily="18" charset="0"/>
                </a:rPr>
                <a:t>03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454332" y="4101144"/>
            <a:ext cx="842477" cy="84247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 dirty="0">
                  <a:solidFill>
                    <a:srgbClr val="FFFFFF"/>
                  </a:solidFill>
                  <a:latin typeface="Chaparral Pro" pitchFamily="18" charset="0"/>
                </a:rPr>
                <a:t>04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311190" y="6120403"/>
            <a:ext cx="842477" cy="842477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 dirty="0">
                  <a:solidFill>
                    <a:srgbClr val="FFFFFF"/>
                  </a:solidFill>
                  <a:latin typeface="Chaparral Pro" pitchFamily="18" charset="0"/>
                </a:rPr>
                <a:t>07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454332" y="6123117"/>
            <a:ext cx="842477" cy="842477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4969"/>
                </a:lnSpc>
                <a:spcBef>
                  <a:spcPct val="0"/>
                </a:spcBef>
              </a:pPr>
              <a:r>
                <a:rPr lang="en-US" sz="3549" dirty="0">
                  <a:solidFill>
                    <a:srgbClr val="FFFFFF"/>
                  </a:solidFill>
                  <a:latin typeface="Chaparral Pro" pitchFamily="18" charset="0"/>
                </a:rPr>
                <a:t>08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2320857" y="7098975"/>
            <a:ext cx="3176857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4"/>
              </a:lnSpc>
            </a:pPr>
            <a:r>
              <a:rPr lang="en-US" sz="2153" dirty="0">
                <a:solidFill>
                  <a:srgbClr val="000000"/>
                </a:solidFill>
                <a:latin typeface="Chaparral Pro" pitchFamily="18" charset="0"/>
              </a:rPr>
              <a:t>Conclusion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5967143" y="2144201"/>
            <a:ext cx="7058543" cy="1268429"/>
            <a:chOff x="0" y="0"/>
            <a:chExt cx="1859040" cy="33407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859040" cy="334072"/>
            </a:xfrm>
            <a:custGeom>
              <a:avLst/>
              <a:gdLst/>
              <a:ahLst/>
              <a:cxnLst/>
              <a:rect l="l" t="t" r="r" b="b"/>
              <a:pathLst>
                <a:path w="1859040" h="334072">
                  <a:moveTo>
                    <a:pt x="37292" y="0"/>
                  </a:moveTo>
                  <a:lnTo>
                    <a:pt x="1821748" y="0"/>
                  </a:lnTo>
                  <a:cubicBezTo>
                    <a:pt x="1842344" y="0"/>
                    <a:pt x="1859040" y="16696"/>
                    <a:pt x="1859040" y="37292"/>
                  </a:cubicBezTo>
                  <a:lnTo>
                    <a:pt x="1859040" y="296780"/>
                  </a:lnTo>
                  <a:cubicBezTo>
                    <a:pt x="1859040" y="317376"/>
                    <a:pt x="1842344" y="334072"/>
                    <a:pt x="1821748" y="334072"/>
                  </a:cubicBezTo>
                  <a:lnTo>
                    <a:pt x="37292" y="334072"/>
                  </a:lnTo>
                  <a:cubicBezTo>
                    <a:pt x="16696" y="334072"/>
                    <a:pt x="0" y="317376"/>
                    <a:pt x="0" y="296780"/>
                  </a:cubicBezTo>
                  <a:lnTo>
                    <a:pt x="0" y="37292"/>
                  </a:lnTo>
                  <a:cubicBezTo>
                    <a:pt x="0" y="16696"/>
                    <a:pt x="16696" y="0"/>
                    <a:pt x="37292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0"/>
              <a:ext cx="1859040" cy="334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7255"/>
                </a:lnSpc>
                <a:spcBef>
                  <a:spcPct val="0"/>
                </a:spcBef>
              </a:pPr>
              <a:r>
                <a:rPr lang="en-US" sz="6046" dirty="0">
                  <a:solidFill>
                    <a:srgbClr val="2B1511"/>
                  </a:solidFill>
                  <a:latin typeface="Adobe Gothic Std B" pitchFamily="34" charset="-128"/>
                  <a:ea typeface="Adobe Gothic Std B" pitchFamily="34" charset="-128"/>
                </a:rPr>
                <a:t>Table of Contents</a:t>
              </a:r>
            </a:p>
          </p:txBody>
        </p:sp>
      </p:grpSp>
      <p:sp>
        <p:nvSpPr>
          <p:cNvPr id="31" name="Freeform 31"/>
          <p:cNvSpPr/>
          <p:nvPr/>
        </p:nvSpPr>
        <p:spPr>
          <a:xfrm rot="1095156">
            <a:off x="14074237" y="7160484"/>
            <a:ext cx="7891968" cy="7891968"/>
          </a:xfrm>
          <a:custGeom>
            <a:avLst/>
            <a:gdLst/>
            <a:ahLst/>
            <a:cxnLst/>
            <a:rect l="l" t="t" r="r" b="b"/>
            <a:pathLst>
              <a:path w="7891968" h="7891968">
                <a:moveTo>
                  <a:pt x="0" y="0"/>
                </a:moveTo>
                <a:lnTo>
                  <a:pt x="7891967" y="0"/>
                </a:lnTo>
                <a:lnTo>
                  <a:pt x="7891967" y="7891967"/>
                </a:lnTo>
                <a:lnTo>
                  <a:pt x="0" y="7891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2790287" y="5077003"/>
            <a:ext cx="3176857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4"/>
              </a:lnSpc>
            </a:pPr>
            <a:r>
              <a:rPr lang="en-US" sz="2153" dirty="0">
                <a:solidFill>
                  <a:srgbClr val="000000"/>
                </a:solidFill>
                <a:latin typeface="Chaparral Pro" pitchFamily="18" charset="0"/>
              </a:rPr>
              <a:t>Objectives/Goal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967143" y="5077003"/>
            <a:ext cx="3176857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4"/>
              </a:lnSpc>
            </a:pPr>
            <a:r>
              <a:rPr lang="en-US" sz="2153" dirty="0">
                <a:solidFill>
                  <a:srgbClr val="000000"/>
                </a:solidFill>
                <a:latin typeface="Chaparral Pro" pitchFamily="18" charset="0"/>
              </a:rPr>
              <a:t>Problem Statement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790287" y="7098975"/>
            <a:ext cx="3176857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4"/>
              </a:lnSpc>
            </a:pPr>
            <a:r>
              <a:rPr lang="en-US" sz="2153" dirty="0">
                <a:solidFill>
                  <a:srgbClr val="000000"/>
                </a:solidFill>
                <a:latin typeface="Chaparral Pro" pitchFamily="18" charset="0"/>
              </a:rPr>
              <a:t>Business Model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967143" y="7098975"/>
            <a:ext cx="3176857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4"/>
              </a:lnSpc>
            </a:pPr>
            <a:r>
              <a:rPr lang="en-US" sz="2153" dirty="0">
                <a:solidFill>
                  <a:srgbClr val="000000"/>
                </a:solidFill>
                <a:latin typeface="Chaparral Pro" pitchFamily="18" charset="0"/>
              </a:rPr>
              <a:t>Start-up Plan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144000" y="5077003"/>
            <a:ext cx="3176857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4"/>
              </a:lnSpc>
            </a:pPr>
            <a:r>
              <a:rPr lang="en-US" sz="2153" dirty="0">
                <a:solidFill>
                  <a:srgbClr val="000000"/>
                </a:solidFill>
                <a:latin typeface="Chaparral Pro" pitchFamily="18" charset="0"/>
              </a:rPr>
              <a:t>Problem Solution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320857" y="5077003"/>
            <a:ext cx="3176857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4"/>
              </a:lnSpc>
            </a:pPr>
            <a:r>
              <a:rPr lang="en-US" sz="2153" dirty="0">
                <a:solidFill>
                  <a:srgbClr val="000000"/>
                </a:solidFill>
                <a:latin typeface="Chaparral Pro" pitchFamily="18" charset="0"/>
              </a:rPr>
              <a:t>Market Analysis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144000" y="7098975"/>
            <a:ext cx="3176857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4"/>
              </a:lnSpc>
            </a:pPr>
            <a:r>
              <a:rPr lang="en-US" sz="2153" dirty="0">
                <a:solidFill>
                  <a:srgbClr val="000000"/>
                </a:solidFill>
                <a:latin typeface="Chaparral Pro" pitchFamily="18" charset="0"/>
              </a:rPr>
              <a:t>Revenue Generation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13036870" y="-1312917"/>
            <a:ext cx="2625834" cy="2625834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752881" y="9161550"/>
            <a:ext cx="2625834" cy="2625834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87361" y="-3210146"/>
            <a:ext cx="8477692" cy="847769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80454" y="1517673"/>
            <a:ext cx="5391748" cy="1416616"/>
            <a:chOff x="0" y="-66675"/>
            <a:chExt cx="1420049" cy="37310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20049" cy="306426"/>
            </a:xfrm>
            <a:custGeom>
              <a:avLst/>
              <a:gdLst/>
              <a:ahLst/>
              <a:cxnLst/>
              <a:rect l="l" t="t" r="r" b="b"/>
              <a:pathLst>
                <a:path w="1420049" h="306426">
                  <a:moveTo>
                    <a:pt x="17231" y="0"/>
                  </a:moveTo>
                  <a:lnTo>
                    <a:pt x="1402818" y="0"/>
                  </a:lnTo>
                  <a:cubicBezTo>
                    <a:pt x="1412334" y="0"/>
                    <a:pt x="1420049" y="7714"/>
                    <a:pt x="1420049" y="17231"/>
                  </a:cubicBezTo>
                  <a:lnTo>
                    <a:pt x="1420049" y="289195"/>
                  </a:lnTo>
                  <a:cubicBezTo>
                    <a:pt x="1420049" y="293765"/>
                    <a:pt x="1418233" y="298148"/>
                    <a:pt x="1415002" y="301379"/>
                  </a:cubicBezTo>
                  <a:cubicBezTo>
                    <a:pt x="1411771" y="304610"/>
                    <a:pt x="1407388" y="306426"/>
                    <a:pt x="1402818" y="306426"/>
                  </a:cubicBezTo>
                  <a:lnTo>
                    <a:pt x="17231" y="306426"/>
                  </a:lnTo>
                  <a:cubicBezTo>
                    <a:pt x="7714" y="306426"/>
                    <a:pt x="0" y="298711"/>
                    <a:pt x="0" y="289195"/>
                  </a:cubicBezTo>
                  <a:lnTo>
                    <a:pt x="0" y="17231"/>
                  </a:lnTo>
                  <a:cubicBezTo>
                    <a:pt x="0" y="7714"/>
                    <a:pt x="7714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420049" cy="373101"/>
            </a:xfrm>
            <a:prstGeom prst="rect">
              <a:avLst/>
            </a:prstGeom>
          </p:spPr>
          <p:txBody>
            <a:bodyPr lIns="215900" tIns="215900" rIns="215900" bIns="215900" rtlCol="0" anchor="ctr"/>
            <a:lstStyle/>
            <a:p>
              <a:pPr marL="0" lvl="0" indent="0"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 dirty="0" smtClean="0">
                  <a:solidFill>
                    <a:srgbClr val="2B1511"/>
                  </a:solidFill>
                  <a:latin typeface="Canva Sans Bold"/>
                </a:rPr>
                <a:t> </a:t>
              </a:r>
              <a:r>
                <a:rPr lang="en-US" sz="3699" dirty="0">
                  <a:solidFill>
                    <a:srgbClr val="2B1511"/>
                  </a:solidFill>
                  <a:latin typeface="Adobe Gothic Std B" pitchFamily="34" charset="-128"/>
                  <a:ea typeface="Adobe Gothic Std B" pitchFamily="34" charset="-128"/>
                </a:rPr>
                <a:t>Objectives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715057" y="1469177"/>
            <a:ext cx="1438188" cy="1438188"/>
            <a:chOff x="0" y="0"/>
            <a:chExt cx="1734904" cy="17349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34820" cy="1734820"/>
            </a:xfrm>
            <a:custGeom>
              <a:avLst/>
              <a:gdLst/>
              <a:ahLst/>
              <a:cxnLst/>
              <a:rect l="l" t="t" r="r" b="b"/>
              <a:pathLst>
                <a:path w="1734820" h="1734820">
                  <a:moveTo>
                    <a:pt x="0" y="867410"/>
                  </a:moveTo>
                  <a:cubicBezTo>
                    <a:pt x="0" y="388366"/>
                    <a:pt x="388366" y="0"/>
                    <a:pt x="867410" y="0"/>
                  </a:cubicBezTo>
                  <a:cubicBezTo>
                    <a:pt x="1346454" y="0"/>
                    <a:pt x="1734820" y="388366"/>
                    <a:pt x="1734820" y="867410"/>
                  </a:cubicBezTo>
                  <a:cubicBezTo>
                    <a:pt x="1734820" y="1346454"/>
                    <a:pt x="1346454" y="1734820"/>
                    <a:pt x="867410" y="1734820"/>
                  </a:cubicBezTo>
                  <a:cubicBezTo>
                    <a:pt x="388366" y="1734820"/>
                    <a:pt x="0" y="1346581"/>
                    <a:pt x="0" y="86741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519559" y="2023386"/>
            <a:ext cx="3830680" cy="658347"/>
            <a:chOff x="0" y="0"/>
            <a:chExt cx="4620996" cy="79417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620895" cy="794131"/>
            </a:xfrm>
            <a:custGeom>
              <a:avLst/>
              <a:gdLst/>
              <a:ahLst/>
              <a:cxnLst/>
              <a:rect l="l" t="t" r="r" b="b"/>
              <a:pathLst>
                <a:path w="4620895" h="794131">
                  <a:moveTo>
                    <a:pt x="418211" y="794131"/>
                  </a:moveTo>
                  <a:cubicBezTo>
                    <a:pt x="982726" y="417957"/>
                    <a:pt x="1630934" y="229870"/>
                    <a:pt x="2320925" y="229870"/>
                  </a:cubicBezTo>
                  <a:cubicBezTo>
                    <a:pt x="2990088" y="229870"/>
                    <a:pt x="3638169" y="417957"/>
                    <a:pt x="4223639" y="794131"/>
                  </a:cubicBezTo>
                  <a:cubicBezTo>
                    <a:pt x="4620895" y="794131"/>
                    <a:pt x="4620895" y="794131"/>
                    <a:pt x="4620895" y="794131"/>
                  </a:cubicBezTo>
                  <a:cubicBezTo>
                    <a:pt x="4432681" y="647827"/>
                    <a:pt x="4432681" y="647827"/>
                    <a:pt x="4432681" y="647827"/>
                  </a:cubicBezTo>
                  <a:cubicBezTo>
                    <a:pt x="3805555" y="229870"/>
                    <a:pt x="3073654" y="0"/>
                    <a:pt x="2320925" y="0"/>
                  </a:cubicBezTo>
                  <a:cubicBezTo>
                    <a:pt x="1547241" y="0"/>
                    <a:pt x="815467" y="229870"/>
                    <a:pt x="188214" y="647827"/>
                  </a:cubicBezTo>
                  <a:cubicBezTo>
                    <a:pt x="0" y="794131"/>
                    <a:pt x="0" y="794131"/>
                    <a:pt x="0" y="794131"/>
                  </a:cubicBezTo>
                  <a:lnTo>
                    <a:pt x="418211" y="794131"/>
                  </a:lnTo>
                  <a:close/>
                </a:path>
              </a:pathLst>
            </a:custGeom>
            <a:solidFill>
              <a:srgbClr val="EF5241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1715057" y="7379634"/>
            <a:ext cx="1438188" cy="1438188"/>
            <a:chOff x="0" y="0"/>
            <a:chExt cx="1734904" cy="173490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34820" cy="1734820"/>
            </a:xfrm>
            <a:custGeom>
              <a:avLst/>
              <a:gdLst/>
              <a:ahLst/>
              <a:cxnLst/>
              <a:rect l="l" t="t" r="r" b="b"/>
              <a:pathLst>
                <a:path w="1734820" h="1734820">
                  <a:moveTo>
                    <a:pt x="0" y="867410"/>
                  </a:moveTo>
                  <a:cubicBezTo>
                    <a:pt x="0" y="388366"/>
                    <a:pt x="388366" y="0"/>
                    <a:pt x="867410" y="0"/>
                  </a:cubicBezTo>
                  <a:cubicBezTo>
                    <a:pt x="1346454" y="0"/>
                    <a:pt x="1734820" y="388366"/>
                    <a:pt x="1734820" y="867410"/>
                  </a:cubicBezTo>
                  <a:cubicBezTo>
                    <a:pt x="1734820" y="1346454"/>
                    <a:pt x="1346454" y="1734820"/>
                    <a:pt x="867410" y="1734820"/>
                  </a:cubicBezTo>
                  <a:cubicBezTo>
                    <a:pt x="388366" y="1734820"/>
                    <a:pt x="0" y="1346581"/>
                    <a:pt x="0" y="86741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0502203" y="7605268"/>
            <a:ext cx="3865093" cy="658347"/>
            <a:chOff x="0" y="0"/>
            <a:chExt cx="4662509" cy="79417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662551" cy="794131"/>
            </a:xfrm>
            <a:custGeom>
              <a:avLst/>
              <a:gdLst/>
              <a:ahLst/>
              <a:cxnLst/>
              <a:rect l="l" t="t" r="r" b="b"/>
              <a:pathLst>
                <a:path w="4662551" h="794131">
                  <a:moveTo>
                    <a:pt x="4265295" y="0"/>
                  </a:moveTo>
                  <a:cubicBezTo>
                    <a:pt x="4244340" y="0"/>
                    <a:pt x="4244340" y="0"/>
                    <a:pt x="4244340" y="0"/>
                  </a:cubicBezTo>
                  <a:cubicBezTo>
                    <a:pt x="3679825" y="355346"/>
                    <a:pt x="3010789" y="564261"/>
                    <a:pt x="2341753" y="564261"/>
                  </a:cubicBezTo>
                  <a:cubicBezTo>
                    <a:pt x="1651762" y="564261"/>
                    <a:pt x="982726" y="355346"/>
                    <a:pt x="418211" y="0"/>
                  </a:cubicBezTo>
                  <a:cubicBezTo>
                    <a:pt x="397256" y="0"/>
                    <a:pt x="397256" y="0"/>
                    <a:pt x="3972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9042" y="146304"/>
                    <a:pt x="209042" y="146304"/>
                    <a:pt x="209042" y="146304"/>
                  </a:cubicBezTo>
                  <a:cubicBezTo>
                    <a:pt x="836295" y="564261"/>
                    <a:pt x="1568069" y="794131"/>
                    <a:pt x="2341753" y="794131"/>
                  </a:cubicBezTo>
                  <a:cubicBezTo>
                    <a:pt x="3094482" y="794131"/>
                    <a:pt x="3826256" y="564261"/>
                    <a:pt x="4453509" y="146304"/>
                  </a:cubicBezTo>
                  <a:cubicBezTo>
                    <a:pt x="4662551" y="0"/>
                    <a:pt x="4662551" y="0"/>
                    <a:pt x="4662551" y="0"/>
                  </a:cubicBezTo>
                  <a:lnTo>
                    <a:pt x="4265295" y="0"/>
                  </a:lnTo>
                  <a:close/>
                </a:path>
              </a:pathLst>
            </a:custGeom>
            <a:solidFill>
              <a:srgbClr val="EF5241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8751300" y="4432934"/>
            <a:ext cx="1438188" cy="1421131"/>
            <a:chOff x="0" y="0"/>
            <a:chExt cx="1734904" cy="171432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34820" cy="1714246"/>
            </a:xfrm>
            <a:custGeom>
              <a:avLst/>
              <a:gdLst/>
              <a:ahLst/>
              <a:cxnLst/>
              <a:rect l="l" t="t" r="r" b="b"/>
              <a:pathLst>
                <a:path w="1734820" h="1714246">
                  <a:moveTo>
                    <a:pt x="0" y="857123"/>
                  </a:moveTo>
                  <a:cubicBezTo>
                    <a:pt x="0" y="383794"/>
                    <a:pt x="388366" y="0"/>
                    <a:pt x="867410" y="0"/>
                  </a:cubicBezTo>
                  <a:cubicBezTo>
                    <a:pt x="1346454" y="0"/>
                    <a:pt x="1734820" y="383794"/>
                    <a:pt x="1734820" y="857123"/>
                  </a:cubicBezTo>
                  <a:cubicBezTo>
                    <a:pt x="1734820" y="1330452"/>
                    <a:pt x="1346454" y="1714246"/>
                    <a:pt x="867410" y="1714246"/>
                  </a:cubicBezTo>
                  <a:cubicBezTo>
                    <a:pt x="388366" y="1714246"/>
                    <a:pt x="0" y="1330579"/>
                    <a:pt x="0" y="857123"/>
                  </a:cubicBezTo>
                  <a:close/>
                </a:path>
              </a:pathLst>
            </a:custGeom>
            <a:solidFill>
              <a:srgbClr val="A44F30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9323762" y="3220080"/>
            <a:ext cx="658347" cy="3846540"/>
            <a:chOff x="0" y="0"/>
            <a:chExt cx="794172" cy="464012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94131" cy="4640072"/>
            </a:xfrm>
            <a:custGeom>
              <a:avLst/>
              <a:gdLst/>
              <a:ahLst/>
              <a:cxnLst/>
              <a:rect l="l" t="t" r="r" b="b"/>
              <a:pathLst>
                <a:path w="794131" h="4640072">
                  <a:moveTo>
                    <a:pt x="794131" y="4222115"/>
                  </a:moveTo>
                  <a:cubicBezTo>
                    <a:pt x="417957" y="3657727"/>
                    <a:pt x="229870" y="3009773"/>
                    <a:pt x="229870" y="2320036"/>
                  </a:cubicBezTo>
                  <a:cubicBezTo>
                    <a:pt x="229870" y="1630299"/>
                    <a:pt x="417957" y="982345"/>
                    <a:pt x="794131" y="418084"/>
                  </a:cubicBezTo>
                  <a:cubicBezTo>
                    <a:pt x="794131" y="0"/>
                    <a:pt x="794131" y="0"/>
                    <a:pt x="794131" y="0"/>
                  </a:cubicBezTo>
                  <a:cubicBezTo>
                    <a:pt x="647827" y="188087"/>
                    <a:pt x="647827" y="188087"/>
                    <a:pt x="647827" y="188087"/>
                  </a:cubicBezTo>
                  <a:cubicBezTo>
                    <a:pt x="209042" y="836041"/>
                    <a:pt x="0" y="1567561"/>
                    <a:pt x="0" y="2320036"/>
                  </a:cubicBezTo>
                  <a:cubicBezTo>
                    <a:pt x="0" y="3072511"/>
                    <a:pt x="209042" y="3804031"/>
                    <a:pt x="647827" y="4451985"/>
                  </a:cubicBezTo>
                  <a:cubicBezTo>
                    <a:pt x="794131" y="4640072"/>
                    <a:pt x="794131" y="4640072"/>
                    <a:pt x="794131" y="4640072"/>
                  </a:cubicBezTo>
                  <a:lnTo>
                    <a:pt x="794131" y="4222115"/>
                  </a:lnTo>
                  <a:close/>
                </a:path>
              </a:pathLst>
            </a:custGeom>
            <a:solidFill>
              <a:srgbClr val="A44F30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4679113" y="4432934"/>
            <a:ext cx="1438188" cy="1421131"/>
            <a:chOff x="0" y="0"/>
            <a:chExt cx="1734904" cy="171432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34820" cy="1714246"/>
            </a:xfrm>
            <a:custGeom>
              <a:avLst/>
              <a:gdLst/>
              <a:ahLst/>
              <a:cxnLst/>
              <a:rect l="l" t="t" r="r" b="b"/>
              <a:pathLst>
                <a:path w="1734820" h="1714246">
                  <a:moveTo>
                    <a:pt x="0" y="857123"/>
                  </a:moveTo>
                  <a:cubicBezTo>
                    <a:pt x="0" y="383794"/>
                    <a:pt x="388366" y="0"/>
                    <a:pt x="867410" y="0"/>
                  </a:cubicBezTo>
                  <a:cubicBezTo>
                    <a:pt x="1346454" y="0"/>
                    <a:pt x="1734820" y="383794"/>
                    <a:pt x="1734820" y="857123"/>
                  </a:cubicBezTo>
                  <a:cubicBezTo>
                    <a:pt x="1734820" y="1330452"/>
                    <a:pt x="1346454" y="1714246"/>
                    <a:pt x="867410" y="1714246"/>
                  </a:cubicBezTo>
                  <a:cubicBezTo>
                    <a:pt x="388366" y="1714246"/>
                    <a:pt x="0" y="1330579"/>
                    <a:pt x="0" y="857123"/>
                  </a:cubicBezTo>
                  <a:close/>
                </a:path>
              </a:pathLst>
            </a:custGeom>
            <a:solidFill>
              <a:srgbClr val="A44F3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947680" y="3183273"/>
            <a:ext cx="658347" cy="3883348"/>
            <a:chOff x="0" y="0"/>
            <a:chExt cx="794172" cy="468452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94131" cy="4684522"/>
            </a:xfrm>
            <a:custGeom>
              <a:avLst/>
              <a:gdLst/>
              <a:ahLst/>
              <a:cxnLst/>
              <a:rect l="l" t="t" r="r" b="b"/>
              <a:pathLst>
                <a:path w="794131" h="4684522">
                  <a:moveTo>
                    <a:pt x="146304" y="20916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18211"/>
                    <a:pt x="0" y="418211"/>
                    <a:pt x="0" y="418211"/>
                  </a:cubicBezTo>
                  <a:cubicBezTo>
                    <a:pt x="376174" y="982853"/>
                    <a:pt x="564261" y="1652143"/>
                    <a:pt x="564261" y="2342261"/>
                  </a:cubicBezTo>
                  <a:cubicBezTo>
                    <a:pt x="564261" y="3032379"/>
                    <a:pt x="376174" y="3701669"/>
                    <a:pt x="0" y="4266311"/>
                  </a:cubicBezTo>
                  <a:cubicBezTo>
                    <a:pt x="0" y="4684522"/>
                    <a:pt x="0" y="4684522"/>
                    <a:pt x="0" y="4684522"/>
                  </a:cubicBezTo>
                  <a:cubicBezTo>
                    <a:pt x="146304" y="4475353"/>
                    <a:pt x="146304" y="4475353"/>
                    <a:pt x="146304" y="4475353"/>
                  </a:cubicBezTo>
                  <a:cubicBezTo>
                    <a:pt x="585216" y="3827018"/>
                    <a:pt x="794131" y="3095117"/>
                    <a:pt x="794131" y="2342261"/>
                  </a:cubicBezTo>
                  <a:cubicBezTo>
                    <a:pt x="794131" y="1589405"/>
                    <a:pt x="585216" y="857377"/>
                    <a:pt x="146304" y="209169"/>
                  </a:cubicBezTo>
                  <a:close/>
                </a:path>
              </a:pathLst>
            </a:custGeom>
            <a:solidFill>
              <a:srgbClr val="A44F30"/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9110239" y="4783195"/>
            <a:ext cx="720310" cy="720310"/>
          </a:xfrm>
          <a:custGeom>
            <a:avLst/>
            <a:gdLst/>
            <a:ahLst/>
            <a:cxnLst/>
            <a:rect l="l" t="t" r="r" b="b"/>
            <a:pathLst>
              <a:path w="720310" h="720310">
                <a:moveTo>
                  <a:pt x="0" y="0"/>
                </a:moveTo>
                <a:lnTo>
                  <a:pt x="720310" y="0"/>
                </a:lnTo>
                <a:lnTo>
                  <a:pt x="720310" y="720310"/>
                </a:lnTo>
                <a:lnTo>
                  <a:pt x="0" y="720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4947680" y="4692973"/>
            <a:ext cx="901055" cy="901055"/>
          </a:xfrm>
          <a:custGeom>
            <a:avLst/>
            <a:gdLst/>
            <a:ahLst/>
            <a:cxnLst/>
            <a:rect l="l" t="t" r="r" b="b"/>
            <a:pathLst>
              <a:path w="901055" h="901055">
                <a:moveTo>
                  <a:pt x="0" y="0"/>
                </a:moveTo>
                <a:lnTo>
                  <a:pt x="901054" y="0"/>
                </a:lnTo>
                <a:lnTo>
                  <a:pt x="901054" y="901054"/>
                </a:lnTo>
                <a:lnTo>
                  <a:pt x="0" y="901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2012134" y="7759210"/>
            <a:ext cx="844035" cy="844035"/>
          </a:xfrm>
          <a:custGeom>
            <a:avLst/>
            <a:gdLst/>
            <a:ahLst/>
            <a:cxnLst/>
            <a:rect l="l" t="t" r="r" b="b"/>
            <a:pathLst>
              <a:path w="844035" h="844035">
                <a:moveTo>
                  <a:pt x="0" y="0"/>
                </a:moveTo>
                <a:lnTo>
                  <a:pt x="844034" y="0"/>
                </a:lnTo>
                <a:lnTo>
                  <a:pt x="844034" y="844034"/>
                </a:lnTo>
                <a:lnTo>
                  <a:pt x="0" y="844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2003449" y="1739501"/>
            <a:ext cx="852720" cy="942232"/>
          </a:xfrm>
          <a:custGeom>
            <a:avLst/>
            <a:gdLst/>
            <a:ahLst/>
            <a:cxnLst/>
            <a:rect l="l" t="t" r="r" b="b"/>
            <a:pathLst>
              <a:path w="852720" h="942232">
                <a:moveTo>
                  <a:pt x="0" y="0"/>
                </a:moveTo>
                <a:lnTo>
                  <a:pt x="852719" y="0"/>
                </a:lnTo>
                <a:lnTo>
                  <a:pt x="852719" y="942231"/>
                </a:lnTo>
                <a:lnTo>
                  <a:pt x="0" y="942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8"/>
          <p:cNvGrpSpPr/>
          <p:nvPr/>
        </p:nvGrpSpPr>
        <p:grpSpPr>
          <a:xfrm>
            <a:off x="15848734" y="8098728"/>
            <a:ext cx="3616106" cy="3616106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726857" y="3751685"/>
            <a:ext cx="5887558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25"/>
              </a:lnSpc>
            </a:pPr>
            <a:r>
              <a:rPr lang="en-US" sz="1858" b="1" dirty="0">
                <a:solidFill>
                  <a:srgbClr val="000000"/>
                </a:solidFill>
                <a:latin typeface="Chaparral Pro" pitchFamily="18" charset="0"/>
              </a:rPr>
              <a:t>Build an online </a:t>
            </a:r>
            <a:r>
              <a:rPr lang="en-US" sz="2000" b="1" dirty="0">
                <a:solidFill>
                  <a:srgbClr val="000000"/>
                </a:solidFill>
                <a:latin typeface="Chaparral Pro" pitchFamily="18" charset="0"/>
              </a:rPr>
              <a:t>community</a:t>
            </a:r>
            <a:r>
              <a:rPr lang="en-US" sz="1858" b="1" dirty="0">
                <a:solidFill>
                  <a:srgbClr val="000000"/>
                </a:solidFill>
                <a:latin typeface="Chaparral Pro" pitchFamily="18" charset="0"/>
              </a:rPr>
              <a:t> for </a:t>
            </a:r>
            <a:r>
              <a:rPr lang="en-US" sz="1858" b="1" dirty="0" smtClean="0">
                <a:solidFill>
                  <a:srgbClr val="000000"/>
                </a:solidFill>
                <a:latin typeface="Chaparral Pro" pitchFamily="18" charset="0"/>
              </a:rPr>
              <a:t>students</a:t>
            </a:r>
          </a:p>
          <a:p>
            <a:pPr>
              <a:lnSpc>
                <a:spcPts val="2825"/>
              </a:lnSpc>
            </a:pPr>
            <a:r>
              <a:rPr lang="en-US" sz="1858" b="1" dirty="0">
                <a:solidFill>
                  <a:srgbClr val="000000"/>
                </a:solidFill>
                <a:latin typeface="Chaparral Pro" pitchFamily="18" charset="0"/>
              </a:rPr>
              <a:t>Make it easy to create and manage study groups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490507" y="5161623"/>
            <a:ext cx="1888784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1"/>
              </a:lnSpc>
            </a:pPr>
            <a:r>
              <a:rPr lang="en-US" sz="2261" spc="-45" dirty="0" smtClean="0">
                <a:solidFill>
                  <a:srgbClr val="2B1511"/>
                </a:solidFill>
                <a:latin typeface="Chaparral Pro" pitchFamily="18" charset="0"/>
              </a:rPr>
              <a:t>STUDYBUDDY</a:t>
            </a:r>
            <a:endParaRPr lang="en-US" sz="2261" spc="-45" dirty="0">
              <a:solidFill>
                <a:srgbClr val="2B1511"/>
              </a:solidFill>
              <a:latin typeface="Chaparral Pro" pitchFamily="18" charset="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551486" y="3617460"/>
            <a:ext cx="877953" cy="874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0"/>
              </a:lnSpc>
            </a:pPr>
            <a:r>
              <a:rPr lang="en-US" sz="4730" b="1" dirty="0">
                <a:solidFill>
                  <a:srgbClr val="FFFAEB"/>
                </a:solidFill>
                <a:latin typeface="Chaparral Pro" pitchFamily="18" charset="0"/>
              </a:rPr>
              <a:t>01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541908" y="6904846"/>
            <a:ext cx="838546" cy="837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7"/>
              </a:lnSpc>
            </a:pPr>
            <a:r>
              <a:rPr lang="en-US" sz="4518" b="1" dirty="0">
                <a:solidFill>
                  <a:srgbClr val="A44F30"/>
                </a:solidFill>
                <a:latin typeface="Chaparral Pro" pitchFamily="18" charset="0"/>
              </a:rPr>
              <a:t>03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726857" y="5674460"/>
            <a:ext cx="6024443" cy="340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25"/>
              </a:lnSpc>
            </a:pPr>
            <a:r>
              <a:rPr lang="en-US" sz="1858" b="1" dirty="0">
                <a:solidFill>
                  <a:srgbClr val="000000"/>
                </a:solidFill>
                <a:latin typeface="Chaparral Pro" pitchFamily="18" charset="0"/>
              </a:rPr>
              <a:t>Enable real-time chat and resource sharing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726857" y="6981046"/>
            <a:ext cx="5887558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25"/>
              </a:lnSpc>
            </a:pPr>
            <a:r>
              <a:rPr lang="en-US" sz="1858" b="1" dirty="0">
                <a:solidFill>
                  <a:srgbClr val="000000"/>
                </a:solidFill>
                <a:latin typeface="Chaparral Pro" pitchFamily="18" charset="0"/>
              </a:rPr>
              <a:t>Simplify class schedules, study session planning, and group discussions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590893" y="5379277"/>
            <a:ext cx="838546" cy="837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7"/>
              </a:lnSpc>
            </a:pPr>
            <a:r>
              <a:rPr lang="en-US" sz="4518" b="1" dirty="0">
                <a:solidFill>
                  <a:srgbClr val="A44F30"/>
                </a:solidFill>
                <a:latin typeface="Chaparral Pro" pitchFamily="18" charset="0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48126" y="1660934"/>
            <a:ext cx="5391748" cy="1163460"/>
            <a:chOff x="0" y="0"/>
            <a:chExt cx="1420049" cy="3064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0049" cy="306426"/>
            </a:xfrm>
            <a:custGeom>
              <a:avLst/>
              <a:gdLst/>
              <a:ahLst/>
              <a:cxnLst/>
              <a:rect l="l" t="t" r="r" b="b"/>
              <a:pathLst>
                <a:path w="1420049" h="306426">
                  <a:moveTo>
                    <a:pt x="17231" y="0"/>
                  </a:moveTo>
                  <a:lnTo>
                    <a:pt x="1402818" y="0"/>
                  </a:lnTo>
                  <a:cubicBezTo>
                    <a:pt x="1412334" y="0"/>
                    <a:pt x="1420049" y="7714"/>
                    <a:pt x="1420049" y="17231"/>
                  </a:cubicBezTo>
                  <a:lnTo>
                    <a:pt x="1420049" y="289195"/>
                  </a:lnTo>
                  <a:cubicBezTo>
                    <a:pt x="1420049" y="293765"/>
                    <a:pt x="1418233" y="298148"/>
                    <a:pt x="1415002" y="301379"/>
                  </a:cubicBezTo>
                  <a:cubicBezTo>
                    <a:pt x="1411771" y="304610"/>
                    <a:pt x="1407388" y="306426"/>
                    <a:pt x="1402818" y="306426"/>
                  </a:cubicBezTo>
                  <a:lnTo>
                    <a:pt x="17231" y="306426"/>
                  </a:lnTo>
                  <a:cubicBezTo>
                    <a:pt x="7714" y="306426"/>
                    <a:pt x="0" y="298711"/>
                    <a:pt x="0" y="289195"/>
                  </a:cubicBezTo>
                  <a:lnTo>
                    <a:pt x="0" y="17231"/>
                  </a:lnTo>
                  <a:cubicBezTo>
                    <a:pt x="0" y="7714"/>
                    <a:pt x="7714" y="0"/>
                    <a:pt x="17231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420049" cy="373101"/>
            </a:xfrm>
            <a:prstGeom prst="rect">
              <a:avLst/>
            </a:prstGeom>
          </p:spPr>
          <p:txBody>
            <a:bodyPr lIns="215900" tIns="215900" rIns="215900" bIns="215900" rtlCol="0" anchor="ctr"/>
            <a:lstStyle/>
            <a:p>
              <a:pPr marL="0" lvl="0" indent="0"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 dirty="0">
                  <a:solidFill>
                    <a:srgbClr val="2B1511"/>
                  </a:solidFill>
                  <a:latin typeface="Britannic Bold" pitchFamily="34" charset="0"/>
                </a:rPr>
                <a:t>Problem Statement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112735" y="8140435"/>
            <a:ext cx="4293129" cy="429312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613155" y="-2146565"/>
            <a:ext cx="4293129" cy="429312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389711" y="-1175164"/>
            <a:ext cx="4016153" cy="2203864"/>
          </a:xfrm>
          <a:custGeom>
            <a:avLst/>
            <a:gdLst/>
            <a:ahLst/>
            <a:cxnLst/>
            <a:rect l="l" t="t" r="r" b="b"/>
            <a:pathLst>
              <a:path w="4016153" h="2203864">
                <a:moveTo>
                  <a:pt x="0" y="0"/>
                </a:moveTo>
                <a:lnTo>
                  <a:pt x="4016154" y="0"/>
                </a:lnTo>
                <a:lnTo>
                  <a:pt x="4016154" y="2203864"/>
                </a:lnTo>
                <a:lnTo>
                  <a:pt x="0" y="220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43904" y="4009463"/>
            <a:ext cx="4071174" cy="447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9"/>
              </a:lnSpc>
              <a:spcBef>
                <a:spcPct val="0"/>
              </a:spcBef>
            </a:pPr>
            <a:r>
              <a:rPr lang="en-US" sz="2649">
                <a:solidFill>
                  <a:srgbClr val="FFFAEB"/>
                </a:solidFill>
                <a:latin typeface="DM Sans Bold"/>
              </a:rPr>
              <a:t>Planning</a:t>
            </a:r>
          </a:p>
        </p:txBody>
      </p:sp>
      <p:sp>
        <p:nvSpPr>
          <p:cNvPr id="13" name="Freeform 13"/>
          <p:cNvSpPr/>
          <p:nvPr/>
        </p:nvSpPr>
        <p:spPr>
          <a:xfrm>
            <a:off x="-1474667" y="9379003"/>
            <a:ext cx="4016153" cy="2203864"/>
          </a:xfrm>
          <a:custGeom>
            <a:avLst/>
            <a:gdLst/>
            <a:ahLst/>
            <a:cxnLst/>
            <a:rect l="l" t="t" r="r" b="b"/>
            <a:pathLst>
              <a:path w="4016153" h="2203864">
                <a:moveTo>
                  <a:pt x="0" y="0"/>
                </a:moveTo>
                <a:lnTo>
                  <a:pt x="4016153" y="0"/>
                </a:lnTo>
                <a:lnTo>
                  <a:pt x="4016153" y="2203864"/>
                </a:lnTo>
                <a:lnTo>
                  <a:pt x="0" y="220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9428538" y="6437988"/>
            <a:ext cx="5420447" cy="2941015"/>
            <a:chOff x="0" y="0"/>
            <a:chExt cx="789363" cy="42829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89363" cy="428291"/>
            </a:xfrm>
            <a:custGeom>
              <a:avLst/>
              <a:gdLst/>
              <a:ahLst/>
              <a:cxnLst/>
              <a:rect l="l" t="t" r="r" b="b"/>
              <a:pathLst>
                <a:path w="789363" h="428291">
                  <a:moveTo>
                    <a:pt x="0" y="0"/>
                  </a:moveTo>
                  <a:lnTo>
                    <a:pt x="789363" y="0"/>
                  </a:lnTo>
                  <a:lnTo>
                    <a:pt x="789363" y="428291"/>
                  </a:lnTo>
                  <a:lnTo>
                    <a:pt x="0" y="428291"/>
                  </a:lnTo>
                  <a:close/>
                </a:path>
              </a:pathLst>
            </a:custGeom>
            <a:solidFill>
              <a:srgbClr val="FFF0A2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789363" cy="4568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428538" y="3336035"/>
            <a:ext cx="5420447" cy="2941015"/>
            <a:chOff x="0" y="0"/>
            <a:chExt cx="789363" cy="42829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89363" cy="428291"/>
            </a:xfrm>
            <a:custGeom>
              <a:avLst/>
              <a:gdLst/>
              <a:ahLst/>
              <a:cxnLst/>
              <a:rect l="l" t="t" r="r" b="b"/>
              <a:pathLst>
                <a:path w="789363" h="428291">
                  <a:moveTo>
                    <a:pt x="0" y="0"/>
                  </a:moveTo>
                  <a:lnTo>
                    <a:pt x="789363" y="0"/>
                  </a:lnTo>
                  <a:lnTo>
                    <a:pt x="789363" y="428291"/>
                  </a:lnTo>
                  <a:lnTo>
                    <a:pt x="0" y="428291"/>
                  </a:ln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789363" cy="4568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779491" y="6437988"/>
            <a:ext cx="5420447" cy="2941015"/>
            <a:chOff x="0" y="0"/>
            <a:chExt cx="789363" cy="42829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89363" cy="428291"/>
            </a:xfrm>
            <a:custGeom>
              <a:avLst/>
              <a:gdLst/>
              <a:ahLst/>
              <a:cxnLst/>
              <a:rect l="l" t="t" r="r" b="b"/>
              <a:pathLst>
                <a:path w="789363" h="428291">
                  <a:moveTo>
                    <a:pt x="0" y="0"/>
                  </a:moveTo>
                  <a:lnTo>
                    <a:pt x="789363" y="0"/>
                  </a:lnTo>
                  <a:lnTo>
                    <a:pt x="789363" y="428291"/>
                  </a:lnTo>
                  <a:lnTo>
                    <a:pt x="0" y="428291"/>
                  </a:lnTo>
                  <a:close/>
                </a:path>
              </a:pathLst>
            </a:custGeom>
            <a:solidFill>
              <a:srgbClr val="FFFAEB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789363" cy="4568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779491" y="3336035"/>
            <a:ext cx="5420447" cy="2941015"/>
            <a:chOff x="0" y="0"/>
            <a:chExt cx="789363" cy="42829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89363" cy="428291"/>
            </a:xfrm>
            <a:custGeom>
              <a:avLst/>
              <a:gdLst/>
              <a:ahLst/>
              <a:cxnLst/>
              <a:rect l="l" t="t" r="r" b="b"/>
              <a:pathLst>
                <a:path w="789363" h="428291">
                  <a:moveTo>
                    <a:pt x="0" y="0"/>
                  </a:moveTo>
                  <a:lnTo>
                    <a:pt x="789363" y="0"/>
                  </a:lnTo>
                  <a:lnTo>
                    <a:pt x="789363" y="428291"/>
                  </a:lnTo>
                  <a:lnTo>
                    <a:pt x="0" y="428291"/>
                  </a:lnTo>
                  <a:close/>
                </a:path>
              </a:pathLst>
            </a:custGeom>
            <a:solidFill>
              <a:srgbClr val="FFF0A2"/>
            </a:solidFill>
            <a:ln cap="sq">
              <a:noFill/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28575"/>
              <a:ext cx="789363" cy="4568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9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627393" y="4624306"/>
            <a:ext cx="5022738" cy="1293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6"/>
              </a:lnSpc>
            </a:pPr>
            <a:r>
              <a:rPr lang="en-US" sz="2454" b="1" dirty="0">
                <a:solidFill>
                  <a:srgbClr val="EF5241"/>
                </a:solidFill>
                <a:latin typeface="Chaparral Pro" pitchFamily="18" charset="0"/>
              </a:rPr>
              <a:t>They face confusion and fragmented communication across multiple apps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177200" y="7661895"/>
            <a:ext cx="5022738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6"/>
              </a:lnSpc>
            </a:pPr>
            <a:r>
              <a:rPr lang="en-US" sz="2454" b="1" dirty="0">
                <a:solidFill>
                  <a:srgbClr val="EF5241"/>
                </a:solidFill>
                <a:latin typeface="Chaparral Pro" pitchFamily="18" charset="0"/>
              </a:rPr>
              <a:t>There's a lack of timely reminders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826247" y="7695363"/>
            <a:ext cx="5022738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6"/>
              </a:lnSpc>
            </a:pPr>
            <a:r>
              <a:rPr lang="en-US" sz="2454" b="1" dirty="0" smtClean="0">
                <a:solidFill>
                  <a:srgbClr val="A44F30"/>
                </a:solidFill>
                <a:latin typeface="Chaparral Pro" pitchFamily="18" charset="0"/>
              </a:rPr>
              <a:t>Lack of effective support </a:t>
            </a:r>
            <a:r>
              <a:rPr lang="en-US" sz="2454" b="1" dirty="0">
                <a:solidFill>
                  <a:srgbClr val="A44F30"/>
                </a:solidFill>
                <a:latin typeface="Chaparral Pro" pitchFamily="18" charset="0"/>
              </a:rPr>
              <a:t>in collaborative learning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978345" y="4698428"/>
            <a:ext cx="5022738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6"/>
              </a:lnSpc>
            </a:pPr>
            <a:r>
              <a:rPr lang="en-US" sz="2454" b="1" dirty="0">
                <a:solidFill>
                  <a:srgbClr val="A44F30"/>
                </a:solidFill>
                <a:latin typeface="Chaparral Pro" pitchFamily="18" charset="0"/>
              </a:rPr>
              <a:t>Currently, students don’t have a unified online platform for group study or peer collaboration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980054" y="3576762"/>
            <a:ext cx="936145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3"/>
              </a:lnSpc>
              <a:spcBef>
                <a:spcPct val="0"/>
              </a:spcBef>
            </a:pPr>
            <a:r>
              <a:rPr lang="en-US" sz="5212" spc="-213" dirty="0">
                <a:solidFill>
                  <a:srgbClr val="F37335"/>
                </a:solidFill>
                <a:latin typeface="Chaparral Pro" pitchFamily="18" charset="0"/>
              </a:rPr>
              <a:t>01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670689" y="3581576"/>
            <a:ext cx="936145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3"/>
              </a:lnSpc>
              <a:spcBef>
                <a:spcPct val="0"/>
              </a:spcBef>
            </a:pPr>
            <a:r>
              <a:rPr lang="en-US" sz="5212" spc="-213" dirty="0">
                <a:solidFill>
                  <a:srgbClr val="F37335"/>
                </a:solidFill>
                <a:latin typeface="Chaparral Pro" pitchFamily="18" charset="0"/>
              </a:rPr>
              <a:t>02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021642" y="6486600"/>
            <a:ext cx="936145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3"/>
              </a:lnSpc>
              <a:spcBef>
                <a:spcPct val="0"/>
              </a:spcBef>
            </a:pPr>
            <a:r>
              <a:rPr lang="en-US" sz="5212" spc="-213" dirty="0">
                <a:solidFill>
                  <a:srgbClr val="F37335"/>
                </a:solidFill>
                <a:latin typeface="Chaparral Pro" pitchFamily="18" charset="0"/>
              </a:rPr>
              <a:t>03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869544" y="6486600"/>
            <a:ext cx="936145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3"/>
              </a:lnSpc>
              <a:spcBef>
                <a:spcPct val="0"/>
              </a:spcBef>
            </a:pPr>
            <a:r>
              <a:rPr lang="en-US" sz="5212" spc="-213" dirty="0">
                <a:solidFill>
                  <a:srgbClr val="F37335"/>
                </a:solidFill>
                <a:latin typeface="Chaparral Pro" pitchFamily="18" charset="0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943046" y="0"/>
            <a:ext cx="6344954" cy="4192872"/>
            <a:chOff x="0" y="0"/>
            <a:chExt cx="1671099" cy="11042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71099" cy="1104295"/>
            </a:xfrm>
            <a:custGeom>
              <a:avLst/>
              <a:gdLst/>
              <a:ahLst/>
              <a:cxnLst/>
              <a:rect l="l" t="t" r="r" b="b"/>
              <a:pathLst>
                <a:path w="1671099" h="1104295">
                  <a:moveTo>
                    <a:pt x="0" y="0"/>
                  </a:moveTo>
                  <a:lnTo>
                    <a:pt x="1671099" y="0"/>
                  </a:lnTo>
                  <a:lnTo>
                    <a:pt x="1671099" y="1104295"/>
                  </a:lnTo>
                  <a:lnTo>
                    <a:pt x="0" y="1104295"/>
                  </a:lnTo>
                  <a:close/>
                </a:path>
              </a:pathLst>
            </a:custGeom>
            <a:solidFill>
              <a:srgbClr val="FFDE59">
                <a:alpha val="52941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671099" cy="11328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675388" y="2352890"/>
            <a:ext cx="276010" cy="27601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305227" y="1630743"/>
            <a:ext cx="5317413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9"/>
              </a:lnSpc>
            </a:pPr>
            <a:r>
              <a:rPr lang="en-US" sz="5582" dirty="0">
                <a:solidFill>
                  <a:srgbClr val="141313"/>
                </a:solidFill>
                <a:latin typeface="Chaparral Pro" pitchFamily="18" charset="0"/>
              </a:rPr>
              <a:t>Problem Solution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73308" y="2324100"/>
            <a:ext cx="3991836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32"/>
              </a:lnSpc>
            </a:pPr>
            <a:r>
              <a:rPr lang="en-US" sz="2193" b="1" dirty="0">
                <a:solidFill>
                  <a:srgbClr val="EF5241"/>
                </a:solidFill>
                <a:latin typeface="Chaparral Pro" pitchFamily="18" charset="0"/>
              </a:rPr>
              <a:t>Create and join study groups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675388" y="3501789"/>
            <a:ext cx="276010" cy="27601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173308" y="3412749"/>
            <a:ext cx="5757008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32"/>
              </a:lnSpc>
            </a:pPr>
            <a:r>
              <a:rPr lang="en-US" sz="2193" b="1" dirty="0">
                <a:solidFill>
                  <a:srgbClr val="EF5241"/>
                </a:solidFill>
                <a:latin typeface="Chaparral Pro" pitchFamily="18" charset="0"/>
              </a:rPr>
              <a:t>Chat with peers in real time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3675388" y="4610100"/>
            <a:ext cx="276010" cy="27601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173308" y="4229100"/>
            <a:ext cx="3991836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32"/>
              </a:lnSpc>
            </a:pPr>
            <a:endParaRPr lang="en-US" sz="2193" b="1" dirty="0">
              <a:solidFill>
                <a:srgbClr val="EF5241"/>
              </a:solidFill>
              <a:latin typeface="Chaparral Pro" pitchFamily="18" charset="0"/>
            </a:endParaRPr>
          </a:p>
          <a:p>
            <a:pPr>
              <a:lnSpc>
                <a:spcPts val="2632"/>
              </a:lnSpc>
            </a:pPr>
            <a:r>
              <a:rPr lang="en-US" sz="2193" b="1" dirty="0">
                <a:solidFill>
                  <a:srgbClr val="EF5241"/>
                </a:solidFill>
                <a:latin typeface="Chaparral Pro" pitchFamily="18" charset="0"/>
              </a:rPr>
              <a:t>Schedule study sessions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3686390" y="5629490"/>
            <a:ext cx="276010" cy="27601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4173308" y="5676900"/>
            <a:ext cx="5757008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32"/>
              </a:lnSpc>
            </a:pPr>
            <a:r>
              <a:rPr lang="en-US" sz="2193" b="1" dirty="0">
                <a:solidFill>
                  <a:srgbClr val="EF5241"/>
                </a:solidFill>
                <a:latin typeface="Chaparral Pro" pitchFamily="18" charset="0"/>
              </a:rPr>
              <a:t>Share learning resources</a:t>
            </a:r>
          </a:p>
        </p:txBody>
      </p:sp>
      <p:sp>
        <p:nvSpPr>
          <p:cNvPr id="22" name="Freeform 22"/>
          <p:cNvSpPr/>
          <p:nvPr/>
        </p:nvSpPr>
        <p:spPr>
          <a:xfrm flipH="1">
            <a:off x="-169313" y="-483300"/>
            <a:ext cx="3024000" cy="3024000"/>
          </a:xfrm>
          <a:custGeom>
            <a:avLst/>
            <a:gdLst/>
            <a:ahLst/>
            <a:cxnLst/>
            <a:rect l="l" t="t" r="r" b="b"/>
            <a:pathLst>
              <a:path w="3024000" h="3024000">
                <a:moveTo>
                  <a:pt x="3024000" y="0"/>
                </a:moveTo>
                <a:lnTo>
                  <a:pt x="0" y="0"/>
                </a:lnTo>
                <a:lnTo>
                  <a:pt x="0" y="3024000"/>
                </a:lnTo>
                <a:lnTo>
                  <a:pt x="3024000" y="3024000"/>
                </a:lnTo>
                <a:lnTo>
                  <a:pt x="3024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10741132" flipH="1">
            <a:off x="-169313" y="7535837"/>
            <a:ext cx="3024000" cy="3024000"/>
          </a:xfrm>
          <a:custGeom>
            <a:avLst/>
            <a:gdLst/>
            <a:ahLst/>
            <a:cxnLst/>
            <a:rect l="l" t="t" r="r" b="b"/>
            <a:pathLst>
              <a:path w="3024000" h="3024000">
                <a:moveTo>
                  <a:pt x="3024000" y="0"/>
                </a:moveTo>
                <a:lnTo>
                  <a:pt x="0" y="0"/>
                </a:lnTo>
                <a:lnTo>
                  <a:pt x="0" y="3024000"/>
                </a:lnTo>
                <a:lnTo>
                  <a:pt x="3024000" y="3024000"/>
                </a:lnTo>
                <a:lnTo>
                  <a:pt x="30240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1967880" y="4385588"/>
            <a:ext cx="6320120" cy="5901412"/>
          </a:xfrm>
          <a:custGeom>
            <a:avLst/>
            <a:gdLst/>
            <a:ahLst/>
            <a:cxnLst/>
            <a:rect l="l" t="t" r="r" b="b"/>
            <a:pathLst>
              <a:path w="6320120" h="5901412">
                <a:moveTo>
                  <a:pt x="0" y="0"/>
                </a:moveTo>
                <a:lnTo>
                  <a:pt x="6320120" y="0"/>
                </a:lnTo>
                <a:lnTo>
                  <a:pt x="6320120" y="5901412"/>
                </a:lnTo>
                <a:lnTo>
                  <a:pt x="0" y="59014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9"/>
          <p:cNvSpPr txBox="1"/>
          <p:nvPr/>
        </p:nvSpPr>
        <p:spPr>
          <a:xfrm>
            <a:off x="3733800" y="1381075"/>
            <a:ext cx="9695092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32"/>
              </a:lnSpc>
            </a:pPr>
            <a:r>
              <a:rPr lang="en-US" sz="2193" b="1" dirty="0" err="1">
                <a:solidFill>
                  <a:srgbClr val="EF5241"/>
                </a:solidFill>
                <a:latin typeface="Chaparral Pro" pitchFamily="18" charset="0"/>
              </a:rPr>
              <a:t>StudyBuddy</a:t>
            </a:r>
            <a:r>
              <a:rPr lang="en-US" sz="2193" b="1" dirty="0">
                <a:solidFill>
                  <a:srgbClr val="EF5241"/>
                </a:solidFill>
                <a:latin typeface="Chaparral Pro" pitchFamily="18" charset="0"/>
              </a:rPr>
              <a:t> is an all-in-one platform where students can:</a:t>
            </a:r>
          </a:p>
        </p:txBody>
      </p:sp>
      <p:sp>
        <p:nvSpPr>
          <p:cNvPr id="26" name="TextBox 21"/>
          <p:cNvSpPr txBox="1"/>
          <p:nvPr/>
        </p:nvSpPr>
        <p:spPr>
          <a:xfrm>
            <a:off x="4173308" y="6819900"/>
            <a:ext cx="5757008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32"/>
              </a:lnSpc>
            </a:pPr>
            <a:r>
              <a:rPr lang="en-US" sz="2193" b="1" dirty="0" smtClean="0">
                <a:solidFill>
                  <a:srgbClr val="EF5241"/>
                </a:solidFill>
                <a:latin typeface="Chaparral Pro" pitchFamily="18" charset="0"/>
              </a:rPr>
              <a:t>Manage </a:t>
            </a:r>
            <a:r>
              <a:rPr lang="en-US" sz="2193" b="1" dirty="0">
                <a:solidFill>
                  <a:srgbClr val="EF5241"/>
                </a:solidFill>
                <a:latin typeface="Chaparral Pro" pitchFamily="18" charset="0"/>
              </a:rPr>
              <a:t>their academic preparation more effectively</a:t>
            </a:r>
          </a:p>
        </p:txBody>
      </p:sp>
      <p:grpSp>
        <p:nvGrpSpPr>
          <p:cNvPr id="27" name="Group 18"/>
          <p:cNvGrpSpPr/>
          <p:nvPr/>
        </p:nvGrpSpPr>
        <p:grpSpPr>
          <a:xfrm>
            <a:off x="3657600" y="6819900"/>
            <a:ext cx="276010" cy="276010"/>
            <a:chOff x="0" y="0"/>
            <a:chExt cx="812800" cy="812800"/>
          </a:xfrm>
        </p:grpSpPr>
        <p:sp>
          <p:nvSpPr>
            <p:cNvPr id="28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5241"/>
            </a:solidFill>
          </p:spPr>
        </p:sp>
        <p:sp>
          <p:nvSpPr>
            <p:cNvPr id="29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B1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96412" y="1028700"/>
            <a:ext cx="8718795" cy="1576284"/>
            <a:chOff x="0" y="0"/>
            <a:chExt cx="2296308" cy="4151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96308" cy="415153"/>
            </a:xfrm>
            <a:custGeom>
              <a:avLst/>
              <a:gdLst/>
              <a:ahLst/>
              <a:cxnLst/>
              <a:rect l="l" t="t" r="r" b="b"/>
              <a:pathLst>
                <a:path w="2296308" h="415153">
                  <a:moveTo>
                    <a:pt x="10655" y="0"/>
                  </a:moveTo>
                  <a:lnTo>
                    <a:pt x="2285653" y="0"/>
                  </a:lnTo>
                  <a:cubicBezTo>
                    <a:pt x="2288479" y="0"/>
                    <a:pt x="2291189" y="1123"/>
                    <a:pt x="2293187" y="3121"/>
                  </a:cubicBezTo>
                  <a:cubicBezTo>
                    <a:pt x="2295186" y="5119"/>
                    <a:pt x="2296308" y="7829"/>
                    <a:pt x="2296308" y="10655"/>
                  </a:cubicBezTo>
                  <a:lnTo>
                    <a:pt x="2296308" y="404497"/>
                  </a:lnTo>
                  <a:cubicBezTo>
                    <a:pt x="2296308" y="410382"/>
                    <a:pt x="2291538" y="415153"/>
                    <a:pt x="2285653" y="415153"/>
                  </a:cubicBezTo>
                  <a:lnTo>
                    <a:pt x="10655" y="415153"/>
                  </a:lnTo>
                  <a:cubicBezTo>
                    <a:pt x="4771" y="415153"/>
                    <a:pt x="0" y="410382"/>
                    <a:pt x="0" y="404497"/>
                  </a:cubicBezTo>
                  <a:lnTo>
                    <a:pt x="0" y="10655"/>
                  </a:lnTo>
                  <a:cubicBezTo>
                    <a:pt x="0" y="7829"/>
                    <a:pt x="1123" y="5119"/>
                    <a:pt x="3121" y="3121"/>
                  </a:cubicBezTo>
                  <a:cubicBezTo>
                    <a:pt x="5119" y="1123"/>
                    <a:pt x="7829" y="0"/>
                    <a:pt x="10655" y="0"/>
                  </a:cubicBez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2296308" cy="5008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6224"/>
                </a:lnSpc>
                <a:spcBef>
                  <a:spcPct val="0"/>
                </a:spcBef>
              </a:pPr>
              <a:r>
                <a:rPr lang="en-US" sz="4446" b="1" dirty="0">
                  <a:solidFill>
                    <a:srgbClr val="2B1511"/>
                  </a:solidFill>
                  <a:latin typeface="Chaparral Pro" pitchFamily="18" charset="0"/>
                </a:rPr>
                <a:t>Market Analysis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34812" y="2564879"/>
            <a:ext cx="6558208" cy="4226766"/>
            <a:chOff x="0" y="-28575"/>
            <a:chExt cx="830303" cy="45686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30303" cy="428291"/>
            </a:xfrm>
            <a:custGeom>
              <a:avLst/>
              <a:gdLst/>
              <a:ahLst/>
              <a:cxnLst/>
              <a:rect l="l" t="t" r="r" b="b"/>
              <a:pathLst>
                <a:path w="883286" h="428291">
                  <a:moveTo>
                    <a:pt x="0" y="0"/>
                  </a:moveTo>
                  <a:lnTo>
                    <a:pt x="883286" y="0"/>
                  </a:lnTo>
                  <a:lnTo>
                    <a:pt x="883286" y="428291"/>
                  </a:lnTo>
                  <a:lnTo>
                    <a:pt x="0" y="428291"/>
                  </a:lnTo>
                  <a:close/>
                </a:path>
              </a:pathLst>
            </a:custGeom>
            <a:solidFill>
              <a:srgbClr val="FFFAEB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830303" cy="4568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21008" lvl="1" indent="-210504">
                <a:lnSpc>
                  <a:spcPts val="2730"/>
                </a:lnSpc>
                <a:buFont typeface="Arial"/>
                <a:buChar char="•"/>
              </a:pPr>
              <a:r>
                <a:rPr lang="en-US" sz="1950" b="1" dirty="0">
                  <a:solidFill>
                    <a:srgbClr val="000000"/>
                  </a:solidFill>
                  <a:latin typeface="Chaparral Pro" pitchFamily="18" charset="0"/>
                </a:rPr>
                <a:t>Over 4 million university and college students in Bangladesh</a:t>
              </a:r>
            </a:p>
            <a:p>
              <a:pPr marL="421008" lvl="1" indent="-210504">
                <a:lnSpc>
                  <a:spcPts val="2730"/>
                </a:lnSpc>
                <a:buFont typeface="Arial"/>
                <a:buChar char="•"/>
              </a:pPr>
              <a:endParaRPr lang="en-US" sz="1950" b="1" dirty="0">
                <a:solidFill>
                  <a:srgbClr val="000000"/>
                </a:solidFill>
                <a:latin typeface="Chaparral Pro" pitchFamily="18" charset="0"/>
              </a:endParaRPr>
            </a:p>
            <a:p>
              <a:pPr marL="421008" lvl="1" indent="-210504">
                <a:lnSpc>
                  <a:spcPts val="2730"/>
                </a:lnSpc>
                <a:buFont typeface="Arial"/>
                <a:buChar char="•"/>
              </a:pPr>
              <a:r>
                <a:rPr lang="en-US" sz="1950" b="1" dirty="0">
                  <a:solidFill>
                    <a:srgbClr val="000000"/>
                  </a:solidFill>
                  <a:latin typeface="Chaparral Pro" pitchFamily="18" charset="0"/>
                </a:rPr>
                <a:t>Global e-learning app market exceeds $450 billion</a:t>
              </a:r>
            </a:p>
            <a:p>
              <a:pPr marL="421008" lvl="1" indent="-210504">
                <a:lnSpc>
                  <a:spcPts val="2730"/>
                </a:lnSpc>
                <a:buFont typeface="Arial"/>
                <a:buChar char="•"/>
              </a:pPr>
              <a:endParaRPr lang="en-US" sz="1950" b="1" dirty="0">
                <a:solidFill>
                  <a:srgbClr val="000000"/>
                </a:solidFill>
                <a:latin typeface="Chaparral Pro" pitchFamily="18" charset="0"/>
              </a:endParaRPr>
            </a:p>
            <a:p>
              <a:pPr marL="421008" lvl="1" indent="-210504">
                <a:lnSpc>
                  <a:spcPts val="2730"/>
                </a:lnSpc>
                <a:buFont typeface="Arial"/>
                <a:buChar char="•"/>
              </a:pPr>
              <a:r>
                <a:rPr lang="en-US" sz="1950" b="1" dirty="0">
                  <a:solidFill>
                    <a:srgbClr val="000000"/>
                  </a:solidFill>
                  <a:latin typeface="Chaparral Pro" pitchFamily="18" charset="0"/>
                </a:rPr>
                <a:t>Students look for new study apps every year</a:t>
              </a:r>
            </a:p>
            <a:p>
              <a:pPr marL="421008" lvl="1" indent="-210504">
                <a:lnSpc>
                  <a:spcPts val="2730"/>
                </a:lnSpc>
                <a:buFont typeface="Arial"/>
                <a:buChar char="•"/>
              </a:pPr>
              <a:endParaRPr lang="en-US" sz="1950" b="1" dirty="0">
                <a:solidFill>
                  <a:srgbClr val="000000"/>
                </a:solidFill>
                <a:latin typeface="Chaparral Pro" pitchFamily="18" charset="0"/>
              </a:endParaRPr>
            </a:p>
            <a:p>
              <a:pPr marL="421008" lvl="1" indent="-210504">
                <a:lnSpc>
                  <a:spcPts val="2730"/>
                </a:lnSpc>
                <a:buFont typeface="Arial"/>
                <a:buChar char="•"/>
              </a:pPr>
              <a:r>
                <a:rPr lang="en-US" sz="1950" b="1" dirty="0">
                  <a:solidFill>
                    <a:srgbClr val="000000"/>
                  </a:solidFill>
                  <a:latin typeface="Chaparral Pro" pitchFamily="18" charset="0"/>
                </a:rPr>
                <a:t>Demand for niche and social-based learning platforms is rapidly growing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239000" y="2829245"/>
            <a:ext cx="7025909" cy="4219255"/>
            <a:chOff x="913479" y="457536"/>
            <a:chExt cx="884059" cy="461784"/>
          </a:xfrm>
        </p:grpSpPr>
        <p:sp>
          <p:nvSpPr>
            <p:cNvPr id="15" name="Freeform 15"/>
            <p:cNvSpPr/>
            <p:nvPr/>
          </p:nvSpPr>
          <p:spPr>
            <a:xfrm>
              <a:off x="914252" y="457536"/>
              <a:ext cx="883286" cy="432721"/>
            </a:xfrm>
            <a:custGeom>
              <a:avLst/>
              <a:gdLst/>
              <a:ahLst/>
              <a:cxnLst/>
              <a:rect l="l" t="t" r="r" b="b"/>
              <a:pathLst>
                <a:path w="883286" h="432721">
                  <a:moveTo>
                    <a:pt x="0" y="0"/>
                  </a:moveTo>
                  <a:lnTo>
                    <a:pt x="883286" y="0"/>
                  </a:lnTo>
                  <a:lnTo>
                    <a:pt x="883286" y="432721"/>
                  </a:lnTo>
                  <a:lnTo>
                    <a:pt x="0" y="432721"/>
                  </a:lnTo>
                  <a:close/>
                </a:path>
              </a:pathLst>
            </a:custGeom>
            <a:solidFill>
              <a:srgbClr val="FFF0A2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913479" y="458024"/>
              <a:ext cx="883286" cy="461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30"/>
                </a:lnSpc>
              </a:pPr>
              <a:endParaRPr b="1" dirty="0">
                <a:latin typeface="Chaparral Pro" pitchFamily="18" charset="0"/>
              </a:endParaRPr>
            </a:p>
            <a:p>
              <a:pPr algn="ctr">
                <a:lnSpc>
                  <a:spcPts val="3010"/>
                </a:lnSpc>
              </a:pPr>
              <a:r>
                <a:rPr lang="en-US" sz="2150" b="1" dirty="0">
                  <a:solidFill>
                    <a:srgbClr val="000000"/>
                  </a:solidFill>
                  <a:latin typeface="Chaparral Pro" pitchFamily="18" charset="0"/>
                </a:rPr>
                <a:t>Total development: </a:t>
              </a:r>
              <a:r>
                <a:rPr lang="en-US" sz="2150" b="1" dirty="0" smtClean="0">
                  <a:solidFill>
                    <a:srgbClr val="000000"/>
                  </a:solidFill>
                  <a:latin typeface="Chaparral Pro" pitchFamily="18" charset="0"/>
                </a:rPr>
                <a:t>15 lac.</a:t>
              </a:r>
              <a:endParaRPr lang="en-US" sz="2150" b="1" dirty="0">
                <a:solidFill>
                  <a:srgbClr val="000000"/>
                </a:solidFill>
                <a:latin typeface="Chaparral Pro" pitchFamily="18" charset="0"/>
              </a:endParaRPr>
            </a:p>
            <a:p>
              <a:pPr algn="ctr">
                <a:lnSpc>
                  <a:spcPts val="3010"/>
                </a:lnSpc>
              </a:pPr>
              <a:r>
                <a:rPr lang="en-US" sz="2150" b="1" dirty="0">
                  <a:solidFill>
                    <a:srgbClr val="000000"/>
                  </a:solidFill>
                  <a:latin typeface="Chaparral Pro" pitchFamily="18" charset="0"/>
                </a:rPr>
                <a:t>Server(1 year) : 1 </a:t>
              </a:r>
              <a:r>
                <a:rPr lang="en-US" sz="2150" b="1" dirty="0" smtClean="0">
                  <a:solidFill>
                    <a:srgbClr val="000000"/>
                  </a:solidFill>
                  <a:latin typeface="Chaparral Pro" pitchFamily="18" charset="0"/>
                </a:rPr>
                <a:t>lac </a:t>
              </a:r>
              <a:r>
                <a:rPr lang="en-US" sz="2150" b="1" dirty="0">
                  <a:solidFill>
                    <a:srgbClr val="000000"/>
                  </a:solidFill>
                  <a:latin typeface="Chaparral Pro" pitchFamily="18" charset="0"/>
                </a:rPr>
                <a:t>80k</a:t>
              </a:r>
              <a:r>
                <a:rPr lang="en-US" sz="2150" b="1" dirty="0" smtClean="0">
                  <a:solidFill>
                    <a:srgbClr val="000000"/>
                  </a:solidFill>
                  <a:latin typeface="Chaparral Pro" pitchFamily="18" charset="0"/>
                </a:rPr>
                <a:t>.</a:t>
              </a:r>
            </a:p>
            <a:p>
              <a:pPr algn="ctr">
                <a:lnSpc>
                  <a:spcPts val="3010"/>
                </a:lnSpc>
              </a:pPr>
              <a:r>
                <a:rPr lang="en-US" sz="2150" b="1" dirty="0" smtClean="0">
                  <a:solidFill>
                    <a:srgbClr val="000000"/>
                  </a:solidFill>
                  <a:latin typeface="Chaparral Pro" pitchFamily="18" charset="0"/>
                </a:rPr>
                <a:t>Domain costing: 2.5k</a:t>
              </a:r>
              <a:endParaRPr lang="en-US" sz="2150" b="1" dirty="0">
                <a:solidFill>
                  <a:srgbClr val="000000"/>
                </a:solidFill>
                <a:latin typeface="Chaparral Pro" pitchFamily="18" charset="0"/>
              </a:endParaRPr>
            </a:p>
            <a:p>
              <a:pPr algn="ctr">
                <a:lnSpc>
                  <a:spcPts val="3010"/>
                </a:lnSpc>
              </a:pPr>
              <a:r>
                <a:rPr lang="en-US" sz="2150" b="1" dirty="0">
                  <a:solidFill>
                    <a:srgbClr val="000000"/>
                  </a:solidFill>
                  <a:latin typeface="Chaparral Pro" pitchFamily="18" charset="0"/>
                </a:rPr>
                <a:t>Maintenance developer: </a:t>
              </a:r>
              <a:r>
                <a:rPr lang="en-US" sz="2150" b="1" dirty="0" smtClean="0">
                  <a:solidFill>
                    <a:srgbClr val="000000"/>
                  </a:solidFill>
                  <a:latin typeface="Chaparral Pro" pitchFamily="18" charset="0"/>
                </a:rPr>
                <a:t>12 lac</a:t>
              </a:r>
              <a:endParaRPr lang="en-US" sz="2150" b="1" dirty="0">
                <a:solidFill>
                  <a:srgbClr val="000000"/>
                </a:solidFill>
                <a:latin typeface="Chaparral Pro" pitchFamily="18" charset="0"/>
              </a:endParaRPr>
            </a:p>
            <a:p>
              <a:pPr algn="ctr">
                <a:lnSpc>
                  <a:spcPts val="3010"/>
                </a:lnSpc>
              </a:pPr>
              <a:r>
                <a:rPr lang="en-US" sz="2000" b="1" dirty="0" smtClean="0">
                  <a:solidFill>
                    <a:srgbClr val="000000"/>
                  </a:solidFill>
                  <a:latin typeface="Chaparral Pro" pitchFamily="18" charset="0"/>
                </a:rPr>
                <a:t>Marketing</a:t>
              </a:r>
              <a:r>
                <a:rPr lang="en-US" sz="2000" b="1" dirty="0">
                  <a:solidFill>
                    <a:srgbClr val="000000"/>
                  </a:solidFill>
                  <a:latin typeface="Chaparral Pro" pitchFamily="18" charset="0"/>
                </a:rPr>
                <a:t>: 1 </a:t>
              </a:r>
              <a:r>
                <a:rPr lang="en-US" sz="2000" b="1" dirty="0" smtClean="0">
                  <a:solidFill>
                    <a:srgbClr val="000000"/>
                  </a:solidFill>
                  <a:latin typeface="Chaparral Pro" pitchFamily="18" charset="0"/>
                </a:rPr>
                <a:t>lac </a:t>
              </a:r>
              <a:r>
                <a:rPr lang="en-US" sz="2000" b="1" dirty="0">
                  <a:solidFill>
                    <a:srgbClr val="000000"/>
                  </a:solidFill>
                  <a:latin typeface="Chaparral Pro" pitchFamily="18" charset="0"/>
                </a:rPr>
                <a:t>10k </a:t>
              </a:r>
            </a:p>
            <a:p>
              <a:pPr algn="ctr">
                <a:lnSpc>
                  <a:spcPts val="2730"/>
                </a:lnSpc>
              </a:pPr>
              <a:r>
                <a:rPr lang="en-US" b="1" dirty="0">
                  <a:solidFill>
                    <a:srgbClr val="000000"/>
                  </a:solidFill>
                  <a:latin typeface="Chaparral Pro" pitchFamily="18" charset="0"/>
                </a:rPr>
                <a:t>1st year development and maintenance: </a:t>
              </a:r>
              <a:r>
                <a:rPr lang="en-US" b="1" dirty="0" smtClean="0">
                  <a:solidFill>
                    <a:srgbClr val="000000"/>
                  </a:solidFill>
                  <a:latin typeface="Chaparral Pro" pitchFamily="18" charset="0"/>
                </a:rPr>
                <a:t>2992500(</a:t>
              </a:r>
              <a:r>
                <a:rPr lang="en-US" b="1" dirty="0" err="1" smtClean="0">
                  <a:solidFill>
                    <a:srgbClr val="000000"/>
                  </a:solidFill>
                  <a:latin typeface="Chaparral Pro" pitchFamily="18" charset="0"/>
                </a:rPr>
                <a:t>approx</a:t>
              </a:r>
              <a:r>
                <a:rPr lang="en-US" b="1" dirty="0" smtClean="0">
                  <a:solidFill>
                    <a:srgbClr val="000000"/>
                  </a:solidFill>
                  <a:latin typeface="Chaparral Pro" pitchFamily="18" charset="0"/>
                </a:rPr>
                <a:t>)</a:t>
              </a:r>
              <a:endParaRPr lang="en-US" b="1" dirty="0">
                <a:solidFill>
                  <a:srgbClr val="000000"/>
                </a:solidFill>
                <a:latin typeface="Chaparral Pro" pitchFamily="18" charset="0"/>
              </a:endParaRPr>
            </a:p>
            <a:p>
              <a:pPr marL="0" lvl="0" indent="0" algn="ctr">
                <a:lnSpc>
                  <a:spcPts val="3010"/>
                </a:lnSpc>
                <a:spcBef>
                  <a:spcPct val="0"/>
                </a:spcBef>
              </a:pPr>
              <a:endParaRPr lang="en-US" b="1" dirty="0">
                <a:solidFill>
                  <a:srgbClr val="000000"/>
                </a:solidFill>
                <a:latin typeface="Chaparral Pro" pitchFamily="18" charset="0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671983" y="3086100"/>
            <a:ext cx="5815417" cy="443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6"/>
              </a:lnSpc>
            </a:pPr>
            <a:r>
              <a:rPr lang="en-US" sz="2540" b="1" dirty="0">
                <a:solidFill>
                  <a:srgbClr val="EF5241"/>
                </a:solidFill>
                <a:latin typeface="Chaparral Pro" pitchFamily="18" charset="0"/>
              </a:rPr>
              <a:t>Cost Analysis</a:t>
            </a:r>
          </a:p>
        </p:txBody>
      </p:sp>
      <p:sp>
        <p:nvSpPr>
          <p:cNvPr id="19" name="Freeform 19"/>
          <p:cNvSpPr/>
          <p:nvPr/>
        </p:nvSpPr>
        <p:spPr>
          <a:xfrm>
            <a:off x="13513149" y="5068938"/>
            <a:ext cx="4546251" cy="4951362"/>
          </a:xfrm>
          <a:custGeom>
            <a:avLst/>
            <a:gdLst/>
            <a:ahLst/>
            <a:cxnLst/>
            <a:rect l="l" t="t" r="r" b="b"/>
            <a:pathLst>
              <a:path w="4546251" h="4951362">
                <a:moveTo>
                  <a:pt x="0" y="0"/>
                </a:moveTo>
                <a:lnTo>
                  <a:pt x="4546251" y="0"/>
                </a:lnTo>
                <a:lnTo>
                  <a:pt x="4546251" y="4951362"/>
                </a:lnTo>
                <a:lnTo>
                  <a:pt x="0" y="4951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0828" y="706346"/>
            <a:ext cx="11992240" cy="829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3"/>
              </a:lnSpc>
            </a:pPr>
            <a:r>
              <a:rPr lang="en-US" sz="5559" b="1" spc="555" dirty="0">
                <a:solidFill>
                  <a:srgbClr val="301906"/>
                </a:solidFill>
                <a:latin typeface="Chaparral Pro" pitchFamily="18" charset="0"/>
              </a:rPr>
              <a:t>Business Model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438399" y="1537752"/>
            <a:ext cx="4541156" cy="3666456"/>
            <a:chOff x="-489090" y="-66675"/>
            <a:chExt cx="1196024" cy="748970"/>
          </a:xfrm>
        </p:grpSpPr>
        <p:sp>
          <p:nvSpPr>
            <p:cNvPr id="7" name="Freeform 7"/>
            <p:cNvSpPr/>
            <p:nvPr/>
          </p:nvSpPr>
          <p:spPr>
            <a:xfrm>
              <a:off x="-449645" y="-3131"/>
              <a:ext cx="1156579" cy="602074"/>
            </a:xfrm>
            <a:custGeom>
              <a:avLst/>
              <a:gdLst/>
              <a:ahLst/>
              <a:cxnLst/>
              <a:rect l="l" t="t" r="r" b="b"/>
              <a:pathLst>
                <a:path w="802765" h="602074">
                  <a:moveTo>
                    <a:pt x="88900" y="0"/>
                  </a:moveTo>
                  <a:lnTo>
                    <a:pt x="713865" y="0"/>
                  </a:lnTo>
                  <a:cubicBezTo>
                    <a:pt x="762964" y="0"/>
                    <a:pt x="802765" y="39802"/>
                    <a:pt x="802765" y="88900"/>
                  </a:cubicBezTo>
                  <a:lnTo>
                    <a:pt x="802765" y="513174"/>
                  </a:lnTo>
                  <a:cubicBezTo>
                    <a:pt x="802765" y="536752"/>
                    <a:pt x="793399" y="559364"/>
                    <a:pt x="776727" y="576036"/>
                  </a:cubicBezTo>
                  <a:cubicBezTo>
                    <a:pt x="760055" y="592708"/>
                    <a:pt x="737443" y="602074"/>
                    <a:pt x="713865" y="602074"/>
                  </a:cubicBezTo>
                  <a:lnTo>
                    <a:pt x="88900" y="602074"/>
                  </a:lnTo>
                  <a:cubicBezTo>
                    <a:pt x="65322" y="602074"/>
                    <a:pt x="42710" y="592708"/>
                    <a:pt x="26038" y="576036"/>
                  </a:cubicBezTo>
                  <a:cubicBezTo>
                    <a:pt x="9366" y="559364"/>
                    <a:pt x="0" y="536752"/>
                    <a:pt x="0" y="513174"/>
                  </a:cubicBezTo>
                  <a:lnTo>
                    <a:pt x="0" y="88900"/>
                  </a:lnTo>
                  <a:cubicBezTo>
                    <a:pt x="0" y="39802"/>
                    <a:pt x="39802" y="0"/>
                    <a:pt x="88900" y="0"/>
                  </a:cubicBezTo>
                  <a:close/>
                </a:path>
              </a:pathLst>
            </a:custGeom>
            <a:solidFill>
              <a:srgbClr val="FFC493">
                <a:alpha val="6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-489090" y="-66675"/>
              <a:ext cx="1196024" cy="748970"/>
            </a:xfrm>
            <a:prstGeom prst="rect">
              <a:avLst/>
            </a:prstGeom>
          </p:spPr>
          <p:txBody>
            <a:bodyPr lIns="203200" tIns="203200" rIns="203200" bIns="203200" rtlCol="0" anchor="ctr"/>
            <a:lstStyle/>
            <a:p>
              <a:pPr marL="259080" lvl="1" indent="-129540">
                <a:lnSpc>
                  <a:spcPts val="2160"/>
                </a:lnSpc>
                <a:buFont typeface="Arial"/>
                <a:buChar char="•"/>
              </a:pPr>
              <a:r>
                <a:rPr lang="en-US" sz="1400" b="1" spc="76" dirty="0" smtClean="0">
                  <a:solidFill>
                    <a:srgbClr val="000000">
                      <a:alpha val="69804"/>
                    </a:srgbClr>
                  </a:solidFill>
                  <a:latin typeface="Chaparral Pro" pitchFamily="18" charset="0"/>
                </a:rPr>
                <a:t>→ </a:t>
              </a:r>
              <a:r>
                <a:rPr lang="en-US" sz="1400" b="1" spc="76" dirty="0">
                  <a:solidFill>
                    <a:srgbClr val="000000">
                      <a:alpha val="69804"/>
                    </a:srgbClr>
                  </a:solidFill>
                  <a:latin typeface="Chaparral Pro" pitchFamily="18" charset="0"/>
                </a:rPr>
                <a:t>Free access to basic features</a:t>
              </a:r>
            </a:p>
            <a:p>
              <a:pPr marL="259080" lvl="1" indent="-129540">
                <a:lnSpc>
                  <a:spcPts val="2160"/>
                </a:lnSpc>
                <a:buFont typeface="Arial"/>
                <a:buChar char="•"/>
              </a:pPr>
              <a:r>
                <a:rPr lang="en-US" sz="1400" b="1" spc="76" dirty="0">
                  <a:solidFill>
                    <a:srgbClr val="000000">
                      <a:alpha val="69804"/>
                    </a:srgbClr>
                  </a:solidFill>
                  <a:latin typeface="Chaparral Pro" pitchFamily="18" charset="0"/>
                </a:rPr>
                <a:t>→ Premium subscription for advanced tools (larger group size, cloud storage, pro tools)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077200" y="1537458"/>
            <a:ext cx="5215659" cy="3072642"/>
            <a:chOff x="-755196" y="-66675"/>
            <a:chExt cx="802765" cy="670260"/>
          </a:xfrm>
        </p:grpSpPr>
        <p:sp>
          <p:nvSpPr>
            <p:cNvPr id="13" name="Freeform 13"/>
            <p:cNvSpPr/>
            <p:nvPr/>
          </p:nvSpPr>
          <p:spPr>
            <a:xfrm>
              <a:off x="-755196" y="1511"/>
              <a:ext cx="802765" cy="602074"/>
            </a:xfrm>
            <a:custGeom>
              <a:avLst/>
              <a:gdLst/>
              <a:ahLst/>
              <a:cxnLst/>
              <a:rect l="l" t="t" r="r" b="b"/>
              <a:pathLst>
                <a:path w="802765" h="602074">
                  <a:moveTo>
                    <a:pt x="88900" y="0"/>
                  </a:moveTo>
                  <a:lnTo>
                    <a:pt x="713865" y="0"/>
                  </a:lnTo>
                  <a:cubicBezTo>
                    <a:pt x="762964" y="0"/>
                    <a:pt x="802765" y="39802"/>
                    <a:pt x="802765" y="88900"/>
                  </a:cubicBezTo>
                  <a:lnTo>
                    <a:pt x="802765" y="513174"/>
                  </a:lnTo>
                  <a:cubicBezTo>
                    <a:pt x="802765" y="536752"/>
                    <a:pt x="793399" y="559364"/>
                    <a:pt x="776727" y="576036"/>
                  </a:cubicBezTo>
                  <a:cubicBezTo>
                    <a:pt x="760055" y="592708"/>
                    <a:pt x="737443" y="602074"/>
                    <a:pt x="713865" y="602074"/>
                  </a:cubicBezTo>
                  <a:lnTo>
                    <a:pt x="88900" y="602074"/>
                  </a:lnTo>
                  <a:cubicBezTo>
                    <a:pt x="65322" y="602074"/>
                    <a:pt x="42710" y="592708"/>
                    <a:pt x="26038" y="576036"/>
                  </a:cubicBezTo>
                  <a:cubicBezTo>
                    <a:pt x="9366" y="559364"/>
                    <a:pt x="0" y="536752"/>
                    <a:pt x="0" y="513174"/>
                  </a:cubicBezTo>
                  <a:lnTo>
                    <a:pt x="0" y="88900"/>
                  </a:lnTo>
                  <a:cubicBezTo>
                    <a:pt x="0" y="39802"/>
                    <a:pt x="39802" y="0"/>
                    <a:pt x="88900" y="0"/>
                  </a:cubicBezTo>
                  <a:close/>
                </a:path>
              </a:pathLst>
            </a:custGeom>
            <a:solidFill>
              <a:srgbClr val="B7E6CC">
                <a:alpha val="69804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-755196" y="-66675"/>
              <a:ext cx="802765" cy="668749"/>
            </a:xfrm>
            <a:prstGeom prst="rect">
              <a:avLst/>
            </a:prstGeom>
          </p:spPr>
          <p:txBody>
            <a:bodyPr lIns="203200" tIns="203200" rIns="203200" bIns="203200" rtlCol="0" anchor="ctr"/>
            <a:lstStyle/>
            <a:p>
              <a:pPr marL="259080" lvl="1" indent="-129540">
                <a:lnSpc>
                  <a:spcPts val="2160"/>
                </a:lnSpc>
                <a:buFont typeface="Arial"/>
                <a:buChar char="•"/>
              </a:pPr>
              <a:r>
                <a:rPr lang="en-US" sz="1400" b="1" spc="76" dirty="0">
                  <a:solidFill>
                    <a:srgbClr val="000000">
                      <a:alpha val="69804"/>
                    </a:srgbClr>
                  </a:solidFill>
                  <a:latin typeface="Chaparral Pro" pitchFamily="18" charset="0"/>
                </a:rPr>
                <a:t>In-app </a:t>
              </a:r>
              <a:r>
                <a:rPr lang="en-US" sz="1400" b="1" spc="76" dirty="0" smtClean="0">
                  <a:solidFill>
                    <a:srgbClr val="000000">
                      <a:alpha val="69804"/>
                    </a:srgbClr>
                  </a:solidFill>
                  <a:latin typeface="Chaparral Pro" pitchFamily="18" charset="0"/>
                </a:rPr>
                <a:t>advertisements</a:t>
              </a:r>
            </a:p>
            <a:p>
              <a:pPr marL="259080" lvl="1" indent="-129540">
                <a:lnSpc>
                  <a:spcPts val="2160"/>
                </a:lnSpc>
                <a:buFont typeface="Arial"/>
                <a:buChar char="•"/>
              </a:pPr>
              <a:r>
                <a:rPr lang="en-US" sz="1400" b="1" spc="76" dirty="0">
                  <a:solidFill>
                    <a:srgbClr val="000000">
                      <a:alpha val="69804"/>
                    </a:srgbClr>
                  </a:solidFill>
                  <a:latin typeface="Chaparral Pro" pitchFamily="18" charset="0"/>
                </a:rPr>
                <a:t>Institutional Licensing (per university/college</a:t>
              </a:r>
              <a:r>
                <a:rPr lang="en-US" sz="1400" b="1" spc="76" dirty="0" smtClean="0">
                  <a:solidFill>
                    <a:srgbClr val="000000">
                      <a:alpha val="69804"/>
                    </a:srgbClr>
                  </a:solidFill>
                  <a:latin typeface="Chaparral Pro" pitchFamily="18" charset="0"/>
                </a:rPr>
                <a:t>)</a:t>
              </a:r>
            </a:p>
            <a:p>
              <a:pPr marL="259080" lvl="1" indent="-129540">
                <a:lnSpc>
                  <a:spcPts val="2160"/>
                </a:lnSpc>
                <a:buFont typeface="Arial"/>
                <a:buChar char="•"/>
              </a:pPr>
              <a:r>
                <a:rPr lang="en-US" sz="1400" b="1" spc="76" dirty="0">
                  <a:solidFill>
                    <a:srgbClr val="000000">
                      <a:alpha val="69804"/>
                    </a:srgbClr>
                  </a:solidFill>
                  <a:latin typeface="Chaparral Pro" pitchFamily="18" charset="0"/>
                </a:rPr>
                <a:t>B2B Collaborations with </a:t>
              </a:r>
              <a:r>
                <a:rPr lang="en-US" sz="1400" b="1" spc="76" dirty="0" err="1">
                  <a:solidFill>
                    <a:srgbClr val="000000">
                      <a:alpha val="69804"/>
                    </a:srgbClr>
                  </a:solidFill>
                  <a:latin typeface="Chaparral Pro" pitchFamily="18" charset="0"/>
                </a:rPr>
                <a:t>EdTech</a:t>
              </a:r>
              <a:r>
                <a:rPr lang="en-US" sz="1400" b="1" spc="76" dirty="0">
                  <a:solidFill>
                    <a:srgbClr val="000000">
                      <a:alpha val="69804"/>
                    </a:srgbClr>
                  </a:solidFill>
                  <a:latin typeface="Chaparral Pro" pitchFamily="18" charset="0"/>
                </a:rPr>
                <a:t> companies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768309" y="5120853"/>
            <a:ext cx="6081291" cy="3985048"/>
            <a:chOff x="0" y="0"/>
            <a:chExt cx="2119802" cy="74533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119802" cy="745337"/>
            </a:xfrm>
            <a:custGeom>
              <a:avLst/>
              <a:gdLst/>
              <a:ahLst/>
              <a:cxnLst/>
              <a:rect l="l" t="t" r="r" b="b"/>
              <a:pathLst>
                <a:path w="2119802" h="745337">
                  <a:moveTo>
                    <a:pt x="33666" y="0"/>
                  </a:moveTo>
                  <a:lnTo>
                    <a:pt x="2086136" y="0"/>
                  </a:lnTo>
                  <a:cubicBezTo>
                    <a:pt x="2095065" y="0"/>
                    <a:pt x="2103628" y="3547"/>
                    <a:pt x="2109942" y="9861"/>
                  </a:cubicBezTo>
                  <a:cubicBezTo>
                    <a:pt x="2116256" y="16174"/>
                    <a:pt x="2119802" y="24737"/>
                    <a:pt x="2119802" y="33666"/>
                  </a:cubicBezTo>
                  <a:lnTo>
                    <a:pt x="2119802" y="711671"/>
                  </a:lnTo>
                  <a:cubicBezTo>
                    <a:pt x="2119802" y="720600"/>
                    <a:pt x="2116256" y="729163"/>
                    <a:pt x="2109942" y="735476"/>
                  </a:cubicBezTo>
                  <a:cubicBezTo>
                    <a:pt x="2103628" y="741790"/>
                    <a:pt x="2095065" y="745337"/>
                    <a:pt x="2086136" y="745337"/>
                  </a:cubicBezTo>
                  <a:lnTo>
                    <a:pt x="33666" y="745337"/>
                  </a:lnTo>
                  <a:cubicBezTo>
                    <a:pt x="24737" y="745337"/>
                    <a:pt x="16174" y="741790"/>
                    <a:pt x="9861" y="735476"/>
                  </a:cubicBezTo>
                  <a:cubicBezTo>
                    <a:pt x="3547" y="729163"/>
                    <a:pt x="0" y="720600"/>
                    <a:pt x="0" y="711671"/>
                  </a:cubicBezTo>
                  <a:lnTo>
                    <a:pt x="0" y="33666"/>
                  </a:lnTo>
                  <a:cubicBezTo>
                    <a:pt x="0" y="24737"/>
                    <a:pt x="3547" y="16174"/>
                    <a:pt x="9861" y="9861"/>
                  </a:cubicBezTo>
                  <a:cubicBezTo>
                    <a:pt x="16174" y="3547"/>
                    <a:pt x="24737" y="0"/>
                    <a:pt x="33666" y="0"/>
                  </a:cubicBezTo>
                  <a:close/>
                </a:path>
              </a:pathLst>
            </a:custGeom>
            <a:solidFill>
              <a:srgbClr val="E6CDF4">
                <a:alpha val="69804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66675"/>
              <a:ext cx="2119802" cy="812012"/>
            </a:xfrm>
            <a:prstGeom prst="rect">
              <a:avLst/>
            </a:prstGeom>
          </p:spPr>
          <p:txBody>
            <a:bodyPr lIns="203200" tIns="203200" rIns="203200" bIns="203200" rtlCol="0" anchor="ctr"/>
            <a:lstStyle/>
            <a:p>
              <a:pPr marL="259080" lvl="1" indent="-129540">
                <a:lnSpc>
                  <a:spcPts val="2160"/>
                </a:lnSpc>
                <a:buFont typeface="Arial"/>
                <a:buChar char="•"/>
              </a:pPr>
              <a:r>
                <a:rPr lang="en-US" sz="1400" b="1" spc="76" dirty="0">
                  <a:solidFill>
                    <a:srgbClr val="000000">
                      <a:alpha val="69804"/>
                    </a:srgbClr>
                  </a:solidFill>
                  <a:latin typeface="Chaparral Pro" pitchFamily="18" charset="0"/>
                </a:rPr>
                <a:t>Ads &amp; Sponsorships: Educational brands can advertise inside the platform.</a:t>
              </a:r>
            </a:p>
            <a:p>
              <a:pPr marL="259080" lvl="1" indent="-129540">
                <a:lnSpc>
                  <a:spcPts val="2160"/>
                </a:lnSpc>
                <a:buFont typeface="Arial"/>
                <a:buChar char="•"/>
              </a:pPr>
              <a:endParaRPr lang="en-US" sz="1400" b="1" spc="76" dirty="0">
                <a:solidFill>
                  <a:srgbClr val="000000">
                    <a:alpha val="69804"/>
                  </a:srgbClr>
                </a:solidFill>
                <a:latin typeface="Chaparral Pro" pitchFamily="18" charset="0"/>
              </a:endParaRPr>
            </a:p>
            <a:p>
              <a:pPr marL="259080" lvl="1" indent="-129540">
                <a:lnSpc>
                  <a:spcPts val="2160"/>
                </a:lnSpc>
                <a:buFont typeface="Arial"/>
                <a:buChar char="•"/>
              </a:pPr>
              <a:r>
                <a:rPr lang="en-US" sz="1400" b="1" spc="76" dirty="0">
                  <a:solidFill>
                    <a:srgbClr val="000000">
                      <a:alpha val="69804"/>
                    </a:srgbClr>
                  </a:solidFill>
                  <a:latin typeface="Chaparral Pro" pitchFamily="18" charset="0"/>
                </a:rPr>
                <a:t>Affiliate Commissions: Link with third-party learning platforms or tools.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2743200" y="2194371"/>
            <a:ext cx="2232712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9540" lvl="1">
              <a:lnSpc>
                <a:spcPts val="2160"/>
              </a:lnSpc>
            </a:pPr>
            <a:r>
              <a:rPr lang="en-US" sz="1600" b="1" spc="76" dirty="0" err="1">
                <a:solidFill>
                  <a:srgbClr val="000000">
                    <a:alpha val="69804"/>
                  </a:srgbClr>
                </a:solidFill>
                <a:latin typeface="Chaparral Pro" pitchFamily="18" charset="0"/>
              </a:rPr>
              <a:t>Freemium</a:t>
            </a:r>
            <a:r>
              <a:rPr lang="en-US" sz="1600" b="1" spc="76" dirty="0">
                <a:solidFill>
                  <a:srgbClr val="000000">
                    <a:alpha val="69804"/>
                  </a:srgbClr>
                </a:solidFill>
                <a:latin typeface="Chaparral Pro" pitchFamily="18" charset="0"/>
              </a:rPr>
              <a:t> Model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106813" y="5676900"/>
            <a:ext cx="3380587" cy="16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39"/>
              </a:lnSpc>
              <a:spcBef>
                <a:spcPct val="0"/>
              </a:spcBef>
            </a:pPr>
            <a:r>
              <a:rPr lang="en-US" sz="1600" b="1" u="none" strike="noStrike" spc="65" dirty="0">
                <a:solidFill>
                  <a:srgbClr val="301906"/>
                </a:solidFill>
                <a:latin typeface="Chaparral Pro" pitchFamily="18" charset="0"/>
              </a:rPr>
              <a:t>Revenue Stream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2551454" y="5287564"/>
            <a:ext cx="5906746" cy="3970736"/>
            <a:chOff x="-242928" y="-132360"/>
            <a:chExt cx="1045693" cy="971797"/>
          </a:xfrm>
        </p:grpSpPr>
        <p:sp>
          <p:nvSpPr>
            <p:cNvPr id="32" name="Freeform 32"/>
            <p:cNvSpPr/>
            <p:nvPr/>
          </p:nvSpPr>
          <p:spPr>
            <a:xfrm>
              <a:off x="-242928" y="-132360"/>
              <a:ext cx="1045693" cy="971797"/>
            </a:xfrm>
            <a:custGeom>
              <a:avLst/>
              <a:gdLst/>
              <a:ahLst/>
              <a:cxnLst/>
              <a:rect l="l" t="t" r="r" b="b"/>
              <a:pathLst>
                <a:path w="802765" h="602074">
                  <a:moveTo>
                    <a:pt x="88900" y="0"/>
                  </a:moveTo>
                  <a:lnTo>
                    <a:pt x="713865" y="0"/>
                  </a:lnTo>
                  <a:cubicBezTo>
                    <a:pt x="762964" y="0"/>
                    <a:pt x="802765" y="39802"/>
                    <a:pt x="802765" y="88900"/>
                  </a:cubicBezTo>
                  <a:lnTo>
                    <a:pt x="802765" y="513174"/>
                  </a:lnTo>
                  <a:cubicBezTo>
                    <a:pt x="802765" y="536752"/>
                    <a:pt x="793399" y="559364"/>
                    <a:pt x="776727" y="576036"/>
                  </a:cubicBezTo>
                  <a:cubicBezTo>
                    <a:pt x="760055" y="592708"/>
                    <a:pt x="737443" y="602074"/>
                    <a:pt x="713865" y="602074"/>
                  </a:cubicBezTo>
                  <a:lnTo>
                    <a:pt x="88900" y="602074"/>
                  </a:lnTo>
                  <a:cubicBezTo>
                    <a:pt x="65322" y="602074"/>
                    <a:pt x="42710" y="592708"/>
                    <a:pt x="26038" y="576036"/>
                  </a:cubicBezTo>
                  <a:cubicBezTo>
                    <a:pt x="9366" y="559364"/>
                    <a:pt x="0" y="536752"/>
                    <a:pt x="0" y="513174"/>
                  </a:cubicBezTo>
                  <a:lnTo>
                    <a:pt x="0" y="88900"/>
                  </a:lnTo>
                  <a:cubicBezTo>
                    <a:pt x="0" y="39802"/>
                    <a:pt x="39802" y="0"/>
                    <a:pt x="88900" y="0"/>
                  </a:cubicBezTo>
                  <a:close/>
                </a:path>
              </a:pathLst>
            </a:custGeom>
            <a:solidFill>
              <a:srgbClr val="FFC0B7">
                <a:alpha val="69804"/>
              </a:srgbClr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-237814" y="-66675"/>
              <a:ext cx="1040579" cy="668749"/>
            </a:xfrm>
            <a:prstGeom prst="rect">
              <a:avLst/>
            </a:prstGeom>
          </p:spPr>
          <p:txBody>
            <a:bodyPr lIns="203200" tIns="203200" rIns="203200" bIns="203200" rtlCol="0" anchor="ctr"/>
            <a:lstStyle/>
            <a:p>
              <a:pPr marL="259080" lvl="1" indent="-129540">
                <a:lnSpc>
                  <a:spcPts val="2160"/>
                </a:lnSpc>
                <a:buFont typeface="Arial"/>
                <a:buChar char="•"/>
              </a:pPr>
              <a:r>
                <a:rPr lang="en-US" sz="1400" b="1" spc="76" dirty="0">
                  <a:solidFill>
                    <a:srgbClr val="000000">
                      <a:alpha val="69804"/>
                    </a:srgbClr>
                  </a:solidFill>
                  <a:latin typeface="Chaparral Pro" pitchFamily="18" charset="0"/>
                </a:rPr>
                <a:t>High school and college students</a:t>
              </a:r>
            </a:p>
            <a:p>
              <a:pPr marL="259080" lvl="1" indent="-129540">
                <a:lnSpc>
                  <a:spcPts val="2160"/>
                </a:lnSpc>
                <a:buFont typeface="Arial"/>
                <a:buChar char="•"/>
              </a:pPr>
              <a:endParaRPr lang="en-US" sz="1400" b="1" spc="76" dirty="0">
                <a:solidFill>
                  <a:srgbClr val="000000">
                    <a:alpha val="69804"/>
                  </a:srgbClr>
                </a:solidFill>
                <a:latin typeface="Chaparral Pro" pitchFamily="18" charset="0"/>
              </a:endParaRPr>
            </a:p>
            <a:p>
              <a:pPr marL="259080" lvl="1" indent="-129540">
                <a:lnSpc>
                  <a:spcPts val="2160"/>
                </a:lnSpc>
                <a:buFont typeface="Arial"/>
                <a:buChar char="•"/>
              </a:pPr>
              <a:r>
                <a:rPr lang="en-US" sz="1400" b="1" spc="76" dirty="0">
                  <a:solidFill>
                    <a:srgbClr val="000000">
                      <a:alpha val="69804"/>
                    </a:srgbClr>
                  </a:solidFill>
                  <a:latin typeface="Chaparral Pro" pitchFamily="18" charset="0"/>
                </a:rPr>
                <a:t>Coaching center participants</a:t>
              </a:r>
            </a:p>
            <a:p>
              <a:pPr marL="259080" lvl="1" indent="-129540">
                <a:lnSpc>
                  <a:spcPts val="2160"/>
                </a:lnSpc>
                <a:buFont typeface="Arial"/>
                <a:buChar char="•"/>
              </a:pPr>
              <a:endParaRPr lang="en-US" sz="1400" b="1" spc="76" dirty="0">
                <a:solidFill>
                  <a:srgbClr val="000000">
                    <a:alpha val="69804"/>
                  </a:srgbClr>
                </a:solidFill>
                <a:latin typeface="Chaparral Pro" pitchFamily="18" charset="0"/>
              </a:endParaRPr>
            </a:p>
            <a:p>
              <a:pPr marL="259080" lvl="1" indent="-129540">
                <a:lnSpc>
                  <a:spcPts val="2160"/>
                </a:lnSpc>
                <a:buFont typeface="Arial"/>
                <a:buChar char="•"/>
              </a:pPr>
              <a:r>
                <a:rPr lang="en-US" sz="1400" b="1" spc="76" dirty="0">
                  <a:solidFill>
                    <a:srgbClr val="000000">
                      <a:alpha val="69804"/>
                    </a:srgbClr>
                  </a:solidFill>
                  <a:latin typeface="Chaparral Pro" pitchFamily="18" charset="0"/>
                </a:rPr>
                <a:t>Online learning communities</a:t>
              </a:r>
            </a:p>
            <a:p>
              <a:pPr marL="259080" lvl="1" indent="-129540">
                <a:lnSpc>
                  <a:spcPts val="2160"/>
                </a:lnSpc>
                <a:buFont typeface="Arial"/>
                <a:buChar char="•"/>
              </a:pPr>
              <a:endParaRPr lang="en-US" sz="1400" b="1" spc="76" dirty="0">
                <a:solidFill>
                  <a:srgbClr val="000000">
                    <a:alpha val="69804"/>
                  </a:srgbClr>
                </a:solidFill>
                <a:latin typeface="Chaparral Pro" pitchFamily="18" charset="0"/>
              </a:endParaRPr>
            </a:p>
            <a:p>
              <a:pPr marL="259080" lvl="1" indent="-129540">
                <a:lnSpc>
                  <a:spcPts val="2160"/>
                </a:lnSpc>
                <a:buFont typeface="Arial"/>
                <a:buChar char="•"/>
              </a:pPr>
              <a:r>
                <a:rPr lang="en-US" sz="1400" b="1" spc="76" dirty="0" err="1">
                  <a:solidFill>
                    <a:srgbClr val="000000">
                      <a:alpha val="69804"/>
                    </a:srgbClr>
                  </a:solidFill>
                  <a:latin typeface="Chaparral Pro" pitchFamily="18" charset="0"/>
                </a:rPr>
                <a:t>EdTech</a:t>
              </a:r>
              <a:r>
                <a:rPr lang="en-US" sz="1400" b="1" spc="76" dirty="0">
                  <a:solidFill>
                    <a:srgbClr val="000000">
                      <a:alpha val="69804"/>
                    </a:srgbClr>
                  </a:solidFill>
                  <a:latin typeface="Chaparral Pro" pitchFamily="18" charset="0"/>
                </a:rPr>
                <a:t> companies looking to expand their product offering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2460" y="-509784"/>
            <a:ext cx="19132920" cy="2701944"/>
            <a:chOff x="0" y="0"/>
            <a:chExt cx="5039123" cy="7116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39123" cy="711623"/>
            </a:xfrm>
            <a:custGeom>
              <a:avLst/>
              <a:gdLst/>
              <a:ahLst/>
              <a:cxnLst/>
              <a:rect l="l" t="t" r="r" b="b"/>
              <a:pathLst>
                <a:path w="5039123" h="711623">
                  <a:moveTo>
                    <a:pt x="0" y="0"/>
                  </a:moveTo>
                  <a:lnTo>
                    <a:pt x="5039123" y="0"/>
                  </a:lnTo>
                  <a:lnTo>
                    <a:pt x="5039123" y="711623"/>
                  </a:lnTo>
                  <a:lnTo>
                    <a:pt x="0" y="711623"/>
                  </a:ln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39123" cy="7401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778269" y="1375556"/>
            <a:ext cx="6731462" cy="1306335"/>
            <a:chOff x="0" y="0"/>
            <a:chExt cx="1772895" cy="3440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72895" cy="344055"/>
            </a:xfrm>
            <a:custGeom>
              <a:avLst/>
              <a:gdLst/>
              <a:ahLst/>
              <a:cxnLst/>
              <a:rect l="l" t="t" r="r" b="b"/>
              <a:pathLst>
                <a:path w="1772895" h="344055">
                  <a:moveTo>
                    <a:pt x="13801" y="0"/>
                  </a:moveTo>
                  <a:lnTo>
                    <a:pt x="1759094" y="0"/>
                  </a:lnTo>
                  <a:cubicBezTo>
                    <a:pt x="1766716" y="0"/>
                    <a:pt x="1772895" y="6179"/>
                    <a:pt x="1772895" y="13801"/>
                  </a:cubicBezTo>
                  <a:lnTo>
                    <a:pt x="1772895" y="330254"/>
                  </a:lnTo>
                  <a:cubicBezTo>
                    <a:pt x="1772895" y="337876"/>
                    <a:pt x="1766716" y="344055"/>
                    <a:pt x="1759094" y="344055"/>
                  </a:cubicBezTo>
                  <a:lnTo>
                    <a:pt x="13801" y="344055"/>
                  </a:lnTo>
                  <a:cubicBezTo>
                    <a:pt x="6179" y="344055"/>
                    <a:pt x="0" y="337876"/>
                    <a:pt x="0" y="330254"/>
                  </a:cubicBezTo>
                  <a:lnTo>
                    <a:pt x="0" y="13801"/>
                  </a:lnTo>
                  <a:cubicBezTo>
                    <a:pt x="0" y="6179"/>
                    <a:pt x="6179" y="0"/>
                    <a:pt x="13801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772895" cy="410730"/>
            </a:xfrm>
            <a:prstGeom prst="rect">
              <a:avLst/>
            </a:prstGeom>
          </p:spPr>
          <p:txBody>
            <a:bodyPr lIns="215900" tIns="215900" rIns="215900" bIns="215900" rtlCol="0" anchor="ctr"/>
            <a:lstStyle/>
            <a:p>
              <a:pPr marL="0" lvl="0" indent="0"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 dirty="0">
                  <a:solidFill>
                    <a:srgbClr val="2B1511"/>
                  </a:solidFill>
                  <a:latin typeface="Chaparral Pro" pitchFamily="18" charset="0"/>
                </a:rPr>
                <a:t>Start-up Plan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34373" y="4256000"/>
            <a:ext cx="2827793" cy="1978753"/>
            <a:chOff x="0" y="0"/>
            <a:chExt cx="1168680" cy="81778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68681" cy="817786"/>
            </a:xfrm>
            <a:custGeom>
              <a:avLst/>
              <a:gdLst/>
              <a:ahLst/>
              <a:cxnLst/>
              <a:rect l="l" t="t" r="r" b="b"/>
              <a:pathLst>
                <a:path w="1168681" h="817786">
                  <a:moveTo>
                    <a:pt x="54756" y="0"/>
                  </a:moveTo>
                  <a:lnTo>
                    <a:pt x="1113925" y="0"/>
                  </a:lnTo>
                  <a:cubicBezTo>
                    <a:pt x="1144165" y="0"/>
                    <a:pt x="1168681" y="24515"/>
                    <a:pt x="1168681" y="54756"/>
                  </a:cubicBezTo>
                  <a:lnTo>
                    <a:pt x="1168681" y="763030"/>
                  </a:lnTo>
                  <a:cubicBezTo>
                    <a:pt x="1168681" y="793271"/>
                    <a:pt x="1144165" y="817786"/>
                    <a:pt x="1113925" y="817786"/>
                  </a:cubicBezTo>
                  <a:lnTo>
                    <a:pt x="54756" y="817786"/>
                  </a:lnTo>
                  <a:cubicBezTo>
                    <a:pt x="24515" y="817786"/>
                    <a:pt x="0" y="793271"/>
                    <a:pt x="0" y="763030"/>
                  </a:cubicBezTo>
                  <a:lnTo>
                    <a:pt x="0" y="54756"/>
                  </a:lnTo>
                  <a:cubicBezTo>
                    <a:pt x="0" y="24515"/>
                    <a:pt x="24515" y="0"/>
                    <a:pt x="54756" y="0"/>
                  </a:cubicBezTo>
                  <a:close/>
                </a:path>
              </a:pathLst>
            </a:custGeom>
            <a:solidFill>
              <a:srgbClr val="FFF0A2"/>
            </a:solidFill>
            <a:ln w="19050" cap="sq">
              <a:solidFill>
                <a:srgbClr val="E0B15E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1168680" cy="84636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168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799243" y="4183609"/>
            <a:ext cx="2506383" cy="2013611"/>
            <a:chOff x="0" y="0"/>
            <a:chExt cx="1035847" cy="7867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35847" cy="786762"/>
            </a:xfrm>
            <a:custGeom>
              <a:avLst/>
              <a:gdLst/>
              <a:ahLst/>
              <a:cxnLst/>
              <a:rect l="l" t="t" r="r" b="b"/>
              <a:pathLst>
                <a:path w="1035847" h="786762">
                  <a:moveTo>
                    <a:pt x="61778" y="0"/>
                  </a:moveTo>
                  <a:lnTo>
                    <a:pt x="974070" y="0"/>
                  </a:lnTo>
                  <a:cubicBezTo>
                    <a:pt x="990454" y="0"/>
                    <a:pt x="1006167" y="6509"/>
                    <a:pt x="1017753" y="18094"/>
                  </a:cubicBezTo>
                  <a:cubicBezTo>
                    <a:pt x="1029338" y="29680"/>
                    <a:pt x="1035847" y="45393"/>
                    <a:pt x="1035847" y="61778"/>
                  </a:cubicBezTo>
                  <a:lnTo>
                    <a:pt x="1035847" y="724985"/>
                  </a:lnTo>
                  <a:cubicBezTo>
                    <a:pt x="1035847" y="741369"/>
                    <a:pt x="1029338" y="757082"/>
                    <a:pt x="1017753" y="768668"/>
                  </a:cubicBezTo>
                  <a:cubicBezTo>
                    <a:pt x="1006167" y="780253"/>
                    <a:pt x="990454" y="786762"/>
                    <a:pt x="974070" y="786762"/>
                  </a:cubicBezTo>
                  <a:lnTo>
                    <a:pt x="61778" y="786762"/>
                  </a:lnTo>
                  <a:cubicBezTo>
                    <a:pt x="45393" y="786762"/>
                    <a:pt x="29680" y="780253"/>
                    <a:pt x="18094" y="768668"/>
                  </a:cubicBezTo>
                  <a:cubicBezTo>
                    <a:pt x="6509" y="757082"/>
                    <a:pt x="0" y="741369"/>
                    <a:pt x="0" y="724985"/>
                  </a:cubicBezTo>
                  <a:lnTo>
                    <a:pt x="0" y="61778"/>
                  </a:lnTo>
                  <a:cubicBezTo>
                    <a:pt x="0" y="45393"/>
                    <a:pt x="6509" y="29680"/>
                    <a:pt x="18094" y="18094"/>
                  </a:cubicBezTo>
                  <a:cubicBezTo>
                    <a:pt x="29680" y="6509"/>
                    <a:pt x="45393" y="0"/>
                    <a:pt x="61778" y="0"/>
                  </a:cubicBezTo>
                  <a:close/>
                </a:path>
              </a:pathLst>
            </a:custGeom>
            <a:solidFill>
              <a:srgbClr val="FFF0A2"/>
            </a:solidFill>
            <a:ln w="19050" cap="sq">
              <a:solidFill>
                <a:srgbClr val="E0B15E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1035847" cy="81533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1680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4062166" y="5245377"/>
            <a:ext cx="73707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5" name="Group 15"/>
          <p:cNvGrpSpPr/>
          <p:nvPr/>
        </p:nvGrpSpPr>
        <p:grpSpPr>
          <a:xfrm>
            <a:off x="5685517" y="3854468"/>
            <a:ext cx="733836" cy="73383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039052" y="4293534"/>
            <a:ext cx="2506383" cy="1903686"/>
            <a:chOff x="0" y="0"/>
            <a:chExt cx="1035847" cy="78676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35847" cy="786762"/>
            </a:xfrm>
            <a:custGeom>
              <a:avLst/>
              <a:gdLst/>
              <a:ahLst/>
              <a:cxnLst/>
              <a:rect l="l" t="t" r="r" b="b"/>
              <a:pathLst>
                <a:path w="1035847" h="786762">
                  <a:moveTo>
                    <a:pt x="61778" y="0"/>
                  </a:moveTo>
                  <a:lnTo>
                    <a:pt x="974070" y="0"/>
                  </a:lnTo>
                  <a:cubicBezTo>
                    <a:pt x="990454" y="0"/>
                    <a:pt x="1006167" y="6509"/>
                    <a:pt x="1017753" y="18094"/>
                  </a:cubicBezTo>
                  <a:cubicBezTo>
                    <a:pt x="1029338" y="29680"/>
                    <a:pt x="1035847" y="45393"/>
                    <a:pt x="1035847" y="61778"/>
                  </a:cubicBezTo>
                  <a:lnTo>
                    <a:pt x="1035847" y="724985"/>
                  </a:lnTo>
                  <a:cubicBezTo>
                    <a:pt x="1035847" y="741369"/>
                    <a:pt x="1029338" y="757082"/>
                    <a:pt x="1017753" y="768668"/>
                  </a:cubicBezTo>
                  <a:cubicBezTo>
                    <a:pt x="1006167" y="780253"/>
                    <a:pt x="990454" y="786762"/>
                    <a:pt x="974070" y="786762"/>
                  </a:cubicBezTo>
                  <a:lnTo>
                    <a:pt x="61778" y="786762"/>
                  </a:lnTo>
                  <a:cubicBezTo>
                    <a:pt x="45393" y="786762"/>
                    <a:pt x="29680" y="780253"/>
                    <a:pt x="18094" y="768668"/>
                  </a:cubicBezTo>
                  <a:cubicBezTo>
                    <a:pt x="6509" y="757082"/>
                    <a:pt x="0" y="741369"/>
                    <a:pt x="0" y="724985"/>
                  </a:cubicBezTo>
                  <a:lnTo>
                    <a:pt x="0" y="61778"/>
                  </a:lnTo>
                  <a:cubicBezTo>
                    <a:pt x="0" y="45393"/>
                    <a:pt x="6509" y="29680"/>
                    <a:pt x="18094" y="18094"/>
                  </a:cubicBezTo>
                  <a:cubicBezTo>
                    <a:pt x="29680" y="6509"/>
                    <a:pt x="45393" y="0"/>
                    <a:pt x="61778" y="0"/>
                  </a:cubicBezTo>
                  <a:close/>
                </a:path>
              </a:pathLst>
            </a:custGeom>
            <a:solidFill>
              <a:srgbClr val="FFF0A2"/>
            </a:solidFill>
            <a:ln w="19050" cap="sq">
              <a:solidFill>
                <a:srgbClr val="E0B15E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1035847" cy="81533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1680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7305627" y="5245377"/>
            <a:ext cx="73342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22" name="Group 22"/>
          <p:cNvGrpSpPr/>
          <p:nvPr/>
        </p:nvGrpSpPr>
        <p:grpSpPr>
          <a:xfrm>
            <a:off x="8925325" y="3854468"/>
            <a:ext cx="733836" cy="73383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9098735" y="3989010"/>
            <a:ext cx="387017" cy="442535"/>
          </a:xfrm>
          <a:custGeom>
            <a:avLst/>
            <a:gdLst/>
            <a:ahLst/>
            <a:cxnLst/>
            <a:rect l="l" t="t" r="r" b="b"/>
            <a:pathLst>
              <a:path w="387017" h="442535">
                <a:moveTo>
                  <a:pt x="0" y="0"/>
                </a:moveTo>
                <a:lnTo>
                  <a:pt x="387017" y="0"/>
                </a:lnTo>
                <a:lnTo>
                  <a:pt x="387017" y="442535"/>
                </a:lnTo>
                <a:lnTo>
                  <a:pt x="0" y="4425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11307435" y="4293534"/>
            <a:ext cx="2506383" cy="1903686"/>
            <a:chOff x="0" y="0"/>
            <a:chExt cx="1035847" cy="78676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035847" cy="786762"/>
            </a:xfrm>
            <a:custGeom>
              <a:avLst/>
              <a:gdLst/>
              <a:ahLst/>
              <a:cxnLst/>
              <a:rect l="l" t="t" r="r" b="b"/>
              <a:pathLst>
                <a:path w="1035847" h="786762">
                  <a:moveTo>
                    <a:pt x="61778" y="0"/>
                  </a:moveTo>
                  <a:lnTo>
                    <a:pt x="974070" y="0"/>
                  </a:lnTo>
                  <a:cubicBezTo>
                    <a:pt x="990454" y="0"/>
                    <a:pt x="1006167" y="6509"/>
                    <a:pt x="1017753" y="18094"/>
                  </a:cubicBezTo>
                  <a:cubicBezTo>
                    <a:pt x="1029338" y="29680"/>
                    <a:pt x="1035847" y="45393"/>
                    <a:pt x="1035847" y="61778"/>
                  </a:cubicBezTo>
                  <a:lnTo>
                    <a:pt x="1035847" y="724985"/>
                  </a:lnTo>
                  <a:cubicBezTo>
                    <a:pt x="1035847" y="741369"/>
                    <a:pt x="1029338" y="757082"/>
                    <a:pt x="1017753" y="768668"/>
                  </a:cubicBezTo>
                  <a:cubicBezTo>
                    <a:pt x="1006167" y="780253"/>
                    <a:pt x="990454" y="786762"/>
                    <a:pt x="974070" y="786762"/>
                  </a:cubicBezTo>
                  <a:lnTo>
                    <a:pt x="61778" y="786762"/>
                  </a:lnTo>
                  <a:cubicBezTo>
                    <a:pt x="45393" y="786762"/>
                    <a:pt x="29680" y="780253"/>
                    <a:pt x="18094" y="768668"/>
                  </a:cubicBezTo>
                  <a:cubicBezTo>
                    <a:pt x="6509" y="757082"/>
                    <a:pt x="0" y="741369"/>
                    <a:pt x="0" y="724985"/>
                  </a:cubicBezTo>
                  <a:lnTo>
                    <a:pt x="0" y="61778"/>
                  </a:lnTo>
                  <a:cubicBezTo>
                    <a:pt x="0" y="45393"/>
                    <a:pt x="6509" y="29680"/>
                    <a:pt x="18094" y="18094"/>
                  </a:cubicBezTo>
                  <a:cubicBezTo>
                    <a:pt x="29680" y="6509"/>
                    <a:pt x="45393" y="0"/>
                    <a:pt x="61778" y="0"/>
                  </a:cubicBezTo>
                  <a:close/>
                </a:path>
              </a:pathLst>
            </a:custGeom>
            <a:solidFill>
              <a:srgbClr val="FFF0A2"/>
            </a:solidFill>
            <a:ln w="19050" cap="sq">
              <a:solidFill>
                <a:srgbClr val="E0B15E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1035847" cy="81533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1680"/>
                </a:lnSpc>
              </a:pPr>
              <a:endParaRPr/>
            </a:p>
          </p:txBody>
        </p:sp>
      </p:grpSp>
      <p:sp>
        <p:nvSpPr>
          <p:cNvPr id="29" name="AutoShape 29"/>
          <p:cNvSpPr/>
          <p:nvPr/>
        </p:nvSpPr>
        <p:spPr>
          <a:xfrm>
            <a:off x="10545435" y="5245377"/>
            <a:ext cx="7620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30" name="Group 30"/>
          <p:cNvGrpSpPr/>
          <p:nvPr/>
        </p:nvGrpSpPr>
        <p:grpSpPr>
          <a:xfrm>
            <a:off x="12193709" y="3891131"/>
            <a:ext cx="733836" cy="733836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4547244" y="4293534"/>
            <a:ext cx="2506383" cy="1903686"/>
            <a:chOff x="0" y="0"/>
            <a:chExt cx="1035847" cy="78676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035847" cy="786762"/>
            </a:xfrm>
            <a:custGeom>
              <a:avLst/>
              <a:gdLst/>
              <a:ahLst/>
              <a:cxnLst/>
              <a:rect l="l" t="t" r="r" b="b"/>
              <a:pathLst>
                <a:path w="1035847" h="786762">
                  <a:moveTo>
                    <a:pt x="61778" y="0"/>
                  </a:moveTo>
                  <a:lnTo>
                    <a:pt x="974070" y="0"/>
                  </a:lnTo>
                  <a:cubicBezTo>
                    <a:pt x="990454" y="0"/>
                    <a:pt x="1006167" y="6509"/>
                    <a:pt x="1017753" y="18094"/>
                  </a:cubicBezTo>
                  <a:cubicBezTo>
                    <a:pt x="1029338" y="29680"/>
                    <a:pt x="1035847" y="45393"/>
                    <a:pt x="1035847" y="61778"/>
                  </a:cubicBezTo>
                  <a:lnTo>
                    <a:pt x="1035847" y="724985"/>
                  </a:lnTo>
                  <a:cubicBezTo>
                    <a:pt x="1035847" y="741369"/>
                    <a:pt x="1029338" y="757082"/>
                    <a:pt x="1017753" y="768668"/>
                  </a:cubicBezTo>
                  <a:cubicBezTo>
                    <a:pt x="1006167" y="780253"/>
                    <a:pt x="990454" y="786762"/>
                    <a:pt x="974070" y="786762"/>
                  </a:cubicBezTo>
                  <a:lnTo>
                    <a:pt x="61778" y="786762"/>
                  </a:lnTo>
                  <a:cubicBezTo>
                    <a:pt x="45393" y="786762"/>
                    <a:pt x="29680" y="780253"/>
                    <a:pt x="18094" y="768668"/>
                  </a:cubicBezTo>
                  <a:cubicBezTo>
                    <a:pt x="6509" y="757082"/>
                    <a:pt x="0" y="741369"/>
                    <a:pt x="0" y="724985"/>
                  </a:cubicBezTo>
                  <a:lnTo>
                    <a:pt x="0" y="61778"/>
                  </a:lnTo>
                  <a:cubicBezTo>
                    <a:pt x="0" y="45393"/>
                    <a:pt x="6509" y="29680"/>
                    <a:pt x="18094" y="18094"/>
                  </a:cubicBezTo>
                  <a:cubicBezTo>
                    <a:pt x="29680" y="6509"/>
                    <a:pt x="45393" y="0"/>
                    <a:pt x="61778" y="0"/>
                  </a:cubicBezTo>
                  <a:close/>
                </a:path>
              </a:pathLst>
            </a:custGeom>
            <a:solidFill>
              <a:srgbClr val="FFF0A2"/>
            </a:solidFill>
            <a:ln w="19050" cap="sq">
              <a:solidFill>
                <a:srgbClr val="E0B15E"/>
              </a:solidFill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28575"/>
              <a:ext cx="1035847" cy="81533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1680"/>
                </a:lnSpc>
              </a:pPr>
              <a:endParaRPr/>
            </a:p>
          </p:txBody>
        </p:sp>
      </p:grpSp>
      <p:sp>
        <p:nvSpPr>
          <p:cNvPr id="36" name="AutoShape 36"/>
          <p:cNvSpPr/>
          <p:nvPr/>
        </p:nvSpPr>
        <p:spPr>
          <a:xfrm>
            <a:off x="13813819" y="5245377"/>
            <a:ext cx="73342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37" name="Group 37"/>
          <p:cNvGrpSpPr/>
          <p:nvPr/>
        </p:nvGrpSpPr>
        <p:grpSpPr>
          <a:xfrm>
            <a:off x="15461644" y="3889082"/>
            <a:ext cx="733836" cy="733836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15639986" y="4021787"/>
            <a:ext cx="456504" cy="468428"/>
          </a:xfrm>
          <a:custGeom>
            <a:avLst/>
            <a:gdLst/>
            <a:ahLst/>
            <a:cxnLst/>
            <a:rect l="l" t="t" r="r" b="b"/>
            <a:pathLst>
              <a:path w="456504" h="468428">
                <a:moveTo>
                  <a:pt x="0" y="0"/>
                </a:moveTo>
                <a:lnTo>
                  <a:pt x="456504" y="0"/>
                </a:lnTo>
                <a:lnTo>
                  <a:pt x="456504" y="468427"/>
                </a:lnTo>
                <a:lnTo>
                  <a:pt x="0" y="468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1" name="Group 41"/>
          <p:cNvGrpSpPr/>
          <p:nvPr/>
        </p:nvGrpSpPr>
        <p:grpSpPr>
          <a:xfrm>
            <a:off x="-641135" y="9258300"/>
            <a:ext cx="19132920" cy="2701944"/>
            <a:chOff x="0" y="0"/>
            <a:chExt cx="5039123" cy="711623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5039123" cy="711623"/>
            </a:xfrm>
            <a:custGeom>
              <a:avLst/>
              <a:gdLst/>
              <a:ahLst/>
              <a:cxnLst/>
              <a:rect l="l" t="t" r="r" b="b"/>
              <a:pathLst>
                <a:path w="5039123" h="711623">
                  <a:moveTo>
                    <a:pt x="0" y="0"/>
                  </a:moveTo>
                  <a:lnTo>
                    <a:pt x="5039123" y="0"/>
                  </a:lnTo>
                  <a:lnTo>
                    <a:pt x="5039123" y="711623"/>
                  </a:lnTo>
                  <a:lnTo>
                    <a:pt x="0" y="711623"/>
                  </a:ln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28575"/>
              <a:ext cx="5039123" cy="7401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1371600" y="4619625"/>
            <a:ext cx="2480063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3526"/>
              </a:lnSpc>
              <a:spcBef>
                <a:spcPct val="0"/>
              </a:spcBef>
            </a:pPr>
            <a:r>
              <a:rPr lang="en-US" sz="2555" b="1" spc="250" dirty="0">
                <a:solidFill>
                  <a:srgbClr val="11100E"/>
                </a:solidFill>
                <a:latin typeface="Chaparral Pro" pitchFamily="18" charset="0"/>
              </a:rPr>
              <a:t>MVP development completed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4648200" y="4381500"/>
            <a:ext cx="2895600" cy="1782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48"/>
              </a:lnSpc>
            </a:pPr>
            <a:r>
              <a:rPr lang="en-US" sz="2571" b="1" spc="252" dirty="0">
                <a:solidFill>
                  <a:srgbClr val="11100E"/>
                </a:solidFill>
                <a:latin typeface="Chaparral Pro" pitchFamily="18" charset="0"/>
              </a:rPr>
              <a:t>UI/UX responsive design implemented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2236607" y="3829591"/>
            <a:ext cx="733836" cy="733836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49" name="Freeform 49"/>
          <p:cNvSpPr/>
          <p:nvPr/>
        </p:nvSpPr>
        <p:spPr>
          <a:xfrm>
            <a:off x="2361919" y="3963808"/>
            <a:ext cx="429017" cy="465403"/>
          </a:xfrm>
          <a:custGeom>
            <a:avLst/>
            <a:gdLst/>
            <a:ahLst/>
            <a:cxnLst/>
            <a:rect l="l" t="t" r="r" b="b"/>
            <a:pathLst>
              <a:path w="429017" h="465403">
                <a:moveTo>
                  <a:pt x="0" y="0"/>
                </a:moveTo>
                <a:lnTo>
                  <a:pt x="429017" y="0"/>
                </a:lnTo>
                <a:lnTo>
                  <a:pt x="429017" y="465403"/>
                </a:lnTo>
                <a:lnTo>
                  <a:pt x="0" y="4654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0" name="TextBox 50"/>
          <p:cNvSpPr txBox="1"/>
          <p:nvPr/>
        </p:nvSpPr>
        <p:spPr>
          <a:xfrm>
            <a:off x="8047365" y="4533900"/>
            <a:ext cx="2620635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79"/>
              </a:lnSpc>
            </a:pPr>
            <a:r>
              <a:rPr lang="en-US" sz="2376" b="1" spc="232" dirty="0">
                <a:solidFill>
                  <a:srgbClr val="11100E"/>
                </a:solidFill>
                <a:latin typeface="Chaparral Pro" pitchFamily="18" charset="0"/>
              </a:rPr>
              <a:t>Plans for server scaling and mobile app version</a:t>
            </a:r>
          </a:p>
        </p:txBody>
      </p:sp>
      <p:sp>
        <p:nvSpPr>
          <p:cNvPr id="51" name="Freeform 51"/>
          <p:cNvSpPr/>
          <p:nvPr/>
        </p:nvSpPr>
        <p:spPr>
          <a:xfrm>
            <a:off x="5820601" y="3924300"/>
            <a:ext cx="463668" cy="469646"/>
          </a:xfrm>
          <a:custGeom>
            <a:avLst/>
            <a:gdLst/>
            <a:ahLst/>
            <a:cxnLst/>
            <a:rect l="l" t="t" r="r" b="b"/>
            <a:pathLst>
              <a:path w="463668" h="469646">
                <a:moveTo>
                  <a:pt x="0" y="0"/>
                </a:moveTo>
                <a:lnTo>
                  <a:pt x="463668" y="0"/>
                </a:lnTo>
                <a:lnTo>
                  <a:pt x="463668" y="469646"/>
                </a:lnTo>
                <a:lnTo>
                  <a:pt x="0" y="4696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52" name="Group 52"/>
          <p:cNvGrpSpPr/>
          <p:nvPr/>
        </p:nvGrpSpPr>
        <p:grpSpPr>
          <a:xfrm>
            <a:off x="6800148" y="6735021"/>
            <a:ext cx="2506383" cy="1903686"/>
            <a:chOff x="0" y="0"/>
            <a:chExt cx="1035847" cy="786762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1035847" cy="786762"/>
            </a:xfrm>
            <a:custGeom>
              <a:avLst/>
              <a:gdLst/>
              <a:ahLst/>
              <a:cxnLst/>
              <a:rect l="l" t="t" r="r" b="b"/>
              <a:pathLst>
                <a:path w="1035847" h="786762">
                  <a:moveTo>
                    <a:pt x="61778" y="0"/>
                  </a:moveTo>
                  <a:lnTo>
                    <a:pt x="974070" y="0"/>
                  </a:lnTo>
                  <a:cubicBezTo>
                    <a:pt x="990454" y="0"/>
                    <a:pt x="1006167" y="6509"/>
                    <a:pt x="1017753" y="18094"/>
                  </a:cubicBezTo>
                  <a:cubicBezTo>
                    <a:pt x="1029338" y="29680"/>
                    <a:pt x="1035847" y="45393"/>
                    <a:pt x="1035847" y="61778"/>
                  </a:cubicBezTo>
                  <a:lnTo>
                    <a:pt x="1035847" y="724985"/>
                  </a:lnTo>
                  <a:cubicBezTo>
                    <a:pt x="1035847" y="741369"/>
                    <a:pt x="1029338" y="757082"/>
                    <a:pt x="1017753" y="768668"/>
                  </a:cubicBezTo>
                  <a:cubicBezTo>
                    <a:pt x="1006167" y="780253"/>
                    <a:pt x="990454" y="786762"/>
                    <a:pt x="974070" y="786762"/>
                  </a:cubicBezTo>
                  <a:lnTo>
                    <a:pt x="61778" y="786762"/>
                  </a:lnTo>
                  <a:cubicBezTo>
                    <a:pt x="45393" y="786762"/>
                    <a:pt x="29680" y="780253"/>
                    <a:pt x="18094" y="768668"/>
                  </a:cubicBezTo>
                  <a:cubicBezTo>
                    <a:pt x="6509" y="757082"/>
                    <a:pt x="0" y="741369"/>
                    <a:pt x="0" y="724985"/>
                  </a:cubicBezTo>
                  <a:lnTo>
                    <a:pt x="0" y="61778"/>
                  </a:lnTo>
                  <a:cubicBezTo>
                    <a:pt x="0" y="45393"/>
                    <a:pt x="6509" y="29680"/>
                    <a:pt x="18094" y="18094"/>
                  </a:cubicBezTo>
                  <a:cubicBezTo>
                    <a:pt x="29680" y="6509"/>
                    <a:pt x="45393" y="0"/>
                    <a:pt x="61778" y="0"/>
                  </a:cubicBezTo>
                  <a:close/>
                </a:path>
              </a:pathLst>
            </a:custGeom>
            <a:solidFill>
              <a:srgbClr val="FFF0A2"/>
            </a:solidFill>
            <a:ln w="19050" cap="sq">
              <a:solidFill>
                <a:srgbClr val="E0B15E"/>
              </a:solidFill>
              <a:prstDash val="solid"/>
              <a:miter/>
            </a:ln>
          </p:spPr>
        </p:sp>
        <p:sp>
          <p:nvSpPr>
            <p:cNvPr id="54" name="TextBox 54"/>
            <p:cNvSpPr txBox="1"/>
            <p:nvPr/>
          </p:nvSpPr>
          <p:spPr>
            <a:xfrm>
              <a:off x="0" y="-28575"/>
              <a:ext cx="1035847" cy="81533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1680"/>
                </a:lnSpc>
              </a:pPr>
              <a:endParaRPr/>
            </a:p>
          </p:txBody>
        </p:sp>
      </p:grpSp>
      <p:sp>
        <p:nvSpPr>
          <p:cNvPr id="55" name="AutoShape 55"/>
          <p:cNvSpPr/>
          <p:nvPr/>
        </p:nvSpPr>
        <p:spPr>
          <a:xfrm>
            <a:off x="6038148" y="7686864"/>
            <a:ext cx="7620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56" name="Group 56"/>
          <p:cNvGrpSpPr/>
          <p:nvPr/>
        </p:nvGrpSpPr>
        <p:grpSpPr>
          <a:xfrm>
            <a:off x="7686421" y="6332618"/>
            <a:ext cx="733836" cy="733836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10039956" y="6735021"/>
            <a:ext cx="2506383" cy="1903686"/>
            <a:chOff x="0" y="0"/>
            <a:chExt cx="1035847" cy="786762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1035847" cy="786762"/>
            </a:xfrm>
            <a:custGeom>
              <a:avLst/>
              <a:gdLst/>
              <a:ahLst/>
              <a:cxnLst/>
              <a:rect l="l" t="t" r="r" b="b"/>
              <a:pathLst>
                <a:path w="1035847" h="786762">
                  <a:moveTo>
                    <a:pt x="61778" y="0"/>
                  </a:moveTo>
                  <a:lnTo>
                    <a:pt x="974070" y="0"/>
                  </a:lnTo>
                  <a:cubicBezTo>
                    <a:pt x="990454" y="0"/>
                    <a:pt x="1006167" y="6509"/>
                    <a:pt x="1017753" y="18094"/>
                  </a:cubicBezTo>
                  <a:cubicBezTo>
                    <a:pt x="1029338" y="29680"/>
                    <a:pt x="1035847" y="45393"/>
                    <a:pt x="1035847" y="61778"/>
                  </a:cubicBezTo>
                  <a:lnTo>
                    <a:pt x="1035847" y="724985"/>
                  </a:lnTo>
                  <a:cubicBezTo>
                    <a:pt x="1035847" y="741369"/>
                    <a:pt x="1029338" y="757082"/>
                    <a:pt x="1017753" y="768668"/>
                  </a:cubicBezTo>
                  <a:cubicBezTo>
                    <a:pt x="1006167" y="780253"/>
                    <a:pt x="990454" y="786762"/>
                    <a:pt x="974070" y="786762"/>
                  </a:cubicBezTo>
                  <a:lnTo>
                    <a:pt x="61778" y="786762"/>
                  </a:lnTo>
                  <a:cubicBezTo>
                    <a:pt x="45393" y="786762"/>
                    <a:pt x="29680" y="780253"/>
                    <a:pt x="18094" y="768668"/>
                  </a:cubicBezTo>
                  <a:cubicBezTo>
                    <a:pt x="6509" y="757082"/>
                    <a:pt x="0" y="741369"/>
                    <a:pt x="0" y="724985"/>
                  </a:cubicBezTo>
                  <a:lnTo>
                    <a:pt x="0" y="61778"/>
                  </a:lnTo>
                  <a:cubicBezTo>
                    <a:pt x="0" y="45393"/>
                    <a:pt x="6509" y="29680"/>
                    <a:pt x="18094" y="18094"/>
                  </a:cubicBezTo>
                  <a:cubicBezTo>
                    <a:pt x="29680" y="6509"/>
                    <a:pt x="45393" y="0"/>
                    <a:pt x="61778" y="0"/>
                  </a:cubicBezTo>
                  <a:close/>
                </a:path>
              </a:pathLst>
            </a:custGeom>
            <a:solidFill>
              <a:srgbClr val="FFF0A2"/>
            </a:solidFill>
            <a:ln w="19050" cap="sq">
              <a:solidFill>
                <a:srgbClr val="E0B15E"/>
              </a:solidFill>
              <a:prstDash val="solid"/>
              <a:miter/>
            </a:ln>
          </p:spPr>
        </p:sp>
        <p:sp>
          <p:nvSpPr>
            <p:cNvPr id="61" name="TextBox 61"/>
            <p:cNvSpPr txBox="1"/>
            <p:nvPr/>
          </p:nvSpPr>
          <p:spPr>
            <a:xfrm>
              <a:off x="0" y="-28575"/>
              <a:ext cx="1035847" cy="81533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1680"/>
                </a:lnSpc>
              </a:pPr>
              <a:endParaRPr/>
            </a:p>
          </p:txBody>
        </p:sp>
      </p:grpSp>
      <p:sp>
        <p:nvSpPr>
          <p:cNvPr id="62" name="AutoShape 62"/>
          <p:cNvSpPr/>
          <p:nvPr/>
        </p:nvSpPr>
        <p:spPr>
          <a:xfrm>
            <a:off x="9306531" y="7686864"/>
            <a:ext cx="73342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63" name="Group 63"/>
          <p:cNvGrpSpPr/>
          <p:nvPr/>
        </p:nvGrpSpPr>
        <p:grpSpPr>
          <a:xfrm>
            <a:off x="10954356" y="6330570"/>
            <a:ext cx="733836" cy="733836"/>
            <a:chOff x="0" y="0"/>
            <a:chExt cx="812800" cy="812800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66" name="TextBox 66"/>
          <p:cNvSpPr txBox="1"/>
          <p:nvPr/>
        </p:nvSpPr>
        <p:spPr>
          <a:xfrm>
            <a:off x="6874930" y="7314105"/>
            <a:ext cx="2328244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79"/>
              </a:lnSpc>
              <a:spcBef>
                <a:spcPct val="0"/>
              </a:spcBef>
            </a:pPr>
            <a:r>
              <a:rPr lang="en-US" sz="2376" b="1" spc="232" dirty="0">
                <a:solidFill>
                  <a:srgbClr val="11100E"/>
                </a:solidFill>
                <a:latin typeface="Chaparral Pro" pitchFamily="18" charset="0"/>
              </a:rPr>
              <a:t>Hire support analytics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1478885" y="4730077"/>
            <a:ext cx="2328244" cy="125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79"/>
              </a:lnSpc>
              <a:spcBef>
                <a:spcPct val="0"/>
              </a:spcBef>
            </a:pPr>
            <a:r>
              <a:rPr lang="en-US" sz="2376" b="1" spc="232" dirty="0">
                <a:solidFill>
                  <a:srgbClr val="11100E"/>
                </a:solidFill>
                <a:latin typeface="Chaparral Pro" pitchFamily="18" charset="0"/>
              </a:rPr>
              <a:t>Partner and Investor Select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4556769" y="4823673"/>
            <a:ext cx="2328244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79"/>
              </a:lnSpc>
              <a:spcBef>
                <a:spcPct val="0"/>
              </a:spcBef>
            </a:pPr>
            <a:r>
              <a:rPr lang="en-US" sz="2376" b="1" spc="232" dirty="0">
                <a:solidFill>
                  <a:srgbClr val="11100E"/>
                </a:solidFill>
                <a:latin typeface="Chaparral Pro" pitchFamily="18" charset="0"/>
              </a:rPr>
              <a:t>Investment setup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116156" y="7254906"/>
            <a:ext cx="2328244" cy="125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79"/>
              </a:lnSpc>
              <a:spcBef>
                <a:spcPct val="0"/>
              </a:spcBef>
            </a:pPr>
            <a:r>
              <a:rPr lang="en-US" sz="2376" b="1" spc="232" dirty="0">
                <a:solidFill>
                  <a:srgbClr val="11100E"/>
                </a:solidFill>
                <a:latin typeface="Chaparral Pro" pitchFamily="18" charset="0"/>
              </a:rPr>
              <a:t>Hire marketing team</a:t>
            </a:r>
          </a:p>
        </p:txBody>
      </p:sp>
      <p:sp>
        <p:nvSpPr>
          <p:cNvPr id="70" name="Freeform 70"/>
          <p:cNvSpPr/>
          <p:nvPr/>
        </p:nvSpPr>
        <p:spPr>
          <a:xfrm>
            <a:off x="7762932" y="6453018"/>
            <a:ext cx="580814" cy="488940"/>
          </a:xfrm>
          <a:custGeom>
            <a:avLst/>
            <a:gdLst/>
            <a:ahLst/>
            <a:cxnLst/>
            <a:rect l="l" t="t" r="r" b="b"/>
            <a:pathLst>
              <a:path w="580814" h="488940">
                <a:moveTo>
                  <a:pt x="0" y="0"/>
                </a:moveTo>
                <a:lnTo>
                  <a:pt x="580814" y="0"/>
                </a:lnTo>
                <a:lnTo>
                  <a:pt x="580814" y="488940"/>
                </a:lnTo>
                <a:lnTo>
                  <a:pt x="0" y="4889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71" name="Group 71"/>
          <p:cNvGrpSpPr/>
          <p:nvPr/>
        </p:nvGrpSpPr>
        <p:grpSpPr>
          <a:xfrm>
            <a:off x="10926230" y="6330570"/>
            <a:ext cx="733836" cy="733836"/>
            <a:chOff x="0" y="0"/>
            <a:chExt cx="812800" cy="812800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B15E"/>
            </a:solidFill>
          </p:spPr>
        </p:sp>
        <p:sp>
          <p:nvSpPr>
            <p:cNvPr id="73" name="TextBox 7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74" name="Freeform 74"/>
          <p:cNvSpPr/>
          <p:nvPr/>
        </p:nvSpPr>
        <p:spPr>
          <a:xfrm>
            <a:off x="11002741" y="6450969"/>
            <a:ext cx="580814" cy="488940"/>
          </a:xfrm>
          <a:custGeom>
            <a:avLst/>
            <a:gdLst/>
            <a:ahLst/>
            <a:cxnLst/>
            <a:rect l="l" t="t" r="r" b="b"/>
            <a:pathLst>
              <a:path w="580814" h="488940">
                <a:moveTo>
                  <a:pt x="0" y="0"/>
                </a:moveTo>
                <a:lnTo>
                  <a:pt x="580814" y="0"/>
                </a:lnTo>
                <a:lnTo>
                  <a:pt x="580814" y="488940"/>
                </a:lnTo>
                <a:lnTo>
                  <a:pt x="0" y="4889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5" name="Freeform 75"/>
          <p:cNvSpPr/>
          <p:nvPr/>
        </p:nvSpPr>
        <p:spPr>
          <a:xfrm>
            <a:off x="12316563" y="4002087"/>
            <a:ext cx="488127" cy="488127"/>
          </a:xfrm>
          <a:custGeom>
            <a:avLst/>
            <a:gdLst/>
            <a:ahLst/>
            <a:cxnLst/>
            <a:rect l="l" t="t" r="r" b="b"/>
            <a:pathLst>
              <a:path w="488127" h="488127">
                <a:moveTo>
                  <a:pt x="0" y="0"/>
                </a:moveTo>
                <a:lnTo>
                  <a:pt x="488128" y="0"/>
                </a:lnTo>
                <a:lnTo>
                  <a:pt x="488128" y="488127"/>
                </a:lnTo>
                <a:lnTo>
                  <a:pt x="0" y="48812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24908" y="333980"/>
            <a:ext cx="5634924" cy="1389439"/>
            <a:chOff x="0" y="0"/>
            <a:chExt cx="1484095" cy="3659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4095" cy="365943"/>
            </a:xfrm>
            <a:custGeom>
              <a:avLst/>
              <a:gdLst/>
              <a:ahLst/>
              <a:cxnLst/>
              <a:rect l="l" t="t" r="r" b="b"/>
              <a:pathLst>
                <a:path w="1484095" h="365943">
                  <a:moveTo>
                    <a:pt x="0" y="0"/>
                  </a:moveTo>
                  <a:lnTo>
                    <a:pt x="1484095" y="0"/>
                  </a:lnTo>
                  <a:lnTo>
                    <a:pt x="1484095" y="365943"/>
                  </a:lnTo>
                  <a:lnTo>
                    <a:pt x="0" y="365943"/>
                  </a:lnTo>
                  <a:close/>
                </a:path>
              </a:pathLst>
            </a:custGeom>
            <a:solidFill>
              <a:srgbClr val="FFBD59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484095" cy="4230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982"/>
                </a:lnSpc>
                <a:spcBef>
                  <a:spcPct val="0"/>
                </a:spcBef>
              </a:pPr>
              <a:r>
                <a:rPr lang="en-US" sz="3610" b="1" spc="364" dirty="0">
                  <a:solidFill>
                    <a:srgbClr val="000000"/>
                  </a:solidFill>
                  <a:latin typeface="Chaparral Pro" pitchFamily="18" charset="0"/>
                </a:rPr>
                <a:t>REVENUE Generation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477" y="2151322"/>
            <a:ext cx="1827104" cy="182710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4993" y="2909302"/>
            <a:ext cx="1736407" cy="173640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5099" y="3698957"/>
            <a:ext cx="1653101" cy="1653101"/>
          </a:xfrm>
          <a:prstGeom prst="rect">
            <a:avLst/>
          </a:prstGeom>
        </p:spPr>
      </p:pic>
      <p:sp>
        <p:nvSpPr>
          <p:cNvPr id="8" name="Freeform 8"/>
          <p:cNvSpPr/>
          <p:nvPr/>
        </p:nvSpPr>
        <p:spPr>
          <a:xfrm rot="5400000">
            <a:off x="12878109" y="6657269"/>
            <a:ext cx="7894443" cy="2483161"/>
          </a:xfrm>
          <a:custGeom>
            <a:avLst/>
            <a:gdLst/>
            <a:ahLst/>
            <a:cxnLst/>
            <a:rect l="l" t="t" r="r" b="b"/>
            <a:pathLst>
              <a:path w="7894443" h="2483161">
                <a:moveTo>
                  <a:pt x="0" y="0"/>
                </a:moveTo>
                <a:lnTo>
                  <a:pt x="7894443" y="0"/>
                </a:lnTo>
                <a:lnTo>
                  <a:pt x="7894443" y="2483161"/>
                </a:lnTo>
                <a:lnTo>
                  <a:pt x="0" y="2483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400000">
            <a:off x="10260182" y="7373651"/>
            <a:ext cx="7903927" cy="2486144"/>
          </a:xfrm>
          <a:custGeom>
            <a:avLst/>
            <a:gdLst/>
            <a:ahLst/>
            <a:cxnLst/>
            <a:rect l="l" t="t" r="r" b="b"/>
            <a:pathLst>
              <a:path w="7903927" h="2486144">
                <a:moveTo>
                  <a:pt x="0" y="0"/>
                </a:moveTo>
                <a:lnTo>
                  <a:pt x="7903926" y="0"/>
                </a:lnTo>
                <a:lnTo>
                  <a:pt x="7903926" y="2486144"/>
                </a:lnTo>
                <a:lnTo>
                  <a:pt x="0" y="24861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7650212" y="8015228"/>
            <a:ext cx="7903927" cy="2486144"/>
          </a:xfrm>
          <a:custGeom>
            <a:avLst/>
            <a:gdLst/>
            <a:ahLst/>
            <a:cxnLst/>
            <a:rect l="l" t="t" r="r" b="b"/>
            <a:pathLst>
              <a:path w="7903927" h="2486144">
                <a:moveTo>
                  <a:pt x="0" y="0"/>
                </a:moveTo>
                <a:lnTo>
                  <a:pt x="7903927" y="0"/>
                </a:lnTo>
                <a:lnTo>
                  <a:pt x="7903927" y="2486144"/>
                </a:lnTo>
                <a:lnTo>
                  <a:pt x="0" y="24861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302758" y="4388659"/>
            <a:ext cx="1078565" cy="990318"/>
          </a:xfrm>
          <a:custGeom>
            <a:avLst/>
            <a:gdLst/>
            <a:ahLst/>
            <a:cxnLst/>
            <a:rect l="l" t="t" r="r" b="b"/>
            <a:pathLst>
              <a:path w="1078565" h="990318">
                <a:moveTo>
                  <a:pt x="0" y="0"/>
                </a:moveTo>
                <a:lnTo>
                  <a:pt x="1078565" y="0"/>
                </a:lnTo>
                <a:lnTo>
                  <a:pt x="1078565" y="990319"/>
                </a:lnTo>
                <a:lnTo>
                  <a:pt x="0" y="9903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3399435" y="6372917"/>
            <a:ext cx="1625419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14"/>
              </a:lnSpc>
            </a:pPr>
            <a:r>
              <a:rPr lang="en-US" sz="3577" b="1" spc="100" dirty="0">
                <a:solidFill>
                  <a:srgbClr val="000000"/>
                </a:solidFill>
                <a:latin typeface="Chaparral Pro" pitchFamily="18" charset="0"/>
              </a:rPr>
              <a:t>2 Year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743764" y="7306381"/>
            <a:ext cx="1656091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85"/>
              </a:lnSpc>
            </a:pPr>
            <a:r>
              <a:rPr lang="en-US" sz="3378" b="1" spc="94" dirty="0">
                <a:solidFill>
                  <a:srgbClr val="000000"/>
                </a:solidFill>
                <a:latin typeface="Chaparral Pro" pitchFamily="18" charset="0"/>
              </a:rPr>
              <a:t>1 Year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609682" y="2236906"/>
            <a:ext cx="7079328" cy="1295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476" b="1" spc="242" dirty="0" err="1">
                <a:solidFill>
                  <a:srgbClr val="11100E"/>
                </a:solidFill>
                <a:latin typeface="Chaparral Pro" pitchFamily="18" charset="0"/>
              </a:rPr>
              <a:t>Subcription</a:t>
            </a:r>
            <a:r>
              <a:rPr lang="en-US" sz="2476" b="1" spc="242" dirty="0">
                <a:solidFill>
                  <a:srgbClr val="11100E"/>
                </a:solidFill>
                <a:latin typeface="Chaparral Pro" pitchFamily="18" charset="0"/>
              </a:rPr>
              <a:t> price : </a:t>
            </a:r>
            <a:r>
              <a:rPr lang="en-US" sz="2476" b="1" spc="242" dirty="0" smtClean="0">
                <a:solidFill>
                  <a:srgbClr val="11100E"/>
                </a:solidFill>
                <a:latin typeface="Chaparral Pro" pitchFamily="18" charset="0"/>
              </a:rPr>
              <a:t>10$ </a:t>
            </a:r>
            <a:r>
              <a:rPr lang="en-US" sz="2476" b="1" spc="242" dirty="0">
                <a:solidFill>
                  <a:srgbClr val="11100E"/>
                </a:solidFill>
                <a:latin typeface="Chaparral Pro" pitchFamily="18" charset="0"/>
              </a:rPr>
              <a:t>(1 month free)</a:t>
            </a:r>
          </a:p>
          <a:p>
            <a:pPr algn="l">
              <a:lnSpc>
                <a:spcPts val="3417"/>
              </a:lnSpc>
            </a:pPr>
            <a:r>
              <a:rPr lang="en-US" sz="2476" b="1" spc="242" dirty="0">
                <a:solidFill>
                  <a:srgbClr val="11100E"/>
                </a:solidFill>
                <a:latin typeface="Chaparral Pro" pitchFamily="18" charset="0"/>
              </a:rPr>
              <a:t>1st year  target     : </a:t>
            </a:r>
            <a:r>
              <a:rPr lang="en-US" sz="2476" b="1" spc="242" dirty="0" smtClean="0">
                <a:solidFill>
                  <a:srgbClr val="11100E"/>
                </a:solidFill>
                <a:latin typeface="Chaparral Pro" pitchFamily="18" charset="0"/>
              </a:rPr>
              <a:t>250 </a:t>
            </a:r>
            <a:r>
              <a:rPr lang="en-US" sz="2476" b="1" spc="242" dirty="0">
                <a:solidFill>
                  <a:srgbClr val="11100E"/>
                </a:solidFill>
                <a:latin typeface="Chaparral Pro" pitchFamily="18" charset="0"/>
              </a:rPr>
              <a:t>user </a:t>
            </a:r>
          </a:p>
          <a:p>
            <a:pPr marL="0" lvl="0" indent="0" algn="l">
              <a:lnSpc>
                <a:spcPts val="3417"/>
              </a:lnSpc>
              <a:spcBef>
                <a:spcPct val="0"/>
              </a:spcBef>
            </a:pPr>
            <a:r>
              <a:rPr lang="en-US" sz="2476" b="1" spc="242" dirty="0">
                <a:solidFill>
                  <a:srgbClr val="11100E"/>
                </a:solidFill>
                <a:latin typeface="Chaparral Pro" pitchFamily="18" charset="0"/>
              </a:rPr>
              <a:t>1 </a:t>
            </a:r>
            <a:r>
              <a:rPr lang="en-US" sz="2476" b="1" spc="242" dirty="0" err="1">
                <a:solidFill>
                  <a:srgbClr val="11100E"/>
                </a:solidFill>
                <a:latin typeface="Chaparral Pro" pitchFamily="18" charset="0"/>
              </a:rPr>
              <a:t>st</a:t>
            </a:r>
            <a:r>
              <a:rPr lang="en-US" sz="2476" b="1" spc="242" dirty="0">
                <a:solidFill>
                  <a:srgbClr val="11100E"/>
                </a:solidFill>
                <a:latin typeface="Chaparral Pro" pitchFamily="18" charset="0"/>
              </a:rPr>
              <a:t> year revenue  : </a:t>
            </a:r>
            <a:r>
              <a:rPr lang="en-US" sz="2476" b="1" spc="242" dirty="0" smtClean="0">
                <a:solidFill>
                  <a:srgbClr val="11100E"/>
                </a:solidFill>
                <a:latin typeface="Chaparral Pro" pitchFamily="18" charset="0"/>
              </a:rPr>
              <a:t>30000</a:t>
            </a:r>
            <a:r>
              <a:rPr lang="en-US" sz="2476" b="1" spc="242" dirty="0">
                <a:solidFill>
                  <a:srgbClr val="11100E"/>
                </a:solidFill>
                <a:latin typeface="Chaparral Pro" pitchFamily="18" charset="0"/>
              </a:rPr>
              <a:t>$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4908" y="2383019"/>
            <a:ext cx="936145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3"/>
              </a:lnSpc>
              <a:spcBef>
                <a:spcPct val="0"/>
              </a:spcBef>
            </a:pPr>
            <a:r>
              <a:rPr lang="en-US" sz="5212" spc="-213" dirty="0">
                <a:solidFill>
                  <a:srgbClr val="F37335"/>
                </a:solidFill>
                <a:latin typeface="Chaparral Pro" pitchFamily="18" charset="0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4908" y="4339372"/>
            <a:ext cx="936145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3"/>
              </a:lnSpc>
              <a:spcBef>
                <a:spcPct val="0"/>
              </a:spcBef>
            </a:pPr>
            <a:r>
              <a:rPr lang="en-US" sz="5212" spc="-213" dirty="0">
                <a:solidFill>
                  <a:srgbClr val="F37335"/>
                </a:solidFill>
                <a:latin typeface="Chaparral Pro" pitchFamily="18" charset="0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4908" y="6278227"/>
            <a:ext cx="936145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3"/>
              </a:lnSpc>
              <a:spcBef>
                <a:spcPct val="0"/>
              </a:spcBef>
            </a:pPr>
            <a:r>
              <a:rPr lang="en-US" sz="5212" spc="-213" dirty="0">
                <a:solidFill>
                  <a:srgbClr val="F37335"/>
                </a:solidFill>
                <a:latin typeface="Chaparral Pro" pitchFamily="18" charset="0"/>
              </a:rPr>
              <a:t>03</a:t>
            </a:r>
          </a:p>
        </p:txBody>
      </p:sp>
      <p:sp>
        <p:nvSpPr>
          <p:cNvPr id="18" name="Freeform 18"/>
          <p:cNvSpPr/>
          <p:nvPr/>
        </p:nvSpPr>
        <p:spPr>
          <a:xfrm rot="2076909">
            <a:off x="-2318813" y="7918220"/>
            <a:ext cx="9540441" cy="6435461"/>
          </a:xfrm>
          <a:custGeom>
            <a:avLst/>
            <a:gdLst/>
            <a:ahLst/>
            <a:cxnLst/>
            <a:rect l="l" t="t" r="r" b="b"/>
            <a:pathLst>
              <a:path w="9540441" h="6435461">
                <a:moveTo>
                  <a:pt x="0" y="0"/>
                </a:moveTo>
                <a:lnTo>
                  <a:pt x="9540440" y="0"/>
                </a:lnTo>
                <a:lnTo>
                  <a:pt x="9540440" y="6435461"/>
                </a:lnTo>
                <a:lnTo>
                  <a:pt x="0" y="643546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2076909">
            <a:off x="14135259" y="-3853182"/>
            <a:ext cx="9540441" cy="6435461"/>
          </a:xfrm>
          <a:custGeom>
            <a:avLst/>
            <a:gdLst/>
            <a:ahLst/>
            <a:cxnLst/>
            <a:rect l="l" t="t" r="r" b="b"/>
            <a:pathLst>
              <a:path w="9540441" h="6435461">
                <a:moveTo>
                  <a:pt x="0" y="0"/>
                </a:moveTo>
                <a:lnTo>
                  <a:pt x="9540441" y="0"/>
                </a:lnTo>
                <a:lnTo>
                  <a:pt x="9540441" y="6435460"/>
                </a:lnTo>
                <a:lnTo>
                  <a:pt x="0" y="643546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3632387" y="5073608"/>
            <a:ext cx="1010711" cy="984984"/>
          </a:xfrm>
          <a:custGeom>
            <a:avLst/>
            <a:gdLst/>
            <a:ahLst/>
            <a:cxnLst/>
            <a:rect l="l" t="t" r="r" b="b"/>
            <a:pathLst>
              <a:path w="1010711" h="984984">
                <a:moveTo>
                  <a:pt x="0" y="0"/>
                </a:moveTo>
                <a:lnTo>
                  <a:pt x="1010711" y="0"/>
                </a:lnTo>
                <a:lnTo>
                  <a:pt x="1010711" y="984984"/>
                </a:lnTo>
                <a:lnTo>
                  <a:pt x="0" y="9849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1078305" y="5778025"/>
            <a:ext cx="1142026" cy="1171855"/>
          </a:xfrm>
          <a:custGeom>
            <a:avLst/>
            <a:gdLst/>
            <a:ahLst/>
            <a:cxnLst/>
            <a:rect l="l" t="t" r="r" b="b"/>
            <a:pathLst>
              <a:path w="1142026" h="1171855">
                <a:moveTo>
                  <a:pt x="0" y="0"/>
                </a:moveTo>
                <a:lnTo>
                  <a:pt x="1142026" y="0"/>
                </a:lnTo>
                <a:lnTo>
                  <a:pt x="1142026" y="1171855"/>
                </a:lnTo>
                <a:lnTo>
                  <a:pt x="0" y="117185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6029331" y="5786234"/>
            <a:ext cx="1625419" cy="531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14"/>
              </a:lnSpc>
            </a:pPr>
            <a:r>
              <a:rPr lang="en-US" sz="3577" b="1" spc="100" dirty="0">
                <a:solidFill>
                  <a:srgbClr val="000000"/>
                </a:solidFill>
                <a:latin typeface="Chaparral Pro" pitchFamily="18" charset="0"/>
              </a:rPr>
              <a:t>3 Year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701732" y="7977952"/>
            <a:ext cx="1800887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3"/>
              </a:lnSpc>
              <a:spcBef>
                <a:spcPct val="0"/>
              </a:spcBef>
            </a:pPr>
            <a:r>
              <a:rPr lang="en-US" sz="2895" b="1" dirty="0">
                <a:solidFill>
                  <a:srgbClr val="000000"/>
                </a:solidFill>
                <a:latin typeface="Chaparral Pro" pitchFamily="18" charset="0"/>
              </a:rPr>
              <a:t>Target </a:t>
            </a:r>
            <a:r>
              <a:rPr lang="en-US" sz="2895" b="1" dirty="0" smtClean="0">
                <a:solidFill>
                  <a:srgbClr val="000000"/>
                </a:solidFill>
                <a:latin typeface="Chaparral Pro" pitchFamily="18" charset="0"/>
              </a:rPr>
              <a:t>250 </a:t>
            </a:r>
            <a:r>
              <a:rPr lang="en-US" sz="2895" b="1" dirty="0">
                <a:solidFill>
                  <a:srgbClr val="000000"/>
                </a:solidFill>
                <a:latin typeface="Chaparral Pro" pitchFamily="18" charset="0"/>
              </a:rPr>
              <a:t>client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253420" y="6981593"/>
            <a:ext cx="1922157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6"/>
              </a:lnSpc>
              <a:spcBef>
                <a:spcPct val="0"/>
              </a:spcBef>
            </a:pPr>
            <a:r>
              <a:rPr lang="en-US" sz="3090" b="1" dirty="0">
                <a:solidFill>
                  <a:srgbClr val="000000"/>
                </a:solidFill>
                <a:latin typeface="Chaparral Pro" pitchFamily="18" charset="0"/>
              </a:rPr>
              <a:t>Target 5</a:t>
            </a:r>
            <a:r>
              <a:rPr lang="en-US" sz="3090" b="1" dirty="0" smtClean="0">
                <a:solidFill>
                  <a:srgbClr val="000000"/>
                </a:solidFill>
                <a:latin typeface="Chaparral Pro" pitchFamily="18" charset="0"/>
              </a:rPr>
              <a:t>00 </a:t>
            </a:r>
            <a:r>
              <a:rPr lang="en-US" sz="3090" b="1" dirty="0">
                <a:solidFill>
                  <a:srgbClr val="000000"/>
                </a:solidFill>
                <a:latin typeface="Chaparral Pro" pitchFamily="18" charset="0"/>
              </a:rPr>
              <a:t>client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864792" y="6441479"/>
            <a:ext cx="2050490" cy="1785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66"/>
              </a:lnSpc>
              <a:spcBef>
                <a:spcPct val="0"/>
              </a:spcBef>
            </a:pPr>
            <a:r>
              <a:rPr lang="en-US" sz="3333" b="1" dirty="0">
                <a:solidFill>
                  <a:srgbClr val="000000"/>
                </a:solidFill>
                <a:latin typeface="Chaparral Pro" pitchFamily="18" charset="0"/>
              </a:rPr>
              <a:t>Target </a:t>
            </a:r>
            <a:r>
              <a:rPr lang="en-US" sz="3333" b="1" dirty="0" smtClean="0">
                <a:solidFill>
                  <a:srgbClr val="000000"/>
                </a:solidFill>
                <a:latin typeface="Chaparral Pro" pitchFamily="18" charset="0"/>
              </a:rPr>
              <a:t>700 </a:t>
            </a:r>
            <a:r>
              <a:rPr lang="en-US" sz="3333" b="1" dirty="0">
                <a:solidFill>
                  <a:srgbClr val="000000"/>
                </a:solidFill>
                <a:latin typeface="Chaparral Pro" pitchFamily="18" charset="0"/>
              </a:rPr>
              <a:t>+ client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609682" y="4202516"/>
            <a:ext cx="7079328" cy="1295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476" b="1" spc="242" dirty="0" err="1">
                <a:solidFill>
                  <a:srgbClr val="11100E"/>
                </a:solidFill>
                <a:latin typeface="Chaparral Pro" pitchFamily="18" charset="0"/>
              </a:rPr>
              <a:t>Subcription</a:t>
            </a:r>
            <a:r>
              <a:rPr lang="en-US" sz="2476" b="1" spc="242" dirty="0">
                <a:solidFill>
                  <a:srgbClr val="11100E"/>
                </a:solidFill>
                <a:latin typeface="Chaparral Pro" pitchFamily="18" charset="0"/>
              </a:rPr>
              <a:t> price : </a:t>
            </a:r>
            <a:r>
              <a:rPr lang="en-US" sz="2476" b="1" spc="242" dirty="0" smtClean="0">
                <a:solidFill>
                  <a:srgbClr val="11100E"/>
                </a:solidFill>
                <a:latin typeface="Chaparral Pro" pitchFamily="18" charset="0"/>
              </a:rPr>
              <a:t>13$ </a:t>
            </a:r>
            <a:r>
              <a:rPr lang="en-US" sz="2476" b="1" spc="242" dirty="0">
                <a:solidFill>
                  <a:srgbClr val="11100E"/>
                </a:solidFill>
                <a:latin typeface="Chaparral Pro" pitchFamily="18" charset="0"/>
              </a:rPr>
              <a:t>(1 month free)</a:t>
            </a:r>
          </a:p>
          <a:p>
            <a:pPr algn="l">
              <a:lnSpc>
                <a:spcPts val="3417"/>
              </a:lnSpc>
            </a:pPr>
            <a:r>
              <a:rPr lang="en-US" sz="2476" b="1" spc="242" dirty="0">
                <a:solidFill>
                  <a:srgbClr val="11100E"/>
                </a:solidFill>
                <a:latin typeface="Chaparral Pro" pitchFamily="18" charset="0"/>
              </a:rPr>
              <a:t>2nd year  target     : </a:t>
            </a:r>
            <a:r>
              <a:rPr lang="en-US" sz="2476" b="1" spc="242" dirty="0" smtClean="0">
                <a:solidFill>
                  <a:srgbClr val="11100E"/>
                </a:solidFill>
                <a:latin typeface="Chaparral Pro" pitchFamily="18" charset="0"/>
              </a:rPr>
              <a:t>500 </a:t>
            </a:r>
            <a:r>
              <a:rPr lang="en-US" sz="2476" b="1" spc="242" dirty="0">
                <a:solidFill>
                  <a:srgbClr val="11100E"/>
                </a:solidFill>
                <a:latin typeface="Chaparral Pro" pitchFamily="18" charset="0"/>
              </a:rPr>
              <a:t>user </a:t>
            </a:r>
          </a:p>
          <a:p>
            <a:pPr marL="0" lvl="0" indent="0" algn="l">
              <a:lnSpc>
                <a:spcPts val="3417"/>
              </a:lnSpc>
              <a:spcBef>
                <a:spcPct val="0"/>
              </a:spcBef>
            </a:pPr>
            <a:r>
              <a:rPr lang="en-US" sz="2476" b="1" spc="242" dirty="0">
                <a:solidFill>
                  <a:srgbClr val="11100E"/>
                </a:solidFill>
                <a:latin typeface="Chaparral Pro" pitchFamily="18" charset="0"/>
              </a:rPr>
              <a:t>2nd year revenue  : </a:t>
            </a:r>
            <a:r>
              <a:rPr lang="en-US" sz="2476" b="1" spc="242" dirty="0" smtClean="0">
                <a:solidFill>
                  <a:srgbClr val="11100E"/>
                </a:solidFill>
                <a:latin typeface="Chaparral Pro" pitchFamily="18" charset="0"/>
              </a:rPr>
              <a:t>78000</a:t>
            </a:r>
            <a:r>
              <a:rPr lang="en-US" sz="2476" b="1" spc="242" dirty="0">
                <a:solidFill>
                  <a:srgbClr val="11100E"/>
                </a:solidFill>
                <a:latin typeface="Chaparral Pro" pitchFamily="18" charset="0"/>
              </a:rPr>
              <a:t>$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609682" y="6077250"/>
            <a:ext cx="7079328" cy="1295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7"/>
              </a:lnSpc>
            </a:pPr>
            <a:r>
              <a:rPr lang="en-US" sz="2476" b="1" spc="242" dirty="0" err="1">
                <a:solidFill>
                  <a:srgbClr val="11100E"/>
                </a:solidFill>
                <a:latin typeface="Chaparral Pro" pitchFamily="18" charset="0"/>
              </a:rPr>
              <a:t>Subcription</a:t>
            </a:r>
            <a:r>
              <a:rPr lang="en-US" sz="2476" b="1" spc="242" dirty="0">
                <a:solidFill>
                  <a:srgbClr val="11100E"/>
                </a:solidFill>
                <a:latin typeface="Chaparral Pro" pitchFamily="18" charset="0"/>
              </a:rPr>
              <a:t> price : </a:t>
            </a:r>
            <a:r>
              <a:rPr lang="en-US" sz="2476" b="1" spc="242" dirty="0" smtClean="0">
                <a:solidFill>
                  <a:srgbClr val="11100E"/>
                </a:solidFill>
                <a:latin typeface="Chaparral Pro" pitchFamily="18" charset="0"/>
              </a:rPr>
              <a:t>17$ </a:t>
            </a:r>
            <a:r>
              <a:rPr lang="en-US" sz="2476" b="1" spc="242" dirty="0">
                <a:solidFill>
                  <a:srgbClr val="11100E"/>
                </a:solidFill>
                <a:latin typeface="Chaparral Pro" pitchFamily="18" charset="0"/>
              </a:rPr>
              <a:t>(1 month free) </a:t>
            </a:r>
          </a:p>
          <a:p>
            <a:pPr algn="l">
              <a:lnSpc>
                <a:spcPts val="3417"/>
              </a:lnSpc>
            </a:pPr>
            <a:r>
              <a:rPr lang="en-US" sz="2476" b="1" spc="242" dirty="0">
                <a:solidFill>
                  <a:srgbClr val="11100E"/>
                </a:solidFill>
                <a:latin typeface="Chaparral Pro" pitchFamily="18" charset="0"/>
              </a:rPr>
              <a:t>3rd year  target     : </a:t>
            </a:r>
            <a:r>
              <a:rPr lang="en-US" sz="2476" b="1" spc="242" dirty="0" smtClean="0">
                <a:solidFill>
                  <a:srgbClr val="11100E"/>
                </a:solidFill>
                <a:latin typeface="Chaparral Pro" pitchFamily="18" charset="0"/>
              </a:rPr>
              <a:t>700</a:t>
            </a:r>
            <a:r>
              <a:rPr lang="en-US" sz="2476" b="1" spc="242" dirty="0">
                <a:solidFill>
                  <a:srgbClr val="11100E"/>
                </a:solidFill>
                <a:latin typeface="Chaparral Pro" pitchFamily="18" charset="0"/>
              </a:rPr>
              <a:t>+ user </a:t>
            </a:r>
          </a:p>
          <a:p>
            <a:pPr marL="0" lvl="0" indent="0" algn="l">
              <a:lnSpc>
                <a:spcPts val="3417"/>
              </a:lnSpc>
              <a:spcBef>
                <a:spcPct val="0"/>
              </a:spcBef>
            </a:pPr>
            <a:r>
              <a:rPr lang="en-US" sz="2476" b="1" spc="242" dirty="0">
                <a:solidFill>
                  <a:srgbClr val="11100E"/>
                </a:solidFill>
                <a:latin typeface="Chaparral Pro" pitchFamily="18" charset="0"/>
              </a:rPr>
              <a:t>3rd year revenue  : </a:t>
            </a:r>
            <a:r>
              <a:rPr lang="en-US" sz="2476" b="1" spc="242" dirty="0" smtClean="0">
                <a:solidFill>
                  <a:srgbClr val="11100E"/>
                </a:solidFill>
                <a:latin typeface="Chaparral Pro" pitchFamily="18" charset="0"/>
              </a:rPr>
              <a:t>142800</a:t>
            </a:r>
            <a:r>
              <a:rPr lang="en-US" sz="2476" b="1" spc="242" dirty="0">
                <a:solidFill>
                  <a:srgbClr val="11100E"/>
                </a:solidFill>
                <a:latin typeface="Chaparral Pro" pitchFamily="18" charset="0"/>
              </a:rPr>
              <a:t>$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488</Words>
  <Application>Microsoft Office PowerPoint</Application>
  <PresentationFormat>Custom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Chaparral Pro</vt:lpstr>
      <vt:lpstr>Calibri</vt:lpstr>
      <vt:lpstr>Adobe Fan Heiti Std B</vt:lpstr>
      <vt:lpstr>Be Vietnam</vt:lpstr>
      <vt:lpstr>Canva Sans Bold</vt:lpstr>
      <vt:lpstr>Adobe Gothic Std B</vt:lpstr>
      <vt:lpstr>Britannic Bold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peach</dc:title>
  <dc:creator>Md salah ahmed Fahim</dc:creator>
  <cp:lastModifiedBy>who</cp:lastModifiedBy>
  <cp:revision>14</cp:revision>
  <dcterms:created xsi:type="dcterms:W3CDTF">2006-08-16T00:00:00Z</dcterms:created>
  <dcterms:modified xsi:type="dcterms:W3CDTF">2025-05-24T19:54:40Z</dcterms:modified>
  <dc:identifier>DAGFBF81AuE</dc:identifier>
</cp:coreProperties>
</file>