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205" autoAdjust="0"/>
  </p:normalViewPr>
  <p:slideViewPr>
    <p:cSldViewPr snapToGrid="0">
      <p:cViewPr varScale="1">
        <p:scale>
          <a:sx n="65" d="100"/>
          <a:sy n="65" d="100"/>
        </p:scale>
        <p:origin x="924" y="7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4.JPG"/><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Game data analysis  using </a:t>
            </a:r>
            <a:r>
              <a:rPr lang="en-US" dirty="0" err="1"/>
              <a:t>mysql</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Shahriar </a:t>
            </a:r>
            <a:r>
              <a:rPr lang="en-US" dirty="0" err="1"/>
              <a:t>alam</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944108" y="4272677"/>
            <a:ext cx="10303784" cy="2585323"/>
          </a:xfrm>
          <a:prstGeom prst="rect">
            <a:avLst/>
          </a:prstGeom>
          <a:noFill/>
        </p:spPr>
        <p:txBody>
          <a:bodyPr wrap="square" rtlCol="0">
            <a:spAutoFit/>
          </a:bodyPr>
          <a:lstStyle/>
          <a:p>
            <a:pPr algn="just"/>
            <a:r>
              <a:rPr lang="en-US" dirty="0"/>
              <a:t>This SQL query retrieves the sum of lives earned (</a:t>
            </a:r>
            <a:r>
              <a:rPr lang="en-US" dirty="0" err="1"/>
              <a:t>total_lives</a:t>
            </a:r>
            <a:r>
              <a:rPr lang="en-US" dirty="0"/>
              <a:t>) for each Level, grouped by its corresponding </a:t>
            </a:r>
            <a:r>
              <a:rPr lang="en-US" dirty="0" err="1"/>
              <a:t>Level_code</a:t>
            </a:r>
            <a:r>
              <a:rPr lang="en-US" dirty="0"/>
              <a:t>, excluding Level 0.It utilizes a CASE statement to determine the </a:t>
            </a:r>
            <a:r>
              <a:rPr lang="en-US" dirty="0" err="1"/>
              <a:t>Level_code</a:t>
            </a:r>
            <a:r>
              <a:rPr lang="en-US" dirty="0"/>
              <a:t> based on whether the player has a Level 1 </a:t>
            </a:r>
            <a:r>
              <a:rPr lang="en-US" dirty="0" err="1"/>
              <a:t>cThis</a:t>
            </a:r>
            <a:r>
              <a:rPr lang="en-US" dirty="0"/>
              <a:t> SQL query utilizes a Common Table Expression (CTE) named </a:t>
            </a:r>
            <a:r>
              <a:rPr lang="en-US" dirty="0" err="1"/>
              <a:t>top_three</a:t>
            </a:r>
            <a:r>
              <a:rPr lang="en-US" dirty="0"/>
              <a:t> to select the </a:t>
            </a:r>
            <a:r>
              <a:rPr lang="en-US" dirty="0" err="1"/>
              <a:t>Dev_Id</a:t>
            </a:r>
            <a:r>
              <a:rPr lang="en-US" dirty="0"/>
              <a:t>, Score, and Difficulty from the level_details2 table. Within this CTE, the ROW_NUMBER() window function assigns a rank to each row within each </a:t>
            </a:r>
            <a:r>
              <a:rPr lang="en-US" dirty="0" err="1"/>
              <a:t>Dev_Id</a:t>
            </a:r>
            <a:r>
              <a:rPr lang="en-US" dirty="0"/>
              <a:t> partition, ordering them by score in descending order . The main query then selects from the </a:t>
            </a:r>
            <a:r>
              <a:rPr lang="en-US" dirty="0" err="1"/>
              <a:t>top_three</a:t>
            </a:r>
            <a:r>
              <a:rPr lang="en-US" dirty="0"/>
              <a:t> CTE, filtering only the rows where the rank is less than or equal to 3. This effectively retrieves the top 3 scores based on each </a:t>
            </a:r>
            <a:r>
              <a:rPr lang="en-US" dirty="0" err="1"/>
              <a:t>Dev_Id</a:t>
            </a:r>
            <a:r>
              <a:rPr lang="en-US" dirty="0"/>
              <a:t>, along with their corresponding difficulty </a:t>
            </a:r>
            <a:r>
              <a:rPr lang="en-US" dirty="0" err="1"/>
              <a:t>levels.ode</a:t>
            </a:r>
            <a:r>
              <a:rPr lang="en-US" dirty="0"/>
              <a:t> (L1_Code) or a Level 2 code (L2_Code).The results are ordered in ascending order of Level, providing insights into the total lives earned for each level, categorized by its corresponding level code.</a:t>
            </a:r>
          </a:p>
        </p:txBody>
      </p:sp>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2"/>
          <a:srcRect/>
          <a:stretch/>
        </p:blipFill>
        <p:spPr>
          <a:xfrm>
            <a:off x="6856734" y="154858"/>
            <a:ext cx="4975966" cy="3886200"/>
          </a:xfrm>
          <a:prstGeom prst="rect">
            <a:avLst/>
          </a:prstGeom>
        </p:spPr>
      </p:pic>
      <p:pic>
        <p:nvPicPr>
          <p:cNvPr id="5" name="Picture Placeholder 6">
            <a:extLst>
              <a:ext uri="{FF2B5EF4-FFF2-40B4-BE49-F238E27FC236}">
                <a16:creationId xmlns:a16="http://schemas.microsoft.com/office/drawing/2014/main" id="{924D6664-D43E-FF6B-47D2-B35032A80791}"/>
              </a:ext>
            </a:extLst>
          </p:cNvPr>
          <p:cNvPicPr>
            <a:picLocks noGrp="1" noChangeAspect="1"/>
          </p:cNvPicPr>
          <p:nvPr>
            <p:ph type="pic" sz="quarter" idx="10"/>
          </p:nvPr>
        </p:nvPicPr>
        <p:blipFill>
          <a:blip r:embed="rId3"/>
          <a:srcRect l="2213" r="2213"/>
          <a:stretch/>
        </p:blipFill>
        <p:spPr>
          <a:xfrm>
            <a:off x="211816" y="154858"/>
            <a:ext cx="6400378" cy="3886200"/>
          </a:xfrm>
          <a:blipFill>
            <a:blip r:embed="rId4"/>
            <a:stretch>
              <a:fillRect/>
            </a:stretch>
          </a:blipFill>
        </p:spPr>
      </p:pic>
    </p:spTree>
    <p:extLst>
      <p:ext uri="{BB962C8B-B14F-4D97-AF65-F5344CB8AC3E}">
        <p14:creationId xmlns:p14="http://schemas.microsoft.com/office/powerpoint/2010/main" val="325043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71139" y="4940710"/>
            <a:ext cx="9173497" cy="1200329"/>
          </a:xfrm>
          <a:prstGeom prst="rect">
            <a:avLst/>
          </a:prstGeom>
          <a:noFill/>
        </p:spPr>
        <p:txBody>
          <a:bodyPr wrap="square" rtlCol="0">
            <a:spAutoFit/>
          </a:bodyPr>
          <a:lstStyle/>
          <a:p>
            <a:pPr algn="just"/>
            <a:r>
              <a:rPr lang="en-US" dirty="0"/>
              <a:t>This SQL query retrieves the earliest login datetime (</a:t>
            </a:r>
            <a:r>
              <a:rPr lang="en-US" dirty="0" err="1"/>
              <a:t>first_login</a:t>
            </a:r>
            <a:r>
              <a:rPr lang="en-US" dirty="0"/>
              <a:t>) for each device ID (</a:t>
            </a:r>
            <a:r>
              <a:rPr lang="en-US" dirty="0" err="1"/>
              <a:t>Dev_Id</a:t>
            </a:r>
            <a:r>
              <a:rPr lang="en-US" dirty="0"/>
              <a:t>) from the level_details2 table. It uses the MIN() function to find the minimum </a:t>
            </a:r>
            <a:r>
              <a:rPr lang="en-US" dirty="0" err="1"/>
              <a:t>start_datetime</a:t>
            </a:r>
            <a:r>
              <a:rPr lang="en-US" dirty="0"/>
              <a:t> for each device ID and groups the results by </a:t>
            </a:r>
            <a:r>
              <a:rPr lang="en-US" dirty="0" err="1"/>
              <a:t>Dev_Id</a:t>
            </a:r>
            <a:r>
              <a:rPr lang="en-US" dirty="0"/>
              <a:t>. The output provides insights into when each device ID was first used to log in.</a:t>
            </a:r>
          </a:p>
        </p:txBody>
      </p:sp>
      <p:sp>
        <p:nvSpPr>
          <p:cNvPr id="15" name="Rectangle 14">
            <a:extLst>
              <a:ext uri="{FF2B5EF4-FFF2-40B4-BE49-F238E27FC236}">
                <a16:creationId xmlns:a16="http://schemas.microsoft.com/office/drawing/2014/main" id="{FD7E9542-A085-F976-70D5-A1F6E760F463}"/>
              </a:ext>
            </a:extLst>
          </p:cNvPr>
          <p:cNvSpPr/>
          <p:nvPr/>
        </p:nvSpPr>
        <p:spPr>
          <a:xfrm>
            <a:off x="1578077" y="368710"/>
            <a:ext cx="8568813" cy="417379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6739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634392" y="4449658"/>
            <a:ext cx="10303784" cy="1477328"/>
          </a:xfrm>
          <a:prstGeom prst="rect">
            <a:avLst/>
          </a:prstGeom>
          <a:noFill/>
        </p:spPr>
        <p:txBody>
          <a:bodyPr wrap="square" rtlCol="0">
            <a:spAutoFit/>
          </a:bodyPr>
          <a:lstStyle/>
          <a:p>
            <a:pPr algn="just"/>
            <a:r>
              <a:rPr lang="en-US" dirty="0"/>
              <a:t>This SQL query utilizes a Common Table Expression (CTE) named </a:t>
            </a:r>
            <a:r>
              <a:rPr lang="en-US" dirty="0" err="1"/>
              <a:t>top_five</a:t>
            </a:r>
            <a:r>
              <a:rPr lang="en-US" dirty="0"/>
              <a:t> to select the </a:t>
            </a:r>
            <a:r>
              <a:rPr lang="en-US" dirty="0" err="1"/>
              <a:t>Dev_Id</a:t>
            </a:r>
            <a:r>
              <a:rPr lang="en-US" dirty="0"/>
              <a:t>, Difficulty, and Score from the level_details2 table. Within this CTE, the RANK() window function assigns a rank to each row within each difficulty level partition, ordering them by score in descending order.</a:t>
            </a:r>
          </a:p>
          <a:p>
            <a:pPr algn="just"/>
            <a:r>
              <a:rPr lang="en-US" dirty="0"/>
              <a:t>The main query then selects from the </a:t>
            </a:r>
            <a:r>
              <a:rPr lang="en-US" dirty="0" err="1"/>
              <a:t>top_five</a:t>
            </a:r>
            <a:r>
              <a:rPr lang="en-US" dirty="0"/>
              <a:t> CTE, filtering only the rows where the rank is less than or equal to 5. This effectively retrieves the top 5 scores for each difficulty level, along with their corresponding device IDs (</a:t>
            </a:r>
            <a:r>
              <a:rPr lang="en-US" dirty="0" err="1"/>
              <a:t>Dev_Id</a:t>
            </a:r>
            <a:r>
              <a:rPr lang="en-US" dirty="0"/>
              <a:t>).</a:t>
            </a:r>
          </a:p>
        </p:txBody>
      </p:sp>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2"/>
          <a:srcRect/>
          <a:stretch/>
        </p:blipFill>
        <p:spPr>
          <a:xfrm>
            <a:off x="6856734" y="154858"/>
            <a:ext cx="4975966" cy="3886200"/>
          </a:xfrm>
          <a:prstGeom prst="rect">
            <a:avLst/>
          </a:prstGeom>
          <a:blipFill>
            <a:blip r:embed="rId2"/>
            <a:stretch>
              <a:fillRect/>
            </a:stretch>
          </a:blipFill>
        </p:spPr>
      </p:pic>
      <p:sp>
        <p:nvSpPr>
          <p:cNvPr id="2" name="Rectangle 1">
            <a:extLst>
              <a:ext uri="{FF2B5EF4-FFF2-40B4-BE49-F238E27FC236}">
                <a16:creationId xmlns:a16="http://schemas.microsoft.com/office/drawing/2014/main" id="{09340064-0C11-DEE5-CD51-132D96F4F309}"/>
              </a:ext>
            </a:extLst>
          </p:cNvPr>
          <p:cNvSpPr/>
          <p:nvPr/>
        </p:nvSpPr>
        <p:spPr>
          <a:xfrm>
            <a:off x="359300" y="154858"/>
            <a:ext cx="6386052" cy="3886200"/>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0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71139" y="4940710"/>
            <a:ext cx="9173497" cy="1200329"/>
          </a:xfrm>
          <a:prstGeom prst="rect">
            <a:avLst/>
          </a:prstGeom>
          <a:noFill/>
        </p:spPr>
        <p:txBody>
          <a:bodyPr wrap="square" rtlCol="0">
            <a:spAutoFit/>
          </a:bodyPr>
          <a:lstStyle/>
          <a:p>
            <a:pPr algn="just"/>
            <a:r>
              <a:rPr lang="en-US" dirty="0"/>
              <a:t>This SQL query retrieves the earliest login datetime (</a:t>
            </a:r>
            <a:r>
              <a:rPr lang="en-US" dirty="0" err="1"/>
              <a:t>first_login</a:t>
            </a:r>
            <a:r>
              <a:rPr lang="en-US" dirty="0"/>
              <a:t>) for each player (P_ID) along with the corresponding device ID (</a:t>
            </a:r>
            <a:r>
              <a:rPr lang="en-US" dirty="0" err="1"/>
              <a:t>Dev_Id</a:t>
            </a:r>
            <a:r>
              <a:rPr lang="en-US" dirty="0"/>
              <a:t>). It uses the MIN() function to find the earliest </a:t>
            </a:r>
            <a:r>
              <a:rPr lang="en-US" dirty="0" err="1"/>
              <a:t>start_datetime</a:t>
            </a:r>
            <a:r>
              <a:rPr lang="en-US" dirty="0"/>
              <a:t> for each combination of player ID and device ID, grouping the results accordingly. The output provides insights into when each player first logged in and on which device.</a:t>
            </a:r>
          </a:p>
        </p:txBody>
      </p:sp>
      <p:sp>
        <p:nvSpPr>
          <p:cNvPr id="15" name="Rectangle 14">
            <a:extLst>
              <a:ext uri="{FF2B5EF4-FFF2-40B4-BE49-F238E27FC236}">
                <a16:creationId xmlns:a16="http://schemas.microsoft.com/office/drawing/2014/main" id="{FD7E9542-A085-F976-70D5-A1F6E760F463}"/>
              </a:ext>
            </a:extLst>
          </p:cNvPr>
          <p:cNvSpPr/>
          <p:nvPr/>
        </p:nvSpPr>
        <p:spPr>
          <a:xfrm>
            <a:off x="1578077" y="368710"/>
            <a:ext cx="8568813" cy="4173793"/>
          </a:xfrm>
          <a:prstGeom prst="rect">
            <a:avLst/>
          </a:prstGeom>
          <a:blipFill dpi="0" rotWithShape="1">
            <a:blip r:embed="rId2"/>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3817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634392" y="4449658"/>
            <a:ext cx="10303784" cy="1477328"/>
          </a:xfrm>
          <a:prstGeom prst="rect">
            <a:avLst/>
          </a:prstGeom>
          <a:noFill/>
        </p:spPr>
        <p:txBody>
          <a:bodyPr wrap="square" rtlCol="0">
            <a:spAutoFit/>
          </a:bodyPr>
          <a:lstStyle/>
          <a:p>
            <a:pPr algn="just"/>
            <a:r>
              <a:rPr lang="en-US" dirty="0"/>
              <a:t>The first query utilizes window functions to calculate the cumulative sum of </a:t>
            </a:r>
            <a:r>
              <a:rPr lang="en-US" dirty="0" err="1"/>
              <a:t>kill_counts</a:t>
            </a:r>
            <a:r>
              <a:rPr lang="en-US" dirty="0"/>
              <a:t> for each player (P_ID) ordered by </a:t>
            </a:r>
            <a:r>
              <a:rPr lang="en-US" dirty="0" err="1"/>
              <a:t>start_datetime</a:t>
            </a:r>
            <a:r>
              <a:rPr lang="en-US" dirty="0"/>
              <a:t>. This provides a running total of kills for each player across all dates.</a:t>
            </a:r>
          </a:p>
          <a:p>
            <a:pPr algn="just"/>
            <a:endParaRPr lang="en-US" dirty="0"/>
          </a:p>
          <a:p>
            <a:pPr algn="just"/>
            <a:r>
              <a:rPr lang="en-US" dirty="0"/>
              <a:t>The second query achieves the same result without using window functions. Instead, it calculates the sum of </a:t>
            </a:r>
            <a:r>
              <a:rPr lang="en-US" dirty="0" err="1"/>
              <a:t>kill_counts</a:t>
            </a:r>
            <a:r>
              <a:rPr lang="en-US" dirty="0"/>
              <a:t> for each player on each date by grouping the data by P_ID and the date extracted from </a:t>
            </a:r>
            <a:r>
              <a:rPr lang="en-US" dirty="0" err="1"/>
              <a:t>start_datetime</a:t>
            </a:r>
            <a:r>
              <a:rPr lang="en-US" dirty="0"/>
              <a:t>.</a:t>
            </a:r>
          </a:p>
        </p:txBody>
      </p:sp>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2"/>
          <a:srcRect/>
          <a:stretch/>
        </p:blipFill>
        <p:spPr>
          <a:xfrm>
            <a:off x="6389912" y="171116"/>
            <a:ext cx="5442787" cy="3886200"/>
          </a:xfrm>
          <a:prstGeom prst="rect">
            <a:avLst/>
          </a:prstGeom>
          <a:blipFill>
            <a:blip r:embed="rId2"/>
            <a:stretch>
              <a:fillRect/>
            </a:stretch>
          </a:blipFill>
        </p:spPr>
      </p:pic>
      <p:sp>
        <p:nvSpPr>
          <p:cNvPr id="2" name="Rectangle 1">
            <a:extLst>
              <a:ext uri="{FF2B5EF4-FFF2-40B4-BE49-F238E27FC236}">
                <a16:creationId xmlns:a16="http://schemas.microsoft.com/office/drawing/2014/main" id="{09340064-0C11-DEE5-CD51-132D96F4F309}"/>
              </a:ext>
            </a:extLst>
          </p:cNvPr>
          <p:cNvSpPr/>
          <p:nvPr/>
        </p:nvSpPr>
        <p:spPr>
          <a:xfrm>
            <a:off x="359300" y="171116"/>
            <a:ext cx="5736700" cy="3886200"/>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29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71139" y="4748981"/>
            <a:ext cx="9173497" cy="1754326"/>
          </a:xfrm>
          <a:prstGeom prst="rect">
            <a:avLst/>
          </a:prstGeom>
          <a:noFill/>
        </p:spPr>
        <p:txBody>
          <a:bodyPr wrap="square" rtlCol="0">
            <a:spAutoFit/>
          </a:bodyPr>
          <a:lstStyle/>
          <a:p>
            <a:pPr algn="just"/>
            <a:r>
              <a:rPr lang="en-US" dirty="0"/>
              <a:t>This SQL query utilizes a Common Table Expression (CTE) named </a:t>
            </a:r>
            <a:r>
              <a:rPr lang="en-US" dirty="0" err="1"/>
              <a:t>TopScores</a:t>
            </a:r>
            <a:r>
              <a:rPr lang="en-US" dirty="0"/>
              <a:t> to calculate the total score for each combination of P_ID and </a:t>
            </a:r>
            <a:r>
              <a:rPr lang="en-US" dirty="0" err="1"/>
              <a:t>Dev_ID</a:t>
            </a:r>
            <a:r>
              <a:rPr lang="en-US" dirty="0"/>
              <a:t>, and assigns a rank to each row within each </a:t>
            </a:r>
            <a:r>
              <a:rPr lang="en-US" dirty="0" err="1"/>
              <a:t>Dev_ID</a:t>
            </a:r>
            <a:r>
              <a:rPr lang="en-US" dirty="0"/>
              <a:t> partition based on the total score in descending order.</a:t>
            </a:r>
          </a:p>
          <a:p>
            <a:pPr algn="just"/>
            <a:r>
              <a:rPr lang="en-US" dirty="0"/>
              <a:t>The main query then selects the P_ID, </a:t>
            </a:r>
            <a:r>
              <a:rPr lang="en-US" dirty="0" err="1"/>
              <a:t>Dev_ID</a:t>
            </a:r>
            <a:r>
              <a:rPr lang="en-US" dirty="0"/>
              <a:t>, and total score from the </a:t>
            </a:r>
            <a:r>
              <a:rPr lang="en-US" dirty="0" err="1"/>
              <a:t>TopScores</a:t>
            </a:r>
            <a:r>
              <a:rPr lang="en-US" dirty="0"/>
              <a:t> CTE, filtering only the rows where the rank is less than or equal to 3. This provides the top 3 highest sums of scores for each </a:t>
            </a:r>
            <a:r>
              <a:rPr lang="en-US" dirty="0" err="1"/>
              <a:t>Dev_ID</a:t>
            </a:r>
            <a:r>
              <a:rPr lang="en-US" dirty="0"/>
              <a:t> along with their corresponding P_ID.</a:t>
            </a:r>
          </a:p>
        </p:txBody>
      </p:sp>
      <p:sp>
        <p:nvSpPr>
          <p:cNvPr id="15" name="Rectangle 14">
            <a:extLst>
              <a:ext uri="{FF2B5EF4-FFF2-40B4-BE49-F238E27FC236}">
                <a16:creationId xmlns:a16="http://schemas.microsoft.com/office/drawing/2014/main" id="{FD7E9542-A085-F976-70D5-A1F6E760F463}"/>
              </a:ext>
            </a:extLst>
          </p:cNvPr>
          <p:cNvSpPr/>
          <p:nvPr/>
        </p:nvSpPr>
        <p:spPr>
          <a:xfrm>
            <a:off x="1533832" y="162964"/>
            <a:ext cx="8568813" cy="4173793"/>
          </a:xfrm>
          <a:prstGeom prst="rect">
            <a:avLst/>
          </a:prstGeom>
          <a:blipFill dpi="0" rotWithShape="1">
            <a:blip r:embed="rId2"/>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6676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634392" y="4449658"/>
            <a:ext cx="10303784" cy="923330"/>
          </a:xfrm>
          <a:prstGeom prst="rect">
            <a:avLst/>
          </a:prstGeom>
          <a:noFill/>
        </p:spPr>
        <p:txBody>
          <a:bodyPr wrap="square" rtlCol="0">
            <a:spAutoFit/>
          </a:bodyPr>
          <a:lstStyle/>
          <a:p>
            <a:pPr algn="just"/>
            <a:r>
              <a:rPr lang="en-US" dirty="0"/>
              <a:t>This SQL query retrieves players who scored more than 50% of the average score achieved by all players. It calculates the total score for each player and compares it to half of the average score. If a player's total score exceeds this threshold, they are included in the result set.</a:t>
            </a:r>
          </a:p>
        </p:txBody>
      </p:sp>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2"/>
          <a:srcRect/>
          <a:stretch/>
        </p:blipFill>
        <p:spPr>
          <a:xfrm>
            <a:off x="6389912" y="171116"/>
            <a:ext cx="5442787" cy="3886200"/>
          </a:xfrm>
          <a:prstGeom prst="rect">
            <a:avLst/>
          </a:prstGeom>
          <a:blipFill>
            <a:blip r:embed="rId2"/>
            <a:stretch>
              <a:fillRect/>
            </a:stretch>
          </a:blipFill>
        </p:spPr>
      </p:pic>
      <p:sp>
        <p:nvSpPr>
          <p:cNvPr id="2" name="Rectangle 1">
            <a:extLst>
              <a:ext uri="{FF2B5EF4-FFF2-40B4-BE49-F238E27FC236}">
                <a16:creationId xmlns:a16="http://schemas.microsoft.com/office/drawing/2014/main" id="{09340064-0C11-DEE5-CD51-132D96F4F309}"/>
              </a:ext>
            </a:extLst>
          </p:cNvPr>
          <p:cNvSpPr/>
          <p:nvPr/>
        </p:nvSpPr>
        <p:spPr>
          <a:xfrm>
            <a:off x="359300" y="171116"/>
            <a:ext cx="5736700" cy="3886200"/>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38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634392" y="4449658"/>
            <a:ext cx="10303784" cy="1477328"/>
          </a:xfrm>
          <a:prstGeom prst="rect">
            <a:avLst/>
          </a:prstGeom>
          <a:noFill/>
        </p:spPr>
        <p:txBody>
          <a:bodyPr wrap="square" rtlCol="0">
            <a:spAutoFit/>
          </a:bodyPr>
          <a:lstStyle/>
          <a:p>
            <a:pPr algn="just"/>
            <a:r>
              <a:rPr lang="en-US" dirty="0"/>
              <a:t>This stored procedure, named </a:t>
            </a:r>
            <a:r>
              <a:rPr lang="en-US" dirty="0" err="1"/>
              <a:t>FindTopHeadshots</a:t>
            </a:r>
            <a:r>
              <a:rPr lang="en-US" dirty="0"/>
              <a:t>, accepts an integer parameter n, representing the number of top </a:t>
            </a:r>
            <a:r>
              <a:rPr lang="en-US" dirty="0" err="1"/>
              <a:t>headshots_count</a:t>
            </a:r>
            <a:r>
              <a:rPr lang="en-US" dirty="0"/>
              <a:t> to retrieve for each </a:t>
            </a:r>
            <a:r>
              <a:rPr lang="en-US" dirty="0" err="1"/>
              <a:t>Dev_ID</a:t>
            </a:r>
            <a:r>
              <a:rPr lang="en-US" dirty="0"/>
              <a:t>. It retrieves the </a:t>
            </a:r>
            <a:r>
              <a:rPr lang="en-US" dirty="0" err="1"/>
              <a:t>Dev_Id</a:t>
            </a:r>
            <a:r>
              <a:rPr lang="en-US" dirty="0"/>
              <a:t>, Difficulty, and </a:t>
            </a:r>
            <a:r>
              <a:rPr lang="en-US" dirty="0" err="1"/>
              <a:t>Headshots_Count</a:t>
            </a:r>
            <a:r>
              <a:rPr lang="en-US" dirty="0"/>
              <a:t> from the level_details2 table, calculates the rank of each </a:t>
            </a:r>
            <a:r>
              <a:rPr lang="en-US" dirty="0" err="1"/>
              <a:t>Headshots_Count</a:t>
            </a:r>
            <a:r>
              <a:rPr lang="en-US" dirty="0"/>
              <a:t> within its </a:t>
            </a:r>
            <a:r>
              <a:rPr lang="en-US" dirty="0" err="1"/>
              <a:t>Dev_ID</a:t>
            </a:r>
            <a:r>
              <a:rPr lang="en-US" dirty="0"/>
              <a:t> partition using RANK(), and then filters the results to include only rows where the </a:t>
            </a:r>
            <a:r>
              <a:rPr lang="en-US" dirty="0" err="1"/>
              <a:t>headshots_rank</a:t>
            </a:r>
            <a:r>
              <a:rPr lang="en-US" dirty="0"/>
              <a:t> is less than or equal to n. This procedure allows users to find and rank the top n </a:t>
            </a:r>
            <a:r>
              <a:rPr lang="en-US" dirty="0" err="1"/>
              <a:t>headshots_count</a:t>
            </a:r>
            <a:r>
              <a:rPr lang="en-US" dirty="0"/>
              <a:t> for each </a:t>
            </a:r>
            <a:r>
              <a:rPr lang="en-US" dirty="0" err="1"/>
              <a:t>Dev_ID</a:t>
            </a:r>
            <a:r>
              <a:rPr lang="en-US" dirty="0"/>
              <a:t>, providing valuable insights into player performance.</a:t>
            </a:r>
          </a:p>
        </p:txBody>
      </p:sp>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2"/>
          <a:srcRect/>
          <a:stretch/>
        </p:blipFill>
        <p:spPr>
          <a:xfrm>
            <a:off x="6389912" y="171116"/>
            <a:ext cx="5442787" cy="3886200"/>
          </a:xfrm>
          <a:prstGeom prst="rect">
            <a:avLst/>
          </a:prstGeom>
          <a:blipFill>
            <a:blip r:embed="rId3"/>
            <a:stretch>
              <a:fillRect/>
            </a:stretch>
          </a:blipFill>
        </p:spPr>
      </p:pic>
      <p:sp>
        <p:nvSpPr>
          <p:cNvPr id="2" name="Rectangle 1">
            <a:extLst>
              <a:ext uri="{FF2B5EF4-FFF2-40B4-BE49-F238E27FC236}">
                <a16:creationId xmlns:a16="http://schemas.microsoft.com/office/drawing/2014/main" id="{09340064-0C11-DEE5-CD51-132D96F4F309}"/>
              </a:ext>
            </a:extLst>
          </p:cNvPr>
          <p:cNvSpPr/>
          <p:nvPr/>
        </p:nvSpPr>
        <p:spPr>
          <a:xfrm>
            <a:off x="359300" y="171116"/>
            <a:ext cx="5736700" cy="3886200"/>
          </a:xfrm>
          <a:prstGeom prst="rect">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46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dirty="0"/>
              <a:t>Shahriar </a:t>
            </a:r>
            <a:r>
              <a:rPr lang="en-US" dirty="0" err="1"/>
              <a:t>alam</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Summary</a:t>
            </a:r>
          </a:p>
          <a:p>
            <a:endParaRPr lang="en-US" dirty="0"/>
          </a:p>
          <a:p>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srcRect t="5005" b="5005"/>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err="1"/>
              <a:t>mentorness</a:t>
            </a:r>
            <a:endParaRPr lang="en-US"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199683"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889504"/>
            <a:ext cx="2514305" cy="3319272"/>
          </a:xfrm>
        </p:spPr>
        <p:txBody>
          <a:bodyPr/>
          <a:lstStyle/>
          <a:p>
            <a:pPr marL="0" indent="0">
              <a:lnSpc>
                <a:spcPts val="2400"/>
              </a:lnSpc>
              <a:buNone/>
            </a:pPr>
            <a:r>
              <a:rPr lang="en-US" sz="2000" spc="0" dirty="0"/>
              <a:t>Table: </a:t>
            </a:r>
            <a:r>
              <a:rPr lang="en-US" sz="2000" spc="0" dirty="0" err="1"/>
              <a:t>player_details</a:t>
            </a:r>
            <a:endParaRPr lang="en-US" sz="2000" spc="0" dirty="0"/>
          </a:p>
          <a:p>
            <a:pPr marL="0" indent="0">
              <a:lnSpc>
                <a:spcPts val="2400"/>
              </a:lnSpc>
              <a:buNone/>
            </a:pPr>
            <a:r>
              <a:rPr lang="en-US" sz="2000" spc="0" dirty="0"/>
              <a:t>Columns:</a:t>
            </a:r>
          </a:p>
          <a:p>
            <a:pPr marL="0" indent="0">
              <a:lnSpc>
                <a:spcPts val="2400"/>
              </a:lnSpc>
              <a:buNone/>
            </a:pPr>
            <a:r>
              <a:rPr lang="en-US" sz="2000" spc="0" dirty="0"/>
              <a:t>P_ID int PK </a:t>
            </a:r>
          </a:p>
          <a:p>
            <a:pPr marL="0" indent="0">
              <a:lnSpc>
                <a:spcPts val="2400"/>
              </a:lnSpc>
              <a:buNone/>
            </a:pPr>
            <a:r>
              <a:rPr lang="en-US" sz="2000" spc="0" dirty="0" err="1"/>
              <a:t>PName</a:t>
            </a:r>
            <a:r>
              <a:rPr lang="en-US" sz="2000" spc="0" dirty="0"/>
              <a:t> text </a:t>
            </a:r>
          </a:p>
          <a:p>
            <a:pPr marL="0" indent="0">
              <a:lnSpc>
                <a:spcPts val="2400"/>
              </a:lnSpc>
              <a:buNone/>
            </a:pPr>
            <a:r>
              <a:rPr lang="en-US" sz="2000" spc="0" dirty="0"/>
              <a:t>L1_Status varchar(30) </a:t>
            </a:r>
          </a:p>
          <a:p>
            <a:pPr marL="0" indent="0">
              <a:lnSpc>
                <a:spcPts val="2400"/>
              </a:lnSpc>
              <a:buNone/>
            </a:pPr>
            <a:r>
              <a:rPr lang="en-US" sz="2000" spc="0" dirty="0"/>
              <a:t>L2_Status varchar(30) </a:t>
            </a:r>
          </a:p>
          <a:p>
            <a:pPr marL="0" indent="0">
              <a:lnSpc>
                <a:spcPts val="2400"/>
              </a:lnSpc>
              <a:buNone/>
            </a:pPr>
            <a:r>
              <a:rPr lang="en-US" sz="2000" spc="0" dirty="0"/>
              <a:t>L1_Code text </a:t>
            </a:r>
          </a:p>
          <a:p>
            <a:pPr marL="0" indent="0">
              <a:lnSpc>
                <a:spcPts val="2400"/>
              </a:lnSpc>
              <a:buNone/>
            </a:pPr>
            <a:r>
              <a:rPr lang="en-US" sz="2000" spc="0" dirty="0"/>
              <a:t>L2_Code text</a:t>
            </a:r>
          </a:p>
        </p:txBody>
      </p:sp>
      <p:sp>
        <p:nvSpPr>
          <p:cNvPr id="9" name="Content Placeholder 2">
            <a:extLst>
              <a:ext uri="{FF2B5EF4-FFF2-40B4-BE49-F238E27FC236}">
                <a16:creationId xmlns:a16="http://schemas.microsoft.com/office/drawing/2014/main" id="{425C561B-479A-31FA-7648-4D353900CF72}"/>
              </a:ext>
            </a:extLst>
          </p:cNvPr>
          <p:cNvSpPr txBox="1">
            <a:spLocks/>
          </p:cNvSpPr>
          <p:nvPr/>
        </p:nvSpPr>
        <p:spPr>
          <a:xfrm>
            <a:off x="7964129" y="2774951"/>
            <a:ext cx="3859161" cy="3429000"/>
          </a:xfrm>
          <a:prstGeom prst="rect">
            <a:avLst/>
          </a:prstGeom>
        </p:spPr>
        <p:txBody>
          <a:bodyPr vert="horz" lIns="0" tIns="0" rIns="0" bIns="0" numCol="2"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ts val="2400"/>
              </a:lnSpc>
            </a:pPr>
            <a:r>
              <a:rPr lang="en-US" dirty="0">
                <a:cs typeface="Times New Roman" panose="02020603050405020304" pitchFamily="18" charset="0"/>
              </a:rPr>
              <a:t>Table: level_details2</a:t>
            </a:r>
          </a:p>
          <a:p>
            <a:pPr algn="just">
              <a:lnSpc>
                <a:spcPts val="2400"/>
              </a:lnSpc>
            </a:pPr>
            <a:r>
              <a:rPr lang="en-US" dirty="0">
                <a:cs typeface="Times New Roman" panose="02020603050405020304" pitchFamily="18" charset="0"/>
              </a:rPr>
              <a:t>Columns:</a:t>
            </a:r>
          </a:p>
          <a:p>
            <a:pPr algn="just">
              <a:lnSpc>
                <a:spcPts val="2400"/>
              </a:lnSpc>
            </a:pPr>
            <a:r>
              <a:rPr lang="en-US" dirty="0">
                <a:cs typeface="Times New Roman" panose="02020603050405020304" pitchFamily="18" charset="0"/>
              </a:rPr>
              <a:t>P_ID int PK </a:t>
            </a:r>
          </a:p>
          <a:p>
            <a:pPr algn="just">
              <a:lnSpc>
                <a:spcPts val="2400"/>
              </a:lnSpc>
            </a:pPr>
            <a:r>
              <a:rPr lang="en-US" dirty="0" err="1">
                <a:cs typeface="Times New Roman" panose="02020603050405020304" pitchFamily="18" charset="0"/>
              </a:rPr>
              <a:t>Dev_Id</a:t>
            </a:r>
            <a:r>
              <a:rPr lang="en-US" dirty="0">
                <a:cs typeface="Times New Roman" panose="02020603050405020304" pitchFamily="18" charset="0"/>
              </a:rPr>
              <a:t> varchar(10) </a:t>
            </a:r>
          </a:p>
          <a:p>
            <a:pPr algn="just">
              <a:lnSpc>
                <a:spcPts val="2400"/>
              </a:lnSpc>
            </a:pPr>
            <a:r>
              <a:rPr lang="en-US" dirty="0" err="1">
                <a:cs typeface="Times New Roman" panose="02020603050405020304" pitchFamily="18" charset="0"/>
              </a:rPr>
              <a:t>start_datetime</a:t>
            </a:r>
            <a:r>
              <a:rPr lang="en-US" dirty="0">
                <a:cs typeface="Times New Roman" panose="02020603050405020304" pitchFamily="18" charset="0"/>
              </a:rPr>
              <a:t> datetime </a:t>
            </a:r>
          </a:p>
          <a:p>
            <a:pPr algn="just">
              <a:lnSpc>
                <a:spcPts val="2400"/>
              </a:lnSpc>
            </a:pPr>
            <a:r>
              <a:rPr lang="en-US" dirty="0" err="1">
                <a:cs typeface="Times New Roman" panose="02020603050405020304" pitchFamily="18" charset="0"/>
              </a:rPr>
              <a:t>Stages_crosed</a:t>
            </a:r>
            <a:r>
              <a:rPr lang="en-US" dirty="0">
                <a:cs typeface="Times New Roman" panose="02020603050405020304" pitchFamily="18" charset="0"/>
              </a:rPr>
              <a:t> int </a:t>
            </a:r>
          </a:p>
          <a:p>
            <a:pPr algn="just">
              <a:lnSpc>
                <a:spcPts val="2400"/>
              </a:lnSpc>
            </a:pPr>
            <a:r>
              <a:rPr lang="en-US" dirty="0">
                <a:cs typeface="Times New Roman" panose="02020603050405020304" pitchFamily="18" charset="0"/>
              </a:rPr>
              <a:t>Level int </a:t>
            </a:r>
          </a:p>
          <a:p>
            <a:pPr algn="just">
              <a:lnSpc>
                <a:spcPts val="2400"/>
              </a:lnSpc>
            </a:pPr>
            <a:endParaRPr lang="en-US" dirty="0">
              <a:cs typeface="Times New Roman" panose="02020603050405020304" pitchFamily="18" charset="0"/>
            </a:endParaRPr>
          </a:p>
          <a:p>
            <a:pPr algn="just">
              <a:lnSpc>
                <a:spcPts val="2400"/>
              </a:lnSpc>
            </a:pPr>
            <a:endParaRPr lang="en-US" dirty="0">
              <a:cs typeface="Times New Roman" panose="02020603050405020304" pitchFamily="18" charset="0"/>
            </a:endParaRPr>
          </a:p>
          <a:p>
            <a:pPr algn="just">
              <a:lnSpc>
                <a:spcPts val="2400"/>
              </a:lnSpc>
            </a:pPr>
            <a:r>
              <a:rPr lang="en-US" dirty="0">
                <a:cs typeface="Times New Roman" panose="02020603050405020304" pitchFamily="18" charset="0"/>
              </a:rPr>
              <a:t>Difficulty varchar(15) </a:t>
            </a:r>
          </a:p>
          <a:p>
            <a:pPr algn="just">
              <a:lnSpc>
                <a:spcPts val="2400"/>
              </a:lnSpc>
            </a:pPr>
            <a:r>
              <a:rPr lang="en-US" dirty="0" err="1">
                <a:cs typeface="Times New Roman" panose="02020603050405020304" pitchFamily="18" charset="0"/>
              </a:rPr>
              <a:t>Kill_Count</a:t>
            </a:r>
            <a:r>
              <a:rPr lang="en-US" dirty="0">
                <a:cs typeface="Times New Roman" panose="02020603050405020304" pitchFamily="18" charset="0"/>
              </a:rPr>
              <a:t> int </a:t>
            </a:r>
          </a:p>
          <a:p>
            <a:pPr algn="just">
              <a:lnSpc>
                <a:spcPts val="2400"/>
              </a:lnSpc>
            </a:pPr>
            <a:r>
              <a:rPr lang="en-US" dirty="0">
                <a:cs typeface="Times New Roman" panose="02020603050405020304" pitchFamily="18" charset="0"/>
              </a:rPr>
              <a:t>Headshots_</a:t>
            </a:r>
          </a:p>
          <a:p>
            <a:pPr algn="just">
              <a:lnSpc>
                <a:spcPts val="2400"/>
              </a:lnSpc>
            </a:pPr>
            <a:r>
              <a:rPr lang="en-US" dirty="0">
                <a:cs typeface="Times New Roman" panose="02020603050405020304" pitchFamily="18" charset="0"/>
              </a:rPr>
              <a:t>Count int </a:t>
            </a:r>
          </a:p>
          <a:p>
            <a:pPr algn="just">
              <a:lnSpc>
                <a:spcPts val="2400"/>
              </a:lnSpc>
            </a:pPr>
            <a:r>
              <a:rPr lang="en-US" dirty="0">
                <a:cs typeface="Times New Roman" panose="02020603050405020304" pitchFamily="18" charset="0"/>
              </a:rPr>
              <a:t>Score int </a:t>
            </a:r>
          </a:p>
          <a:p>
            <a:pPr algn="just">
              <a:lnSpc>
                <a:spcPts val="2400"/>
              </a:lnSpc>
            </a:pPr>
            <a:r>
              <a:rPr lang="en-US" dirty="0" err="1">
                <a:cs typeface="Times New Roman" panose="02020603050405020304" pitchFamily="18" charset="0"/>
              </a:rPr>
              <a:t>Lives_Earned</a:t>
            </a:r>
            <a:r>
              <a:rPr lang="en-US" dirty="0">
                <a:cs typeface="Times New Roman" panose="02020603050405020304" pitchFamily="18" charset="0"/>
              </a:rPr>
              <a:t> int</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5593" y="299983"/>
            <a:ext cx="10130927" cy="4305644"/>
          </a:xfrm>
        </p:spPr>
      </p:pic>
      <p:sp>
        <p:nvSpPr>
          <p:cNvPr id="12" name="Text Placeholder 11">
            <a:extLst>
              <a:ext uri="{FF2B5EF4-FFF2-40B4-BE49-F238E27FC236}">
                <a16:creationId xmlns:a16="http://schemas.microsoft.com/office/drawing/2014/main" id="{BD428BDA-0B22-96A9-CA8C-00C521A716F5}"/>
              </a:ext>
            </a:extLst>
          </p:cNvPr>
          <p:cNvSpPr>
            <a:spLocks noGrp="1"/>
          </p:cNvSpPr>
          <p:nvPr>
            <p:ph type="body" idx="1"/>
          </p:nvPr>
        </p:nvSpPr>
        <p:spPr>
          <a:xfrm>
            <a:off x="398206" y="4852219"/>
            <a:ext cx="10538314" cy="1415846"/>
          </a:xfrm>
        </p:spPr>
        <p:txBody>
          <a:bodyPr/>
          <a:lstStyle/>
          <a:p>
            <a:pPr algn="just"/>
            <a:r>
              <a:rPr lang="en-US" sz="1600" dirty="0">
                <a:latin typeface="Times New Roman" panose="02020603050405020304" pitchFamily="18" charset="0"/>
                <a:cs typeface="Times New Roman" panose="02020603050405020304" pitchFamily="18" charset="0"/>
              </a:rPr>
              <a:t>Explanation:</a:t>
            </a:r>
          </a:p>
          <a:p>
            <a:pPr algn="just"/>
            <a:r>
              <a:rPr lang="en-US" sz="1600" dirty="0">
                <a:latin typeface="Times New Roman" panose="02020603050405020304" pitchFamily="18" charset="0"/>
                <a:cs typeface="Times New Roman" panose="02020603050405020304" pitchFamily="18" charset="0"/>
              </a:rPr>
              <a:t>This </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Query Retrieves Information About Players Who Are At Level 0. It Selects The Player Id (</a:t>
            </a:r>
            <a:r>
              <a:rPr lang="en-US" sz="1600" dirty="0" err="1">
                <a:latin typeface="Times New Roman" panose="02020603050405020304" pitchFamily="18" charset="0"/>
                <a:cs typeface="Times New Roman" panose="02020603050405020304" pitchFamily="18" charset="0"/>
              </a:rPr>
              <a:t>P_Id</a:t>
            </a:r>
            <a:r>
              <a:rPr lang="en-US" sz="1600" dirty="0">
                <a:latin typeface="Times New Roman" panose="02020603050405020304" pitchFamily="18" charset="0"/>
                <a:cs typeface="Times New Roman" panose="02020603050405020304" pitchFamily="18" charset="0"/>
              </a:rPr>
              <a:t>), Device Id (</a:t>
            </a:r>
            <a:r>
              <a:rPr lang="en-US" sz="1600" dirty="0" err="1">
                <a:latin typeface="Times New Roman" panose="02020603050405020304" pitchFamily="18" charset="0"/>
                <a:cs typeface="Times New Roman" panose="02020603050405020304" pitchFamily="18" charset="0"/>
              </a:rPr>
              <a:t>Dev_Id</a:t>
            </a:r>
            <a:r>
              <a:rPr lang="en-US" sz="1600" dirty="0">
                <a:latin typeface="Times New Roman" panose="02020603050405020304" pitchFamily="18" charset="0"/>
                <a:cs typeface="Times New Roman" panose="02020603050405020304" pitchFamily="18" charset="0"/>
              </a:rPr>
              <a:t>), Player Name (</a:t>
            </a:r>
            <a:r>
              <a:rPr lang="en-US" sz="1600" dirty="0" err="1">
                <a:latin typeface="Times New Roman" panose="02020603050405020304" pitchFamily="18" charset="0"/>
                <a:cs typeface="Times New Roman" panose="02020603050405020304" pitchFamily="18" charset="0"/>
              </a:rPr>
              <a:t>Pname</a:t>
            </a:r>
            <a:r>
              <a:rPr lang="en-US" sz="1600" dirty="0">
                <a:latin typeface="Times New Roman" panose="02020603050405020304" pitchFamily="18" charset="0"/>
                <a:cs typeface="Times New Roman" panose="02020603050405020304" pitchFamily="18" charset="0"/>
              </a:rPr>
              <a:t>), And Difficulty Level (</a:t>
            </a:r>
            <a:r>
              <a:rPr lang="en-US" sz="1600" dirty="0" err="1">
                <a:latin typeface="Times New Roman" panose="02020603050405020304" pitchFamily="18" charset="0"/>
                <a:cs typeface="Times New Roman" panose="02020603050405020304" pitchFamily="18" charset="0"/>
              </a:rPr>
              <a:t>Difficulty_Level</a:t>
            </a:r>
            <a:r>
              <a:rPr lang="en-US" sz="1600" dirty="0">
                <a:latin typeface="Times New Roman" panose="02020603050405020304" pitchFamily="18" charset="0"/>
                <a:cs typeface="Times New Roman" panose="02020603050405020304" pitchFamily="18" charset="0"/>
              </a:rPr>
              <a:t>). To Obtain The Player Name, It Joins The Level_Details2 Table With Another Table (Assuming Named </a:t>
            </a:r>
            <a:r>
              <a:rPr lang="en-US" sz="1600" dirty="0" err="1">
                <a:latin typeface="Times New Roman" panose="02020603050405020304" pitchFamily="18" charset="0"/>
                <a:cs typeface="Times New Roman" panose="02020603050405020304" pitchFamily="18" charset="0"/>
              </a:rPr>
              <a:t>Players_Table</a:t>
            </a:r>
            <a:r>
              <a:rPr lang="en-US" sz="1600" dirty="0">
                <a:latin typeface="Times New Roman" panose="02020603050405020304" pitchFamily="18" charset="0"/>
                <a:cs typeface="Times New Roman" panose="02020603050405020304" pitchFamily="18" charset="0"/>
              </a:rPr>
              <a:t>) That Contains Player Names Based On Their Ids (</a:t>
            </a:r>
            <a:r>
              <a:rPr lang="en-US" sz="1600" dirty="0" err="1">
                <a:latin typeface="Times New Roman" panose="02020603050405020304" pitchFamily="18" charset="0"/>
                <a:cs typeface="Times New Roman" panose="02020603050405020304" pitchFamily="18" charset="0"/>
              </a:rPr>
              <a:t>P_Id</a:t>
            </a:r>
            <a:r>
              <a:rPr lang="en-US" sz="1600" dirty="0">
                <a:latin typeface="Times New Roman" panose="02020603050405020304" pitchFamily="18" charset="0"/>
                <a:cs typeface="Times New Roman" panose="02020603050405020304" pitchFamily="18" charset="0"/>
              </a:rPr>
              <a:t>). Finally, It Filters The Results To Include Only Records Where The </a:t>
            </a:r>
            <a:r>
              <a:rPr lang="en-US" sz="1600" dirty="0" err="1">
                <a:latin typeface="Times New Roman" panose="02020603050405020304" pitchFamily="18" charset="0"/>
                <a:cs typeface="Times New Roman" panose="02020603050405020304" pitchFamily="18" charset="0"/>
              </a:rPr>
              <a:t>Player'S</a:t>
            </a:r>
            <a:r>
              <a:rPr lang="en-US" sz="1600" dirty="0">
                <a:latin typeface="Times New Roman" panose="02020603050405020304" pitchFamily="18" charset="0"/>
                <a:cs typeface="Times New Roman" panose="02020603050405020304" pitchFamily="18" charset="0"/>
              </a:rPr>
              <a:t> Level Is 0.</a:t>
            </a:r>
          </a:p>
        </p:txBody>
      </p:sp>
      <p:sp>
        <p:nvSpPr>
          <p:cNvPr id="13" name="Rectangle 12">
            <a:extLst>
              <a:ext uri="{FF2B5EF4-FFF2-40B4-BE49-F238E27FC236}">
                <a16:creationId xmlns:a16="http://schemas.microsoft.com/office/drawing/2014/main" id="{0B8B6FA4-7EDD-EF23-AB15-12CF70DFBBB2}"/>
              </a:ext>
            </a:extLst>
          </p:cNvPr>
          <p:cNvSpPr/>
          <p:nvPr/>
        </p:nvSpPr>
        <p:spPr>
          <a:xfrm>
            <a:off x="398206" y="299983"/>
            <a:ext cx="10538314" cy="430151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7253667-62E0-BF2F-A705-152AFF212219}"/>
              </a:ext>
            </a:extLst>
          </p:cNvPr>
          <p:cNvPicPr>
            <a:picLocks noGrp="1" noChangeAspect="1"/>
          </p:cNvPicPr>
          <p:nvPr>
            <p:ph type="pic" sz="quarter" idx="10"/>
          </p:nvPr>
        </p:nvPicPr>
        <p:blipFill>
          <a:blip r:embed="rId2"/>
          <a:srcRect t="10677" b="10677"/>
          <a:stretch>
            <a:fillRect/>
          </a:stretch>
        </p:blipFill>
        <p:spPr>
          <a:xfrm>
            <a:off x="1393620" y="154089"/>
            <a:ext cx="9144000" cy="4786620"/>
          </a:xfrm>
        </p:spPr>
      </p:pic>
      <p:sp>
        <p:nvSpPr>
          <p:cNvPr id="9" name="TextBox 8">
            <a:extLst>
              <a:ext uri="{FF2B5EF4-FFF2-40B4-BE49-F238E27FC236}">
                <a16:creationId xmlns:a16="http://schemas.microsoft.com/office/drawing/2014/main" id="{87E7E5D1-2DEC-A445-6367-C690E4861CBC}"/>
              </a:ext>
            </a:extLst>
          </p:cNvPr>
          <p:cNvSpPr txBox="1"/>
          <p:nvPr/>
        </p:nvSpPr>
        <p:spPr>
          <a:xfrm>
            <a:off x="1371600" y="5220929"/>
            <a:ext cx="9173497" cy="1477328"/>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Explanation:</a:t>
            </a:r>
            <a:endParaRPr lang="en-US" dirty="0"/>
          </a:p>
          <a:p>
            <a:pPr algn="just"/>
            <a:r>
              <a:rPr lang="en-US" dirty="0"/>
              <a:t>This SQL query calculates the average </a:t>
            </a:r>
            <a:r>
              <a:rPr lang="en-US" dirty="0" err="1"/>
              <a:t>Kill_Count</a:t>
            </a:r>
            <a:r>
              <a:rPr lang="en-US" dirty="0"/>
              <a:t> for each Level1_code from the level_details2 table, joined with the </a:t>
            </a:r>
            <a:r>
              <a:rPr lang="en-US" dirty="0" err="1"/>
              <a:t>player_details</a:t>
            </a:r>
            <a:r>
              <a:rPr lang="en-US" dirty="0"/>
              <a:t> table. It filters the data based on the conditions where </a:t>
            </a:r>
            <a:r>
              <a:rPr lang="en-US" dirty="0" err="1"/>
              <a:t>Lives_Earned</a:t>
            </a:r>
            <a:r>
              <a:rPr lang="en-US" dirty="0"/>
              <a:t> is 2 and at least 3 stages are crossed. Finally, it groups the results by Level1_code and computes the average </a:t>
            </a:r>
            <a:r>
              <a:rPr lang="en-US" dirty="0" err="1"/>
              <a:t>Kill_Count</a:t>
            </a:r>
            <a:r>
              <a:rPr lang="en-US" dirty="0"/>
              <a:t> for each group.</a:t>
            </a:r>
          </a:p>
        </p:txBody>
      </p:sp>
    </p:spTree>
    <p:extLst>
      <p:ext uri="{BB962C8B-B14F-4D97-AF65-F5344CB8AC3E}">
        <p14:creationId xmlns:p14="http://schemas.microsoft.com/office/powerpoint/2010/main" val="402070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85888" y="4719484"/>
            <a:ext cx="9173497" cy="2031325"/>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Explanation:</a:t>
            </a:r>
            <a:endParaRPr lang="en-US" dirty="0"/>
          </a:p>
          <a:p>
            <a:pPr algn="just"/>
            <a:r>
              <a:rPr lang="en-US" dirty="0"/>
              <a:t>This SQL query calculates the total number of stages crossed at each difficulty level for Level 2 with players using </a:t>
            </a:r>
            <a:r>
              <a:rPr lang="en-US" dirty="0" err="1"/>
              <a:t>zm_series</a:t>
            </a:r>
            <a:r>
              <a:rPr lang="en-US" dirty="0"/>
              <a:t> devices. It filters the data to include only entries where the level is 2 and the device ID starts with '</a:t>
            </a:r>
            <a:r>
              <a:rPr lang="en-US" dirty="0" err="1"/>
              <a:t>zm</a:t>
            </a:r>
            <a:r>
              <a:rPr lang="en-US" dirty="0"/>
              <a:t>'. Then, it groups the data by </a:t>
            </a:r>
            <a:r>
              <a:rPr lang="en-US" dirty="0" err="1"/>
              <a:t>Dev_Id</a:t>
            </a:r>
            <a:r>
              <a:rPr lang="en-US" dirty="0"/>
              <a:t> and Difficulty, summing the </a:t>
            </a:r>
            <a:r>
              <a:rPr lang="en-US" dirty="0" err="1"/>
              <a:t>Stages_crossed</a:t>
            </a:r>
            <a:r>
              <a:rPr lang="en-US" dirty="0"/>
              <a:t> for each group. Finally, it arranges the result in descending order based on the total number of stages crossed, providing insights into the distribution of stage progression among different difficulty levels for Level 2 players with </a:t>
            </a:r>
            <a:r>
              <a:rPr lang="en-US" dirty="0" err="1"/>
              <a:t>zm_series</a:t>
            </a:r>
            <a:r>
              <a:rPr lang="en-US" dirty="0"/>
              <a:t> devices.</a:t>
            </a:r>
          </a:p>
        </p:txBody>
      </p:sp>
      <p:pic>
        <p:nvPicPr>
          <p:cNvPr id="6" name="Picture Placeholder 6">
            <a:extLst>
              <a:ext uri="{FF2B5EF4-FFF2-40B4-BE49-F238E27FC236}">
                <a16:creationId xmlns:a16="http://schemas.microsoft.com/office/drawing/2014/main" id="{97253667-62E0-BF2F-A705-152AFF212219}"/>
              </a:ext>
            </a:extLst>
          </p:cNvPr>
          <p:cNvPicPr>
            <a:picLocks noGrp="1" noChangeAspect="1"/>
          </p:cNvPicPr>
          <p:nvPr>
            <p:ph type="pic" sz="quarter" idx="10"/>
          </p:nvPr>
        </p:nvPicPr>
        <p:blipFill>
          <a:blip r:embed="rId2"/>
          <a:srcRect t="10657" b="10657"/>
          <a:stretch/>
        </p:blipFill>
        <p:spPr>
          <a:xfrm>
            <a:off x="1385888" y="590550"/>
            <a:ext cx="9144000" cy="3886200"/>
          </a:xfrm>
          <a:blipFill>
            <a:blip r:embed="rId2"/>
            <a:stretch>
              <a:fillRect/>
            </a:stretch>
          </a:blipFill>
        </p:spPr>
      </p:pic>
    </p:spTree>
    <p:extLst>
      <p:ext uri="{BB962C8B-B14F-4D97-AF65-F5344CB8AC3E}">
        <p14:creationId xmlns:p14="http://schemas.microsoft.com/office/powerpoint/2010/main" val="238087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71139" y="4940710"/>
            <a:ext cx="9173497" cy="1200329"/>
          </a:xfrm>
          <a:prstGeom prst="rect">
            <a:avLst/>
          </a:prstGeom>
          <a:noFill/>
        </p:spPr>
        <p:txBody>
          <a:bodyPr wrap="square" rtlCol="0">
            <a:spAutoFit/>
          </a:bodyPr>
          <a:lstStyle/>
          <a:p>
            <a:pPr algn="just"/>
            <a:r>
              <a:rPr lang="en-US" dirty="0"/>
              <a:t>This SQL query retrieves the player ID (P_ID) and calculates the total number of unique dates on which each player has played games. It groups the data by P_ID and counts the distinct </a:t>
            </a:r>
            <a:r>
              <a:rPr lang="en-US" dirty="0" err="1"/>
              <a:t>start_datetime</a:t>
            </a:r>
            <a:r>
              <a:rPr lang="en-US" dirty="0"/>
              <a:t> values for each player. Then, it filters the results to include only players who have played games on more than one date. This provides insights into players who have engaged with the game on multiple days.</a:t>
            </a:r>
          </a:p>
        </p:txBody>
      </p:sp>
      <p:pic>
        <p:nvPicPr>
          <p:cNvPr id="6" name="Picture Placeholder 6">
            <a:extLst>
              <a:ext uri="{FF2B5EF4-FFF2-40B4-BE49-F238E27FC236}">
                <a16:creationId xmlns:a16="http://schemas.microsoft.com/office/drawing/2014/main" id="{97253667-62E0-BF2F-A705-152AFF212219}"/>
              </a:ext>
            </a:extLst>
          </p:cNvPr>
          <p:cNvPicPr>
            <a:picLocks noGrp="1" noChangeAspect="1"/>
          </p:cNvPicPr>
          <p:nvPr>
            <p:ph type="pic" sz="quarter" idx="10"/>
          </p:nvPr>
        </p:nvPicPr>
        <p:blipFill>
          <a:blip r:embed="rId2"/>
          <a:srcRect t="10559" b="10559"/>
          <a:stretch/>
        </p:blipFill>
        <p:spPr>
          <a:xfrm>
            <a:off x="1385888" y="590550"/>
            <a:ext cx="9144000" cy="3886200"/>
          </a:xfrm>
          <a:blipFill>
            <a:blip r:embed="rId3"/>
            <a:stretch>
              <a:fillRect/>
            </a:stretch>
          </a:blipFill>
        </p:spPr>
      </p:pic>
    </p:spTree>
    <p:extLst>
      <p:ext uri="{BB962C8B-B14F-4D97-AF65-F5344CB8AC3E}">
        <p14:creationId xmlns:p14="http://schemas.microsoft.com/office/powerpoint/2010/main" val="155292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371138" y="4159045"/>
            <a:ext cx="9173497" cy="2031325"/>
          </a:xfrm>
          <a:prstGeom prst="rect">
            <a:avLst/>
          </a:prstGeom>
          <a:noFill/>
        </p:spPr>
        <p:txBody>
          <a:bodyPr wrap="square" rtlCol="0">
            <a:spAutoFit/>
          </a:bodyPr>
          <a:lstStyle/>
          <a:p>
            <a:pPr algn="just"/>
            <a:r>
              <a:rPr lang="en-US" dirty="0"/>
              <a:t>In this query, it calculates the average kill count for the Medium difficulty level using a Common Table Expression (CTE) named </a:t>
            </a:r>
            <a:r>
              <a:rPr lang="en-US" dirty="0" err="1"/>
              <a:t>MediumAvg</a:t>
            </a:r>
            <a:r>
              <a:rPr lang="en-US" dirty="0"/>
              <a:t>. Then, it selects the player ID (P_ID), level (Level), and the sum of kill counts (</a:t>
            </a:r>
            <a:r>
              <a:rPr lang="en-US" dirty="0" err="1"/>
              <a:t>total_kills</a:t>
            </a:r>
            <a:r>
              <a:rPr lang="en-US" dirty="0"/>
              <a:t>) from the level_details2 table, joining it with the </a:t>
            </a:r>
            <a:r>
              <a:rPr lang="en-US" dirty="0" err="1"/>
              <a:t>MediumAvg</a:t>
            </a:r>
            <a:r>
              <a:rPr lang="en-US" dirty="0"/>
              <a:t> CTE on the condition that the difficulty is Medium.</a:t>
            </a:r>
          </a:p>
          <a:p>
            <a:pPr algn="just"/>
            <a:r>
              <a:rPr lang="en-US" dirty="0"/>
              <a:t>Finally, it filters the results to include only rows where the kill count is greater than the average kill count for Medium difficulty and groups the data by P_ID and Level. This provides insights into players who have achieved kill counts surpassing the average for Medium difficulty, organized by player ID and level.</a:t>
            </a:r>
          </a:p>
        </p:txBody>
      </p:sp>
      <p:pic>
        <p:nvPicPr>
          <p:cNvPr id="14" name="Picture 13">
            <a:extLst>
              <a:ext uri="{FF2B5EF4-FFF2-40B4-BE49-F238E27FC236}">
                <a16:creationId xmlns:a16="http://schemas.microsoft.com/office/drawing/2014/main" id="{DC370382-D72F-F9F0-10F7-D5535124126A}"/>
              </a:ext>
            </a:extLst>
          </p:cNvPr>
          <p:cNvPicPr>
            <a:picLocks noChangeAspect="1"/>
          </p:cNvPicPr>
          <p:nvPr/>
        </p:nvPicPr>
        <p:blipFill>
          <a:blip r:embed="rId2"/>
          <a:srcRect/>
          <a:stretch/>
        </p:blipFill>
        <p:spPr>
          <a:xfrm>
            <a:off x="6528938" y="567352"/>
            <a:ext cx="5432005" cy="2876396"/>
          </a:xfrm>
          <a:prstGeom prst="rect">
            <a:avLst/>
          </a:prstGeom>
        </p:spPr>
      </p:pic>
      <p:pic>
        <p:nvPicPr>
          <p:cNvPr id="2" name="Picture 1">
            <a:extLst>
              <a:ext uri="{FF2B5EF4-FFF2-40B4-BE49-F238E27FC236}">
                <a16:creationId xmlns:a16="http://schemas.microsoft.com/office/drawing/2014/main" id="{AAE737EE-EA9A-6E2C-E97E-25DE74DB525C}"/>
              </a:ext>
            </a:extLst>
          </p:cNvPr>
          <p:cNvPicPr>
            <a:picLocks noChangeAspect="1"/>
          </p:cNvPicPr>
          <p:nvPr/>
        </p:nvPicPr>
        <p:blipFill>
          <a:blip r:embed="rId3"/>
          <a:stretch>
            <a:fillRect/>
          </a:stretch>
        </p:blipFill>
        <p:spPr>
          <a:xfrm>
            <a:off x="525881" y="552604"/>
            <a:ext cx="5432005" cy="2876396"/>
          </a:xfrm>
          <a:prstGeom prst="rect">
            <a:avLst/>
          </a:prstGeom>
        </p:spPr>
      </p:pic>
    </p:spTree>
    <p:extLst>
      <p:ext uri="{BB962C8B-B14F-4D97-AF65-F5344CB8AC3E}">
        <p14:creationId xmlns:p14="http://schemas.microsoft.com/office/powerpoint/2010/main" val="221869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7E5D1-2DEC-A445-6367-C690E4861CBC}"/>
              </a:ext>
            </a:extLst>
          </p:cNvPr>
          <p:cNvSpPr txBox="1"/>
          <p:nvPr/>
        </p:nvSpPr>
        <p:spPr>
          <a:xfrm>
            <a:off x="1253612" y="4719484"/>
            <a:ext cx="9173497" cy="1477328"/>
          </a:xfrm>
          <a:prstGeom prst="rect">
            <a:avLst/>
          </a:prstGeom>
          <a:noFill/>
        </p:spPr>
        <p:txBody>
          <a:bodyPr wrap="square" rtlCol="0">
            <a:spAutoFit/>
          </a:bodyPr>
          <a:lstStyle/>
          <a:p>
            <a:pPr algn="just"/>
            <a:r>
              <a:rPr lang="en-US" dirty="0"/>
              <a:t>This SQL query retrieves the sum of lives earned (</a:t>
            </a:r>
            <a:r>
              <a:rPr lang="en-US" dirty="0" err="1"/>
              <a:t>total_lives</a:t>
            </a:r>
            <a:r>
              <a:rPr lang="en-US" dirty="0"/>
              <a:t>) for each Level, grouped by its corresponding </a:t>
            </a:r>
            <a:r>
              <a:rPr lang="en-US" dirty="0" err="1"/>
              <a:t>Level_code</a:t>
            </a:r>
            <a:r>
              <a:rPr lang="en-US" dirty="0"/>
              <a:t>, excluding Level 0.It utilizes a CASE statement to determine the </a:t>
            </a:r>
            <a:r>
              <a:rPr lang="en-US" dirty="0" err="1"/>
              <a:t>Level_code</a:t>
            </a:r>
            <a:r>
              <a:rPr lang="en-US" dirty="0"/>
              <a:t> based on whether the player has a Level 1 code (L1_Code) or a Level 2 code (L2_Code).The results are ordered in ascending order of Level, providing insights into the total lives earned for each level, categorized by its corresponding level code.</a:t>
            </a:r>
          </a:p>
        </p:txBody>
      </p:sp>
      <p:pic>
        <p:nvPicPr>
          <p:cNvPr id="6" name="Picture Placeholder 6">
            <a:extLst>
              <a:ext uri="{FF2B5EF4-FFF2-40B4-BE49-F238E27FC236}">
                <a16:creationId xmlns:a16="http://schemas.microsoft.com/office/drawing/2014/main" id="{97253667-62E0-BF2F-A705-152AFF212219}"/>
              </a:ext>
            </a:extLst>
          </p:cNvPr>
          <p:cNvPicPr>
            <a:picLocks noGrp="1" noChangeAspect="1"/>
          </p:cNvPicPr>
          <p:nvPr>
            <p:ph type="pic" sz="quarter" idx="10"/>
          </p:nvPr>
        </p:nvPicPr>
        <p:blipFill>
          <a:blip r:embed="rId2"/>
          <a:srcRect l="1942" r="1942"/>
          <a:stretch/>
        </p:blipFill>
        <p:spPr>
          <a:xfrm>
            <a:off x="353961" y="327788"/>
            <a:ext cx="5486400" cy="3886200"/>
          </a:xfrm>
          <a:blipFill>
            <a:blip r:embed="rId3"/>
            <a:stretch>
              <a:fillRect/>
            </a:stretch>
          </a:blipFill>
        </p:spPr>
      </p:pic>
      <p:pic>
        <p:nvPicPr>
          <p:cNvPr id="4" name="Picture 3">
            <a:extLst>
              <a:ext uri="{FF2B5EF4-FFF2-40B4-BE49-F238E27FC236}">
                <a16:creationId xmlns:a16="http://schemas.microsoft.com/office/drawing/2014/main" id="{F8FFF1B5-EDBC-34F3-BFCC-5B6E95044A87}"/>
              </a:ext>
            </a:extLst>
          </p:cNvPr>
          <p:cNvPicPr>
            <a:picLocks noChangeAspect="1"/>
          </p:cNvPicPr>
          <p:nvPr/>
        </p:nvPicPr>
        <p:blipFill>
          <a:blip r:embed="rId4"/>
          <a:srcRect/>
          <a:stretch/>
        </p:blipFill>
        <p:spPr>
          <a:xfrm>
            <a:off x="6612194" y="327788"/>
            <a:ext cx="4975966" cy="3935800"/>
          </a:xfrm>
          <a:prstGeom prst="rect">
            <a:avLst/>
          </a:prstGeom>
        </p:spPr>
      </p:pic>
    </p:spTree>
    <p:extLst>
      <p:ext uri="{BB962C8B-B14F-4D97-AF65-F5344CB8AC3E}">
        <p14:creationId xmlns:p14="http://schemas.microsoft.com/office/powerpoint/2010/main" val="374110274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{058277E9-4C8D-4CFA-9790-FA14DB35EE83}tf67061901_win32</Template>
  <TotalTime>244</TotalTime>
  <Words>1532</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Daytona Condensed Light</vt:lpstr>
      <vt:lpstr>Posterama</vt:lpstr>
      <vt:lpstr>Times New Roman</vt:lpstr>
      <vt:lpstr>Office Theme</vt:lpstr>
      <vt:lpstr>Game data analysis  using mysql</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Shahriar Alam</dc:creator>
  <cp:lastModifiedBy>Shahriar Alam</cp:lastModifiedBy>
  <cp:revision>8</cp:revision>
  <dcterms:created xsi:type="dcterms:W3CDTF">2024-04-22T16:14:13Z</dcterms:created>
  <dcterms:modified xsi:type="dcterms:W3CDTF">2024-04-23T17:23:21Z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