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6" r:id="rId2"/>
    <p:sldId id="268" r:id="rId3"/>
    <p:sldId id="257" r:id="rId4"/>
    <p:sldId id="267" r:id="rId5"/>
    <p:sldId id="258" r:id="rId6"/>
    <p:sldId id="259" r:id="rId7"/>
    <p:sldId id="260" r:id="rId8"/>
    <p:sldId id="261" r:id="rId9"/>
    <p:sldId id="262" r:id="rId10"/>
    <p:sldId id="263" r:id="rId11"/>
    <p:sldId id="264" r:id="rId12"/>
    <p:sldId id="265" r:id="rId13"/>
    <p:sldId id="266"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4C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B8F6D5-FE5B-4B96-918D-4A9E8E940E0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0031C-14B2-404B-BE7E-AF4F4140471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934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9B8F6D5-FE5B-4B96-918D-4A9E8E940E0E}"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303675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8F6D5-FE5B-4B96-918D-4A9E8E940E0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2880106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8F6D5-FE5B-4B96-918D-4A9E8E940E0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0031C-14B2-404B-BE7E-AF4F4140471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4284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8F6D5-FE5B-4B96-918D-4A9E8E940E0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2532897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8F6D5-FE5B-4B96-918D-4A9E8E940E0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0031C-14B2-404B-BE7E-AF4F4140471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21978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8F6D5-FE5B-4B96-918D-4A9E8E940E0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3856704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8F6D5-FE5B-4B96-918D-4A9E8E940E0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1538963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8F6D5-FE5B-4B96-918D-4A9E8E940E0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2457911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8F6D5-FE5B-4B96-918D-4A9E8E940E0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870696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8F6D5-FE5B-4B96-918D-4A9E8E940E0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54076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8F6D5-FE5B-4B96-918D-4A9E8E940E0E}"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314465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B8F6D5-FE5B-4B96-918D-4A9E8E940E0E}"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293046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B8F6D5-FE5B-4B96-918D-4A9E8E940E0E}"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239806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8F6D5-FE5B-4B96-918D-4A9E8E940E0E}"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311108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8F6D5-FE5B-4B96-918D-4A9E8E940E0E}"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269553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8F6D5-FE5B-4B96-918D-4A9E8E940E0E}"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0031C-14B2-404B-BE7E-AF4F41404719}" type="slidenum">
              <a:rPr lang="en-US" smtClean="0"/>
              <a:t>‹#›</a:t>
            </a:fld>
            <a:endParaRPr lang="en-US"/>
          </a:p>
        </p:txBody>
      </p:sp>
    </p:spTree>
    <p:extLst>
      <p:ext uri="{BB962C8B-B14F-4D97-AF65-F5344CB8AC3E}">
        <p14:creationId xmlns:p14="http://schemas.microsoft.com/office/powerpoint/2010/main" val="392673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9B8F6D5-FE5B-4B96-918D-4A9E8E940E0E}" type="datetimeFigureOut">
              <a:rPr lang="en-US" smtClean="0"/>
              <a:t>5/2/2024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3D0031C-14B2-404B-BE7E-AF4F41404719}" type="slidenum">
              <a:rPr lang="en-US" smtClean="0"/>
              <a:t>‹#›</a:t>
            </a:fld>
            <a:endParaRPr lang="en-US"/>
          </a:p>
        </p:txBody>
      </p:sp>
    </p:spTree>
    <p:extLst>
      <p:ext uri="{BB962C8B-B14F-4D97-AF65-F5344CB8AC3E}">
        <p14:creationId xmlns:p14="http://schemas.microsoft.com/office/powerpoint/2010/main" val="1976568290"/>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hahriar-alam-saika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www.linkedin.com/company/mentorness/?originalSubdomain=i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F2E-9A0B-620B-1D79-1A90F412053C}"/>
              </a:ext>
            </a:extLst>
          </p:cNvPr>
          <p:cNvSpPr>
            <a:spLocks noGrp="1"/>
          </p:cNvSpPr>
          <p:nvPr>
            <p:ph type="ctrTitle"/>
          </p:nvPr>
        </p:nvSpPr>
        <p:spPr>
          <a:xfrm>
            <a:off x="0" y="0"/>
            <a:ext cx="12192000" cy="6858000"/>
          </a:xfrm>
        </p:spPr>
        <p:txBody>
          <a:bodyPr/>
          <a:lstStyle/>
          <a:p>
            <a:endParaRPr lang="en-US" dirty="0"/>
          </a:p>
        </p:txBody>
      </p:sp>
      <p:pic>
        <p:nvPicPr>
          <p:cNvPr id="5" name="Picture 4">
            <a:extLst>
              <a:ext uri="{FF2B5EF4-FFF2-40B4-BE49-F238E27FC236}">
                <a16:creationId xmlns:a16="http://schemas.microsoft.com/office/drawing/2014/main" id="{0D8DDB96-BDB1-3C18-F6A6-A6A50F90CB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DC211112-A6F6-F4D7-6DDF-B8EB8F81487F}"/>
              </a:ext>
            </a:extLst>
          </p:cNvPr>
          <p:cNvSpPr txBox="1"/>
          <p:nvPr/>
        </p:nvSpPr>
        <p:spPr>
          <a:xfrm>
            <a:off x="235973" y="825911"/>
            <a:ext cx="709397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Aircraft Crash Analysis Using Power BI </a:t>
            </a:r>
          </a:p>
        </p:txBody>
      </p:sp>
      <p:sp>
        <p:nvSpPr>
          <p:cNvPr id="7" name="TextBox 6">
            <a:extLst>
              <a:ext uri="{FF2B5EF4-FFF2-40B4-BE49-F238E27FC236}">
                <a16:creationId xmlns:a16="http://schemas.microsoft.com/office/drawing/2014/main" id="{89069268-5E59-65D2-107F-5B94388EFB67}"/>
              </a:ext>
            </a:extLst>
          </p:cNvPr>
          <p:cNvSpPr txBox="1"/>
          <p:nvPr/>
        </p:nvSpPr>
        <p:spPr>
          <a:xfrm>
            <a:off x="0" y="4555985"/>
            <a:ext cx="7093975"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Internship Project By </a:t>
            </a:r>
            <a:r>
              <a:rPr lang="en-US" sz="2800" b="1" dirty="0">
                <a:latin typeface="Times New Roman" panose="02020603050405020304" pitchFamily="18" charset="0"/>
                <a:cs typeface="Times New Roman" panose="02020603050405020304" pitchFamily="18" charset="0"/>
                <a:hlinkClick r:id="rId3"/>
              </a:rPr>
              <a:t>Shahriar Alam </a:t>
            </a:r>
            <a:r>
              <a:rPr lang="en-US" sz="2800" b="1" dirty="0">
                <a:latin typeface="Times New Roman" panose="02020603050405020304" pitchFamily="18" charset="0"/>
                <a:cs typeface="Times New Roman" panose="02020603050405020304" pitchFamily="18" charset="0"/>
              </a:rPr>
              <a:t>With </a:t>
            </a:r>
            <a:r>
              <a:rPr lang="en-US" sz="2800" b="1" dirty="0" err="1">
                <a:latin typeface="Times New Roman" panose="02020603050405020304" pitchFamily="18" charset="0"/>
                <a:cs typeface="Times New Roman" panose="02020603050405020304" pitchFamily="18" charset="0"/>
                <a:hlinkClick r:id="rId4"/>
              </a:rPr>
              <a:t>Mentorness</a:t>
            </a:r>
            <a:r>
              <a:rPr lang="en-US" sz="2800" b="1" dirty="0">
                <a:latin typeface="Times New Roman" panose="02020603050405020304" pitchFamily="18" charset="0"/>
                <a:cs typeface="Times New Roman" panose="02020603050405020304" pitchFamily="18" charset="0"/>
                <a:hlinkClick r:id="rId4"/>
              </a:rPr>
              <a:t> </a:t>
            </a:r>
            <a:endParaRPr lang="en-US"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8F5239-BE3A-3BCE-BE85-14434E976A44}"/>
              </a:ext>
            </a:extLst>
          </p:cNvPr>
          <p:cNvSpPr txBox="1"/>
          <p:nvPr/>
        </p:nvSpPr>
        <p:spPr>
          <a:xfrm>
            <a:off x="235973" y="5770479"/>
            <a:ext cx="709397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BATCH –MIP-DA-06</a:t>
            </a:r>
          </a:p>
        </p:txBody>
      </p:sp>
    </p:spTree>
    <p:extLst>
      <p:ext uri="{BB962C8B-B14F-4D97-AF65-F5344CB8AC3E}">
        <p14:creationId xmlns:p14="http://schemas.microsoft.com/office/powerpoint/2010/main" val="324650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6A099F-77F8-A5A0-0191-41DA70575CCC}"/>
              </a:ext>
            </a:extLst>
          </p:cNvPr>
          <p:cNvSpPr/>
          <p:nvPr/>
        </p:nvSpPr>
        <p:spPr>
          <a:xfrm>
            <a:off x="604683" y="700201"/>
            <a:ext cx="11267768" cy="5751871"/>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C7C218E7-58BE-385A-4801-323E05F9050D}"/>
              </a:ext>
            </a:extLst>
          </p:cNvPr>
          <p:cNvSpPr txBox="1"/>
          <p:nvPr/>
        </p:nvSpPr>
        <p:spPr>
          <a:xfrm>
            <a:off x="2536723" y="176981"/>
            <a:ext cx="791496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Create Date Table</a:t>
            </a:r>
          </a:p>
        </p:txBody>
      </p:sp>
    </p:spTree>
    <p:extLst>
      <p:ext uri="{BB962C8B-B14F-4D97-AF65-F5344CB8AC3E}">
        <p14:creationId xmlns:p14="http://schemas.microsoft.com/office/powerpoint/2010/main" val="377671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6A099F-77F8-A5A0-0191-41DA70575CCC}"/>
              </a:ext>
            </a:extLst>
          </p:cNvPr>
          <p:cNvSpPr/>
          <p:nvPr/>
        </p:nvSpPr>
        <p:spPr>
          <a:xfrm>
            <a:off x="604683" y="700201"/>
            <a:ext cx="11267768" cy="5751871"/>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C7C218E7-58BE-385A-4801-323E05F9050D}"/>
              </a:ext>
            </a:extLst>
          </p:cNvPr>
          <p:cNvSpPr txBox="1"/>
          <p:nvPr/>
        </p:nvSpPr>
        <p:spPr>
          <a:xfrm>
            <a:off x="2536723" y="176981"/>
            <a:ext cx="791496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Temporal Aircraft Crash Analysis Over Years</a:t>
            </a:r>
          </a:p>
        </p:txBody>
      </p:sp>
    </p:spTree>
    <p:extLst>
      <p:ext uri="{BB962C8B-B14F-4D97-AF65-F5344CB8AC3E}">
        <p14:creationId xmlns:p14="http://schemas.microsoft.com/office/powerpoint/2010/main" val="190263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6A099F-77F8-A5A0-0191-41DA70575CCC}"/>
              </a:ext>
            </a:extLst>
          </p:cNvPr>
          <p:cNvSpPr/>
          <p:nvPr/>
        </p:nvSpPr>
        <p:spPr>
          <a:xfrm>
            <a:off x="604683" y="700201"/>
            <a:ext cx="11267768" cy="5751871"/>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C7C218E7-58BE-385A-4801-323E05F9050D}"/>
              </a:ext>
            </a:extLst>
          </p:cNvPr>
          <p:cNvSpPr txBox="1"/>
          <p:nvPr/>
        </p:nvSpPr>
        <p:spPr>
          <a:xfrm>
            <a:off x="2536723" y="176981"/>
            <a:ext cx="791496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Temporal Aircraft Crash Analysis Over Years</a:t>
            </a:r>
          </a:p>
        </p:txBody>
      </p:sp>
    </p:spTree>
    <p:extLst>
      <p:ext uri="{BB962C8B-B14F-4D97-AF65-F5344CB8AC3E}">
        <p14:creationId xmlns:p14="http://schemas.microsoft.com/office/powerpoint/2010/main" val="327602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6A099F-77F8-A5A0-0191-41DA70575CCC}"/>
              </a:ext>
            </a:extLst>
          </p:cNvPr>
          <p:cNvSpPr/>
          <p:nvPr/>
        </p:nvSpPr>
        <p:spPr>
          <a:xfrm>
            <a:off x="604683" y="700201"/>
            <a:ext cx="11267768" cy="5751871"/>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C7C218E7-58BE-385A-4801-323E05F9050D}"/>
              </a:ext>
            </a:extLst>
          </p:cNvPr>
          <p:cNvSpPr txBox="1"/>
          <p:nvPr/>
        </p:nvSpPr>
        <p:spPr>
          <a:xfrm>
            <a:off x="2536723" y="176981"/>
            <a:ext cx="791496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Temporal Aircraft Crash Analysis Over Years</a:t>
            </a:r>
          </a:p>
        </p:txBody>
      </p:sp>
    </p:spTree>
    <p:extLst>
      <p:ext uri="{BB962C8B-B14F-4D97-AF65-F5344CB8AC3E}">
        <p14:creationId xmlns:p14="http://schemas.microsoft.com/office/powerpoint/2010/main" val="2547672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F2E-9A0B-620B-1D79-1A90F412053C}"/>
              </a:ext>
            </a:extLst>
          </p:cNvPr>
          <p:cNvSpPr>
            <a:spLocks noGrp="1"/>
          </p:cNvSpPr>
          <p:nvPr>
            <p:ph type="ctrTitle"/>
          </p:nvPr>
        </p:nvSpPr>
        <p:spPr>
          <a:xfrm>
            <a:off x="0" y="0"/>
            <a:ext cx="12192000" cy="6858000"/>
          </a:xfrm>
        </p:spPr>
        <p:txBody>
          <a:bodyPr>
            <a:normAutofit/>
          </a:bodyPr>
          <a:lstStyle/>
          <a:p>
            <a:endParaRPr lang="en-US" sz="1100" dirty="0"/>
          </a:p>
        </p:txBody>
      </p:sp>
      <p:sp>
        <p:nvSpPr>
          <p:cNvPr id="6" name="TextBox 5">
            <a:extLst>
              <a:ext uri="{FF2B5EF4-FFF2-40B4-BE49-F238E27FC236}">
                <a16:creationId xmlns:a16="http://schemas.microsoft.com/office/drawing/2014/main" id="{4CD4985A-3D53-B5AF-39A4-027E52F37F22}"/>
              </a:ext>
            </a:extLst>
          </p:cNvPr>
          <p:cNvSpPr txBox="1"/>
          <p:nvPr/>
        </p:nvSpPr>
        <p:spPr>
          <a:xfrm>
            <a:off x="899651" y="2282965"/>
            <a:ext cx="10397613" cy="2308324"/>
          </a:xfrm>
          <a:prstGeom prst="rect">
            <a:avLst/>
          </a:prstGeom>
          <a:noFill/>
        </p:spPr>
        <p:txBody>
          <a:bodyPr wrap="square" rtlCol="0">
            <a:spAutoFit/>
          </a:bodyPr>
          <a:lstStyle/>
          <a:p>
            <a:pPr algn="just"/>
            <a:r>
              <a:rPr lang="en-US" sz="2400" dirty="0"/>
              <a:t>In Power BI, I can use Power Query to transform my data, including scenarios where I need to handle null or blank values in a column. By adding a custom column with an if...then...else logic, I can ensure that the country name equals the city name when the country name is null or blank. This approach helps ensure consistency in my data and prepares it for further analysis and visualization in Power BI.</a:t>
            </a:r>
          </a:p>
        </p:txBody>
      </p:sp>
      <p:sp>
        <p:nvSpPr>
          <p:cNvPr id="7" name="TextBox 6">
            <a:extLst>
              <a:ext uri="{FF2B5EF4-FFF2-40B4-BE49-F238E27FC236}">
                <a16:creationId xmlns:a16="http://schemas.microsoft.com/office/drawing/2014/main" id="{8938235E-7C67-E213-9515-0C412BF6E127}"/>
              </a:ext>
            </a:extLst>
          </p:cNvPr>
          <p:cNvSpPr txBox="1"/>
          <p:nvPr/>
        </p:nvSpPr>
        <p:spPr>
          <a:xfrm>
            <a:off x="4689987" y="1312605"/>
            <a:ext cx="3229897" cy="584775"/>
          </a:xfrm>
          <a:prstGeom prst="rect">
            <a:avLst/>
          </a:prstGeom>
          <a:noFill/>
        </p:spPr>
        <p:txBody>
          <a:bodyPr wrap="square" rtlCol="0">
            <a:spAutoFit/>
          </a:bodyPr>
          <a:lstStyle/>
          <a:p>
            <a:pPr algn="ctr"/>
            <a:r>
              <a:rPr lang="en-US" sz="3200" b="1" dirty="0">
                <a:solidFill>
                  <a:srgbClr val="00CCFF"/>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063174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F2E-9A0B-620B-1D79-1A90F412053C}"/>
              </a:ext>
            </a:extLst>
          </p:cNvPr>
          <p:cNvSpPr>
            <a:spLocks noGrp="1"/>
          </p:cNvSpPr>
          <p:nvPr>
            <p:ph type="ctrTitle"/>
          </p:nvPr>
        </p:nvSpPr>
        <p:spPr>
          <a:xfrm>
            <a:off x="0" y="0"/>
            <a:ext cx="12192000" cy="6858000"/>
          </a:xfrm>
        </p:spPr>
        <p:txBody>
          <a:bodyPr>
            <a:normAutofit/>
          </a:bodyPr>
          <a:lstStyle/>
          <a:p>
            <a:endParaRPr lang="en-US" sz="1100" dirty="0"/>
          </a:p>
        </p:txBody>
      </p:sp>
      <p:sp>
        <p:nvSpPr>
          <p:cNvPr id="7" name="TextBox 6">
            <a:extLst>
              <a:ext uri="{FF2B5EF4-FFF2-40B4-BE49-F238E27FC236}">
                <a16:creationId xmlns:a16="http://schemas.microsoft.com/office/drawing/2014/main" id="{8938235E-7C67-E213-9515-0C412BF6E127}"/>
              </a:ext>
            </a:extLst>
          </p:cNvPr>
          <p:cNvSpPr txBox="1"/>
          <p:nvPr/>
        </p:nvSpPr>
        <p:spPr>
          <a:xfrm>
            <a:off x="4601497" y="3136612"/>
            <a:ext cx="3229897" cy="584775"/>
          </a:xfrm>
          <a:prstGeom prst="rect">
            <a:avLst/>
          </a:prstGeom>
          <a:noFill/>
        </p:spPr>
        <p:txBody>
          <a:bodyPr wrap="square" rtlCol="0">
            <a:spAutoFit/>
          </a:bodyPr>
          <a:lstStyle/>
          <a:p>
            <a:pPr algn="ctr"/>
            <a:r>
              <a:rPr lang="en-US" sz="3200" b="1" dirty="0">
                <a:solidFill>
                  <a:srgbClr val="00CCFF"/>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8161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F2E-9A0B-620B-1D79-1A90F412053C}"/>
              </a:ext>
            </a:extLst>
          </p:cNvPr>
          <p:cNvSpPr>
            <a:spLocks noGrp="1"/>
          </p:cNvSpPr>
          <p:nvPr>
            <p:ph type="ctrTitle"/>
          </p:nvPr>
        </p:nvSpPr>
        <p:spPr>
          <a:xfrm>
            <a:off x="0" y="0"/>
            <a:ext cx="12192000" cy="6858000"/>
          </a:xfrm>
        </p:spPr>
        <p:txBody>
          <a:bodyPr>
            <a:normAutofit/>
          </a:bodyPr>
          <a:lstStyle/>
          <a:p>
            <a:endParaRPr lang="en-US" sz="1100" dirty="0"/>
          </a:p>
        </p:txBody>
      </p:sp>
      <p:sp>
        <p:nvSpPr>
          <p:cNvPr id="6" name="TextBox 5">
            <a:extLst>
              <a:ext uri="{FF2B5EF4-FFF2-40B4-BE49-F238E27FC236}">
                <a16:creationId xmlns:a16="http://schemas.microsoft.com/office/drawing/2014/main" id="{4CD4985A-3D53-B5AF-39A4-027E52F37F22}"/>
              </a:ext>
            </a:extLst>
          </p:cNvPr>
          <p:cNvSpPr txBox="1"/>
          <p:nvPr/>
        </p:nvSpPr>
        <p:spPr>
          <a:xfrm>
            <a:off x="4409768" y="2330243"/>
            <a:ext cx="4925961" cy="2677656"/>
          </a:xfrm>
          <a:prstGeom prst="rect">
            <a:avLst/>
          </a:prstGeom>
          <a:noFill/>
        </p:spPr>
        <p:txBody>
          <a:bodyPr wrap="square" rtlCol="0">
            <a:spAutoFit/>
          </a:bodyPr>
          <a:lstStyle/>
          <a:p>
            <a:endParaRPr lang="en-US" sz="2400" dirty="0"/>
          </a:p>
          <a:p>
            <a:r>
              <a:rPr lang="en-US" sz="2400" dirty="0"/>
              <a:t>1.Temporal Analysis</a:t>
            </a:r>
          </a:p>
          <a:p>
            <a:r>
              <a:rPr lang="en-US" sz="2400" dirty="0"/>
              <a:t>2. Geospatial Analysis</a:t>
            </a:r>
          </a:p>
          <a:p>
            <a:r>
              <a:rPr lang="en-US" sz="2400" dirty="0"/>
              <a:t>3. Operator Performance</a:t>
            </a:r>
          </a:p>
          <a:p>
            <a:r>
              <a:rPr lang="en-US" sz="2400" dirty="0"/>
              <a:t>4. Aircraft Analysis</a:t>
            </a:r>
          </a:p>
          <a:p>
            <a:r>
              <a:rPr lang="en-US" sz="2400" dirty="0"/>
              <a:t>5. Fatality Trends</a:t>
            </a:r>
          </a:p>
          <a:p>
            <a:r>
              <a:rPr lang="en-US" sz="2400" dirty="0"/>
              <a:t>6. Route Analysis</a:t>
            </a:r>
          </a:p>
        </p:txBody>
      </p:sp>
      <p:sp>
        <p:nvSpPr>
          <p:cNvPr id="7" name="TextBox 6">
            <a:extLst>
              <a:ext uri="{FF2B5EF4-FFF2-40B4-BE49-F238E27FC236}">
                <a16:creationId xmlns:a16="http://schemas.microsoft.com/office/drawing/2014/main" id="{8938235E-7C67-E213-9515-0C412BF6E127}"/>
              </a:ext>
            </a:extLst>
          </p:cNvPr>
          <p:cNvSpPr txBox="1"/>
          <p:nvPr/>
        </p:nvSpPr>
        <p:spPr>
          <a:xfrm>
            <a:off x="4689987" y="1312605"/>
            <a:ext cx="3229897" cy="646331"/>
          </a:xfrm>
          <a:prstGeom prst="rect">
            <a:avLst/>
          </a:prstGeom>
          <a:noFill/>
        </p:spPr>
        <p:txBody>
          <a:bodyPr wrap="square" rtlCol="0">
            <a:spAutoFit/>
          </a:bodyPr>
          <a:lstStyle/>
          <a:p>
            <a:pPr algn="ctr"/>
            <a:r>
              <a:rPr lang="en-US" sz="3600" b="1" dirty="0">
                <a:solidFill>
                  <a:srgbClr val="00CCFF"/>
                </a:solidFill>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107720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F2E-9A0B-620B-1D79-1A90F412053C}"/>
              </a:ext>
            </a:extLst>
          </p:cNvPr>
          <p:cNvSpPr>
            <a:spLocks noGrp="1"/>
          </p:cNvSpPr>
          <p:nvPr>
            <p:ph type="ctrTitle"/>
          </p:nvPr>
        </p:nvSpPr>
        <p:spPr>
          <a:xfrm>
            <a:off x="0" y="0"/>
            <a:ext cx="12192000" cy="6858000"/>
          </a:xfrm>
        </p:spPr>
        <p:txBody>
          <a:bodyPr>
            <a:normAutofit/>
          </a:bodyPr>
          <a:lstStyle/>
          <a:p>
            <a:endParaRPr lang="en-US" sz="1100" dirty="0"/>
          </a:p>
        </p:txBody>
      </p:sp>
      <p:sp>
        <p:nvSpPr>
          <p:cNvPr id="9" name="TextBox 8">
            <a:extLst>
              <a:ext uri="{FF2B5EF4-FFF2-40B4-BE49-F238E27FC236}">
                <a16:creationId xmlns:a16="http://schemas.microsoft.com/office/drawing/2014/main" id="{6D5C4307-B7F3-0B6B-B858-AA955BCBC61D}"/>
              </a:ext>
            </a:extLst>
          </p:cNvPr>
          <p:cNvSpPr txBox="1"/>
          <p:nvPr/>
        </p:nvSpPr>
        <p:spPr>
          <a:xfrm flipH="1">
            <a:off x="339212" y="781665"/>
            <a:ext cx="3834581" cy="3693319"/>
          </a:xfrm>
          <a:prstGeom prst="rect">
            <a:avLst/>
          </a:prstGeom>
          <a:noFill/>
        </p:spPr>
        <p:txBody>
          <a:bodyPr wrap="square" rtlCol="0">
            <a:spAutoFit/>
          </a:bodyPr>
          <a:lstStyle/>
          <a:p>
            <a:pPr algn="just"/>
            <a:r>
              <a:rPr lang="en-US" sz="1800" b="1" i="0" dirty="0">
                <a:solidFill>
                  <a:srgbClr val="000000"/>
                </a:solidFill>
                <a:effectLst/>
                <a:latin typeface="Calibri" panose="020F0502020204030204" pitchFamily="34" charset="0"/>
              </a:rPr>
              <a:t>Dataset Description:</a:t>
            </a:r>
          </a:p>
          <a:p>
            <a:pPr algn="just"/>
            <a:r>
              <a:rPr lang="en-US" sz="1800" b="0" i="0" dirty="0">
                <a:solidFill>
                  <a:srgbClr val="000000"/>
                </a:solidFill>
                <a:effectLst/>
                <a:latin typeface="Calibri" panose="020F0502020204030204" pitchFamily="34" charset="0"/>
              </a:rPr>
              <a:t>1. Date: Date of the airplane crash.</a:t>
            </a:r>
          </a:p>
          <a:p>
            <a:pPr algn="just"/>
            <a:r>
              <a:rPr lang="en-US" sz="1800" b="0" i="0" dirty="0">
                <a:solidFill>
                  <a:srgbClr val="000000"/>
                </a:solidFill>
                <a:effectLst/>
                <a:latin typeface="Calibri" panose="020F0502020204030204" pitchFamily="34" charset="0"/>
              </a:rPr>
              <a:t>2. Time: Time of the airplane crash.</a:t>
            </a:r>
          </a:p>
          <a:p>
            <a:pPr algn="just"/>
            <a:r>
              <a:rPr lang="en-US" sz="1800" b="0" i="0" dirty="0">
                <a:solidFill>
                  <a:srgbClr val="000000"/>
                </a:solidFill>
                <a:effectLst/>
                <a:latin typeface="Calibri" panose="020F0502020204030204" pitchFamily="34" charset="0"/>
              </a:rPr>
              <a:t>3. Location: Location where the airplane crash occurred.</a:t>
            </a:r>
          </a:p>
          <a:p>
            <a:pPr algn="just"/>
            <a:r>
              <a:rPr lang="en-US" sz="1800" b="0" i="0" dirty="0">
                <a:solidFill>
                  <a:srgbClr val="000000"/>
                </a:solidFill>
                <a:effectLst/>
                <a:latin typeface="Calibri" panose="020F0502020204030204" pitchFamily="34" charset="0"/>
              </a:rPr>
              <a:t>4. Operator: Operator or airline involved in the incident.</a:t>
            </a:r>
          </a:p>
          <a:p>
            <a:pPr algn="just"/>
            <a:r>
              <a:rPr lang="en-US" sz="1800" b="0" i="0" dirty="0">
                <a:solidFill>
                  <a:srgbClr val="000000"/>
                </a:solidFill>
                <a:effectLst/>
                <a:latin typeface="Calibri" panose="020F0502020204030204" pitchFamily="34" charset="0"/>
              </a:rPr>
              <a:t>5.Flight:	Flight	number associated with the incident.</a:t>
            </a:r>
          </a:p>
          <a:p>
            <a:pPr algn="just"/>
            <a:r>
              <a:rPr lang="en-US" sz="1800" b="0" i="0" dirty="0">
                <a:solidFill>
                  <a:srgbClr val="000000"/>
                </a:solidFill>
                <a:effectLst/>
                <a:latin typeface="Calibri" panose="020F0502020204030204" pitchFamily="34" charset="0"/>
              </a:rPr>
              <a:t>6. Route: Planned route of the flight.</a:t>
            </a:r>
          </a:p>
          <a:p>
            <a:pPr algn="just"/>
            <a:r>
              <a:rPr lang="en-US" sz="1800" b="0" i="0" dirty="0">
                <a:solidFill>
                  <a:srgbClr val="000000"/>
                </a:solidFill>
                <a:effectLst/>
                <a:latin typeface="Calibri" panose="020F0502020204030204" pitchFamily="34" charset="0"/>
              </a:rPr>
              <a:t>7. AC Type: Aircraft type involved in the	crash</a:t>
            </a:r>
            <a:r>
              <a:rPr lang="en-US" dirty="0"/>
              <a:t> </a:t>
            </a:r>
            <a:br>
              <a:rPr lang="en-US" dirty="0"/>
            </a:br>
            <a:endParaRPr lang="en-US" dirty="0"/>
          </a:p>
        </p:txBody>
      </p:sp>
      <p:sp>
        <p:nvSpPr>
          <p:cNvPr id="10" name="TextBox 9">
            <a:extLst>
              <a:ext uri="{FF2B5EF4-FFF2-40B4-BE49-F238E27FC236}">
                <a16:creationId xmlns:a16="http://schemas.microsoft.com/office/drawing/2014/main" id="{119338EA-01E3-87F6-2B95-FFB7A74B5A60}"/>
              </a:ext>
            </a:extLst>
          </p:cNvPr>
          <p:cNvSpPr txBox="1"/>
          <p:nvPr/>
        </p:nvSpPr>
        <p:spPr>
          <a:xfrm flipH="1">
            <a:off x="4513005" y="781665"/>
            <a:ext cx="6120582" cy="3693319"/>
          </a:xfrm>
          <a:prstGeom prst="rect">
            <a:avLst/>
          </a:prstGeom>
          <a:noFill/>
        </p:spPr>
        <p:txBody>
          <a:bodyPr wrap="square" rtlCol="0">
            <a:spAutoFit/>
          </a:bodyPr>
          <a:lstStyle/>
          <a:p>
            <a:pPr algn="just"/>
            <a:r>
              <a:rPr lang="en-US" sz="1800" b="0" i="0" dirty="0">
                <a:solidFill>
                  <a:srgbClr val="000000"/>
                </a:solidFill>
                <a:effectLst/>
                <a:latin typeface="Calibri" panose="020F0502020204030204" pitchFamily="34" charset="0"/>
              </a:rPr>
              <a:t>8. Registration: Registration details of the aircraft.</a:t>
            </a:r>
          </a:p>
          <a:p>
            <a:pPr algn="just"/>
            <a:r>
              <a:rPr lang="en-US" sz="1800" b="0" i="0" dirty="0">
                <a:solidFill>
                  <a:srgbClr val="000000"/>
                </a:solidFill>
                <a:effectLst/>
                <a:latin typeface="Calibri" panose="020F0502020204030204" pitchFamily="34" charset="0"/>
              </a:rPr>
              <a:t>9. </a:t>
            </a:r>
            <a:r>
              <a:rPr lang="en-US" sz="1800" b="0" i="0" dirty="0" err="1">
                <a:solidFill>
                  <a:srgbClr val="000000"/>
                </a:solidFill>
                <a:effectLst/>
                <a:latin typeface="Calibri" panose="020F0502020204030204" pitchFamily="34" charset="0"/>
              </a:rPr>
              <a:t>cn</a:t>
            </a:r>
            <a:r>
              <a:rPr lang="en-US" sz="1800" b="0" i="0" dirty="0">
                <a:solidFill>
                  <a:srgbClr val="000000"/>
                </a:solidFill>
                <a:effectLst/>
                <a:latin typeface="Calibri" panose="020F0502020204030204" pitchFamily="34" charset="0"/>
              </a:rPr>
              <a:t>/ln: Construction or serial number of the aircraft.</a:t>
            </a:r>
          </a:p>
          <a:p>
            <a:pPr algn="just"/>
            <a:r>
              <a:rPr lang="en-US" sz="1800" b="0" i="0" dirty="0">
                <a:solidFill>
                  <a:srgbClr val="000000"/>
                </a:solidFill>
                <a:effectLst/>
                <a:latin typeface="Calibri" panose="020F0502020204030204" pitchFamily="34" charset="0"/>
              </a:rPr>
              <a:t>10. Aboard: Total number of individuals aboard the aircraft.</a:t>
            </a:r>
          </a:p>
          <a:p>
            <a:pPr algn="just"/>
            <a:r>
              <a:rPr lang="en-US" sz="1800" b="0" i="0" dirty="0">
                <a:solidFill>
                  <a:srgbClr val="000000"/>
                </a:solidFill>
                <a:effectLst/>
                <a:latin typeface="Calibri" panose="020F0502020204030204" pitchFamily="34" charset="0"/>
              </a:rPr>
              <a:t>11. Aboard Passengers: Number of passengers aboard the aircraft.</a:t>
            </a:r>
          </a:p>
          <a:p>
            <a:pPr algn="just"/>
            <a:r>
              <a:rPr lang="en-US" sz="1800" b="0" i="0" dirty="0">
                <a:solidFill>
                  <a:srgbClr val="000000"/>
                </a:solidFill>
                <a:effectLst/>
                <a:latin typeface="Calibri" panose="020F0502020204030204" pitchFamily="34" charset="0"/>
              </a:rPr>
              <a:t>12. Aboard Crew: Number of crew members aboard the aircraft.</a:t>
            </a:r>
          </a:p>
          <a:p>
            <a:pPr algn="just"/>
            <a:r>
              <a:rPr lang="en-US" sz="1800" b="0" i="0" dirty="0">
                <a:solidFill>
                  <a:srgbClr val="000000"/>
                </a:solidFill>
                <a:effectLst/>
                <a:latin typeface="Calibri" panose="020F0502020204030204" pitchFamily="34" charset="0"/>
              </a:rPr>
              <a:t>13. Fatalities: Total fatalities in the incident.</a:t>
            </a:r>
          </a:p>
          <a:p>
            <a:pPr algn="just"/>
            <a:r>
              <a:rPr lang="en-US" sz="1800" b="0" i="0" dirty="0">
                <a:solidFill>
                  <a:srgbClr val="000000"/>
                </a:solidFill>
                <a:effectLst/>
                <a:latin typeface="Calibri" panose="020F0502020204030204" pitchFamily="34" charset="0"/>
              </a:rPr>
              <a:t>14. Fatalities Passengers: Number of passenger fatalities.</a:t>
            </a:r>
          </a:p>
          <a:p>
            <a:pPr algn="just"/>
            <a:r>
              <a:rPr lang="en-US" sz="1800" b="0" i="0" dirty="0">
                <a:solidFill>
                  <a:srgbClr val="000000"/>
                </a:solidFill>
                <a:effectLst/>
                <a:latin typeface="Calibri" panose="020F0502020204030204" pitchFamily="34" charset="0"/>
              </a:rPr>
              <a:t>15. Fatalities Crew: Number of crew member fatalities.</a:t>
            </a:r>
          </a:p>
          <a:p>
            <a:pPr algn="just"/>
            <a:r>
              <a:rPr lang="en-US" sz="1800" b="0" i="0" dirty="0">
                <a:solidFill>
                  <a:srgbClr val="000000"/>
                </a:solidFill>
                <a:effectLst/>
                <a:latin typeface="Calibri" panose="020F0502020204030204" pitchFamily="34" charset="0"/>
              </a:rPr>
              <a:t>16. Ground: Casualties on the ground, if any.</a:t>
            </a:r>
          </a:p>
          <a:p>
            <a:pPr algn="just"/>
            <a:r>
              <a:rPr lang="en-US" sz="1800" b="0" i="0" dirty="0">
                <a:solidFill>
                  <a:srgbClr val="000000"/>
                </a:solidFill>
                <a:effectLst/>
                <a:latin typeface="Calibri" panose="020F0502020204030204" pitchFamily="34" charset="0"/>
              </a:rPr>
              <a:t>17. Summary: Brief summary or description of the incident.</a:t>
            </a:r>
            <a:r>
              <a:rPr lang="en-US" dirty="0"/>
              <a:t> </a:t>
            </a:r>
            <a:br>
              <a:rPr lang="en-US" dirty="0"/>
            </a:br>
            <a:endParaRPr lang="en-US" dirty="0"/>
          </a:p>
        </p:txBody>
      </p:sp>
    </p:spTree>
    <p:extLst>
      <p:ext uri="{BB962C8B-B14F-4D97-AF65-F5344CB8AC3E}">
        <p14:creationId xmlns:p14="http://schemas.microsoft.com/office/powerpoint/2010/main" val="392165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F2E-9A0B-620B-1D79-1A90F412053C}"/>
              </a:ext>
            </a:extLst>
          </p:cNvPr>
          <p:cNvSpPr>
            <a:spLocks noGrp="1"/>
          </p:cNvSpPr>
          <p:nvPr>
            <p:ph type="ctrTitle"/>
          </p:nvPr>
        </p:nvSpPr>
        <p:spPr>
          <a:xfrm>
            <a:off x="0" y="0"/>
            <a:ext cx="12192000" cy="6858000"/>
          </a:xfrm>
        </p:spPr>
        <p:txBody>
          <a:bodyPr>
            <a:normAutofit/>
          </a:bodyPr>
          <a:lstStyle/>
          <a:p>
            <a:endParaRPr lang="en-US" sz="1100" dirty="0"/>
          </a:p>
        </p:txBody>
      </p:sp>
      <p:sp>
        <p:nvSpPr>
          <p:cNvPr id="6" name="TextBox 5">
            <a:extLst>
              <a:ext uri="{FF2B5EF4-FFF2-40B4-BE49-F238E27FC236}">
                <a16:creationId xmlns:a16="http://schemas.microsoft.com/office/drawing/2014/main" id="{4CD4985A-3D53-B5AF-39A4-027E52F37F22}"/>
              </a:ext>
            </a:extLst>
          </p:cNvPr>
          <p:cNvSpPr txBox="1"/>
          <p:nvPr/>
        </p:nvSpPr>
        <p:spPr>
          <a:xfrm>
            <a:off x="4409768" y="2330243"/>
            <a:ext cx="4925961" cy="2677656"/>
          </a:xfrm>
          <a:prstGeom prst="rect">
            <a:avLst/>
          </a:prstGeom>
          <a:noFill/>
        </p:spPr>
        <p:txBody>
          <a:bodyPr wrap="square" rtlCol="0">
            <a:spAutoFit/>
          </a:bodyPr>
          <a:lstStyle/>
          <a:p>
            <a:endParaRPr lang="en-US" sz="2400" dirty="0"/>
          </a:p>
          <a:p>
            <a:r>
              <a:rPr lang="en-US" sz="2400" dirty="0"/>
              <a:t>1.Temporal Analysis</a:t>
            </a:r>
          </a:p>
          <a:p>
            <a:r>
              <a:rPr lang="en-US" sz="2400" dirty="0"/>
              <a:t>2. Geospatial Analysis</a:t>
            </a:r>
          </a:p>
          <a:p>
            <a:r>
              <a:rPr lang="en-US" sz="2400" dirty="0"/>
              <a:t>3. Operator Performance</a:t>
            </a:r>
          </a:p>
          <a:p>
            <a:r>
              <a:rPr lang="en-US" sz="2400" dirty="0"/>
              <a:t>4. Aircraft Analysis</a:t>
            </a:r>
          </a:p>
          <a:p>
            <a:r>
              <a:rPr lang="en-US" sz="2400" dirty="0"/>
              <a:t>5. Fatality Trends</a:t>
            </a:r>
          </a:p>
          <a:p>
            <a:r>
              <a:rPr lang="en-US" sz="2400" dirty="0"/>
              <a:t>6. Route Analysis</a:t>
            </a:r>
          </a:p>
        </p:txBody>
      </p:sp>
      <p:sp>
        <p:nvSpPr>
          <p:cNvPr id="7" name="TextBox 6">
            <a:extLst>
              <a:ext uri="{FF2B5EF4-FFF2-40B4-BE49-F238E27FC236}">
                <a16:creationId xmlns:a16="http://schemas.microsoft.com/office/drawing/2014/main" id="{8938235E-7C67-E213-9515-0C412BF6E127}"/>
              </a:ext>
            </a:extLst>
          </p:cNvPr>
          <p:cNvSpPr txBox="1"/>
          <p:nvPr/>
        </p:nvSpPr>
        <p:spPr>
          <a:xfrm>
            <a:off x="4689987" y="1312605"/>
            <a:ext cx="3229897" cy="646331"/>
          </a:xfrm>
          <a:prstGeom prst="rect">
            <a:avLst/>
          </a:prstGeom>
          <a:noFill/>
        </p:spPr>
        <p:txBody>
          <a:bodyPr wrap="square" rtlCol="0">
            <a:spAutoFit/>
          </a:bodyPr>
          <a:lstStyle/>
          <a:p>
            <a:pPr algn="ctr"/>
            <a:r>
              <a:rPr lang="en-US" sz="3600" b="1" dirty="0">
                <a:solidFill>
                  <a:srgbClr val="00CCFF"/>
                </a:solidFill>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123531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6A099F-77F8-A5A0-0191-41DA70575CCC}"/>
              </a:ext>
            </a:extLst>
          </p:cNvPr>
          <p:cNvSpPr/>
          <p:nvPr/>
        </p:nvSpPr>
        <p:spPr>
          <a:xfrm>
            <a:off x="0" y="929148"/>
            <a:ext cx="6096000" cy="5751871"/>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3227564E-2263-F7DA-A7CB-D0AE67407CD5}"/>
              </a:ext>
            </a:extLst>
          </p:cNvPr>
          <p:cNvSpPr/>
          <p:nvPr/>
        </p:nvSpPr>
        <p:spPr>
          <a:xfrm>
            <a:off x="6248400" y="929147"/>
            <a:ext cx="5943600" cy="5751871"/>
          </a:xfrm>
          <a:prstGeom prst="rect">
            <a:avLst/>
          </a:prstGeom>
          <a:blipFill>
            <a:blip r:embed="rId3"/>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C7C218E7-58BE-385A-4801-323E05F9050D}"/>
              </a:ext>
            </a:extLst>
          </p:cNvPr>
          <p:cNvSpPr txBox="1"/>
          <p:nvPr/>
        </p:nvSpPr>
        <p:spPr>
          <a:xfrm>
            <a:off x="3062748" y="176981"/>
            <a:ext cx="6371304"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Import And Transform Data</a:t>
            </a:r>
          </a:p>
        </p:txBody>
      </p:sp>
    </p:spTree>
    <p:extLst>
      <p:ext uri="{BB962C8B-B14F-4D97-AF65-F5344CB8AC3E}">
        <p14:creationId xmlns:p14="http://schemas.microsoft.com/office/powerpoint/2010/main" val="195723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6A099F-77F8-A5A0-0191-41DA70575CCC}"/>
              </a:ext>
            </a:extLst>
          </p:cNvPr>
          <p:cNvSpPr/>
          <p:nvPr/>
        </p:nvSpPr>
        <p:spPr>
          <a:xfrm>
            <a:off x="0" y="929148"/>
            <a:ext cx="6096000" cy="5751871"/>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3227564E-2263-F7DA-A7CB-D0AE67407CD5}"/>
              </a:ext>
            </a:extLst>
          </p:cNvPr>
          <p:cNvSpPr/>
          <p:nvPr/>
        </p:nvSpPr>
        <p:spPr>
          <a:xfrm>
            <a:off x="6248400" y="929147"/>
            <a:ext cx="5943600" cy="5751871"/>
          </a:xfrm>
          <a:prstGeom prst="rect">
            <a:avLst/>
          </a:prstGeom>
          <a:blipFill>
            <a:blip r:embed="rId3"/>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C7C218E7-58BE-385A-4801-323E05F9050D}"/>
              </a:ext>
            </a:extLst>
          </p:cNvPr>
          <p:cNvSpPr txBox="1"/>
          <p:nvPr/>
        </p:nvSpPr>
        <p:spPr>
          <a:xfrm>
            <a:off x="2045109" y="176981"/>
            <a:ext cx="8406581"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Detect Data Type And Change Some Column Data Type</a:t>
            </a:r>
          </a:p>
        </p:txBody>
      </p:sp>
    </p:spTree>
    <p:extLst>
      <p:ext uri="{BB962C8B-B14F-4D97-AF65-F5344CB8AC3E}">
        <p14:creationId xmlns:p14="http://schemas.microsoft.com/office/powerpoint/2010/main" val="203863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6A099F-77F8-A5A0-0191-41DA70575CCC}"/>
              </a:ext>
            </a:extLst>
          </p:cNvPr>
          <p:cNvSpPr/>
          <p:nvPr/>
        </p:nvSpPr>
        <p:spPr>
          <a:xfrm>
            <a:off x="0" y="929148"/>
            <a:ext cx="6096000" cy="5751871"/>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3227564E-2263-F7DA-A7CB-D0AE67407CD5}"/>
              </a:ext>
            </a:extLst>
          </p:cNvPr>
          <p:cNvSpPr/>
          <p:nvPr/>
        </p:nvSpPr>
        <p:spPr>
          <a:xfrm>
            <a:off x="6248400" y="929147"/>
            <a:ext cx="5943600" cy="5751871"/>
          </a:xfrm>
          <a:prstGeom prst="rect">
            <a:avLst/>
          </a:prstGeom>
          <a:blipFill>
            <a:blip r:embed="rId3"/>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C7C218E7-58BE-385A-4801-323E05F9050D}"/>
              </a:ext>
            </a:extLst>
          </p:cNvPr>
          <p:cNvSpPr txBox="1"/>
          <p:nvPr/>
        </p:nvSpPr>
        <p:spPr>
          <a:xfrm>
            <a:off x="2536723" y="176981"/>
            <a:ext cx="791496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Date Column Filtering(1980 to 2023)</a:t>
            </a:r>
          </a:p>
        </p:txBody>
      </p:sp>
    </p:spTree>
    <p:extLst>
      <p:ext uri="{BB962C8B-B14F-4D97-AF65-F5344CB8AC3E}">
        <p14:creationId xmlns:p14="http://schemas.microsoft.com/office/powerpoint/2010/main" val="136531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6A099F-77F8-A5A0-0191-41DA70575CCC}"/>
              </a:ext>
            </a:extLst>
          </p:cNvPr>
          <p:cNvSpPr/>
          <p:nvPr/>
        </p:nvSpPr>
        <p:spPr>
          <a:xfrm>
            <a:off x="240890" y="929148"/>
            <a:ext cx="11710219" cy="5751871"/>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C7C218E7-58BE-385A-4801-323E05F9050D}"/>
              </a:ext>
            </a:extLst>
          </p:cNvPr>
          <p:cNvSpPr txBox="1"/>
          <p:nvPr/>
        </p:nvSpPr>
        <p:spPr>
          <a:xfrm>
            <a:off x="2536723" y="176981"/>
            <a:ext cx="791496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Split Location Column By Delimiter</a:t>
            </a:r>
          </a:p>
        </p:txBody>
      </p:sp>
    </p:spTree>
    <p:extLst>
      <p:ext uri="{BB962C8B-B14F-4D97-AF65-F5344CB8AC3E}">
        <p14:creationId xmlns:p14="http://schemas.microsoft.com/office/powerpoint/2010/main" val="37448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6A099F-77F8-A5A0-0191-41DA70575CCC}"/>
              </a:ext>
            </a:extLst>
          </p:cNvPr>
          <p:cNvSpPr/>
          <p:nvPr/>
        </p:nvSpPr>
        <p:spPr>
          <a:xfrm>
            <a:off x="0" y="929148"/>
            <a:ext cx="6096000" cy="5751871"/>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3227564E-2263-F7DA-A7CB-D0AE67407CD5}"/>
              </a:ext>
            </a:extLst>
          </p:cNvPr>
          <p:cNvSpPr/>
          <p:nvPr/>
        </p:nvSpPr>
        <p:spPr>
          <a:xfrm>
            <a:off x="6248400" y="929147"/>
            <a:ext cx="5943600" cy="5751871"/>
          </a:xfrm>
          <a:prstGeom prst="rect">
            <a:avLst/>
          </a:prstGeom>
          <a:blipFill>
            <a:blip r:embed="rId3"/>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C7C218E7-58BE-385A-4801-323E05F9050D}"/>
              </a:ext>
            </a:extLst>
          </p:cNvPr>
          <p:cNvSpPr txBox="1"/>
          <p:nvPr/>
        </p:nvSpPr>
        <p:spPr>
          <a:xfrm>
            <a:off x="2536723" y="176981"/>
            <a:ext cx="791496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Custom Country Column </a:t>
            </a:r>
          </a:p>
        </p:txBody>
      </p:sp>
    </p:spTree>
    <p:extLst>
      <p:ext uri="{BB962C8B-B14F-4D97-AF65-F5344CB8AC3E}">
        <p14:creationId xmlns:p14="http://schemas.microsoft.com/office/powerpoint/2010/main" val="19046071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164</TotalTime>
  <Words>401</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Shahriar Alam</dc:creator>
  <cp:lastModifiedBy>Shahriar Alam</cp:lastModifiedBy>
  <cp:revision>4</cp:revision>
  <dcterms:created xsi:type="dcterms:W3CDTF">2024-05-02T08:40:20Z</dcterms:created>
  <dcterms:modified xsi:type="dcterms:W3CDTF">2024-05-02T14:09:18Z</dcterms:modified>
</cp:coreProperties>
</file>