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7" r:id="rId2"/>
    <p:sldId id="260" r:id="rId3"/>
    <p:sldId id="276" r:id="rId4"/>
    <p:sldId id="261" r:id="rId5"/>
    <p:sldId id="262" r:id="rId6"/>
    <p:sldId id="282" r:id="rId7"/>
    <p:sldId id="265" r:id="rId8"/>
    <p:sldId id="266" r:id="rId9"/>
    <p:sldId id="277" r:id="rId10"/>
    <p:sldId id="270" r:id="rId11"/>
    <p:sldId id="281" r:id="rId12"/>
    <p:sldId id="279" r:id="rId13"/>
    <p:sldId id="271" r:id="rId14"/>
    <p:sldId id="272" r:id="rId15"/>
    <p:sldId id="273" r:id="rId16"/>
    <p:sldId id="274" r:id="rId17"/>
    <p:sldId id="275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7C8"/>
    <a:srgbClr val="96AFCE"/>
    <a:srgbClr val="FA2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9785" autoAdjust="0"/>
  </p:normalViewPr>
  <p:slideViewPr>
    <p:cSldViewPr snapToGrid="0">
      <p:cViewPr varScale="1">
        <p:scale>
          <a:sx n="67" d="100"/>
          <a:sy n="67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Fig: AES</a:t>
            </a:r>
            <a:r>
              <a:rPr lang="en-US" baseline="0" dirty="0" smtClean="0"/>
              <a:t>-128bit </a:t>
            </a:r>
            <a:r>
              <a:rPr lang="en-US" baseline="0" dirty="0"/>
              <a:t>10 Cycle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Encryption Time(ms)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1024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7D-40F4-A34C-533AAD5152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Dycryption Time(ms)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1024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7D-40F4-A34C-533AAD515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9087952"/>
        <c:axId val="1229083792"/>
      </c:scatterChart>
      <c:valAx>
        <c:axId val="1229087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/>
                  <a:t>Text</a:t>
                </a:r>
                <a:r>
                  <a:rPr lang="en-US" sz="1100" baseline="0" dirty="0" smtClean="0"/>
                  <a:t> Data (KB)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083792"/>
        <c:crosses val="autoZero"/>
        <c:crossBetween val="midCat"/>
      </c:valAx>
      <c:valAx>
        <c:axId val="122908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/>
                  <a:t>Time (</a:t>
                </a:r>
                <a:r>
                  <a:rPr lang="en-US" sz="1100" dirty="0" err="1" smtClean="0"/>
                  <a:t>ms</a:t>
                </a:r>
                <a:r>
                  <a:rPr lang="en-US" sz="1100" dirty="0" smtClean="0"/>
                  <a:t>)-</a:t>
                </a:r>
                <a:r>
                  <a:rPr lang="en-US" sz="1100" dirty="0" smtClean="0">
                    <a:sym typeface="Wingdings" panose="05000000000000000000" pitchFamily="2" charset="2"/>
                  </a:rPr>
                  <a:t>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087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763334427526535"/>
          <c:y val="0.9222399858208844"/>
          <c:w val="0.48473314311205379"/>
          <c:h val="5.9607315680429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9445-69C3-4F81-AD78-A3CEEEE88E06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CFC6-973E-4AFB-B4FE-C17DB2EA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https://digitalguardian.com/blog/6-security-risks-enterprises-using-cloud-storage-and-file-sharing-apps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CONTROL OVER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LEAKAGE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SNOOPING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CREDENTIALS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DCFC6-973E-4AFB-B4FE-C17DB2EAB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 smtClean="0"/>
              <a:t>CSA, </a:t>
            </a:r>
            <a:r>
              <a:rPr lang="en-US" b="1" i="1" dirty="0" smtClean="0"/>
              <a:t>Security guidance for critical areas of focus in cloud computing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There are so many different cloud deployment options. This is a popular service model. It is called SPI service models.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SPI refers to Software as a Service, Platform as a Service, or Infrastructure as a Service, explained in depth in next slides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Higher layers are built on lower layers. Higher abstractions include lower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2321-8270-4500-83B3-387FB768B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03A2-C143-40AC-AD9F-D684EA2A6F42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DC8-D72C-4234-8EB7-99D255D194FE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C7E9-0D3F-4B23-A452-C210ED3AB994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9B61-447F-452B-B6B9-434E8F67C7B8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15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6B4C-B94C-42AD-87A5-D79AA6CD980F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8E04-C47D-4ED5-BE39-A1B4F559AC3C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515-44E5-4E4F-A708-5A7B76DB4444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9BF8-CBF4-43E7-8669-93FBE5CAA9F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9975-88C2-4974-AF99-392F2632856B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0818-C311-4ABB-B652-D10E5256229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5964-3677-45E8-ADA2-FC4F7B7096D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B43F-F0A0-4AC3-A8FD-9453CF3F0FC4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42F-3FFC-4A54-8D30-3C1B0CB7E0F2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8D2A-34B2-4D3A-8D4D-621A349FB606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1FB6-424F-4B69-B065-B38243DCFB21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AAB2-8734-4B1E-949C-E20A05C75D4F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4101-772A-47EB-BEE8-576E88ECD889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9A0A79-8793-420D-904C-4BDF6C86841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Analysis of Cryptography Algorithm for Data Security on Data Cloud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ED1793-6F7C-4039-A8B5-0A97F77C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perwits.com/library/cloudsim-simulation-framew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perwits.com/library/cloudsim-simulation-framewor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644839" cy="68580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200px-RUET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" y="112440"/>
            <a:ext cx="1515470" cy="17591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44839" y="6563"/>
            <a:ext cx="10547161" cy="2096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TENTATIVE TITLE: ANALYSIS OF CRYPTOGRAPHY ALGORITHM FOR DATA SECURITY ON DATA CLOUD</a:t>
            </a:r>
            <a:endParaRPr lang="en-US" sz="36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4838" y="2109212"/>
            <a:ext cx="10547161" cy="474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44839" y="2583866"/>
            <a:ext cx="4264642" cy="2552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Supervised By: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boshir</a:t>
            </a:r>
            <a:r>
              <a:rPr lang="en-US" dirty="0" smtClean="0">
                <a:solidFill>
                  <a:schemeClr val="tx1"/>
                </a:solidFill>
              </a:rPr>
              <a:t> Ahmed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Professor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Department of </a:t>
            </a:r>
            <a:r>
              <a:rPr lang="en-US" b="1" dirty="0" err="1" smtClean="0">
                <a:solidFill>
                  <a:schemeClr val="tx1"/>
                </a:solidFill>
              </a:rPr>
              <a:t>Cse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570027" y="4157028"/>
            <a:ext cx="4457530" cy="246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md.</a:t>
            </a:r>
            <a:r>
              <a:rPr lang="en-US" dirty="0" smtClean="0">
                <a:solidFill>
                  <a:schemeClr val="tx1"/>
                </a:solidFill>
              </a:rPr>
              <a:t> Shahriar Mahmud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Roll NO: </a:t>
            </a:r>
            <a:r>
              <a:rPr lang="en-US" dirty="0" smtClean="0">
                <a:solidFill>
                  <a:schemeClr val="tx1"/>
                </a:solidFill>
              </a:rPr>
              <a:t>143113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Department of </a:t>
            </a:r>
            <a:r>
              <a:rPr lang="en-US" b="1" dirty="0" err="1" smtClean="0">
                <a:solidFill>
                  <a:schemeClr val="tx1"/>
                </a:solidFill>
              </a:rPr>
              <a:t>Cse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247773" y="474784"/>
            <a:ext cx="10761784" cy="896815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 smtClean="0"/>
              <a:t>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92" y="2092569"/>
            <a:ext cx="105156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result will contain comparison among Encryption Algorithms </a:t>
            </a:r>
          </a:p>
          <a:p>
            <a:endParaRPr lang="en-US" sz="3200" dirty="0" smtClean="0"/>
          </a:p>
          <a:p>
            <a:pPr marL="742950" indent="-742950">
              <a:buAutoNum type="arabicPeriod"/>
            </a:pPr>
            <a:r>
              <a:rPr lang="en-US" sz="3300" dirty="0" smtClean="0"/>
              <a:t>Encryption and Decryption time on Authorized Access.</a:t>
            </a:r>
          </a:p>
          <a:p>
            <a:pPr marL="742950" indent="-742950">
              <a:buAutoNum type="arabicPeriod"/>
            </a:pPr>
            <a:r>
              <a:rPr lang="en-US" sz="3300" dirty="0" smtClean="0"/>
              <a:t>Encryption and Decryption time on Unauthorized Access.</a:t>
            </a:r>
          </a:p>
          <a:p>
            <a:pPr marL="742950" indent="-742950">
              <a:buAutoNum type="arabicPeriod"/>
            </a:pPr>
            <a:r>
              <a:rPr lang="en-US" sz="3300" dirty="0" smtClean="0"/>
              <a:t>Storage Efficiency.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3269" y="6492871"/>
            <a:ext cx="3592445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742354" y="6492873"/>
            <a:ext cx="2743200" cy="365125"/>
          </a:xfrm>
        </p:spPr>
        <p:txBody>
          <a:bodyPr/>
          <a:lstStyle/>
          <a:p>
            <a:fld id="{6299081B-28D8-4A16-BD58-CBDE67C8C9A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247773" y="549873"/>
            <a:ext cx="10761784" cy="896815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 smtClean="0"/>
              <a:t>Result </a:t>
            </a:r>
            <a:r>
              <a:rPr lang="en-US" sz="3600" dirty="0" smtClean="0"/>
              <a:t>(Cont’d) : AES-128bit 10 Cycle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92" y="2092569"/>
            <a:ext cx="10515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3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90287" y="6414563"/>
            <a:ext cx="3852459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742354" y="6492873"/>
            <a:ext cx="2743200" cy="365125"/>
          </a:xfrm>
        </p:spPr>
        <p:txBody>
          <a:bodyPr/>
          <a:lstStyle/>
          <a:p>
            <a:fld id="{D3738E2A-E4E8-4918-939B-EA2FD20B5F1C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r>
              <a:rPr lang="en-US" dirty="0" smtClean="0"/>
              <a:t>/17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21935"/>
              </p:ext>
            </p:extLst>
          </p:nvPr>
        </p:nvGraphicFramePr>
        <p:xfrm>
          <a:off x="541291" y="1720983"/>
          <a:ext cx="4603914" cy="4297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34638">
                  <a:extLst>
                    <a:ext uri="{9D8B030D-6E8A-4147-A177-3AD203B41FA5}">
                      <a16:colId xmlns:a16="http://schemas.microsoft.com/office/drawing/2014/main" val="2219906954"/>
                    </a:ext>
                  </a:extLst>
                </a:gridCol>
                <a:gridCol w="1534638">
                  <a:extLst>
                    <a:ext uri="{9D8B030D-6E8A-4147-A177-3AD203B41FA5}">
                      <a16:colId xmlns:a16="http://schemas.microsoft.com/office/drawing/2014/main" val="2999272907"/>
                    </a:ext>
                  </a:extLst>
                </a:gridCol>
                <a:gridCol w="1534638">
                  <a:extLst>
                    <a:ext uri="{9D8B030D-6E8A-4147-A177-3AD203B41FA5}">
                      <a16:colId xmlns:a16="http://schemas.microsoft.com/office/drawing/2014/main" val="1060825239"/>
                    </a:ext>
                  </a:extLst>
                </a:gridCol>
              </a:tblGrid>
              <a:tr h="5723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Size</a:t>
                      </a:r>
                    </a:p>
                    <a:p>
                      <a:pPr algn="ctr"/>
                      <a:r>
                        <a:rPr lang="en-US" dirty="0" smtClean="0"/>
                        <a:t>(KB)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Encryption</a:t>
                      </a:r>
                      <a:r>
                        <a:rPr lang="en-US" baseline="0" dirty="0" smtClean="0"/>
                        <a:t> Time(</a:t>
                      </a:r>
                      <a:r>
                        <a:rPr lang="en-US" baseline="0" dirty="0" err="1" smtClean="0"/>
                        <a:t>ms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Decryption</a:t>
                      </a:r>
                      <a:r>
                        <a:rPr lang="en-US" baseline="0" dirty="0" smtClean="0"/>
                        <a:t> Time(</a:t>
                      </a:r>
                      <a:r>
                        <a:rPr lang="en-US" baseline="0" dirty="0" err="1" smtClean="0"/>
                        <a:t>ms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99964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46423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91369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00867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78407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60864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07460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91151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46786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94874"/>
                  </a:ext>
                </a:extLst>
              </a:tr>
              <a:tr h="327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84049"/>
                  </a:ext>
                </a:extLst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661387"/>
              </p:ext>
            </p:extLst>
          </p:nvPr>
        </p:nvGraphicFramePr>
        <p:xfrm>
          <a:off x="5800299" y="1820940"/>
          <a:ext cx="6150206" cy="419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541290" y="6018664"/>
            <a:ext cx="3974649" cy="271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Table: AES Result on Text Data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00299" y="5911574"/>
            <a:ext cx="5985759" cy="58129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Processor: i5-4210U </a:t>
            </a:r>
            <a:r>
              <a:rPr lang="pt-BR" sz="1400" dirty="0"/>
              <a:t>CPU @ </a:t>
            </a:r>
            <a:r>
              <a:rPr lang="pt-BR" sz="1400" dirty="0" smtClean="0"/>
              <a:t>1.70GHz Memory: 8 GB (DDR3) OS: Windows 10</a:t>
            </a:r>
          </a:p>
        </p:txBody>
      </p:sp>
    </p:spTree>
    <p:extLst>
      <p:ext uri="{BB962C8B-B14F-4D97-AF65-F5344CB8AC3E}">
        <p14:creationId xmlns:p14="http://schemas.microsoft.com/office/powerpoint/2010/main" val="31179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-228428" y="559898"/>
            <a:ext cx="7257025" cy="859809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Limitations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4461" y="6492874"/>
            <a:ext cx="4400096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771525" y="6492873"/>
            <a:ext cx="2743200" cy="365125"/>
          </a:xfrm>
        </p:spPr>
        <p:txBody>
          <a:bodyPr/>
          <a:lstStyle/>
          <a:p>
            <a:fld id="{A16EE327-5EAC-4F47-A0D0-9DCE562CEED6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0" y="3529722"/>
            <a:ext cx="2346043" cy="14185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Server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1507458" y="1716312"/>
            <a:ext cx="2684115" cy="1080865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Certification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18034426">
            <a:off x="1802488" y="2969814"/>
            <a:ext cx="1029887" cy="42951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  <p:pic>
        <p:nvPicPr>
          <p:cNvPr id="1026" name="Picture 2" descr="Image result for Deskto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67" y="443402"/>
            <a:ext cx="1469409" cy="12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bile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86" y="2631981"/>
            <a:ext cx="923926" cy="12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86" y="4948236"/>
            <a:ext cx="1155290" cy="9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16956" y="443402"/>
            <a:ext cx="396450" cy="56181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encrypted key pn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78740" y="1744457"/>
            <a:ext cx="695341" cy="6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Arrow 11"/>
          <p:cNvSpPr/>
          <p:nvPr/>
        </p:nvSpPr>
        <p:spPr>
          <a:xfrm>
            <a:off x="3805084" y="2299438"/>
            <a:ext cx="4026311" cy="510579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94775" y="443402"/>
            <a:ext cx="361084" cy="561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727488" y="443401"/>
            <a:ext cx="1120879" cy="574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727488" y="2777567"/>
            <a:ext cx="1549247" cy="574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27488" y="5120013"/>
            <a:ext cx="1549247" cy="574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155859" y="1015739"/>
            <a:ext cx="706590" cy="4075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164565" y="3335445"/>
            <a:ext cx="1112170" cy="4075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169787" y="5645876"/>
            <a:ext cx="1188317" cy="4075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2" descr="Image result for encrypted key pn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87388" y="1744456"/>
            <a:ext cx="695341" cy="6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Image result for encrypted key pn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64658" y="1724744"/>
            <a:ext cx="695341" cy="6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905668" y="1651955"/>
            <a:ext cx="1412108" cy="386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18395" y="3736818"/>
            <a:ext cx="1412108" cy="386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62486" y="5832818"/>
            <a:ext cx="1412108" cy="386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65574" y="147484"/>
            <a:ext cx="2231631" cy="63453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9163622" y="3029747"/>
            <a:ext cx="3555346" cy="61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User With Multiple Device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2358353" y="3838821"/>
            <a:ext cx="4970913" cy="675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key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7458" y="5459104"/>
            <a:ext cx="5521139" cy="406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Fig: Weak Point of Proposed Model</a:t>
            </a:r>
            <a:endParaRPr lang="en-US" dirty="0"/>
          </a:p>
        </p:txBody>
      </p:sp>
      <p:pic>
        <p:nvPicPr>
          <p:cNvPr id="34" name="Picture 12" descr="Image result for encrypted key png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592">
            <a:off x="4075126" y="1739020"/>
            <a:ext cx="695341" cy="6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1.04167E-6 0.00023 C 0.00039 0.01505 -0.00039 0.03033 0.00117 0.04514 C 0.00143 0.04723 0.00351 0.04723 0.00482 0.04723 L 0.18255 0.04931 C 0.28867 0.04676 0.2737 0.10023 0.27096 -0.04953 C 0.2707 -0.06018 0.27005 -0.07106 0.26966 -0.08171 C 0.27005 -0.10463 0.26055 -0.13703 0.27096 -0.15046 C 0.27279 -0.15277 0.32448 -0.15254 0.34114 -0.15254 L 0.3362 -0.15046 L 0.3362 -0.15023 L 0.3362 -0.15046 L 0.3362 -0.15023 " pathEditMode="relative" rAng="0" ptsTypes="AAAAAAAA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2.08333E-6 0.00023 L 0.00235 0.04283 C 0.0125 0.22431 -0.00052 0.06435 0.27448 0.06667 C 0.27487 0.07593 0.275 0.08519 0.27565 0.09468 C 0.27578 0.09676 0.27669 0.09885 0.27683 0.10093 C 0.27748 0.10602 0.27761 0.11111 0.27813 0.11597 C 0.27852 0.12037 0.27904 0.12477 0.2793 0.12894 C 0.27982 0.13681 0.28008 0.14468 0.28047 0.15255 C 0.28086 0.15741 0.28229 0.17547 0.28294 0.18056 C 0.28321 0.18357 0.28373 0.18635 0.28412 0.18935 C 0.31563 0.17523 0.28737 0.18704 0.37123 0.18704 L 0.37123 0.18727 L 0.3737 0.18496 " pathEditMode="relative" rAng="0" ptsTypes="AAAAAAAAAAAAAA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5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7686 L 0.29401 0.07686 C 0.2944 0.23588 0.29479 0.39514 0.29518 0.5544 L 0.3957 0.55209 L 0.3957 0.55209 L 0.3957 0.55209 L 0.3957 0.55209 L 0.3957 0.55209 " pathEditMode="relative" ptsTypes="AAAAAA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316523" y="492946"/>
            <a:ext cx="10229780" cy="9810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Conclusion 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545910" y="1770803"/>
            <a:ext cx="11313995" cy="4599835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Truly 100% security over internet is </a:t>
            </a:r>
            <a:r>
              <a:rPr lang="en-US" sz="3200" dirty="0"/>
              <a:t>R</a:t>
            </a:r>
            <a:r>
              <a:rPr lang="en-US" sz="3200" dirty="0" smtClean="0"/>
              <a:t>arely</a:t>
            </a:r>
            <a:r>
              <a:rPr lang="en-US" sz="2400" dirty="0" smtClean="0"/>
              <a:t> Possible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This model allows control over data only by its owner.</a:t>
            </a:r>
            <a:endParaRPr lang="en-US" sz="24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In developing solutions to cloud computing security issues it may be helpful to identify the problems and approaches in terms of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Loss of control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Lack of trust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Multi-tenancy problems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87323" y="6492875"/>
            <a:ext cx="3885066" cy="365125"/>
          </a:xfrm>
        </p:spPr>
        <p:txBody>
          <a:bodyPr/>
          <a:lstStyle/>
          <a:p>
            <a:r>
              <a:rPr lang="en-US" dirty="0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4344" y="6492875"/>
            <a:ext cx="743132" cy="365125"/>
          </a:xfrm>
        </p:spPr>
        <p:txBody>
          <a:bodyPr/>
          <a:lstStyle/>
          <a:p>
            <a:fld id="{EB43008D-1817-497D-A882-3B762A9D8FD3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369504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269544" y="709421"/>
            <a:ext cx="8581292" cy="861646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    </a:t>
            </a:r>
            <a:r>
              <a:rPr lang="en-US" sz="3600" dirty="0" smtClean="0"/>
              <a:t>Future </a:t>
            </a:r>
            <a:r>
              <a:rPr lang="en-US" sz="3600" dirty="0"/>
              <a:t>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45" y="2480051"/>
            <a:ext cx="11199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Compare Efficiency(Storage, Time, Vulnerability ) of </a:t>
            </a:r>
            <a:r>
              <a:rPr lang="en-US" sz="2400" dirty="0" smtClean="0"/>
              <a:t>Different algorithm(AES,DES,RSA).</a:t>
            </a:r>
          </a:p>
          <a:p>
            <a:pPr lvl="1"/>
            <a:r>
              <a:rPr lang="en-US" sz="2400" dirty="0" smtClean="0"/>
              <a:t>Based 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smtClean="0"/>
              <a:t>Simulated Output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Theoretical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4951" y="6127748"/>
            <a:ext cx="4746797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380512" y="6065837"/>
            <a:ext cx="2743200" cy="365125"/>
          </a:xfrm>
        </p:spPr>
        <p:txBody>
          <a:bodyPr/>
          <a:lstStyle/>
          <a:p>
            <a:fld id="{C368523D-85D0-4261-B0F6-57880EC70E6E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065836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5122" name="Picture 2" descr="Image result for icon for future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42" y="411711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518396" y="475088"/>
            <a:ext cx="9161585" cy="967154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Bibliography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68561"/>
            <a:ext cx="105391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D. Chen and H. Zhao, “Data Security and Privacy Protection Issues in Cloud Computing,” in 2012 International Conference on Computer Science and Electronics Engineering (ICCSEE), 2012, vol. 1, pp. 647– 651.</a:t>
            </a:r>
          </a:p>
          <a:p>
            <a:pPr marL="342900" indent="-342900">
              <a:buAutoNum type="arabicPeriod"/>
            </a:pPr>
            <a:r>
              <a:rPr lang="en-US" dirty="0"/>
              <a:t>Z. Xiao and Y. Xiao, “Security and Privacy in Cloud Computing,” IEEE Communications Surveys Tutorials, vol. 15, no. 2, pp. 843–859, 2013</a:t>
            </a:r>
          </a:p>
          <a:p>
            <a:pPr marL="342900" indent="-342900">
              <a:buAutoNum type="arabicPeriod"/>
            </a:pPr>
            <a:r>
              <a:rPr lang="en-US" dirty="0"/>
              <a:t>Santosh Kumar Singh, Dr. P.K. </a:t>
            </a:r>
            <a:r>
              <a:rPr lang="en-US" dirty="0" err="1"/>
              <a:t>Manjhi</a:t>
            </a:r>
            <a:r>
              <a:rPr lang="en-US" dirty="0"/>
              <a:t>, Dr. </a:t>
            </a:r>
            <a:r>
              <a:rPr lang="en-US" dirty="0" err="1"/>
              <a:t>R.K.Tiwari</a:t>
            </a:r>
            <a:r>
              <a:rPr lang="en-US" dirty="0"/>
              <a:t>, ” An Approach towards Data Security in the Cloud Computing Using </a:t>
            </a:r>
            <a:r>
              <a:rPr lang="en-US" dirty="0" err="1"/>
              <a:t>AES”,in</a:t>
            </a:r>
            <a:r>
              <a:rPr lang="en-US" dirty="0"/>
              <a:t>  June 2016 International Journal of Advanced Research in Computer and Communication Engineering , Vol. 5, Issue 6, pp. 22-29</a:t>
            </a:r>
          </a:p>
          <a:p>
            <a:pPr marL="342900" indent="-342900">
              <a:buAutoNum type="arabicPeriod"/>
            </a:pPr>
            <a:r>
              <a:rPr lang="en-US" dirty="0" err="1"/>
              <a:t>Sanka</a:t>
            </a:r>
            <a:r>
              <a:rPr lang="en-US" dirty="0"/>
              <a:t> S, </a:t>
            </a:r>
            <a:r>
              <a:rPr lang="en-US" dirty="0" err="1"/>
              <a:t>Hota</a:t>
            </a:r>
            <a:r>
              <a:rPr lang="en-US" dirty="0"/>
              <a:t> C, </a:t>
            </a:r>
            <a:r>
              <a:rPr lang="en-US" dirty="0" err="1"/>
              <a:t>Rajarajan</a:t>
            </a:r>
            <a:r>
              <a:rPr lang="en-US" dirty="0"/>
              <a:t> M (2010) </a:t>
            </a:r>
            <a:r>
              <a:rPr lang="en-US" dirty="0" smtClean="0"/>
              <a:t>,”Secure </a:t>
            </a:r>
            <a:r>
              <a:rPr lang="en-US" dirty="0"/>
              <a:t>data access in cloud </a:t>
            </a:r>
            <a:r>
              <a:rPr lang="en-US" dirty="0" smtClean="0"/>
              <a:t>computing”, </a:t>
            </a:r>
            <a:r>
              <a:rPr lang="en-US" dirty="0"/>
              <a:t>In: IEEE 4th international conference on Internet multimedia services architecture and application (IMSAA), pp 1–6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 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Nagraza</a:t>
            </a:r>
            <a:r>
              <a:rPr lang="en-US" dirty="0" smtClean="0"/>
              <a:t>,</a:t>
            </a:r>
            <a:r>
              <a:rPr lang="en-US" dirty="0"/>
              <a:t> N Mangathayaru ; N </a:t>
            </a:r>
            <a:r>
              <a:rPr lang="en-US" dirty="0" err="1"/>
              <a:t>Rajashekar</a:t>
            </a:r>
            <a:r>
              <a:rPr lang="en-US" dirty="0"/>
              <a:t> ,” Privacy preserving and data security — A survey ”in: 2016 International Conference on Engineering &amp; MIS (ICEMIS).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Shaikh </a:t>
            </a:r>
            <a:r>
              <a:rPr lang="en-US" dirty="0" err="1"/>
              <a:t>Ashapakh</a:t>
            </a:r>
            <a:r>
              <a:rPr lang="en-US" dirty="0"/>
              <a:t> </a:t>
            </a:r>
            <a:r>
              <a:rPr lang="en-US" dirty="0" err="1"/>
              <a:t>Sattar</a:t>
            </a:r>
            <a:r>
              <a:rPr lang="en-US" dirty="0"/>
              <a:t>, “ Security Issues in Cloud Services”, in June 2016 International Journal of New Technology and Research Vol.2, Issue-6,pp.08-10.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631" y="6492875"/>
            <a:ext cx="4703255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642244" y="6492875"/>
            <a:ext cx="2743200" cy="365125"/>
          </a:xfrm>
        </p:spPr>
        <p:txBody>
          <a:bodyPr/>
          <a:lstStyle/>
          <a:p>
            <a:fld id="{0184C100-CED6-4DB5-B057-A17229914C8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124" y="6492875"/>
            <a:ext cx="6672887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-504748" y="434144"/>
            <a:ext cx="9161585" cy="967154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Bibliography (Cont’d)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3774" y="2162629"/>
            <a:ext cx="102186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/>
              <a:t>Bih</a:t>
            </a:r>
            <a:r>
              <a:rPr lang="en-US" sz="2000" dirty="0" smtClean="0"/>
              <a:t>-Hwang Lee, Muhammad </a:t>
            </a:r>
            <a:r>
              <a:rPr lang="en-US" sz="2000" dirty="0" err="1" smtClean="0"/>
              <a:t>Farid</a:t>
            </a:r>
            <a:r>
              <a:rPr lang="en-US" sz="2000" dirty="0" smtClean="0"/>
              <a:t> </a:t>
            </a:r>
            <a:r>
              <a:rPr lang="en-US" sz="2000" dirty="0" err="1" smtClean="0"/>
              <a:t>Wajdi</a:t>
            </a:r>
            <a:r>
              <a:rPr lang="en-US" sz="2000" dirty="0" smtClean="0"/>
              <a:t>, Ervin </a:t>
            </a:r>
            <a:r>
              <a:rPr lang="en-US" sz="2000" dirty="0" err="1" smtClean="0"/>
              <a:t>Kusuma</a:t>
            </a:r>
            <a:r>
              <a:rPr lang="en-US" sz="2000" dirty="0" smtClean="0"/>
              <a:t> </a:t>
            </a:r>
            <a:r>
              <a:rPr lang="en-US" sz="2000" dirty="0" err="1" smtClean="0"/>
              <a:t>Dewi</a:t>
            </a:r>
            <a:r>
              <a:rPr lang="en-US" sz="2000" dirty="0" smtClean="0"/>
              <a:t>; ,” Data security in cloud computing using AES under HEROKU cloud”,  2018 27th Wireless and Optical Communication Conference (WOCC) On: IEEE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/>
              <a:t>Saurabh</a:t>
            </a:r>
            <a:r>
              <a:rPr lang="en-US" sz="2000" dirty="0" smtClean="0"/>
              <a:t> </a:t>
            </a:r>
            <a:r>
              <a:rPr lang="en-US" sz="2000" dirty="0"/>
              <a:t>Kumar Garg and </a:t>
            </a:r>
            <a:r>
              <a:rPr lang="en-US" sz="2000" dirty="0" err="1"/>
              <a:t>Rajkumar</a:t>
            </a:r>
            <a:r>
              <a:rPr lang="en-US" sz="2000" dirty="0"/>
              <a:t> </a:t>
            </a:r>
            <a:r>
              <a:rPr lang="en-US" sz="2000" dirty="0" err="1" smtClean="0"/>
              <a:t>Buyya</a:t>
            </a:r>
            <a:r>
              <a:rPr lang="en-US" sz="2000" dirty="0" smtClean="0"/>
              <a:t>,”Network </a:t>
            </a:r>
            <a:r>
              <a:rPr lang="en-US" sz="2000" dirty="0" err="1" smtClean="0"/>
              <a:t>CloudSim</a:t>
            </a:r>
            <a:r>
              <a:rPr lang="en-US" sz="2000" dirty="0" smtClean="0"/>
              <a:t>: Modelling Parallel Applications in Cloud Simulations</a:t>
            </a:r>
            <a:r>
              <a:rPr lang="en-US" sz="2000" dirty="0"/>
              <a:t>”, on 2011 Fourth IEEE International Conference on Utility and Cloud Computing, ISSN </a:t>
            </a:r>
            <a:r>
              <a:rPr lang="en-US" sz="2000" dirty="0" smtClean="0"/>
              <a:t>978-0-7695-4592-9, pp. 105-113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/>
              <a:t>SuperWits</a:t>
            </a:r>
            <a:r>
              <a:rPr lang="en-US" sz="2000" dirty="0" smtClean="0"/>
              <a:t> </a:t>
            </a:r>
            <a:r>
              <a:rPr lang="en-US" sz="2000" dirty="0"/>
              <a:t>Academy is founded by </a:t>
            </a:r>
            <a:r>
              <a:rPr lang="en-US" sz="2000" dirty="0" err="1"/>
              <a:t>Anupinder</a:t>
            </a:r>
            <a:r>
              <a:rPr lang="en-US" sz="2000" dirty="0"/>
              <a:t> </a:t>
            </a:r>
            <a:r>
              <a:rPr lang="en-US" sz="2000" dirty="0" smtClean="0"/>
              <a:t>Singh </a:t>
            </a:r>
            <a:r>
              <a:rPr lang="en-US" sz="2000" dirty="0"/>
              <a:t>since 2008</a:t>
            </a:r>
            <a:r>
              <a:rPr lang="en-US" sz="2000" dirty="0" smtClean="0"/>
              <a:t>,”</a:t>
            </a:r>
            <a:r>
              <a:rPr lang="en-US" sz="2000" dirty="0"/>
              <a:t> </a:t>
            </a:r>
            <a:r>
              <a:rPr lang="en-US" sz="2000" dirty="0" err="1"/>
              <a:t>CloudSim</a:t>
            </a:r>
            <a:r>
              <a:rPr lang="en-US" sz="2000" dirty="0"/>
              <a:t> Simulation </a:t>
            </a:r>
            <a:r>
              <a:rPr lang="en-US" sz="2000" dirty="0" smtClean="0"/>
              <a:t>Framework”,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www.superwits.com/library/cloudsim-simulation-framework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The NIST Definition of Cloud Computing </a:t>
            </a:r>
            <a:r>
              <a:rPr lang="en-US" sz="2000" dirty="0" smtClean="0"/>
              <a:t>Recommendations </a:t>
            </a:r>
            <a:r>
              <a:rPr lang="en-US" sz="2000" dirty="0"/>
              <a:t>of the National Institute of Standards and </a:t>
            </a:r>
            <a:r>
              <a:rPr lang="en-US" sz="2000" dirty="0" err="1" smtClean="0"/>
              <a:t>Technology.Special</a:t>
            </a:r>
            <a:r>
              <a:rPr lang="en-US" sz="2000" dirty="0" smtClean="0"/>
              <a:t> </a:t>
            </a:r>
            <a:r>
              <a:rPr lang="en-US" sz="2000" dirty="0"/>
              <a:t>Publication </a:t>
            </a:r>
            <a:r>
              <a:rPr lang="en-US" sz="2000" dirty="0" smtClean="0"/>
              <a:t>800-145.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smtClean="0"/>
              <a:t>Khadijah </a:t>
            </a:r>
            <a:r>
              <a:rPr lang="en-US" sz="2000" dirty="0" err="1" smtClean="0"/>
              <a:t>bahwairteth,Mohammad</a:t>
            </a:r>
            <a:r>
              <a:rPr lang="en-US" sz="2000" dirty="0" smtClean="0"/>
              <a:t> A,”</a:t>
            </a:r>
            <a:r>
              <a:rPr lang="en-US" sz="2000" b="1" dirty="0"/>
              <a:t> Experimental comparison of simulation tools for efficient cloud and mobile cloud computing </a:t>
            </a:r>
            <a:r>
              <a:rPr lang="en-US" sz="2000" b="1" dirty="0" smtClean="0"/>
              <a:t>applications</a:t>
            </a:r>
            <a:r>
              <a:rPr lang="en-US" sz="2000" dirty="0"/>
              <a:t>” 14 June </a:t>
            </a:r>
            <a:r>
              <a:rPr lang="en-US" sz="2000" dirty="0" smtClean="0"/>
              <a:t>2016 by </a:t>
            </a:r>
            <a:r>
              <a:rPr lang="en-US" sz="2000" dirty="0"/>
              <a:t>EURASIP Journal on Information Security</a:t>
            </a:r>
            <a:endParaRPr lang="en-US" sz="20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876348" y="6433822"/>
            <a:ext cx="2743200" cy="365125"/>
          </a:xfrm>
        </p:spPr>
        <p:txBody>
          <a:bodyPr/>
          <a:lstStyle/>
          <a:p>
            <a:fld id="{93404FB3-C0A8-4220-8FE9-CD1805BCE6EB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338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7947" y="6492875"/>
            <a:ext cx="4587140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37029" y="353332"/>
            <a:ext cx="9976982" cy="552994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  <a:p>
            <a:pPr algn="ctr"/>
            <a:r>
              <a:rPr lang="en-US" sz="3200" dirty="0"/>
              <a:t>END OF </a:t>
            </a:r>
            <a:r>
              <a:rPr lang="en-US" sz="3200" dirty="0" smtClean="0"/>
              <a:t>SLIDE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714644" y="6492875"/>
            <a:ext cx="2743200" cy="365125"/>
          </a:xfrm>
        </p:spPr>
        <p:txBody>
          <a:bodyPr/>
          <a:lstStyle/>
          <a:p>
            <a:fld id="{3F7DDF7B-BCBE-49A7-8286-4F8CAFE17B34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644839" cy="68580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200px-RUET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" y="112440"/>
            <a:ext cx="1515470" cy="17591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44839" y="6563"/>
            <a:ext cx="10547161" cy="2096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TENTATITIVE TITLE: </a:t>
            </a:r>
            <a:r>
              <a:rPr lang="en-US" sz="320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OF ENCRYPTION </a:t>
            </a:r>
          </a:p>
          <a:p>
            <a:pPr algn="ctr"/>
            <a:r>
              <a:rPr lang="en-US" sz="3200" dirty="0" smtClean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ALGORITHMS FOR DATA SECURITY ON </a:t>
            </a:r>
            <a:r>
              <a:rPr lang="en-US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4838" y="2109212"/>
            <a:ext cx="10547161" cy="474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44839" y="2583866"/>
            <a:ext cx="4264642" cy="2552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mtClean="0">
                <a:solidFill>
                  <a:schemeClr val="tx1"/>
                </a:solidFill>
              </a:rPr>
              <a:t>Supervised By:</a:t>
            </a:r>
          </a:p>
          <a:p>
            <a:pPr algn="l"/>
            <a:r>
              <a:rPr lang="en-US" smtClean="0">
                <a:solidFill>
                  <a:schemeClr val="tx1"/>
                </a:solidFill>
              </a:rPr>
              <a:t>Dr. boshir Ahmed</a:t>
            </a:r>
          </a:p>
          <a:p>
            <a:pPr algn="l"/>
            <a:r>
              <a:rPr lang="en-US" smtClean="0">
                <a:solidFill>
                  <a:schemeClr val="tx1"/>
                </a:solidFill>
              </a:rPr>
              <a:t>Professor</a:t>
            </a:r>
          </a:p>
          <a:p>
            <a:pPr algn="l"/>
            <a:r>
              <a:rPr lang="en-US" b="1" smtClean="0">
                <a:solidFill>
                  <a:schemeClr val="tx1"/>
                </a:solidFill>
              </a:rPr>
              <a:t>Department of Cse</a:t>
            </a:r>
            <a:endParaRPr lang="en-US" smtClean="0">
              <a:solidFill>
                <a:schemeClr val="tx1"/>
              </a:solidFill>
            </a:endParaRPr>
          </a:p>
          <a:p>
            <a:pPr algn="l"/>
            <a:endParaRPr lang="en-US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570027" y="4157028"/>
            <a:ext cx="4457530" cy="2463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md.</a:t>
            </a:r>
            <a:r>
              <a:rPr lang="en-US" dirty="0" smtClean="0">
                <a:solidFill>
                  <a:schemeClr val="tx1"/>
                </a:solidFill>
              </a:rPr>
              <a:t> Shahriar Mahmud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Roll NO: </a:t>
            </a:r>
            <a:r>
              <a:rPr lang="en-US" dirty="0" smtClean="0">
                <a:solidFill>
                  <a:schemeClr val="tx1"/>
                </a:solidFill>
              </a:rPr>
              <a:t>143113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Department of </a:t>
            </a:r>
            <a:r>
              <a:rPr lang="en-US" b="1" dirty="0" err="1" smtClean="0">
                <a:solidFill>
                  <a:schemeClr val="tx1"/>
                </a:solidFill>
              </a:rPr>
              <a:t>Cse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3892" y="6127750"/>
            <a:ext cx="4172471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-333828" y="420914"/>
            <a:ext cx="10232571" cy="979261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Outlines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676" y="1771650"/>
            <a:ext cx="935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Objectives.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Motivations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Cloud.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Service and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Literature 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Background Studies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CloudSim</a:t>
            </a:r>
            <a:r>
              <a:rPr lang="en-US" dirty="0" smtClean="0"/>
              <a:t> 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Future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Bibliography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578572" y="6127750"/>
            <a:ext cx="2743200" cy="365125"/>
          </a:xfrm>
        </p:spPr>
        <p:txBody>
          <a:bodyPr/>
          <a:lstStyle/>
          <a:p>
            <a:fld id="{1AE978CB-23F5-4E46-A934-3EF72F81B000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9280" y="6127750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2430" y="6127749"/>
            <a:ext cx="4760173" cy="365125"/>
          </a:xfrm>
        </p:spPr>
        <p:txBody>
          <a:bodyPr/>
          <a:lstStyle/>
          <a:p>
            <a:pPr algn="ctr"/>
            <a:r>
              <a:rPr lang="en-US" dirty="0" smtClean="0">
                <a:ln w="0"/>
                <a:solidFill>
                  <a:schemeClr val="tx2">
                    <a:lumMod val="50000"/>
                  </a:schemeClr>
                </a:solidFill>
              </a:rPr>
              <a:t>Analysis of Cryptography Algorithm for Data Security on Data Cloud</a:t>
            </a:r>
            <a:endParaRPr lang="en-US" dirty="0">
              <a:ln w="0"/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-333828" y="420914"/>
            <a:ext cx="10232571" cy="979261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Outlines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742676" y="1771650"/>
            <a:ext cx="935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Previously Described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Objectives.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Motivations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Literature 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Background Studies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Proposed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Limitation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Future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Bibliography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578572" y="6127750"/>
            <a:ext cx="2743200" cy="365125"/>
          </a:xfrm>
        </p:spPr>
        <p:txBody>
          <a:bodyPr/>
          <a:lstStyle/>
          <a:p>
            <a:fld id="{62FF7EA4-395B-4438-99C6-EFB7952ACD6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9280" y="6127750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00" y="2183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795" y="6128566"/>
            <a:ext cx="4645198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-304800" y="580571"/>
            <a:ext cx="10435771" cy="107405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2635" y="1785257"/>
            <a:ext cx="10523483" cy="3650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2119086"/>
            <a:ext cx="935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Secure Cloud Computation against </a:t>
            </a:r>
            <a:r>
              <a:rPr lang="en-US" sz="2400" dirty="0" smtClean="0"/>
              <a:t>threads.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Comparative analysis of Encryption algorithm in cloud </a:t>
            </a:r>
            <a:r>
              <a:rPr lang="en-US" sz="2400" dirty="0" smtClean="0"/>
              <a:t>computing.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Simulate for getting real-time outcome using </a:t>
            </a:r>
            <a:r>
              <a:rPr lang="en-US" sz="2400" dirty="0" err="1" smtClean="0"/>
              <a:t>CloudSim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676400" y="6128567"/>
            <a:ext cx="2743200" cy="365125"/>
          </a:xfrm>
        </p:spPr>
        <p:txBody>
          <a:bodyPr/>
          <a:lstStyle/>
          <a:p>
            <a:fld id="{5546B99E-93DB-42FF-B699-EE73D1B9D7DB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128566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1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3402" y="6427561"/>
            <a:ext cx="4645197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4275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2" y="2189018"/>
            <a:ext cx="4316454" cy="3604698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04" y="1046047"/>
            <a:ext cx="7505989" cy="5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89964" y="6110640"/>
            <a:ext cx="4627418" cy="316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Fig: Public Cloud Market by Forbes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-322033" y="140335"/>
            <a:ext cx="9975273" cy="858981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Motivations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-1880900" y="6427561"/>
            <a:ext cx="2743200" cy="365125"/>
          </a:xfrm>
        </p:spPr>
        <p:txBody>
          <a:bodyPr/>
          <a:lstStyle/>
          <a:p>
            <a:fld id="{C65352FE-66A1-455E-9AF8-B2B66AC6E428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29701" y="642756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3455" y="5929745"/>
            <a:ext cx="3149947" cy="339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CSP Market Occupied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7" y="2828100"/>
            <a:ext cx="5895975" cy="3124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Cloud 8"/>
          <p:cNvSpPr/>
          <p:nvPr/>
        </p:nvSpPr>
        <p:spPr>
          <a:xfrm>
            <a:off x="5507866" y="5004563"/>
            <a:ext cx="2667000" cy="94773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Services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[10]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8057699" y="4212993"/>
            <a:ext cx="3975100" cy="695325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Benefits of Cloud </a:t>
            </a:r>
            <a:r>
              <a:rPr lang="en-US" b="1" dirty="0" smtClean="0">
                <a:solidFill>
                  <a:schemeClr val="bg1"/>
                </a:solidFill>
              </a:rPr>
              <a:t>Computing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[2]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14737" y="6427561"/>
            <a:ext cx="4605150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562245" y="6427561"/>
            <a:ext cx="2743200" cy="365125"/>
          </a:xfrm>
        </p:spPr>
        <p:txBody>
          <a:bodyPr/>
          <a:lstStyle/>
          <a:p>
            <a:fld id="{428AE443-9584-4DFD-BE69-51626AA60EF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10" name="Cloud Computing GIF - Find, Make &amp; Share Gfycat GIF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41366" y="191275"/>
            <a:ext cx="5350633" cy="4021718"/>
          </a:xfrm>
          <a:prstGeom prst="rect">
            <a:avLst/>
          </a:prstGeom>
        </p:spPr>
      </p:pic>
      <p:sp>
        <p:nvSpPr>
          <p:cNvPr id="13" name="Parallelogram 12"/>
          <p:cNvSpPr/>
          <p:nvPr/>
        </p:nvSpPr>
        <p:spPr>
          <a:xfrm>
            <a:off x="-322033" y="140335"/>
            <a:ext cx="6331345" cy="84780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Motivations(Cont’d)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8737" y="36286"/>
            <a:ext cx="4535606" cy="682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loud 6"/>
          <p:cNvSpPr/>
          <p:nvPr/>
        </p:nvSpPr>
        <p:spPr>
          <a:xfrm>
            <a:off x="546844" y="2677044"/>
            <a:ext cx="3989388" cy="182046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‘X’ </a:t>
            </a:r>
            <a:r>
              <a:rPr lang="en-US" sz="4800" dirty="0" err="1" smtClean="0"/>
              <a:t>aaS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-392732" y="277548"/>
            <a:ext cx="6225495" cy="9144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5"/>
                </a:solidFill>
              </a:rPr>
              <a:t>Cloud Service Models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1496" y="6439806"/>
            <a:ext cx="4597241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-1956291" y="6492875"/>
            <a:ext cx="2743200" cy="365125"/>
          </a:xfrm>
        </p:spPr>
        <p:txBody>
          <a:bodyPr/>
          <a:lstStyle/>
          <a:p>
            <a:fld id="{36ED8B96-1FD0-42A4-9706-66CAC73D6403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1793-6F7C-4039-A8B5-0A97F77CE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70254"/>
            <a:ext cx="12191999" cy="8188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smtClean="0"/>
              <a:t>         Literature Review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37480" y="1608434"/>
            <a:ext cx="10454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An Approach towards Data Security in the Cloud Computing Using </a:t>
            </a:r>
            <a:r>
              <a:rPr lang="en-US" b="1" dirty="0" smtClean="0"/>
              <a:t>AES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Describes AES Encryption Algorithm.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Illustrate AES by using </a:t>
            </a:r>
            <a:r>
              <a:rPr lang="en-US" dirty="0" err="1" smtClean="0"/>
              <a:t>CloudSim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Configure Resistivity against  Attacks.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Do not have any Description for other Encryption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Do not illustrate any outcome of </a:t>
            </a:r>
            <a:r>
              <a:rPr lang="en-US" dirty="0" err="1" smtClean="0">
                <a:solidFill>
                  <a:schemeClr val="accent5"/>
                </a:solidFill>
              </a:rPr>
              <a:t>CloudSIm</a:t>
            </a:r>
            <a:r>
              <a:rPr lang="en-US" dirty="0" smtClean="0">
                <a:solidFill>
                  <a:schemeClr val="accent5"/>
                </a:solidFill>
              </a:rPr>
              <a:t> Simulation.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4543" y="6492875"/>
            <a:ext cx="4862911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7480" y="3639759"/>
            <a:ext cx="1045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Secure Data Access in Cloud Computing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Cloud market overview.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Describes D-H key exchange protocol.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Secure data access policy between CSP and User Using D-H key exchange.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Theoretical Implementation of D-H key Exchange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Whole process is theoretical and algorithm based.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Do not Simulated or Implemented.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770063" y="6492874"/>
            <a:ext cx="2743200" cy="365125"/>
          </a:xfrm>
        </p:spPr>
        <p:txBody>
          <a:bodyPr/>
          <a:lstStyle/>
          <a:p>
            <a:fld id="{7F3C8418-3ADE-4951-926B-31537185B4C0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09557" y="6492873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119116" y="559558"/>
            <a:ext cx="10036280" cy="859809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116" y="1883391"/>
            <a:ext cx="10657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Security Issues </a:t>
            </a:r>
            <a:r>
              <a:rPr lang="en-US" sz="2800" dirty="0"/>
              <a:t>Privacy Preserving and Data Security in </a:t>
            </a:r>
            <a:r>
              <a:rPr lang="en-US" sz="2800" dirty="0" smtClean="0"/>
              <a:t>Cloud Services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sz="1600" b="1" dirty="0" smtClean="0"/>
              <a:t>]</a:t>
            </a:r>
            <a:endParaRPr lang="en-US" sz="2800" dirty="0" smtClean="0"/>
          </a:p>
          <a:p>
            <a:r>
              <a:rPr lang="en-US" sz="2800" dirty="0"/>
              <a:t>2</a:t>
            </a:r>
            <a:r>
              <a:rPr lang="en-US" sz="2800" dirty="0" smtClean="0"/>
              <a:t>. Data Security and Privacy protection Issues in Cloud Computing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[6]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dirty="0"/>
              <a:t>3</a:t>
            </a:r>
            <a:r>
              <a:rPr lang="en-US" sz="2800" dirty="0" smtClean="0"/>
              <a:t>. Secure Data Access in Cloud Computing</a:t>
            </a:r>
            <a:r>
              <a:rPr lang="en-US" sz="2800" b="1" dirty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dirty="0" smtClean="0"/>
              <a:t>4. Cryptography Algorithm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. Cloud Simulation Process using </a:t>
            </a:r>
            <a:r>
              <a:rPr lang="en-US" sz="2800" b="1" i="1" dirty="0" err="1" smtClean="0"/>
              <a:t>CloudSim</a:t>
            </a:r>
            <a:r>
              <a:rPr lang="en-US" sz="2800" b="1" i="1" dirty="0" smtClean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[9]</a:t>
            </a:r>
            <a:r>
              <a:rPr lang="en-US" sz="2800" b="1" i="1" dirty="0" smtClean="0"/>
              <a:t> </a:t>
            </a:r>
          </a:p>
          <a:p>
            <a:r>
              <a:rPr lang="en-US" sz="2800" b="1" i="1" dirty="0"/>
              <a:t>	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00812" y="6492875"/>
            <a:ext cx="6672887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624084" y="6492874"/>
            <a:ext cx="2743200" cy="365125"/>
          </a:xfrm>
        </p:spPr>
        <p:txBody>
          <a:bodyPr/>
          <a:lstStyle/>
          <a:p>
            <a:fld id="{87FFB2B2-444E-44A8-91CE-50C015D2FC7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94256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-232012" y="532262"/>
            <a:ext cx="7467600" cy="859809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4461" y="6492874"/>
            <a:ext cx="4400096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771525" y="6492873"/>
            <a:ext cx="2743200" cy="365125"/>
          </a:xfrm>
        </p:spPr>
        <p:txBody>
          <a:bodyPr/>
          <a:lstStyle/>
          <a:p>
            <a:fld id="{26DB93F1-E3E2-4A3D-8A9C-8AF55A635FD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911927"/>
            <a:ext cx="5676034" cy="3275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37" y="2873068"/>
            <a:ext cx="3419475" cy="2314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71675" y="5232519"/>
            <a:ext cx="2202119" cy="3686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Client to Cloud</a:t>
            </a:r>
            <a:r>
              <a:rPr lang="en-US" sz="1200" dirty="0" smtClean="0">
                <a:solidFill>
                  <a:schemeClr val="tx1"/>
                </a:solidFill>
              </a:rPr>
              <a:t>[11]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4537" y="5229005"/>
            <a:ext cx="3419474" cy="375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Cloud Internal Architecture</a:t>
            </a:r>
            <a:r>
              <a:rPr lang="en-US" sz="1100" dirty="0" smtClean="0">
                <a:solidFill>
                  <a:schemeClr val="tx1"/>
                </a:solidFill>
              </a:rPr>
              <a:t>[11]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-274686" y="614149"/>
            <a:ext cx="9648967" cy="818865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Implementation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24322" y="3727007"/>
            <a:ext cx="5162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/>
              <a:t>Implementation Tool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Eclipse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err="1" smtClean="0"/>
              <a:t>CloudSim</a:t>
            </a:r>
            <a:r>
              <a:rPr lang="en-US" sz="3600" dirty="0" smtClean="0"/>
              <a:t> Toolkit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UML design Tool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6703" y="6492874"/>
            <a:ext cx="4711926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8924434">
            <a:off x="7225942" y="2213426"/>
            <a:ext cx="3473564" cy="34990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69272" y="1712686"/>
            <a:ext cx="2409372" cy="20214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Support for modelling and simulation of large scale Cloud Computing resources.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32926" y="4077414"/>
            <a:ext cx="2409372" cy="19579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for simulation of network corrections.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32926" y="1712686"/>
            <a:ext cx="2409372" cy="20214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for modeling data </a:t>
            </a:r>
            <a:r>
              <a:rPr lang="en-US" dirty="0"/>
              <a:t>C</a:t>
            </a:r>
            <a:r>
              <a:rPr lang="en-US" dirty="0" smtClean="0"/>
              <a:t>ontents, service brokers, Scheduling and Load Balancing Policies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469272" y="4077414"/>
            <a:ext cx="2409372" cy="19579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Flexibility to switch between space shared and time-shared allocation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42813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CloudSim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[3] 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-1825481" y="6501823"/>
            <a:ext cx="2743200" cy="365125"/>
          </a:xfrm>
        </p:spPr>
        <p:txBody>
          <a:bodyPr/>
          <a:lstStyle/>
          <a:p>
            <a:fld id="{F8D97D17-AE1A-4784-8385-4960E47D6F9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72367" y="64621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927" y="1712686"/>
            <a:ext cx="5292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Algorithms</a:t>
            </a:r>
            <a:br>
              <a:rPr lang="en-US" sz="3200" dirty="0" smtClean="0"/>
            </a:br>
            <a:r>
              <a:rPr lang="en-US" sz="3200" dirty="0" smtClean="0"/>
              <a:t>DES,AES,D-H key Exchange etc.</a:t>
            </a:r>
          </a:p>
        </p:txBody>
      </p:sp>
    </p:spTree>
    <p:extLst>
      <p:ext uri="{BB962C8B-B14F-4D97-AF65-F5344CB8AC3E}">
        <p14:creationId xmlns:p14="http://schemas.microsoft.com/office/powerpoint/2010/main" val="10980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1068931" y="1255967"/>
            <a:ext cx="10223149" cy="444890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/>
              <a:t>The </a:t>
            </a:r>
            <a:r>
              <a:rPr lang="en-US" sz="4500" dirty="0" err="1" smtClean="0"/>
              <a:t>CloudSim</a:t>
            </a:r>
            <a:r>
              <a:rPr lang="en-US" sz="4500" dirty="0"/>
              <a:t> </a:t>
            </a:r>
            <a:r>
              <a:rPr lang="en-US" sz="4500" dirty="0" smtClean="0"/>
              <a:t>Architecture</a:t>
            </a:r>
            <a:r>
              <a:rPr lang="en-US" sz="2800" dirty="0" smtClean="0"/>
              <a:t>[3]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A7B2-DE31-4632-9B1A-DAF7B96101F1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175845"/>
            <a:ext cx="11922370" cy="65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247773" y="474784"/>
            <a:ext cx="10761784" cy="896815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 smtClean="0"/>
              <a:t>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92" y="2092569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result will contain comparison among Encryption Algorithms </a:t>
            </a:r>
          </a:p>
          <a:p>
            <a:endParaRPr lang="en-US" sz="3200" dirty="0" smtClean="0"/>
          </a:p>
          <a:p>
            <a:pPr marL="742950" indent="-742950">
              <a:buAutoNum type="arabicPeriod"/>
            </a:pPr>
            <a:r>
              <a:rPr lang="en-US" sz="3300" dirty="0" smtClean="0"/>
              <a:t>Encryption and Decryption time on Authorized Access.</a:t>
            </a:r>
          </a:p>
          <a:p>
            <a:pPr marL="742950" indent="-742950">
              <a:buAutoNum type="arabicPeriod"/>
            </a:pPr>
            <a:r>
              <a:rPr lang="en-US" sz="3300" dirty="0" smtClean="0"/>
              <a:t>Encryption and Decryption time on Unauthorized Access.</a:t>
            </a:r>
          </a:p>
          <a:p>
            <a:pPr marL="742950" indent="-742950">
              <a:buAutoNum type="arabicPeriod"/>
            </a:pPr>
            <a:r>
              <a:rPr lang="en-US" sz="3300" dirty="0" smtClean="0"/>
              <a:t>Storage Efficiency.</a:t>
            </a:r>
          </a:p>
          <a:p>
            <a:pPr marL="742950" indent="-742950">
              <a:buAutoNum type="arabicPeriod"/>
            </a:pPr>
            <a:r>
              <a:rPr lang="en-US" sz="3300" dirty="0" smtClean="0"/>
              <a:t>Etc.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2379" y="6492874"/>
            <a:ext cx="4674226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742354" y="6492873"/>
            <a:ext cx="2743200" cy="365125"/>
          </a:xfrm>
        </p:spPr>
        <p:txBody>
          <a:bodyPr/>
          <a:lstStyle/>
          <a:p>
            <a:fld id="{8779CD38-2C84-4A52-9261-9FD721969CE0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2880" y="6127750"/>
            <a:ext cx="4538947" cy="365125"/>
          </a:xfrm>
        </p:spPr>
        <p:txBody>
          <a:bodyPr/>
          <a:lstStyle/>
          <a:p>
            <a:r>
              <a:rPr lang="en-US" dirty="0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-333828" y="420914"/>
            <a:ext cx="10232571" cy="979261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Previously Described  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578572" y="6127750"/>
            <a:ext cx="2743200" cy="365125"/>
          </a:xfrm>
        </p:spPr>
        <p:txBody>
          <a:bodyPr/>
          <a:lstStyle/>
          <a:p>
            <a:fld id="{9321B822-C99D-4AE4-9962-9456DA66171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19280" y="6127750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3834" y="1713504"/>
            <a:ext cx="6722403" cy="3679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Objectives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Motivations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Literature 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Background </a:t>
            </a:r>
            <a:r>
              <a:rPr lang="en-US" sz="2000" dirty="0" smtClean="0"/>
              <a:t>Studies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Data Server.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Usage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Service </a:t>
            </a:r>
            <a:r>
              <a:rPr lang="en-US" sz="2000" dirty="0"/>
              <a:t>and </a:t>
            </a:r>
            <a:r>
              <a:rPr lang="en-US" sz="2000" dirty="0" smtClean="0"/>
              <a:t>Model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Literature </a:t>
            </a:r>
            <a:r>
              <a:rPr lang="en-US" sz="2000" dirty="0" smtClean="0"/>
              <a:t>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Methodology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Result (Predicted)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Conclusion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 descr="Image result for previous outline 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080" y="4387756"/>
            <a:ext cx="2438400" cy="20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316523" y="738553"/>
            <a:ext cx="10229780" cy="9810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Conclusion 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163774" y="1719618"/>
            <a:ext cx="11696131" cy="501501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/>
              <a:t>Cloud computing is sometimes viewed as a reincarnation of the classic mainframe client-server model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However, resources are ubiquitous, scalable, highly </a:t>
            </a:r>
            <a:r>
              <a:rPr lang="en-US" sz="2400" dirty="0" smtClean="0"/>
              <a:t>virtualized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Contains </a:t>
            </a:r>
            <a:r>
              <a:rPr lang="en-US" sz="2400" dirty="0"/>
              <a:t>all the traditional threats, as well as new ones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 smtClean="0"/>
              <a:t>In </a:t>
            </a:r>
            <a:r>
              <a:rPr lang="en-US" sz="2000" dirty="0"/>
              <a:t>developing solutions to cloud computing security issues it may be helpful to identify the problems and approaches in terms of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Loss of </a:t>
            </a:r>
            <a:r>
              <a:rPr lang="en-US" sz="2400" dirty="0" smtClean="0"/>
              <a:t>control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Lack </a:t>
            </a:r>
            <a:r>
              <a:rPr lang="en-US" sz="2400" dirty="0"/>
              <a:t>of </a:t>
            </a:r>
            <a:r>
              <a:rPr lang="en-US" sz="2400" dirty="0" smtClean="0"/>
              <a:t>trust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Multi-tenancy </a:t>
            </a:r>
            <a:r>
              <a:rPr lang="en-US" sz="2400" dirty="0"/>
              <a:t>problems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0172" y="6615112"/>
            <a:ext cx="8921975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2000068" y="6552067"/>
            <a:ext cx="2743200" cy="365125"/>
          </a:xfrm>
        </p:spPr>
        <p:txBody>
          <a:bodyPr/>
          <a:lstStyle/>
          <a:p>
            <a:fld id="{039846E7-A55A-4E31-AF43-72EC06A5C727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269544" y="709421"/>
            <a:ext cx="8581292" cy="861646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    Future </a:t>
            </a:r>
            <a:r>
              <a:rPr lang="en-US" sz="3200" dirty="0"/>
              <a:t>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411" y="1886756"/>
            <a:ext cx="7697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Implement security Algorithm on cloud simulator.</a:t>
            </a:r>
          </a:p>
          <a:p>
            <a:r>
              <a:rPr lang="en-US" sz="2400" dirty="0" smtClean="0"/>
              <a:t>2. Simulate on </a:t>
            </a:r>
            <a:r>
              <a:rPr lang="en-US" sz="2400" dirty="0" err="1" smtClean="0"/>
              <a:t>CloudSim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3. Get a comparative result among algorithms.</a:t>
            </a:r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4951" y="6127748"/>
            <a:ext cx="4746797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380512" y="6065837"/>
            <a:ext cx="2743200" cy="365125"/>
          </a:xfrm>
        </p:spPr>
        <p:txBody>
          <a:bodyPr/>
          <a:lstStyle/>
          <a:p>
            <a:fld id="{8E1C6C53-09B3-451B-A340-C2A010074C5D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065836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-504748" y="434144"/>
            <a:ext cx="9161585" cy="967154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BIBLIOGRAPHY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68561"/>
            <a:ext cx="105391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D. Chen and H. Zhao, “Data Security and Privacy Protection Issues in Cloud Computing,” in 2012 International Conference on Computer Science and Electronics Engineering (ICCSEE), 2012, vol. 1, pp. 647– 651.</a:t>
            </a:r>
          </a:p>
          <a:p>
            <a:pPr marL="342900" indent="-342900">
              <a:buAutoNum type="arabicPeriod"/>
            </a:pPr>
            <a:r>
              <a:rPr lang="en-US" dirty="0"/>
              <a:t>Z. Xiao and Y. Xiao, “Security and Privacy in Cloud Computing,” IEEE Communications Surveys Tutorials, vol. 15, no. 2, pp. 843–859, 2013</a:t>
            </a:r>
          </a:p>
          <a:p>
            <a:pPr marL="342900" indent="-342900">
              <a:buAutoNum type="arabicPeriod"/>
            </a:pPr>
            <a:r>
              <a:rPr lang="en-US" dirty="0"/>
              <a:t>Santosh Kumar Singh, Dr. P.K. </a:t>
            </a:r>
            <a:r>
              <a:rPr lang="en-US" dirty="0" err="1"/>
              <a:t>Manjhi</a:t>
            </a:r>
            <a:r>
              <a:rPr lang="en-US" dirty="0"/>
              <a:t>, Dr. </a:t>
            </a:r>
            <a:r>
              <a:rPr lang="en-US" dirty="0" err="1"/>
              <a:t>R.K.Tiwari</a:t>
            </a:r>
            <a:r>
              <a:rPr lang="en-US" dirty="0"/>
              <a:t>, ” An Approach towards Data Security in the Cloud Computing Using </a:t>
            </a:r>
            <a:r>
              <a:rPr lang="en-US" dirty="0" err="1"/>
              <a:t>AES”,in</a:t>
            </a:r>
            <a:r>
              <a:rPr lang="en-US" dirty="0"/>
              <a:t>  June 2016 International Journal of Advanced Research in Computer and Communication Engineering , Vol. 5, Issue 6, pp. 22-29</a:t>
            </a:r>
          </a:p>
          <a:p>
            <a:pPr marL="342900" indent="-342900">
              <a:buAutoNum type="arabicPeriod"/>
            </a:pPr>
            <a:r>
              <a:rPr lang="en-US" dirty="0" err="1"/>
              <a:t>Sanka</a:t>
            </a:r>
            <a:r>
              <a:rPr lang="en-US" dirty="0"/>
              <a:t> S, </a:t>
            </a:r>
            <a:r>
              <a:rPr lang="en-US" dirty="0" err="1"/>
              <a:t>Hota</a:t>
            </a:r>
            <a:r>
              <a:rPr lang="en-US" dirty="0"/>
              <a:t> C, </a:t>
            </a:r>
            <a:r>
              <a:rPr lang="en-US" dirty="0" err="1"/>
              <a:t>Rajarajan</a:t>
            </a:r>
            <a:r>
              <a:rPr lang="en-US" dirty="0"/>
              <a:t> M (2010) </a:t>
            </a:r>
            <a:r>
              <a:rPr lang="en-US" dirty="0" smtClean="0"/>
              <a:t>,”Secure </a:t>
            </a:r>
            <a:r>
              <a:rPr lang="en-US" dirty="0"/>
              <a:t>data access in cloud </a:t>
            </a:r>
            <a:r>
              <a:rPr lang="en-US" dirty="0" smtClean="0"/>
              <a:t>computing”, </a:t>
            </a:r>
            <a:r>
              <a:rPr lang="en-US" dirty="0"/>
              <a:t>In: IEEE 4th international conference on Internet multimedia services architecture and application (IMSAA), pp 1–6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 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Nagraza</a:t>
            </a:r>
            <a:r>
              <a:rPr lang="en-US" dirty="0" smtClean="0"/>
              <a:t>,</a:t>
            </a:r>
            <a:r>
              <a:rPr lang="en-US" dirty="0"/>
              <a:t> N Mangathayaru ; N </a:t>
            </a:r>
            <a:r>
              <a:rPr lang="en-US" dirty="0" err="1"/>
              <a:t>Rajashekar</a:t>
            </a:r>
            <a:r>
              <a:rPr lang="en-US" dirty="0"/>
              <a:t> ,” Privacy preserving and data security — A survey ”in: 2016 International Conference on Engineering &amp; MIS (ICEMIS).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Shaikh </a:t>
            </a:r>
            <a:r>
              <a:rPr lang="en-US" dirty="0" err="1"/>
              <a:t>Ashapakh</a:t>
            </a:r>
            <a:r>
              <a:rPr lang="en-US" dirty="0"/>
              <a:t> </a:t>
            </a:r>
            <a:r>
              <a:rPr lang="en-US" dirty="0" err="1"/>
              <a:t>Sattar</a:t>
            </a:r>
            <a:r>
              <a:rPr lang="en-US" dirty="0"/>
              <a:t>, “ Security Issues in Cloud Services”, in June 2016 International Journal of New Technology and Research Vol.2, Issue-6,pp.08-10.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631" y="6492875"/>
            <a:ext cx="4703255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642244" y="6492875"/>
            <a:ext cx="2743200" cy="365125"/>
          </a:xfrm>
        </p:spPr>
        <p:txBody>
          <a:bodyPr/>
          <a:lstStyle/>
          <a:p>
            <a:fld id="{5EBD973E-DFF5-44C5-952D-06AFE3FAA62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4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124" y="6492875"/>
            <a:ext cx="6672887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-504748" y="434144"/>
            <a:ext cx="9161585" cy="967154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BIBLIOGRAPHY (Cont’d)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13774" y="2162629"/>
            <a:ext cx="102186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/>
              <a:t>Bih</a:t>
            </a:r>
            <a:r>
              <a:rPr lang="en-US" sz="2000" dirty="0" smtClean="0"/>
              <a:t>-Hwang Lee, Muhammad </a:t>
            </a:r>
            <a:r>
              <a:rPr lang="en-US" sz="2000" dirty="0" err="1" smtClean="0"/>
              <a:t>Farid</a:t>
            </a:r>
            <a:r>
              <a:rPr lang="en-US" sz="2000" dirty="0" smtClean="0"/>
              <a:t> </a:t>
            </a:r>
            <a:r>
              <a:rPr lang="en-US" sz="2000" dirty="0" err="1" smtClean="0"/>
              <a:t>Wajdi</a:t>
            </a:r>
            <a:r>
              <a:rPr lang="en-US" sz="2000" dirty="0" smtClean="0"/>
              <a:t>, Ervin </a:t>
            </a:r>
            <a:r>
              <a:rPr lang="en-US" sz="2000" dirty="0" err="1" smtClean="0"/>
              <a:t>Kusuma</a:t>
            </a:r>
            <a:r>
              <a:rPr lang="en-US" sz="2000" dirty="0" smtClean="0"/>
              <a:t> </a:t>
            </a:r>
            <a:r>
              <a:rPr lang="en-US" sz="2000" dirty="0" err="1" smtClean="0"/>
              <a:t>Dewi</a:t>
            </a:r>
            <a:r>
              <a:rPr lang="en-US" sz="2000" dirty="0" smtClean="0"/>
              <a:t>; ,” Data security in cloud computing using AES under HEROKU cloud”,  2018 27th Wireless and Optical Communication Conference (WOCC) On: IEEE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/>
              <a:t>Saurabh</a:t>
            </a:r>
            <a:r>
              <a:rPr lang="en-US" sz="2000" dirty="0" smtClean="0"/>
              <a:t> </a:t>
            </a:r>
            <a:r>
              <a:rPr lang="en-US" sz="2000" dirty="0"/>
              <a:t>Kumar Garg and </a:t>
            </a:r>
            <a:r>
              <a:rPr lang="en-US" sz="2000" dirty="0" err="1"/>
              <a:t>Rajkumar</a:t>
            </a:r>
            <a:r>
              <a:rPr lang="en-US" sz="2000" dirty="0"/>
              <a:t> </a:t>
            </a:r>
            <a:r>
              <a:rPr lang="en-US" sz="2000" dirty="0" err="1" smtClean="0"/>
              <a:t>Buyya</a:t>
            </a:r>
            <a:r>
              <a:rPr lang="en-US" sz="2000" dirty="0" smtClean="0"/>
              <a:t>,”Network </a:t>
            </a:r>
            <a:r>
              <a:rPr lang="en-US" sz="2000" dirty="0" err="1" smtClean="0"/>
              <a:t>CloudSim</a:t>
            </a:r>
            <a:r>
              <a:rPr lang="en-US" sz="2000" dirty="0" smtClean="0"/>
              <a:t>: Modelling Parallel Applications in Cloud Simulations</a:t>
            </a:r>
            <a:r>
              <a:rPr lang="en-US" sz="2000" dirty="0"/>
              <a:t>”, on 2011 Fourth IEEE International Conference on Utility and Cloud Computing, ISSN </a:t>
            </a:r>
            <a:r>
              <a:rPr lang="en-US" sz="2000" dirty="0" smtClean="0"/>
              <a:t>978-0-7695-4592-9, pp. 105-113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err="1" smtClean="0"/>
              <a:t>SuperWits</a:t>
            </a:r>
            <a:r>
              <a:rPr lang="en-US" sz="2000" dirty="0" smtClean="0"/>
              <a:t> </a:t>
            </a:r>
            <a:r>
              <a:rPr lang="en-US" sz="2000" dirty="0"/>
              <a:t>Academy is founded by </a:t>
            </a:r>
            <a:r>
              <a:rPr lang="en-US" sz="2000" dirty="0" err="1"/>
              <a:t>Anupinder</a:t>
            </a:r>
            <a:r>
              <a:rPr lang="en-US" sz="2000" dirty="0"/>
              <a:t> </a:t>
            </a:r>
            <a:r>
              <a:rPr lang="en-US" sz="2000" dirty="0" smtClean="0"/>
              <a:t>Singh </a:t>
            </a:r>
            <a:r>
              <a:rPr lang="en-US" sz="2000" dirty="0"/>
              <a:t>since 2008</a:t>
            </a:r>
            <a:r>
              <a:rPr lang="en-US" sz="2000" dirty="0" smtClean="0"/>
              <a:t>,”</a:t>
            </a:r>
            <a:r>
              <a:rPr lang="en-US" sz="2000" dirty="0"/>
              <a:t> </a:t>
            </a:r>
            <a:r>
              <a:rPr lang="en-US" sz="2000" dirty="0" err="1"/>
              <a:t>CloudSim</a:t>
            </a:r>
            <a:r>
              <a:rPr lang="en-US" sz="2000" dirty="0"/>
              <a:t> Simulation </a:t>
            </a:r>
            <a:r>
              <a:rPr lang="en-US" sz="2000" dirty="0" smtClean="0"/>
              <a:t>Framework”,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www.superwits.com/library/cloudsim-simulation-framework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The NIST Definition of Cloud Computing </a:t>
            </a:r>
            <a:r>
              <a:rPr lang="en-US" sz="2000" dirty="0" smtClean="0"/>
              <a:t>Recommendations </a:t>
            </a:r>
            <a:r>
              <a:rPr lang="en-US" sz="2000" dirty="0"/>
              <a:t>of the National Institute of Standards and </a:t>
            </a:r>
            <a:r>
              <a:rPr lang="en-US" sz="2000" dirty="0" err="1" smtClean="0"/>
              <a:t>Technology.Special</a:t>
            </a:r>
            <a:r>
              <a:rPr lang="en-US" sz="2000" dirty="0" smtClean="0"/>
              <a:t> </a:t>
            </a:r>
            <a:r>
              <a:rPr lang="en-US" sz="2000" dirty="0"/>
              <a:t>Publication </a:t>
            </a:r>
            <a:r>
              <a:rPr lang="en-US" sz="2000" dirty="0" smtClean="0"/>
              <a:t>800-145.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smtClean="0"/>
              <a:t>Khadijah </a:t>
            </a:r>
            <a:r>
              <a:rPr lang="en-US" sz="2000" dirty="0" err="1" smtClean="0"/>
              <a:t>bahwairteth,Mohammad</a:t>
            </a:r>
            <a:r>
              <a:rPr lang="en-US" sz="2000" dirty="0" smtClean="0"/>
              <a:t> A,”</a:t>
            </a:r>
            <a:r>
              <a:rPr lang="en-US" sz="2000" b="1" dirty="0"/>
              <a:t> Experimental comparison of simulation tools for efficient cloud and mobile cloud computing </a:t>
            </a:r>
            <a:r>
              <a:rPr lang="en-US" sz="2000" b="1" dirty="0" smtClean="0"/>
              <a:t>applications</a:t>
            </a:r>
            <a:r>
              <a:rPr lang="en-US" sz="2000" dirty="0"/>
              <a:t>” 14 June </a:t>
            </a:r>
            <a:r>
              <a:rPr lang="en-US" sz="2000" dirty="0" smtClean="0"/>
              <a:t>2016 by </a:t>
            </a:r>
            <a:r>
              <a:rPr lang="en-US" sz="2000" dirty="0"/>
              <a:t>EURASIP Journal on Information Security</a:t>
            </a:r>
            <a:endParaRPr lang="en-US" sz="20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876348" y="6433822"/>
            <a:ext cx="2743200" cy="365125"/>
          </a:xfrm>
        </p:spPr>
        <p:txBody>
          <a:bodyPr/>
          <a:lstStyle/>
          <a:p>
            <a:fld id="{4758A797-3249-42B7-B7F9-2EDC586A9750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338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7947" y="6492875"/>
            <a:ext cx="4587140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37029" y="353332"/>
            <a:ext cx="9976982" cy="5529943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THANK YOU</a:t>
            </a:r>
          </a:p>
          <a:p>
            <a:pPr algn="ctr"/>
            <a:r>
              <a:rPr lang="en-US" sz="3200" dirty="0"/>
              <a:t>END OF </a:t>
            </a:r>
            <a:r>
              <a:rPr lang="en-US" sz="3200" dirty="0" smtClean="0"/>
              <a:t>SLIDE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714644" y="6492875"/>
            <a:ext cx="2743200" cy="365125"/>
          </a:xfrm>
        </p:spPr>
        <p:txBody>
          <a:bodyPr/>
          <a:lstStyle/>
          <a:p>
            <a:fld id="{B7267E55-7D5F-4130-9842-03959CC1048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940" y="6128566"/>
            <a:ext cx="4004871" cy="365125"/>
          </a:xfrm>
        </p:spPr>
        <p:txBody>
          <a:bodyPr/>
          <a:lstStyle/>
          <a:p>
            <a:r>
              <a:rPr lang="en-US" dirty="0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-250209" y="404588"/>
            <a:ext cx="10435771" cy="920683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72635" y="1785257"/>
            <a:ext cx="10523483" cy="3650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1665" y="2148583"/>
            <a:ext cx="111645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Add an extra layer of security for sensitive data on Cloud Storage.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Develop a Model for this purpose.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Simulate  the </a:t>
            </a:r>
            <a:r>
              <a:rPr lang="en-US" sz="3200" dirty="0" smtClean="0"/>
              <a:t>Model</a:t>
            </a:r>
            <a:r>
              <a:rPr lang="en-US" sz="2800" dirty="0" smtClean="0"/>
              <a:t> for getting real-time outcome using Socket Programming (Java).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Compare Efficiency(</a:t>
            </a:r>
            <a:r>
              <a:rPr lang="en-US" sz="2800" b="1" i="1" dirty="0" smtClean="0"/>
              <a:t>Storage, Time, Vulnerability</a:t>
            </a:r>
            <a:r>
              <a:rPr lang="en-US" sz="2800" dirty="0" smtClean="0"/>
              <a:t>) of Algorithms like AES,DES,RSA.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8112" y="6119644"/>
            <a:ext cx="889379" cy="365125"/>
          </a:xfrm>
        </p:spPr>
        <p:txBody>
          <a:bodyPr/>
          <a:lstStyle/>
          <a:p>
            <a:fld id="{EA9DC961-049B-4F91-925E-F71A0FBC950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128566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3403" y="6427561"/>
            <a:ext cx="3760162" cy="365125"/>
          </a:xfrm>
        </p:spPr>
        <p:txBody>
          <a:bodyPr/>
          <a:lstStyle/>
          <a:p>
            <a:r>
              <a:rPr lang="en-US" dirty="0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4275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2" y="2189018"/>
            <a:ext cx="4316454" cy="3604698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04" y="1046047"/>
            <a:ext cx="7505989" cy="5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89964" y="6110640"/>
            <a:ext cx="4627418" cy="316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Fig: Public Cloud Market by Forbes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-322033" y="140335"/>
            <a:ext cx="9975273" cy="858981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Motivations</a:t>
            </a:r>
            <a:endParaRPr lang="en-US" sz="20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-1880900" y="6427561"/>
            <a:ext cx="2743200" cy="365125"/>
          </a:xfrm>
        </p:spPr>
        <p:txBody>
          <a:bodyPr/>
          <a:lstStyle/>
          <a:p>
            <a:fld id="{B449AEE4-8795-45FE-948F-48C9710FFD31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329701" y="642756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3455" y="5940961"/>
            <a:ext cx="3149947" cy="339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CSP Market Occupied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14737" y="6427561"/>
            <a:ext cx="4605150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562245" y="6427561"/>
            <a:ext cx="2743200" cy="365125"/>
          </a:xfrm>
        </p:spPr>
        <p:txBody>
          <a:bodyPr/>
          <a:lstStyle/>
          <a:p>
            <a:fld id="{29AB24FC-EA74-4F88-B41E-3120F30B76BF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-208888" y="384253"/>
            <a:ext cx="9311945" cy="847807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Motivations(Cont’d)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180955" y="1832135"/>
            <a:ext cx="9320981" cy="3451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As of total data of world very poor amount of data are being stored on cloud server because lack of </a:t>
            </a:r>
            <a:r>
              <a:rPr lang="en-US" sz="2800" b="1" dirty="0" smtClean="0"/>
              <a:t>trusted</a:t>
            </a:r>
            <a:r>
              <a:rPr lang="en-US" sz="2800" dirty="0" smtClean="0"/>
              <a:t> CSP.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Data are often </a:t>
            </a:r>
            <a:r>
              <a:rPr lang="en-US" sz="2800" b="1" dirty="0" smtClean="0"/>
              <a:t>Stolen</a:t>
            </a:r>
            <a:r>
              <a:rPr lang="en-US" sz="2800" dirty="0" smtClean="0"/>
              <a:t> from Data Server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Data are using for </a:t>
            </a:r>
            <a:r>
              <a:rPr lang="en-US" sz="2800" b="1" dirty="0" smtClean="0"/>
              <a:t>Server purposes </a:t>
            </a:r>
            <a:r>
              <a:rPr lang="en-US" sz="2800" dirty="0" smtClean="0"/>
              <a:t>(like Data Mining) which also </a:t>
            </a:r>
            <a:r>
              <a:rPr lang="en-US" sz="2800" b="1" dirty="0" smtClean="0"/>
              <a:t>breaches privacy </a:t>
            </a:r>
            <a:r>
              <a:rPr lang="en-US" sz="2800" dirty="0" smtClean="0"/>
              <a:t>of a Client.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Feeling </a:t>
            </a:r>
            <a:r>
              <a:rPr lang="en-US" sz="2800" b="1" dirty="0" smtClean="0"/>
              <a:t>Unsafe</a:t>
            </a:r>
            <a:r>
              <a:rPr lang="en-US" sz="2800" dirty="0" smtClean="0"/>
              <a:t> over internet.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 smtClean="0"/>
              <a:t>Need to </a:t>
            </a:r>
            <a:r>
              <a:rPr lang="en-US" sz="2800" b="1" dirty="0" smtClean="0"/>
              <a:t>trust</a:t>
            </a:r>
            <a:r>
              <a:rPr lang="en-US" sz="2800" dirty="0" smtClean="0"/>
              <a:t> Cloud Service Provider(CSP).</a:t>
            </a:r>
            <a:endParaRPr lang="en-US" sz="2400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639" y="5503"/>
            <a:ext cx="1765140" cy="24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70254"/>
            <a:ext cx="12191999" cy="8188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smtClean="0"/>
              <a:t>         Literature Review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37480" y="1608434"/>
            <a:ext cx="10454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An Approach towards Data Security in the Cloud Computing Using </a:t>
            </a:r>
            <a:r>
              <a:rPr lang="en-US" b="1" dirty="0" smtClean="0"/>
              <a:t>AES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Describes AES Encryption Algorithm.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Illustrate AES by using </a:t>
            </a:r>
            <a:r>
              <a:rPr lang="en-US" dirty="0" err="1" smtClean="0"/>
              <a:t>CloudSim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Configure Resistivity against  Attacks.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Do not have any Description for other Encryption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Do not illustrate any outcome of </a:t>
            </a:r>
            <a:r>
              <a:rPr lang="en-US" dirty="0" err="1" smtClean="0">
                <a:solidFill>
                  <a:schemeClr val="accent5"/>
                </a:solidFill>
              </a:rPr>
              <a:t>CloudSIm</a:t>
            </a:r>
            <a:r>
              <a:rPr lang="en-US" dirty="0" smtClean="0">
                <a:solidFill>
                  <a:schemeClr val="accent5"/>
                </a:solidFill>
              </a:rPr>
              <a:t> Simulation.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4543" y="6492875"/>
            <a:ext cx="4862911" cy="365125"/>
          </a:xfrm>
        </p:spPr>
        <p:txBody>
          <a:bodyPr/>
          <a:lstStyle/>
          <a:p>
            <a:r>
              <a:rPr lang="en-US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7480" y="3639759"/>
            <a:ext cx="1045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Secure Data Access in Cloud Computing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Cloud market overview.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Describes D-H key exchange protocol.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Secure data access policy between CSP and User Using D-H key exchange.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Theoretical Implementation of D-H key Exchange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Whole process is theoretical and algorithm based.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/>
                </a:solidFill>
              </a:rPr>
              <a:t>Do not Simulated or Implemented.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770063" y="6492874"/>
            <a:ext cx="2743200" cy="365125"/>
          </a:xfrm>
        </p:spPr>
        <p:txBody>
          <a:bodyPr/>
          <a:lstStyle/>
          <a:p>
            <a:fld id="{3311FA18-02F5-4B1E-8C7B-14D3A876980C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09557" y="6492873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1119116" y="559558"/>
            <a:ext cx="10036280" cy="859809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Background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116" y="1883391"/>
            <a:ext cx="10657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Security Issues </a:t>
            </a:r>
            <a:r>
              <a:rPr lang="en-US" sz="2800" dirty="0"/>
              <a:t>Privacy Preserving and Data Security in </a:t>
            </a:r>
            <a:r>
              <a:rPr lang="en-US" sz="2800" dirty="0" smtClean="0"/>
              <a:t>Cloud Services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sz="1600" b="1" dirty="0" smtClean="0"/>
              <a:t>]</a:t>
            </a:r>
            <a:endParaRPr lang="en-US" sz="2800" dirty="0" smtClean="0"/>
          </a:p>
          <a:p>
            <a:r>
              <a:rPr lang="en-US" sz="2800" dirty="0"/>
              <a:t>2</a:t>
            </a:r>
            <a:r>
              <a:rPr lang="en-US" sz="2800" dirty="0" smtClean="0"/>
              <a:t>. Data Security and Privacy protection Issues in Cloud Computing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[6]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dirty="0"/>
              <a:t>3</a:t>
            </a:r>
            <a:r>
              <a:rPr lang="en-US" sz="2800" dirty="0" smtClean="0"/>
              <a:t>. Secure Data Access in Cloud Computing</a:t>
            </a:r>
            <a:r>
              <a:rPr lang="en-US" sz="2800" b="1" dirty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800" dirty="0" smtClean="0"/>
              <a:t>4. </a:t>
            </a:r>
            <a:r>
              <a:rPr lang="en-US" sz="2800" b="1" dirty="0" smtClean="0"/>
              <a:t>Cryptography</a:t>
            </a:r>
            <a:r>
              <a:rPr lang="en-US" sz="2800" dirty="0" smtClean="0"/>
              <a:t> Algorithm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. Cloud Simulation Process using </a:t>
            </a:r>
            <a:r>
              <a:rPr lang="en-US" sz="2800" b="1" i="1" dirty="0" err="1" smtClean="0"/>
              <a:t>CloudSim</a:t>
            </a:r>
            <a:r>
              <a:rPr lang="en-US" sz="2800" b="1" i="1" dirty="0" smtClean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[9]</a:t>
            </a:r>
          </a:p>
          <a:p>
            <a:r>
              <a:rPr lang="en-US" sz="2800" i="1" dirty="0" smtClean="0"/>
              <a:t>6. </a:t>
            </a:r>
            <a:r>
              <a:rPr lang="en-US" sz="2800" b="1" dirty="0" smtClean="0"/>
              <a:t>Socket</a:t>
            </a:r>
            <a:r>
              <a:rPr lang="en-US" sz="2800" dirty="0" smtClean="0"/>
              <a:t> Programming in Java</a:t>
            </a:r>
          </a:p>
          <a:p>
            <a:endParaRPr lang="en-US" sz="2800" b="1" i="1" dirty="0" smtClean="0"/>
          </a:p>
          <a:p>
            <a:r>
              <a:rPr lang="en-US" sz="2800" b="1" i="1" dirty="0"/>
              <a:t>	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1624" y="6310311"/>
            <a:ext cx="3811389" cy="365125"/>
          </a:xfrm>
        </p:spPr>
        <p:txBody>
          <a:bodyPr/>
          <a:lstStyle/>
          <a:p>
            <a:r>
              <a:rPr lang="en-US" dirty="0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4716" y="6310310"/>
            <a:ext cx="914400" cy="365125"/>
          </a:xfrm>
        </p:spPr>
        <p:txBody>
          <a:bodyPr/>
          <a:lstStyle/>
          <a:p>
            <a:fld id="{DF451A3B-3104-4BD1-85A6-BB5AFA39298C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85186" y="6310310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en-US" dirty="0" smtClean="0"/>
              <a:t>/17</a:t>
            </a:r>
            <a:endParaRPr lang="en-US" dirty="0"/>
          </a:p>
        </p:txBody>
      </p:sp>
      <p:pic>
        <p:nvPicPr>
          <p:cNvPr id="4098" name="Picture 2" descr="Image result for background study 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97" y="45878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-249184" y="314958"/>
            <a:ext cx="7467600" cy="859809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smtClean="0"/>
              <a:t>Proposed Methodology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5906" y="6492875"/>
            <a:ext cx="3879679" cy="365125"/>
          </a:xfrm>
        </p:spPr>
        <p:txBody>
          <a:bodyPr/>
          <a:lstStyle/>
          <a:p>
            <a:r>
              <a:rPr lang="en-US" dirty="0" smtClean="0"/>
              <a:t>Analysis of Cryptography Algorithm for Data Security on Data Cloud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80174" y="6475190"/>
            <a:ext cx="1180105" cy="365125"/>
          </a:xfrm>
        </p:spPr>
        <p:txBody>
          <a:bodyPr/>
          <a:lstStyle/>
          <a:p>
            <a:fld id="{6BAB2DD4-48D4-40F0-8F9D-E8A849A8AD8E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27785" y="649287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0" y="3529722"/>
            <a:ext cx="2742468" cy="141851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Server</a:t>
            </a:r>
          </a:p>
          <a:p>
            <a:pPr algn="ctr"/>
            <a:r>
              <a:rPr lang="en-US" dirty="0" smtClean="0"/>
              <a:t>(Encrypted Data)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4500" y="2515226"/>
            <a:ext cx="7810500" cy="3423113"/>
          </a:xfrm>
          <a:prstGeom prst="rect">
            <a:avLst/>
          </a:prstGeom>
          <a:solidFill>
            <a:srgbClr val="96AFC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7155976" y="4948236"/>
            <a:ext cx="2142843" cy="825500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4254500" y="3568303"/>
            <a:ext cx="2246171" cy="1346993"/>
          </a:xfrm>
          <a:prstGeom prst="diamon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Received</a:t>
            </a:r>
            <a:endParaRPr lang="en-US" dirty="0"/>
          </a:p>
        </p:txBody>
      </p:sp>
      <p:sp>
        <p:nvSpPr>
          <p:cNvPr id="17" name="Parallelogram 16"/>
          <p:cNvSpPr/>
          <p:nvPr/>
        </p:nvSpPr>
        <p:spPr>
          <a:xfrm>
            <a:off x="7235588" y="2704222"/>
            <a:ext cx="2142843" cy="825500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10287000" y="3873500"/>
            <a:ext cx="1522892" cy="520700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</a:t>
            </a:r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>
            <a:off x="8027609" y="3529722"/>
            <a:ext cx="558800" cy="1418514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7835899" y="3873500"/>
            <a:ext cx="942219" cy="76605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7131" y="3073399"/>
            <a:ext cx="150698" cy="4949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343240" y="2983819"/>
            <a:ext cx="2026937" cy="30695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7131" y="5327650"/>
            <a:ext cx="1892237" cy="158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5241904" y="4906168"/>
            <a:ext cx="286269" cy="57983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193246">
            <a:off x="9197349" y="3356029"/>
            <a:ext cx="1239881" cy="34738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9751720">
            <a:off x="9168556" y="4466873"/>
            <a:ext cx="1203559" cy="411165"/>
          </a:xfrm>
          <a:prstGeom prst="leftArrow">
            <a:avLst>
              <a:gd name="adj1" fmla="val 49126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2727561" y="4016665"/>
            <a:ext cx="1514111" cy="444627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10" y="3844982"/>
            <a:ext cx="685429" cy="685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1" y="5323477"/>
            <a:ext cx="758397" cy="7583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22" y="2591171"/>
            <a:ext cx="685429" cy="685429"/>
          </a:xfrm>
          <a:prstGeom prst="rect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1557557" y="1434361"/>
            <a:ext cx="2684115" cy="1080865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Certification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18034426">
            <a:off x="1814761" y="2837992"/>
            <a:ext cx="1131340" cy="37920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2832058">
            <a:off x="2530259" y="3040527"/>
            <a:ext cx="1971761" cy="41166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81425" y="3146057"/>
            <a:ext cx="1382243" cy="307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Receiving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969915" y="6127335"/>
            <a:ext cx="4057694" cy="375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Client Server Secure Data Exchange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954124" y="5004747"/>
            <a:ext cx="1744727" cy="46862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581425" y="5055659"/>
            <a:ext cx="1382243" cy="307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71" y="3900452"/>
            <a:ext cx="758397" cy="7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47 0.04097 L -0.03047 0.04097 C -0.03373 0.04375 -0.03698 0.04676 -0.04024 0.04954 C -0.04141 0.05046 -0.04271 0.05069 -0.04388 0.05162 C -0.04518 0.05278 -0.04623 0.05486 -0.04753 0.05602 C -0.0487 0.05694 -0.05508 0.06018 -0.05599 0.06018 C -0.07201 0.06157 -0.08815 0.06157 -0.1043 0.06227 C -0.11406 0.06528 -0.10925 0.06319 -0.11888 0.06875 C -0.12005 0.06944 -0.12136 0.06967 -0.12253 0.07106 L -0.13333 0.08379 C -0.13451 0.08541 -0.13594 0.08634 -0.13698 0.08819 C -0.13815 0.09028 -0.13932 0.09282 -0.14063 0.09467 C -0.14297 0.09791 -0.14544 0.10046 -0.14792 0.10324 C -0.14909 0.10463 -0.15052 0.10579 -0.15156 0.10764 C -0.15274 0.10972 -0.15378 0.11204 -0.15508 0.11412 C -0.15742 0.11713 -0.16003 0.11967 -0.16237 0.12268 L -0.16602 0.12685 C -0.16719 0.12847 -0.16862 0.1294 -0.16966 0.13125 C -0.17083 0.13333 -0.17201 0.13565 -0.17331 0.13773 C -0.17435 0.13935 -0.17578 0.14028 -0.17695 0.1419 C -0.17943 0.14606 -0.18229 0.14977 -0.18412 0.15486 C -0.18503 0.15694 -0.18555 0.15949 -0.18659 0.16134 C -0.18763 0.16319 -0.18906 0.16412 -0.19024 0.16574 C -0.19102 0.16782 -0.19206 0.16967 -0.19258 0.17222 C -0.19362 0.17616 -0.19362 0.18125 -0.19505 0.18495 L -0.19987 0.19791 L -0.20234 0.2044 L -0.20469 0.21088 C -0.20755 0.22569 -0.20716 0.21921 -0.20716 0.23032 L -0.20951 0.22592 " pathEditMode="relative" ptsTypes="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11484 -0.00231 L -0.1138 -0.11667 L -0.18177 -0.17731 L -0.33646 -0.16481 L -0.35976 -0.22083 L -0.35976 -0.22083 L -0.35976 -0.22083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-0.01343 L 0.00051 -0.04259 L 0.03801 -0.03843 L 0.03906 -0.00509 L 0.13645 -0.00926 L 0.20911 -0.05926 L 0.21484 -0.14491 L 0.41653 -0.15093 L 0.41653 -0.15093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2.59259E-6 L -6.66667E-6 2.59259E-6 L 0.00846 0.02361 C 0.00924 0.02569 0.00976 0.02824 0.0108 0.03009 C 0.01197 0.03217 0.0134 0.03402 0.01445 0.03634 C 0.01536 0.03842 0.01588 0.04097 0.01692 0.04282 C 0.01926 0.04791 0.0246 0.05601 0.02773 0.05787 L 0.03502 0.06226 C 0.0384 0.06412 0.04101 0.06597 0.04465 0.06643 C 0.0539 0.06759 0.06327 0.06805 0.07252 0.06875 C 0.07656 0.06944 0.08059 0.07037 0.08463 0.07083 C 0.10859 0.07407 0.1233 0.07384 0.14999 0.07523 C 0.15338 0.07708 0.1552 0.07708 0.15715 0.08379 C 0.15846 0.08773 0.15898 0.09212 0.15963 0.09652 C 0.16314 0.12199 0.1608 0.10231 0.1608 0.15694 L 0.16575 0.14398 " pathEditMode="relative" ptsTypes="AAAAAAAAAAAAAA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3550</TotalTime>
  <Words>1907</Words>
  <Application>Microsoft Office PowerPoint</Application>
  <PresentationFormat>Widescreen</PresentationFormat>
  <Paragraphs>395</Paragraphs>
  <Slides>34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Shahriar Mahmud</dc:creator>
  <cp:lastModifiedBy>Shahriar Mahmud</cp:lastModifiedBy>
  <cp:revision>80</cp:revision>
  <dcterms:created xsi:type="dcterms:W3CDTF">2019-04-03T08:26:39Z</dcterms:created>
  <dcterms:modified xsi:type="dcterms:W3CDTF">2019-04-09T06:04:02Z</dcterms:modified>
</cp:coreProperties>
</file>