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0" r:id="rId3"/>
    <p:sldId id="261" r:id="rId4"/>
    <p:sldId id="262" r:id="rId5"/>
    <p:sldId id="282" r:id="rId6"/>
    <p:sldId id="265" r:id="rId7"/>
    <p:sldId id="266" r:id="rId8"/>
    <p:sldId id="277" r:id="rId9"/>
    <p:sldId id="305" r:id="rId10"/>
    <p:sldId id="300" r:id="rId11"/>
    <p:sldId id="301" r:id="rId12"/>
    <p:sldId id="302" r:id="rId13"/>
    <p:sldId id="303" r:id="rId14"/>
    <p:sldId id="306" r:id="rId15"/>
    <p:sldId id="304" r:id="rId16"/>
    <p:sldId id="27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riar Mahmud" initials="SM" lastIdx="1" clrIdx="0">
    <p:extLst>
      <p:ext uri="{19B8F6BF-5375-455C-9EA6-DF929625EA0E}">
        <p15:presenceInfo xmlns:p15="http://schemas.microsoft.com/office/powerpoint/2012/main" userId="472bb4ae7592a7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2E75B6"/>
    <a:srgbClr val="1494A6"/>
    <a:srgbClr val="B3B7B8"/>
    <a:srgbClr val="525252"/>
    <a:srgbClr val="1F4E79"/>
    <a:srgbClr val="7F7F7F"/>
    <a:srgbClr val="4EBD9E"/>
    <a:srgbClr val="426EB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06134648955634"/>
          <c:y val="0.16902193127547041"/>
          <c:w val="0.80834747136009533"/>
          <c:h val="0.62433657459419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352</c:v>
                </c:pt>
                <c:pt idx="1">
                  <c:v>969</c:v>
                </c:pt>
                <c:pt idx="2">
                  <c:v>1376</c:v>
                </c:pt>
                <c:pt idx="3">
                  <c:v>2744</c:v>
                </c:pt>
                <c:pt idx="4">
                  <c:v>5472</c:v>
                </c:pt>
                <c:pt idx="5">
                  <c:v>8192</c:v>
                </c:pt>
                <c:pt idx="6">
                  <c:v>24672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40-4E4B-8F8D-C556F4F6BB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AES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364</c:v>
                </c:pt>
                <c:pt idx="1">
                  <c:v>706</c:v>
                </c:pt>
                <c:pt idx="2">
                  <c:v>1388</c:v>
                </c:pt>
                <c:pt idx="3">
                  <c:v>2752</c:v>
                </c:pt>
                <c:pt idx="4">
                  <c:v>5484</c:v>
                </c:pt>
                <c:pt idx="5">
                  <c:v>10944</c:v>
                </c:pt>
                <c:pt idx="6">
                  <c:v>24672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40-4E4B-8F8D-C556F4F6BB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Bllowfish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352</c:v>
                </c:pt>
                <c:pt idx="1">
                  <c:v>969</c:v>
                </c:pt>
                <c:pt idx="2">
                  <c:v>1376</c:v>
                </c:pt>
                <c:pt idx="3">
                  <c:v>2744</c:v>
                </c:pt>
                <c:pt idx="4">
                  <c:v>5472</c:v>
                </c:pt>
                <c:pt idx="5">
                  <c:v>8192</c:v>
                </c:pt>
                <c:pt idx="6">
                  <c:v>24684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40-4E4B-8F8D-C556F4F6B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243408"/>
        <c:axId val="150315680"/>
      </c:lineChart>
      <c:catAx>
        <c:axId val="76524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Plaintext Data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5680"/>
        <c:crosses val="autoZero"/>
        <c:auto val="1"/>
        <c:lblAlgn val="ctr"/>
        <c:lblOffset val="100"/>
        <c:noMultiLvlLbl val="0"/>
      </c:catAx>
      <c:valAx>
        <c:axId val="1503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Cipher Text Size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24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Key</a:t>
            </a:r>
            <a:r>
              <a:rPr lang="en-US" baseline="0" dirty="0"/>
              <a:t> Generation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06134648955634"/>
          <c:y val="0.16902193127547041"/>
          <c:w val="0.80834747136009533"/>
          <c:h val="0.62433657459419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4191755366</c:v>
                </c:pt>
                <c:pt idx="1">
                  <c:v>4012703999</c:v>
                </c:pt>
                <c:pt idx="2">
                  <c:v>4159378433</c:v>
                </c:pt>
                <c:pt idx="3">
                  <c:v>4150029067</c:v>
                </c:pt>
                <c:pt idx="4">
                  <c:v>4194212933</c:v>
                </c:pt>
                <c:pt idx="5">
                  <c:v>4091672966</c:v>
                </c:pt>
                <c:pt idx="6">
                  <c:v>3371296200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40-4E4B-8F8D-C556F4F6BB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AES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4084432166</c:v>
                </c:pt>
                <c:pt idx="1">
                  <c:v>4021682333</c:v>
                </c:pt>
                <c:pt idx="2">
                  <c:v>3994030366</c:v>
                </c:pt>
                <c:pt idx="3">
                  <c:v>4150138467</c:v>
                </c:pt>
                <c:pt idx="4">
                  <c:v>4191800800</c:v>
                </c:pt>
                <c:pt idx="5">
                  <c:v>4167250066</c:v>
                </c:pt>
                <c:pt idx="6">
                  <c:v>3396035300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40-4E4B-8F8D-C556F4F6BB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Blowfish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3959998300</c:v>
                </c:pt>
                <c:pt idx="1">
                  <c:v>4315550300</c:v>
                </c:pt>
                <c:pt idx="2">
                  <c:v>3960104300</c:v>
                </c:pt>
                <c:pt idx="3">
                  <c:v>4251588100</c:v>
                </c:pt>
                <c:pt idx="4">
                  <c:v>3860427500</c:v>
                </c:pt>
                <c:pt idx="5">
                  <c:v>3913238200</c:v>
                </c:pt>
                <c:pt idx="6">
                  <c:v>3469053500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40-4E4B-8F8D-C556F4F6B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243408"/>
        <c:axId val="150315680"/>
      </c:lineChart>
      <c:catAx>
        <c:axId val="76524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Plaintext Data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5680"/>
        <c:crosses val="autoZero"/>
        <c:auto val="1"/>
        <c:lblAlgn val="ctr"/>
        <c:lblOffset val="100"/>
        <c:noMultiLvlLbl val="0"/>
      </c:catAx>
      <c:valAx>
        <c:axId val="1503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24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Encryption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45192790124326"/>
          <c:y val="0.16902193127547041"/>
          <c:w val="0.766956949225167"/>
          <c:h val="0.62433657459419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13308933</c:v>
                </c:pt>
                <c:pt idx="1">
                  <c:v>14403067</c:v>
                </c:pt>
                <c:pt idx="2">
                  <c:v>12999999</c:v>
                </c:pt>
                <c:pt idx="3">
                  <c:v>15960566</c:v>
                </c:pt>
                <c:pt idx="4">
                  <c:v>15995367</c:v>
                </c:pt>
                <c:pt idx="5">
                  <c:v>17221466</c:v>
                </c:pt>
                <c:pt idx="6">
                  <c:v>20231300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40-4E4B-8F8D-C556F4F6BB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AES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12152866</c:v>
                </c:pt>
                <c:pt idx="1">
                  <c:v>11096300</c:v>
                </c:pt>
                <c:pt idx="2">
                  <c:v>10800766</c:v>
                </c:pt>
                <c:pt idx="3">
                  <c:v>13809299</c:v>
                </c:pt>
                <c:pt idx="4">
                  <c:v>12432600</c:v>
                </c:pt>
                <c:pt idx="5">
                  <c:v>13441966</c:v>
                </c:pt>
                <c:pt idx="6">
                  <c:v>19077400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40-4E4B-8F8D-C556F4F6BB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Blowfish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14201300</c:v>
                </c:pt>
                <c:pt idx="1">
                  <c:v>14388367</c:v>
                </c:pt>
                <c:pt idx="2">
                  <c:v>15407800</c:v>
                </c:pt>
                <c:pt idx="3">
                  <c:v>16842766</c:v>
                </c:pt>
                <c:pt idx="4">
                  <c:v>14877133</c:v>
                </c:pt>
                <c:pt idx="5">
                  <c:v>17684600</c:v>
                </c:pt>
                <c:pt idx="6">
                  <c:v>19252500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40-4E4B-8F8D-C556F4F6B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243408"/>
        <c:axId val="150315680"/>
      </c:lineChart>
      <c:catAx>
        <c:axId val="76524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Plaintext Data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5680"/>
        <c:crosses val="autoZero"/>
        <c:auto val="1"/>
        <c:lblAlgn val="ctr"/>
        <c:lblOffset val="100"/>
        <c:noMultiLvlLbl val="0"/>
      </c:catAx>
      <c:valAx>
        <c:axId val="1503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</a:t>
                </a:r>
                <a:r>
                  <a:rPr lang="en-US" baseline="0" dirty="0"/>
                  <a:t>(ns)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24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dEcryption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45192790124326"/>
          <c:y val="0.16902193127547041"/>
          <c:w val="0.766956949225167"/>
          <c:h val="0.62433657459419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603967</c:v>
                </c:pt>
                <c:pt idx="1">
                  <c:v>883866</c:v>
                </c:pt>
                <c:pt idx="2">
                  <c:v>1214066</c:v>
                </c:pt>
                <c:pt idx="3">
                  <c:v>1294033</c:v>
                </c:pt>
                <c:pt idx="4">
                  <c:v>1117600</c:v>
                </c:pt>
                <c:pt idx="5">
                  <c:v>1802433</c:v>
                </c:pt>
                <c:pt idx="6">
                  <c:v>4969400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40-4E4B-8F8D-C556F4F6BB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AES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319800</c:v>
                </c:pt>
                <c:pt idx="1">
                  <c:v>382233</c:v>
                </c:pt>
                <c:pt idx="2">
                  <c:v>632500</c:v>
                </c:pt>
                <c:pt idx="3">
                  <c:v>1270100</c:v>
                </c:pt>
                <c:pt idx="4">
                  <c:v>1692733</c:v>
                </c:pt>
                <c:pt idx="5">
                  <c:v>2466699</c:v>
                </c:pt>
                <c:pt idx="6">
                  <c:v>2540600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40-4E4B-8F8D-C556F4F6BB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Blowfish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588133</c:v>
                </c:pt>
                <c:pt idx="1">
                  <c:v>503199</c:v>
                </c:pt>
                <c:pt idx="2">
                  <c:v>600600</c:v>
                </c:pt>
                <c:pt idx="3">
                  <c:v>848500</c:v>
                </c:pt>
                <c:pt idx="4">
                  <c:v>1017333</c:v>
                </c:pt>
                <c:pt idx="5">
                  <c:v>1546866</c:v>
                </c:pt>
                <c:pt idx="6">
                  <c:v>8839600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40-4E4B-8F8D-C556F4F6B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243408"/>
        <c:axId val="150315680"/>
      </c:lineChart>
      <c:catAx>
        <c:axId val="76524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Plaintext Data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5680"/>
        <c:crosses val="autoZero"/>
        <c:auto val="1"/>
        <c:lblAlgn val="ctr"/>
        <c:lblOffset val="100"/>
        <c:noMultiLvlLbl val="0"/>
      </c:catAx>
      <c:valAx>
        <c:axId val="1503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24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Total</a:t>
            </a:r>
            <a:r>
              <a:rPr lang="en-US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45192790124326"/>
          <c:y val="0.16902193127547041"/>
          <c:w val="0.766956949225167"/>
          <c:h val="0.62433657459419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13912900</c:v>
                </c:pt>
                <c:pt idx="1">
                  <c:v>15286933</c:v>
                </c:pt>
                <c:pt idx="2">
                  <c:v>14214065</c:v>
                </c:pt>
                <c:pt idx="3">
                  <c:v>17254599</c:v>
                </c:pt>
                <c:pt idx="4">
                  <c:v>17112967</c:v>
                </c:pt>
                <c:pt idx="5">
                  <c:v>17797800</c:v>
                </c:pt>
                <c:pt idx="6">
                  <c:v>25200700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6-454E-96F8-D488E73071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AES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12472666</c:v>
                </c:pt>
                <c:pt idx="1">
                  <c:v>11478533</c:v>
                </c:pt>
                <c:pt idx="2">
                  <c:v>11433266</c:v>
                </c:pt>
                <c:pt idx="3">
                  <c:v>15079399</c:v>
                </c:pt>
                <c:pt idx="4">
                  <c:v>14125333</c:v>
                </c:pt>
                <c:pt idx="5">
                  <c:v>15908665</c:v>
                </c:pt>
                <c:pt idx="6">
                  <c:v>28092100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6-454E-96F8-D488E73071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Blowfish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18496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14789433</c:v>
                </c:pt>
                <c:pt idx="1">
                  <c:v>14891566</c:v>
                </c:pt>
                <c:pt idx="2">
                  <c:v>16008400</c:v>
                </c:pt>
                <c:pt idx="3">
                  <c:v>17691266</c:v>
                </c:pt>
                <c:pt idx="4">
                  <c:v>15894466</c:v>
                </c:pt>
                <c:pt idx="5">
                  <c:v>19231466</c:v>
                </c:pt>
                <c:pt idx="6">
                  <c:v>21618000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06-454E-96F8-D488E7307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243408"/>
        <c:axId val="150315680"/>
      </c:lineChart>
      <c:catAx>
        <c:axId val="76524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Plaintext Data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5680"/>
        <c:crosses val="autoZero"/>
        <c:auto val="1"/>
        <c:lblAlgn val="ctr"/>
        <c:lblOffset val="100"/>
        <c:noMultiLvlLbl val="0"/>
      </c:catAx>
      <c:valAx>
        <c:axId val="1503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24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</a:t>
            </a:r>
            <a:r>
              <a:rPr lang="en-US" dirty="0" err="1"/>
              <a:t>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45192790124326"/>
          <c:y val="0.16902193127547041"/>
          <c:w val="0.766956949225167"/>
          <c:h val="0.62433657459419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3872334933</c:v>
                </c:pt>
                <c:pt idx="1">
                  <c:v>4027990933</c:v>
                </c:pt>
                <c:pt idx="2">
                  <c:v>4173592500</c:v>
                </c:pt>
                <c:pt idx="3">
                  <c:v>4167283667</c:v>
                </c:pt>
                <c:pt idx="4">
                  <c:v>4211325900</c:v>
                </c:pt>
                <c:pt idx="5">
                  <c:v>4110696866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40-4E4B-8F8D-C556F4F6BB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AES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4096904833</c:v>
                </c:pt>
                <c:pt idx="1">
                  <c:v>4033160866</c:v>
                </c:pt>
                <c:pt idx="2">
                  <c:v>4005463633</c:v>
                </c:pt>
                <c:pt idx="3">
                  <c:v>4166011200</c:v>
                </c:pt>
                <c:pt idx="4">
                  <c:v>4205926133</c:v>
                </c:pt>
                <c:pt idx="5">
                  <c:v>4183158732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40-4E4B-8F8D-C556F4F6BB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Blowfish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4380443200</c:v>
                </c:pt>
                <c:pt idx="1">
                  <c:v>4144691000</c:v>
                </c:pt>
                <c:pt idx="2">
                  <c:v>4041796100</c:v>
                </c:pt>
                <c:pt idx="3">
                  <c:v>4138455933</c:v>
                </c:pt>
                <c:pt idx="4">
                  <c:v>4048983066</c:v>
                </c:pt>
                <c:pt idx="5">
                  <c:v>4006725300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40-4E4B-8F8D-C556F4F6B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243408"/>
        <c:axId val="150315680"/>
      </c:lineChart>
      <c:catAx>
        <c:axId val="76524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Plaintext Data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5680"/>
        <c:crosses val="autoZero"/>
        <c:auto val="1"/>
        <c:lblAlgn val="ctr"/>
        <c:lblOffset val="100"/>
        <c:noMultiLvlLbl val="0"/>
      </c:catAx>
      <c:valAx>
        <c:axId val="1503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24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253168-FDC2-4FAD-8381-DB2FED4E73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4342D-D2A5-4BC2-AEC1-E2B23160EE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3DAB9-265E-4F02-B98F-E7BFEFA1078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1072-8003-4961-A41F-9700C75672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D09A-4E9F-453E-A3C4-42E9519F0C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3487A-5007-4186-82D6-205F4DB8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8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D4939-0616-4D96-AF97-634F56F7D3A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FC10C-6374-4DC8-9C13-13F34C483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08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https://digitalguardian.com/blog/6-security-risks-enterprises-using-cloud-storage-and-file-sharing-apps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CONTROL OVER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LEAKAGE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SNOOPING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CREDENTIALS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DCFC6-973E-4AFB-B4FE-C17DB2EAB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7D0E-9E06-4C2C-892E-8493409F8085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8535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8007-E563-4298-BE5F-7E5C80CBE6E8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8552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A792-BC92-402D-AAD1-68BA9DEF2AB5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49450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5A0-1E70-491C-8649-6A7BC4924516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808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E97-5D67-4911-9549-1F0D824220C4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6367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60F3-A85B-4F4D-A331-35B5DA316FFE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0099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26E7-A740-4F3A-9CC0-6D12D9FEE5F0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331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A1B6-FDD1-4B6B-ADEF-5942F1D3F363}" type="datetime1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0266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346-96B8-4E2B-B461-3C73C1F28C57}" type="datetime1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1541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27D9-4BB7-4D31-8ACF-6458FA489E4C}" type="datetime1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1002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909-A7DA-4F94-8BD4-9171B2BA4547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4873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91E4-B229-49D2-86CA-583C05E44A1E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729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ACF5-19E3-4A4A-9147-B49CB3293938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8DDD-2EFE-4A04-B112-AD5AA656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ransition>
    <p:pull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644839" cy="68580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200px-RUET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" y="112440"/>
            <a:ext cx="1515470" cy="17591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44839" y="6563"/>
            <a:ext cx="10547161" cy="2096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3200" dirty="0">
                <a:ln w="0"/>
                <a:solidFill>
                  <a:schemeClr val="tx2">
                    <a:lumMod val="50000"/>
                  </a:schemeClr>
                </a:solidFill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4838" y="2134970"/>
            <a:ext cx="10547161" cy="474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5FC2D7AF-0087-493A-B688-0F1AC915C524}"/>
              </a:ext>
            </a:extLst>
          </p:cNvPr>
          <p:cNvSpPr/>
          <p:nvPr/>
        </p:nvSpPr>
        <p:spPr>
          <a:xfrm>
            <a:off x="1774207" y="340149"/>
            <a:ext cx="634141" cy="406826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5C8405A2-097A-4AE6-BD12-68F28417018D}"/>
              </a:ext>
            </a:extLst>
          </p:cNvPr>
          <p:cNvSpPr/>
          <p:nvPr/>
        </p:nvSpPr>
        <p:spPr>
          <a:xfrm rot="10800000">
            <a:off x="11487954" y="1300765"/>
            <a:ext cx="596729" cy="416429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202C5-220E-4B74-B79B-7E24CF0396C3}"/>
              </a:ext>
            </a:extLst>
          </p:cNvPr>
          <p:cNvSpPr/>
          <p:nvPr/>
        </p:nvSpPr>
        <p:spPr>
          <a:xfrm>
            <a:off x="2073499" y="2340304"/>
            <a:ext cx="3683357" cy="2257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ckwell" panose="02060603020205020403" pitchFamily="18" charset="0"/>
              </a:rPr>
              <a:t>Supervised By:</a:t>
            </a:r>
          </a:p>
          <a:p>
            <a:pPr algn="ctr"/>
            <a:r>
              <a:rPr lang="en-US" sz="2400" b="1" dirty="0">
                <a:latin typeface="Rockwell" panose="02060603020205020403" pitchFamily="18" charset="0"/>
              </a:rPr>
              <a:t>Dr. </a:t>
            </a:r>
            <a:r>
              <a:rPr lang="en-US" sz="2400" b="1" dirty="0" err="1">
                <a:latin typeface="Rockwell" panose="02060603020205020403" pitchFamily="18" charset="0"/>
              </a:rPr>
              <a:t>Boshir</a:t>
            </a:r>
            <a:r>
              <a:rPr lang="en-US" sz="2400" b="1" dirty="0">
                <a:latin typeface="Rockwell" panose="02060603020205020403" pitchFamily="18" charset="0"/>
              </a:rPr>
              <a:t> Ahmed</a:t>
            </a:r>
          </a:p>
          <a:p>
            <a:pPr algn="ctr"/>
            <a:r>
              <a:rPr lang="en-US" sz="2400" dirty="0">
                <a:latin typeface="Rockwell" panose="02060603020205020403" pitchFamily="18" charset="0"/>
              </a:rPr>
              <a:t>Professor</a:t>
            </a:r>
          </a:p>
          <a:p>
            <a:pPr algn="ctr"/>
            <a:r>
              <a:rPr lang="en-US" sz="2400" dirty="0">
                <a:latin typeface="Rockwell" panose="02060603020205020403" pitchFamily="18" charset="0"/>
              </a:rPr>
              <a:t>Department of CSE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4338A-2744-416E-B2CC-EA0BD340E2E6}"/>
              </a:ext>
            </a:extLst>
          </p:cNvPr>
          <p:cNvSpPr/>
          <p:nvPr/>
        </p:nvSpPr>
        <p:spPr>
          <a:xfrm>
            <a:off x="8036417" y="3760632"/>
            <a:ext cx="3876541" cy="2653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ckwell" panose="02060603020205020403" pitchFamily="18" charset="0"/>
              </a:rPr>
              <a:t>Presented By:</a:t>
            </a:r>
          </a:p>
          <a:p>
            <a:pPr algn="ctr"/>
            <a:r>
              <a:rPr lang="en-US" sz="2400" dirty="0">
                <a:latin typeface="Rockwell" panose="02060603020205020403" pitchFamily="18" charset="0"/>
              </a:rPr>
              <a:t>Md. Shahriar Mahmud</a:t>
            </a:r>
          </a:p>
          <a:p>
            <a:pPr algn="ctr"/>
            <a:r>
              <a:rPr lang="en-US" sz="2400" b="1" dirty="0">
                <a:latin typeface="Rockwell" panose="02060603020205020403" pitchFamily="18" charset="0"/>
              </a:rPr>
              <a:t>Roll No</a:t>
            </a:r>
            <a:r>
              <a:rPr lang="en-US" sz="2400" dirty="0">
                <a:latin typeface="Rockwell" panose="02060603020205020403" pitchFamily="18" charset="0"/>
              </a:rPr>
              <a:t>: 143113</a:t>
            </a:r>
          </a:p>
          <a:p>
            <a:pPr algn="ctr"/>
            <a:r>
              <a:rPr lang="en-US" sz="2400" dirty="0">
                <a:latin typeface="Rockwell" panose="02060603020205020403" pitchFamily="18" charset="0"/>
              </a:rPr>
              <a:t>Department of CSE</a:t>
            </a: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0DF7ABAA-B62B-462E-8B92-8EA1207BCB01}"/>
              </a:ext>
            </a:extLst>
          </p:cNvPr>
          <p:cNvSpPr/>
          <p:nvPr/>
        </p:nvSpPr>
        <p:spPr>
          <a:xfrm>
            <a:off x="2309319" y="2620731"/>
            <a:ext cx="316867" cy="396786"/>
          </a:xfrm>
          <a:prstGeom prst="halfFram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49EE04F-A7BF-4033-8124-D2E915D23501}"/>
              </a:ext>
            </a:extLst>
          </p:cNvPr>
          <p:cNvSpPr/>
          <p:nvPr/>
        </p:nvSpPr>
        <p:spPr>
          <a:xfrm rot="10800000">
            <a:off x="5263371" y="4045404"/>
            <a:ext cx="423878" cy="332671"/>
          </a:xfrm>
          <a:prstGeom prst="halfFram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alf Frame 23">
            <a:extLst>
              <a:ext uri="{FF2B5EF4-FFF2-40B4-BE49-F238E27FC236}">
                <a16:creationId xmlns:a16="http://schemas.microsoft.com/office/drawing/2014/main" id="{EEBCB4DD-0CE2-4D36-A8E3-149CA2120C27}"/>
              </a:ext>
            </a:extLst>
          </p:cNvPr>
          <p:cNvSpPr/>
          <p:nvPr/>
        </p:nvSpPr>
        <p:spPr>
          <a:xfrm>
            <a:off x="8036416" y="4179682"/>
            <a:ext cx="316867" cy="396786"/>
          </a:xfrm>
          <a:prstGeom prst="halfFram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F94A762A-7569-468B-8448-8D66B824CA44}"/>
              </a:ext>
            </a:extLst>
          </p:cNvPr>
          <p:cNvSpPr/>
          <p:nvPr/>
        </p:nvSpPr>
        <p:spPr>
          <a:xfrm rot="10800000">
            <a:off x="11362440" y="5727654"/>
            <a:ext cx="423878" cy="332671"/>
          </a:xfrm>
          <a:prstGeom prst="halfFram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17392"/>
      </p:ext>
    </p:ext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2C3A3B-EDC8-4545-9DE7-BBF457977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63019"/>
              </p:ext>
            </p:extLst>
          </p:nvPr>
        </p:nvGraphicFramePr>
        <p:xfrm>
          <a:off x="6362163" y="1918953"/>
          <a:ext cx="5829837" cy="394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005188-A315-4FF7-B3AB-AE56793D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90889"/>
              </p:ext>
            </p:extLst>
          </p:nvPr>
        </p:nvGraphicFramePr>
        <p:xfrm>
          <a:off x="486410" y="1918954"/>
          <a:ext cx="5609590" cy="436381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304428">
                  <a:extLst>
                    <a:ext uri="{9D8B030D-6E8A-4147-A177-3AD203B41FA5}">
                      <a16:colId xmlns:a16="http://schemas.microsoft.com/office/drawing/2014/main" val="2691231879"/>
                    </a:ext>
                  </a:extLst>
                </a:gridCol>
                <a:gridCol w="1389188">
                  <a:extLst>
                    <a:ext uri="{9D8B030D-6E8A-4147-A177-3AD203B41FA5}">
                      <a16:colId xmlns:a16="http://schemas.microsoft.com/office/drawing/2014/main" val="4282831936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2864865709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1789239589"/>
                    </a:ext>
                  </a:extLst>
                </a:gridCol>
              </a:tblGrid>
              <a:tr h="3552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Blowfish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966259"/>
                  </a:ext>
                </a:extLst>
              </a:tr>
              <a:tr h="1065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Ciphertext Size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Ciphertext Size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Ciphertext Size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304243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70359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706576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907945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92607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848258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10944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520520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18496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24672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24672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24684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881260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C69F7BD-A362-427A-BB73-FF3933A6D6CD}"/>
              </a:ext>
            </a:extLst>
          </p:cNvPr>
          <p:cNvSpPr/>
          <p:nvPr/>
        </p:nvSpPr>
        <p:spPr>
          <a:xfrm>
            <a:off x="1303880" y="1522928"/>
            <a:ext cx="3974649" cy="271628"/>
          </a:xfrm>
          <a:prstGeom prst="rect">
            <a:avLst/>
          </a:prstGeom>
          <a:solidFill>
            <a:srgbClr val="FBE5D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Table i: Memory allocation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89455-706A-43F9-83AC-943653CE879E}"/>
              </a:ext>
            </a:extLst>
          </p:cNvPr>
          <p:cNvSpPr/>
          <p:nvPr/>
        </p:nvSpPr>
        <p:spPr>
          <a:xfrm>
            <a:off x="4121239" y="181539"/>
            <a:ext cx="2975020" cy="9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Times New Roman" panose="02020603050405020304" pitchFamily="18" charset="0"/>
              </a:rPr>
              <a:t>Result</a:t>
            </a:r>
          </a:p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Times New Roman" panose="02020603050405020304" pitchFamily="18" charset="0"/>
              </a:rPr>
              <a:t>Memory Allocation</a:t>
            </a:r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237D6EBA-E999-41D8-9B63-93A74E907EB2}"/>
              </a:ext>
            </a:extLst>
          </p:cNvPr>
          <p:cNvSpPr/>
          <p:nvPr/>
        </p:nvSpPr>
        <p:spPr>
          <a:xfrm>
            <a:off x="4121239" y="181539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7D173C36-E503-418F-B4F7-FF2BBEF7278D}"/>
              </a:ext>
            </a:extLst>
          </p:cNvPr>
          <p:cNvSpPr/>
          <p:nvPr/>
        </p:nvSpPr>
        <p:spPr>
          <a:xfrm rot="10800000">
            <a:off x="6948151" y="783596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C78D6A-0474-4435-B262-BAD82F8B10EE}"/>
              </a:ext>
            </a:extLst>
          </p:cNvPr>
          <p:cNvGrpSpPr/>
          <p:nvPr/>
        </p:nvGrpSpPr>
        <p:grpSpPr>
          <a:xfrm>
            <a:off x="2041412" y="203012"/>
            <a:ext cx="1049714" cy="1049714"/>
            <a:chOff x="9524018" y="941245"/>
            <a:chExt cx="1049714" cy="104971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343FE4E-B9AD-40D9-A790-DD3E94281856}"/>
                </a:ext>
              </a:extLst>
            </p:cNvPr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" panose="02060603020205020403" pitchFamily="18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F9E9893-4752-4AC1-865C-67E03806B05F}"/>
                </a:ext>
              </a:extLst>
            </p:cNvPr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77" name="AutoShape 123">
                <a:extLst>
                  <a:ext uri="{FF2B5EF4-FFF2-40B4-BE49-F238E27FC236}">
                    <a16:creationId xmlns:a16="http://schemas.microsoft.com/office/drawing/2014/main" id="{817FC378-AED9-4564-8B2A-7D8C5B26B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8" name="AutoShape 124">
                <a:extLst>
                  <a:ext uri="{FF2B5EF4-FFF2-40B4-BE49-F238E27FC236}">
                    <a16:creationId xmlns:a16="http://schemas.microsoft.com/office/drawing/2014/main" id="{3CB06690-7701-4061-99C3-8C69E87ED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9" name="AutoShape 125">
                <a:extLst>
                  <a:ext uri="{FF2B5EF4-FFF2-40B4-BE49-F238E27FC236}">
                    <a16:creationId xmlns:a16="http://schemas.microsoft.com/office/drawing/2014/main" id="{342628E4-0AC3-4205-B80E-78065030F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2AA7A02-ACD4-439C-9C20-96E66B4713B8}"/>
              </a:ext>
            </a:extLst>
          </p:cNvPr>
          <p:cNvSpPr/>
          <p:nvPr/>
        </p:nvSpPr>
        <p:spPr>
          <a:xfrm>
            <a:off x="8749542" y="283785"/>
            <a:ext cx="1055077" cy="101852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8BEA94-2500-482F-9501-82747E5778CB}"/>
              </a:ext>
            </a:extLst>
          </p:cNvPr>
          <p:cNvGrpSpPr/>
          <p:nvPr/>
        </p:nvGrpSpPr>
        <p:grpSpPr>
          <a:xfrm rot="21036247">
            <a:off x="8924648" y="500096"/>
            <a:ext cx="704863" cy="571945"/>
            <a:chOff x="7726363" y="1603043"/>
            <a:chExt cx="876911" cy="555957"/>
          </a:xfrm>
          <a:solidFill>
            <a:srgbClr val="C00000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6482E-2005-4AD6-BA39-2EDB7FE2548E}"/>
                </a:ext>
              </a:extLst>
            </p:cNvPr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8137341A-0F9B-42CB-9E6C-1F4021D848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4609634-AB83-4731-9563-E14BAF944C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2D42120A-0A93-46EE-AE9C-52E22033B2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A66C7C3-65DF-4E62-A10B-38D77C70F645}"/>
                </a:ext>
              </a:extLst>
            </p:cNvPr>
            <p:cNvGrpSpPr/>
            <p:nvPr/>
          </p:nvGrpSpPr>
          <p:grpSpPr>
            <a:xfrm>
              <a:off x="8191086" y="1603043"/>
              <a:ext cx="412188" cy="412189"/>
              <a:chOff x="7726359" y="1666873"/>
              <a:chExt cx="492125" cy="492126"/>
            </a:xfrm>
            <a:grpFill/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DF59E1F8-A998-494B-9DF6-DC96C6CD0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59" y="1666873"/>
                <a:ext cx="492125" cy="492126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EF69BF62-795C-42E4-9E41-E30EC71D8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7A5BA6D5-E7E3-4B4C-A8F8-4C0905951F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A6889-C25F-43AF-9E25-4B89F3C4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525A-B337-4547-9DE3-F5C2025AA695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08F4F-3A4E-4ACD-8E89-597F3590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561" y="6356350"/>
            <a:ext cx="4893039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4DA2-EE32-4DF3-B306-9BBEE28B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9365" y="6343563"/>
            <a:ext cx="2743200" cy="365125"/>
          </a:xfrm>
        </p:spPr>
        <p:txBody>
          <a:bodyPr/>
          <a:lstStyle/>
          <a:p>
            <a:fld id="{FBED1793-6F7C-4039-A8B5-0A97F77CEB56}" type="slidenum">
              <a:rPr lang="en-US" smtClean="0">
                <a:latin typeface="Rockwell" panose="02060603020205020403" pitchFamily="18" charset="0"/>
              </a:rPr>
              <a:t>10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416765215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2C3A3B-EDC8-4545-9DE7-BBF457977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705153"/>
              </p:ext>
            </p:extLst>
          </p:nvPr>
        </p:nvGraphicFramePr>
        <p:xfrm>
          <a:off x="6362163" y="1918953"/>
          <a:ext cx="5829837" cy="394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005188-A315-4FF7-B3AB-AE56793D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95243"/>
              </p:ext>
            </p:extLst>
          </p:nvPr>
        </p:nvGraphicFramePr>
        <p:xfrm>
          <a:off x="486410" y="1918954"/>
          <a:ext cx="5609590" cy="436381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304428">
                  <a:extLst>
                    <a:ext uri="{9D8B030D-6E8A-4147-A177-3AD203B41FA5}">
                      <a16:colId xmlns:a16="http://schemas.microsoft.com/office/drawing/2014/main" val="2691231879"/>
                    </a:ext>
                  </a:extLst>
                </a:gridCol>
                <a:gridCol w="1389188">
                  <a:extLst>
                    <a:ext uri="{9D8B030D-6E8A-4147-A177-3AD203B41FA5}">
                      <a16:colId xmlns:a16="http://schemas.microsoft.com/office/drawing/2014/main" val="4282831936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2864865709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1789239589"/>
                    </a:ext>
                  </a:extLst>
                </a:gridCol>
              </a:tblGrid>
              <a:tr h="3552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Blowfish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966259"/>
                  </a:ext>
                </a:extLst>
              </a:tr>
              <a:tr h="1065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 Generation(ns)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 Generation(ns)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 Generation(ns)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304243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4191755366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3959998300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4084432166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70359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4012703999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4315550300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4021682333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706576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4159378433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3960104300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3994030366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907945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4150029067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4251588100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4150138467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92607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4194212933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3860427500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4191800800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848258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4091672966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3913238200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4167250066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520520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18496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3371296200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3396035300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3469053500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14304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C69F7BD-A362-427A-BB73-FF3933A6D6CD}"/>
              </a:ext>
            </a:extLst>
          </p:cNvPr>
          <p:cNvSpPr/>
          <p:nvPr/>
        </p:nvSpPr>
        <p:spPr>
          <a:xfrm>
            <a:off x="1303880" y="1539136"/>
            <a:ext cx="3974649" cy="271628"/>
          </a:xfrm>
          <a:prstGeom prst="rect">
            <a:avLst/>
          </a:prstGeom>
          <a:solidFill>
            <a:srgbClr val="FBE5D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Table ii</a:t>
            </a:r>
            <a:r>
              <a:rPr lang="en-US" b="1" dirty="0">
                <a:latin typeface="Rockwell" panose="02060603020205020403" pitchFamily="18" charset="0"/>
              </a:rPr>
              <a:t>: </a:t>
            </a:r>
            <a:r>
              <a:rPr lang="en-US" dirty="0">
                <a:latin typeface="Rockwell" panose="02060603020205020403" pitchFamily="18" charset="0"/>
              </a:rPr>
              <a:t>Key Generation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89455-706A-43F9-83AC-943653CE879E}"/>
              </a:ext>
            </a:extLst>
          </p:cNvPr>
          <p:cNvSpPr/>
          <p:nvPr/>
        </p:nvSpPr>
        <p:spPr>
          <a:xfrm>
            <a:off x="4121239" y="181539"/>
            <a:ext cx="2975020" cy="9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Result</a:t>
            </a:r>
          </a:p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Key Generation</a:t>
            </a:r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237D6EBA-E999-41D8-9B63-93A74E907EB2}"/>
              </a:ext>
            </a:extLst>
          </p:cNvPr>
          <p:cNvSpPr/>
          <p:nvPr/>
        </p:nvSpPr>
        <p:spPr>
          <a:xfrm>
            <a:off x="4121239" y="181539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7D173C36-E503-418F-B4F7-FF2BBEF7278D}"/>
              </a:ext>
            </a:extLst>
          </p:cNvPr>
          <p:cNvSpPr/>
          <p:nvPr/>
        </p:nvSpPr>
        <p:spPr>
          <a:xfrm rot="10800000">
            <a:off x="6948151" y="783596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C78D6A-0474-4435-B262-BAD82F8B10EE}"/>
              </a:ext>
            </a:extLst>
          </p:cNvPr>
          <p:cNvGrpSpPr/>
          <p:nvPr/>
        </p:nvGrpSpPr>
        <p:grpSpPr>
          <a:xfrm>
            <a:off x="2041412" y="203012"/>
            <a:ext cx="1049714" cy="1049714"/>
            <a:chOff x="9524018" y="941245"/>
            <a:chExt cx="1049714" cy="104971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343FE4E-B9AD-40D9-A790-DD3E94281856}"/>
                </a:ext>
              </a:extLst>
            </p:cNvPr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" panose="02060603020205020403" pitchFamily="18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F9E9893-4752-4AC1-865C-67E03806B05F}"/>
                </a:ext>
              </a:extLst>
            </p:cNvPr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77" name="AutoShape 123">
                <a:extLst>
                  <a:ext uri="{FF2B5EF4-FFF2-40B4-BE49-F238E27FC236}">
                    <a16:creationId xmlns:a16="http://schemas.microsoft.com/office/drawing/2014/main" id="{817FC378-AED9-4564-8B2A-7D8C5B26B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8" name="AutoShape 124">
                <a:extLst>
                  <a:ext uri="{FF2B5EF4-FFF2-40B4-BE49-F238E27FC236}">
                    <a16:creationId xmlns:a16="http://schemas.microsoft.com/office/drawing/2014/main" id="{3CB06690-7701-4061-99C3-8C69E87ED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9" name="AutoShape 125">
                <a:extLst>
                  <a:ext uri="{FF2B5EF4-FFF2-40B4-BE49-F238E27FC236}">
                    <a16:creationId xmlns:a16="http://schemas.microsoft.com/office/drawing/2014/main" id="{342628E4-0AC3-4205-B80E-78065030F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43D26492-D642-453D-B60C-1F1EF65D2D6B}"/>
              </a:ext>
            </a:extLst>
          </p:cNvPr>
          <p:cNvSpPr/>
          <p:nvPr/>
        </p:nvSpPr>
        <p:spPr>
          <a:xfrm>
            <a:off x="8749542" y="283785"/>
            <a:ext cx="1055077" cy="101852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A4ED12-E9FC-4069-A086-33CD22668D50}"/>
              </a:ext>
            </a:extLst>
          </p:cNvPr>
          <p:cNvGrpSpPr/>
          <p:nvPr/>
        </p:nvGrpSpPr>
        <p:grpSpPr>
          <a:xfrm rot="21036247">
            <a:off x="8924648" y="500096"/>
            <a:ext cx="704863" cy="571945"/>
            <a:chOff x="7726363" y="1603043"/>
            <a:chExt cx="876911" cy="555957"/>
          </a:xfrm>
          <a:solidFill>
            <a:srgbClr val="C00000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CA00AC5-26DE-430A-959D-36DCC1C09B3E}"/>
                </a:ext>
              </a:extLst>
            </p:cNvPr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F4AFB60F-B3DC-43FE-A686-AAC312CE8D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0759DD97-EA0F-48C8-9911-8EB1575D59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0A78799C-F10B-4B1E-B7D4-77D1CF742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E7CAF67-0C9C-4115-B28F-F14329D68C30}"/>
                </a:ext>
              </a:extLst>
            </p:cNvPr>
            <p:cNvGrpSpPr/>
            <p:nvPr/>
          </p:nvGrpSpPr>
          <p:grpSpPr>
            <a:xfrm>
              <a:off x="8191086" y="1603043"/>
              <a:ext cx="412188" cy="412189"/>
              <a:chOff x="7726359" y="1666873"/>
              <a:chExt cx="492125" cy="492126"/>
            </a:xfrm>
            <a:grpFill/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014A740B-A6F3-475F-BF13-5640039E27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59" y="1666873"/>
                <a:ext cx="492125" cy="492126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2EA2C3FA-6BC7-4ED5-B7A5-5E866EF39B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07E2D372-2AA7-487D-B442-A11C8B8AD0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F79CD-5519-4ACD-9791-286078B8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F83C-EAA7-4E18-92B0-C0B7112C844F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72B34-14F3-4CAF-B533-7F75B3FE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89057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8E77B-A813-4D5F-962C-7DABFDD9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080" y="6302425"/>
            <a:ext cx="2743200" cy="365125"/>
          </a:xfrm>
        </p:spPr>
        <p:txBody>
          <a:bodyPr/>
          <a:lstStyle/>
          <a:p>
            <a:fld id="{FBED1793-6F7C-4039-A8B5-0A97F77CEB56}" type="slidenum">
              <a:rPr lang="en-US" smtClean="0">
                <a:latin typeface="Rockwell" panose="02060603020205020403" pitchFamily="18" charset="0"/>
              </a:rPr>
              <a:t>11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45267943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2C3A3B-EDC8-4545-9DE7-BBF457977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473981"/>
              </p:ext>
            </p:extLst>
          </p:nvPr>
        </p:nvGraphicFramePr>
        <p:xfrm>
          <a:off x="6362163" y="1918953"/>
          <a:ext cx="5829837" cy="394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005188-A315-4FF7-B3AB-AE56793D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44280"/>
              </p:ext>
            </p:extLst>
          </p:nvPr>
        </p:nvGraphicFramePr>
        <p:xfrm>
          <a:off x="486410" y="1918954"/>
          <a:ext cx="5609590" cy="436381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304428">
                  <a:extLst>
                    <a:ext uri="{9D8B030D-6E8A-4147-A177-3AD203B41FA5}">
                      <a16:colId xmlns:a16="http://schemas.microsoft.com/office/drawing/2014/main" val="2691231879"/>
                    </a:ext>
                  </a:extLst>
                </a:gridCol>
                <a:gridCol w="1389188">
                  <a:extLst>
                    <a:ext uri="{9D8B030D-6E8A-4147-A177-3AD203B41FA5}">
                      <a16:colId xmlns:a16="http://schemas.microsoft.com/office/drawing/2014/main" val="4282831936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2864865709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1789239589"/>
                    </a:ext>
                  </a:extLst>
                </a:gridCol>
              </a:tblGrid>
              <a:tr h="3552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Blowfish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966259"/>
                  </a:ext>
                </a:extLst>
              </a:tr>
              <a:tr h="1065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304243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13308933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14201300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12152866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70359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14403067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14388367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11096300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706576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12999999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15407800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10800766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907945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15960566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16842766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13809299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92607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15995367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14877133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12432600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848258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17221466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17684600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13441966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520520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18496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20231300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19077400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19252500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977944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C69F7BD-A362-427A-BB73-FF3933A6D6CD}"/>
              </a:ext>
            </a:extLst>
          </p:cNvPr>
          <p:cNvSpPr/>
          <p:nvPr/>
        </p:nvSpPr>
        <p:spPr>
          <a:xfrm>
            <a:off x="1303880" y="1529175"/>
            <a:ext cx="3974649" cy="271628"/>
          </a:xfrm>
          <a:prstGeom prst="rect">
            <a:avLst/>
          </a:prstGeom>
          <a:solidFill>
            <a:srgbClr val="FBE5D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Table: Encryption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89455-706A-43F9-83AC-943653CE879E}"/>
              </a:ext>
            </a:extLst>
          </p:cNvPr>
          <p:cNvSpPr/>
          <p:nvPr/>
        </p:nvSpPr>
        <p:spPr>
          <a:xfrm>
            <a:off x="4121239" y="181539"/>
            <a:ext cx="2975020" cy="9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Result</a:t>
            </a:r>
          </a:p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Encryption Time</a:t>
            </a:r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237D6EBA-E999-41D8-9B63-93A74E907EB2}"/>
              </a:ext>
            </a:extLst>
          </p:cNvPr>
          <p:cNvSpPr/>
          <p:nvPr/>
        </p:nvSpPr>
        <p:spPr>
          <a:xfrm>
            <a:off x="4121239" y="181539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7D173C36-E503-418F-B4F7-FF2BBEF7278D}"/>
              </a:ext>
            </a:extLst>
          </p:cNvPr>
          <p:cNvSpPr/>
          <p:nvPr/>
        </p:nvSpPr>
        <p:spPr>
          <a:xfrm rot="10800000">
            <a:off x="6948151" y="783596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C78D6A-0474-4435-B262-BAD82F8B10EE}"/>
              </a:ext>
            </a:extLst>
          </p:cNvPr>
          <p:cNvGrpSpPr/>
          <p:nvPr/>
        </p:nvGrpSpPr>
        <p:grpSpPr>
          <a:xfrm>
            <a:off x="2041412" y="203012"/>
            <a:ext cx="1049714" cy="1049714"/>
            <a:chOff x="9524018" y="941245"/>
            <a:chExt cx="1049714" cy="104971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343FE4E-B9AD-40D9-A790-DD3E94281856}"/>
                </a:ext>
              </a:extLst>
            </p:cNvPr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" panose="02060603020205020403" pitchFamily="18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F9E9893-4752-4AC1-865C-67E03806B05F}"/>
                </a:ext>
              </a:extLst>
            </p:cNvPr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77" name="AutoShape 123">
                <a:extLst>
                  <a:ext uri="{FF2B5EF4-FFF2-40B4-BE49-F238E27FC236}">
                    <a16:creationId xmlns:a16="http://schemas.microsoft.com/office/drawing/2014/main" id="{817FC378-AED9-4564-8B2A-7D8C5B26B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8" name="AutoShape 124">
                <a:extLst>
                  <a:ext uri="{FF2B5EF4-FFF2-40B4-BE49-F238E27FC236}">
                    <a16:creationId xmlns:a16="http://schemas.microsoft.com/office/drawing/2014/main" id="{3CB06690-7701-4061-99C3-8C69E87ED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9" name="AutoShape 125">
                <a:extLst>
                  <a:ext uri="{FF2B5EF4-FFF2-40B4-BE49-F238E27FC236}">
                    <a16:creationId xmlns:a16="http://schemas.microsoft.com/office/drawing/2014/main" id="{342628E4-0AC3-4205-B80E-78065030F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3989DFA3-0442-4056-96BE-6A048FE715AE}"/>
              </a:ext>
            </a:extLst>
          </p:cNvPr>
          <p:cNvSpPr/>
          <p:nvPr/>
        </p:nvSpPr>
        <p:spPr>
          <a:xfrm>
            <a:off x="8749542" y="283785"/>
            <a:ext cx="1055077" cy="101852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470A34-C7C0-4428-8B4E-FB5877E3A723}"/>
              </a:ext>
            </a:extLst>
          </p:cNvPr>
          <p:cNvGrpSpPr/>
          <p:nvPr/>
        </p:nvGrpSpPr>
        <p:grpSpPr>
          <a:xfrm rot="21036247">
            <a:off x="8924648" y="500096"/>
            <a:ext cx="704863" cy="571945"/>
            <a:chOff x="7726363" y="1603043"/>
            <a:chExt cx="876911" cy="555957"/>
          </a:xfrm>
          <a:solidFill>
            <a:srgbClr val="C00000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460292-994E-4D3E-AFCA-A9406220A9A7}"/>
                </a:ext>
              </a:extLst>
            </p:cNvPr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7305059-E8A3-4602-854F-326DAE46DE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76409217-17F4-45C0-9649-DDA78D6596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22C462CC-ADD8-410E-8764-5BDCD86FB9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A15792-5567-4726-8910-61033FF7C8D0}"/>
                </a:ext>
              </a:extLst>
            </p:cNvPr>
            <p:cNvGrpSpPr/>
            <p:nvPr/>
          </p:nvGrpSpPr>
          <p:grpSpPr>
            <a:xfrm>
              <a:off x="8191086" y="1603043"/>
              <a:ext cx="412188" cy="412189"/>
              <a:chOff x="7726359" y="1666873"/>
              <a:chExt cx="492125" cy="492126"/>
            </a:xfrm>
            <a:grpFill/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C885E870-D37C-422C-A6EB-D88768207D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59" y="1666873"/>
                <a:ext cx="492125" cy="492126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2C5A86B4-AB8F-49AA-A524-2142EB326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3E558015-BF00-40D4-994C-FEEBCF5B6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91394-771B-4B10-B1A5-1B1DEF34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7F74-0EE1-46E8-B230-EA6C4779D5BF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F67B-0F0D-4728-8F08-ADFD4327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1238" y="6356350"/>
            <a:ext cx="4772171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1243A-6FC6-4E60-8925-25D1BB09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>
                <a:latin typeface="Rockwell" panose="02060603020205020403" pitchFamily="18" charset="0"/>
              </a:rPr>
              <a:t>12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908642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2C3A3B-EDC8-4545-9DE7-BBF457977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053662"/>
              </p:ext>
            </p:extLst>
          </p:nvPr>
        </p:nvGraphicFramePr>
        <p:xfrm>
          <a:off x="6362163" y="1918953"/>
          <a:ext cx="5829837" cy="394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005188-A315-4FF7-B3AB-AE56793D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52819"/>
              </p:ext>
            </p:extLst>
          </p:nvPr>
        </p:nvGraphicFramePr>
        <p:xfrm>
          <a:off x="486410" y="1918954"/>
          <a:ext cx="5609590" cy="436381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304428">
                  <a:extLst>
                    <a:ext uri="{9D8B030D-6E8A-4147-A177-3AD203B41FA5}">
                      <a16:colId xmlns:a16="http://schemas.microsoft.com/office/drawing/2014/main" val="2691231879"/>
                    </a:ext>
                  </a:extLst>
                </a:gridCol>
                <a:gridCol w="1389188">
                  <a:extLst>
                    <a:ext uri="{9D8B030D-6E8A-4147-A177-3AD203B41FA5}">
                      <a16:colId xmlns:a16="http://schemas.microsoft.com/office/drawing/2014/main" val="4282831936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2864865709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1789239589"/>
                    </a:ext>
                  </a:extLst>
                </a:gridCol>
              </a:tblGrid>
              <a:tr h="3552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Plaintext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(Bytes)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Blowfish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966259"/>
                  </a:ext>
                </a:extLst>
              </a:tr>
              <a:tr h="1065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Decryption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Decryption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Decryption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304243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603967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588133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319800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70359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883866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503199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382233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706576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1214066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600600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632500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907945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1294033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848500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1270100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92607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1117600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1017333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1692733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848258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1802433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1546866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2466699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520520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18496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4969400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2540600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8839600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082612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C69F7BD-A362-427A-BB73-FF3933A6D6CD}"/>
              </a:ext>
            </a:extLst>
          </p:cNvPr>
          <p:cNvSpPr/>
          <p:nvPr/>
        </p:nvSpPr>
        <p:spPr>
          <a:xfrm>
            <a:off x="1303880" y="1539136"/>
            <a:ext cx="3974649" cy="271628"/>
          </a:xfrm>
          <a:prstGeom prst="rect">
            <a:avLst/>
          </a:prstGeom>
          <a:solidFill>
            <a:srgbClr val="FBE5D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Table iii: Decryption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89455-706A-43F9-83AC-943653CE879E}"/>
              </a:ext>
            </a:extLst>
          </p:cNvPr>
          <p:cNvSpPr/>
          <p:nvPr/>
        </p:nvSpPr>
        <p:spPr>
          <a:xfrm>
            <a:off x="4121239" y="181539"/>
            <a:ext cx="2975020" cy="9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Result</a:t>
            </a:r>
          </a:p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Decryption Time</a:t>
            </a:r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237D6EBA-E999-41D8-9B63-93A74E907EB2}"/>
              </a:ext>
            </a:extLst>
          </p:cNvPr>
          <p:cNvSpPr/>
          <p:nvPr/>
        </p:nvSpPr>
        <p:spPr>
          <a:xfrm>
            <a:off x="4121239" y="181539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7D173C36-E503-418F-B4F7-FF2BBEF7278D}"/>
              </a:ext>
            </a:extLst>
          </p:cNvPr>
          <p:cNvSpPr/>
          <p:nvPr/>
        </p:nvSpPr>
        <p:spPr>
          <a:xfrm rot="10800000">
            <a:off x="6948151" y="783596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C78D6A-0474-4435-B262-BAD82F8B10EE}"/>
              </a:ext>
            </a:extLst>
          </p:cNvPr>
          <p:cNvGrpSpPr/>
          <p:nvPr/>
        </p:nvGrpSpPr>
        <p:grpSpPr>
          <a:xfrm>
            <a:off x="2041412" y="203012"/>
            <a:ext cx="1049714" cy="1049714"/>
            <a:chOff x="9524018" y="941245"/>
            <a:chExt cx="1049714" cy="104971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343FE4E-B9AD-40D9-A790-DD3E94281856}"/>
                </a:ext>
              </a:extLst>
            </p:cNvPr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" panose="02060603020205020403" pitchFamily="18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F9E9893-4752-4AC1-865C-67E03806B05F}"/>
                </a:ext>
              </a:extLst>
            </p:cNvPr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77" name="AutoShape 123">
                <a:extLst>
                  <a:ext uri="{FF2B5EF4-FFF2-40B4-BE49-F238E27FC236}">
                    <a16:creationId xmlns:a16="http://schemas.microsoft.com/office/drawing/2014/main" id="{817FC378-AED9-4564-8B2A-7D8C5B26B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8" name="AutoShape 124">
                <a:extLst>
                  <a:ext uri="{FF2B5EF4-FFF2-40B4-BE49-F238E27FC236}">
                    <a16:creationId xmlns:a16="http://schemas.microsoft.com/office/drawing/2014/main" id="{3CB06690-7701-4061-99C3-8C69E87ED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9" name="AutoShape 125">
                <a:extLst>
                  <a:ext uri="{FF2B5EF4-FFF2-40B4-BE49-F238E27FC236}">
                    <a16:creationId xmlns:a16="http://schemas.microsoft.com/office/drawing/2014/main" id="{342628E4-0AC3-4205-B80E-78065030F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9F4917FF-2DA0-4167-96A5-EF64558F8A92}"/>
              </a:ext>
            </a:extLst>
          </p:cNvPr>
          <p:cNvSpPr/>
          <p:nvPr/>
        </p:nvSpPr>
        <p:spPr>
          <a:xfrm>
            <a:off x="8749542" y="283785"/>
            <a:ext cx="1055077" cy="101852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4000A3-0EEF-4092-8D4E-FE0863E6688F}"/>
              </a:ext>
            </a:extLst>
          </p:cNvPr>
          <p:cNvGrpSpPr/>
          <p:nvPr/>
        </p:nvGrpSpPr>
        <p:grpSpPr>
          <a:xfrm rot="21036247">
            <a:off x="8924648" y="500096"/>
            <a:ext cx="704863" cy="571945"/>
            <a:chOff x="7726363" y="1603043"/>
            <a:chExt cx="876911" cy="555957"/>
          </a:xfrm>
          <a:solidFill>
            <a:srgbClr val="C00000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EB4936B-9D63-4323-928C-368816E9BB90}"/>
                </a:ext>
              </a:extLst>
            </p:cNvPr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F80B793D-6A87-4173-BEB1-9B6C9E7BC4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FD109CE-D9AD-491B-894A-6D7ED57332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A64F8084-444F-4BFD-B3E4-EC06682813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07D459-F532-47A9-AFFE-0444858A4CA8}"/>
                </a:ext>
              </a:extLst>
            </p:cNvPr>
            <p:cNvGrpSpPr/>
            <p:nvPr/>
          </p:nvGrpSpPr>
          <p:grpSpPr>
            <a:xfrm>
              <a:off x="8191086" y="1603043"/>
              <a:ext cx="412188" cy="412189"/>
              <a:chOff x="7726359" y="1666873"/>
              <a:chExt cx="492125" cy="492126"/>
            </a:xfrm>
            <a:grpFill/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AA3D3243-5981-4364-BA0E-ACAC0B6FE6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59" y="1666873"/>
                <a:ext cx="492125" cy="492126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8D3A492A-12DC-4560-B4C0-F6792DF0A2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6D3D63C2-0615-4979-9D65-3A87649A3C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F3471-0EC5-4AA5-BD03-BBE591F0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3048-59D1-4D77-B767-545C9C9F8AE7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4C9C5-1AF3-405D-BF46-B4977E64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89057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77FE7-9DFB-44C4-8410-B232083B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>
                <a:latin typeface="Rockwell" panose="02060603020205020403" pitchFamily="18" charset="0"/>
              </a:rPr>
              <a:t>13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35104139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005188-A315-4FF7-B3AB-AE56793D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47708"/>
              </p:ext>
            </p:extLst>
          </p:nvPr>
        </p:nvGraphicFramePr>
        <p:xfrm>
          <a:off x="486410" y="1918954"/>
          <a:ext cx="5609590" cy="436381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304428">
                  <a:extLst>
                    <a:ext uri="{9D8B030D-6E8A-4147-A177-3AD203B41FA5}">
                      <a16:colId xmlns:a16="http://schemas.microsoft.com/office/drawing/2014/main" val="2691231879"/>
                    </a:ext>
                  </a:extLst>
                </a:gridCol>
                <a:gridCol w="1389188">
                  <a:extLst>
                    <a:ext uri="{9D8B030D-6E8A-4147-A177-3AD203B41FA5}">
                      <a16:colId xmlns:a16="http://schemas.microsoft.com/office/drawing/2014/main" val="4282831936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2864865709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1789239589"/>
                    </a:ext>
                  </a:extLst>
                </a:gridCol>
              </a:tblGrid>
              <a:tr h="3552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Plaintext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(Bytes)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Blowfish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966259"/>
                  </a:ext>
                </a:extLst>
              </a:tr>
              <a:tr h="1065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304243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‭13912900‬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‭14789433‬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‭12472666‬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70359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‭15286933‬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‭14891566‬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‭11478533‬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706576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‭14214065‬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‭16008400‬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‭11433266‬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907945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‭17254599‬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‭17691266‬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‭15079399‬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92607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‭17112967‬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‭15894466‬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‭14125333‬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848258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‭17797800‬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‭19231466‬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‭15908665‬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520520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18496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‭25200700‬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‭21618000‬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‭28092100‬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927164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C69F7BD-A362-427A-BB73-FF3933A6D6CD}"/>
              </a:ext>
            </a:extLst>
          </p:cNvPr>
          <p:cNvSpPr/>
          <p:nvPr/>
        </p:nvSpPr>
        <p:spPr>
          <a:xfrm>
            <a:off x="1303880" y="1522928"/>
            <a:ext cx="4182520" cy="297005"/>
          </a:xfrm>
          <a:prstGeom prst="rect">
            <a:avLst/>
          </a:prstGeom>
          <a:solidFill>
            <a:srgbClr val="FBE5D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Table iv: Time without Key Generation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89455-706A-43F9-83AC-943653CE879E}"/>
              </a:ext>
            </a:extLst>
          </p:cNvPr>
          <p:cNvSpPr/>
          <p:nvPr/>
        </p:nvSpPr>
        <p:spPr>
          <a:xfrm>
            <a:off x="4121239" y="181539"/>
            <a:ext cx="2975020" cy="9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Result</a:t>
            </a:r>
          </a:p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Total Time</a:t>
            </a:r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237D6EBA-E999-41D8-9B63-93A74E907EB2}"/>
              </a:ext>
            </a:extLst>
          </p:cNvPr>
          <p:cNvSpPr/>
          <p:nvPr/>
        </p:nvSpPr>
        <p:spPr>
          <a:xfrm>
            <a:off x="4121239" y="181539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7D173C36-E503-418F-B4F7-FF2BBEF7278D}"/>
              </a:ext>
            </a:extLst>
          </p:cNvPr>
          <p:cNvSpPr/>
          <p:nvPr/>
        </p:nvSpPr>
        <p:spPr>
          <a:xfrm rot="10800000">
            <a:off x="6948151" y="783596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5515A0A-2AF2-42A3-9AFD-D82D568B4DCD}"/>
              </a:ext>
            </a:extLst>
          </p:cNvPr>
          <p:cNvSpPr/>
          <p:nvPr/>
        </p:nvSpPr>
        <p:spPr>
          <a:xfrm>
            <a:off x="8749542" y="283785"/>
            <a:ext cx="1055077" cy="101852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D342E1-F3C9-4C19-883C-948893721B7D}"/>
              </a:ext>
            </a:extLst>
          </p:cNvPr>
          <p:cNvGrpSpPr/>
          <p:nvPr/>
        </p:nvGrpSpPr>
        <p:grpSpPr>
          <a:xfrm rot="21036247">
            <a:off x="8924648" y="500096"/>
            <a:ext cx="704863" cy="571945"/>
            <a:chOff x="7726363" y="1603043"/>
            <a:chExt cx="876911" cy="555957"/>
          </a:xfrm>
          <a:solidFill>
            <a:srgbClr val="C00000"/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1C1DA19-89B2-4173-892D-1B01C8740B71}"/>
                </a:ext>
              </a:extLst>
            </p:cNvPr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71" name="Freeform 10">
                <a:extLst>
                  <a:ext uri="{FF2B5EF4-FFF2-40B4-BE49-F238E27FC236}">
                    <a16:creationId xmlns:a16="http://schemas.microsoft.com/office/drawing/2014/main" id="{C25D9535-9C9D-4680-9C5E-79E901C12B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608D9F9B-C364-4432-93EC-6BBE47218A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00EBA913-80E1-40BA-9EF9-4C736AC81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56DA00C-325F-4856-BC6D-ADB907631B62}"/>
                </a:ext>
              </a:extLst>
            </p:cNvPr>
            <p:cNvGrpSpPr/>
            <p:nvPr/>
          </p:nvGrpSpPr>
          <p:grpSpPr>
            <a:xfrm>
              <a:off x="8191086" y="1603043"/>
              <a:ext cx="412188" cy="412189"/>
              <a:chOff x="7726359" y="1666873"/>
              <a:chExt cx="492125" cy="492126"/>
            </a:xfrm>
            <a:grpFill/>
          </p:grpSpPr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B1BD97C1-1EF6-458C-8C03-41732141BB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59" y="1666873"/>
                <a:ext cx="492125" cy="492126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0901FBD4-6FF0-40A4-AD17-8EF76A5400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D3F1F937-F094-4E65-900A-54E5230BC6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C78D6A-0474-4435-B262-BAD82F8B10EE}"/>
              </a:ext>
            </a:extLst>
          </p:cNvPr>
          <p:cNvGrpSpPr/>
          <p:nvPr/>
        </p:nvGrpSpPr>
        <p:grpSpPr>
          <a:xfrm>
            <a:off x="2041412" y="203012"/>
            <a:ext cx="1049714" cy="1049714"/>
            <a:chOff x="9524018" y="941245"/>
            <a:chExt cx="1049714" cy="104971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343FE4E-B9AD-40D9-A790-DD3E94281856}"/>
                </a:ext>
              </a:extLst>
            </p:cNvPr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" panose="02060603020205020403" pitchFamily="18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F9E9893-4752-4AC1-865C-67E03806B05F}"/>
                </a:ext>
              </a:extLst>
            </p:cNvPr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77" name="AutoShape 123">
                <a:extLst>
                  <a:ext uri="{FF2B5EF4-FFF2-40B4-BE49-F238E27FC236}">
                    <a16:creationId xmlns:a16="http://schemas.microsoft.com/office/drawing/2014/main" id="{817FC378-AED9-4564-8B2A-7D8C5B26B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8" name="AutoShape 124">
                <a:extLst>
                  <a:ext uri="{FF2B5EF4-FFF2-40B4-BE49-F238E27FC236}">
                    <a16:creationId xmlns:a16="http://schemas.microsoft.com/office/drawing/2014/main" id="{3CB06690-7701-4061-99C3-8C69E87ED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9" name="AutoShape 125">
                <a:extLst>
                  <a:ext uri="{FF2B5EF4-FFF2-40B4-BE49-F238E27FC236}">
                    <a16:creationId xmlns:a16="http://schemas.microsoft.com/office/drawing/2014/main" id="{342628E4-0AC3-4205-B80E-78065030F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24D8-87F0-423F-B05F-5E43E5F3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B59-C46D-4DC8-832C-18DA4461DB83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F5434-63E4-466F-B054-8F649177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858062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49CF0-CC26-4852-859E-B351313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BED1793-6F7C-4039-A8B5-0A97F77CEB56}" type="slidenum">
              <a:rPr lang="en-US" smtClean="0">
                <a:latin typeface="Rockwell" panose="02060603020205020403" pitchFamily="18" charset="0"/>
              </a:rPr>
              <a:t>14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C412106-7CFB-453C-9CC6-2870E2A41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263971"/>
              </p:ext>
            </p:extLst>
          </p:nvPr>
        </p:nvGraphicFramePr>
        <p:xfrm>
          <a:off x="6362163" y="1918953"/>
          <a:ext cx="5829837" cy="394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206552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2C3A3B-EDC8-4545-9DE7-BBF457977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138443"/>
              </p:ext>
            </p:extLst>
          </p:nvPr>
        </p:nvGraphicFramePr>
        <p:xfrm>
          <a:off x="6362163" y="1918953"/>
          <a:ext cx="5829837" cy="394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005188-A315-4FF7-B3AB-AE56793D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23317"/>
              </p:ext>
            </p:extLst>
          </p:nvPr>
        </p:nvGraphicFramePr>
        <p:xfrm>
          <a:off x="486410" y="1918954"/>
          <a:ext cx="5609590" cy="436381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304428">
                  <a:extLst>
                    <a:ext uri="{9D8B030D-6E8A-4147-A177-3AD203B41FA5}">
                      <a16:colId xmlns:a16="http://schemas.microsoft.com/office/drawing/2014/main" val="2691231879"/>
                    </a:ext>
                  </a:extLst>
                </a:gridCol>
                <a:gridCol w="1389188">
                  <a:extLst>
                    <a:ext uri="{9D8B030D-6E8A-4147-A177-3AD203B41FA5}">
                      <a16:colId xmlns:a16="http://schemas.microsoft.com/office/drawing/2014/main" val="4282831936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2864865709"/>
                    </a:ext>
                  </a:extLst>
                </a:gridCol>
                <a:gridCol w="1457987">
                  <a:extLst>
                    <a:ext uri="{9D8B030D-6E8A-4147-A177-3AD203B41FA5}">
                      <a16:colId xmlns:a16="http://schemas.microsoft.com/office/drawing/2014/main" val="1789239589"/>
                    </a:ext>
                  </a:extLst>
                </a:gridCol>
              </a:tblGrid>
              <a:tr h="3552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Plaintext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(Bytes)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Blowfish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966259"/>
                  </a:ext>
                </a:extLst>
              </a:tr>
              <a:tr h="1065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Time (ns)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304243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3872334933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4380443200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4096904833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70359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4027990933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4144691000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4033160866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706576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4173592500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4041796100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4005463633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907945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4167283667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4138455933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4166011200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92607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4096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4211325900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4048983066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4205926133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848258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4110696866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4006725300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4183158732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520520"/>
                  </a:ext>
                </a:extLst>
              </a:tr>
              <a:tr h="414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18496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‭3396496900‬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‭3414924500‬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‭3497145600‬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927164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C69F7BD-A362-427A-BB73-FF3933A6D6CD}"/>
              </a:ext>
            </a:extLst>
          </p:cNvPr>
          <p:cNvSpPr/>
          <p:nvPr/>
        </p:nvSpPr>
        <p:spPr>
          <a:xfrm>
            <a:off x="1303880" y="1548305"/>
            <a:ext cx="3974649" cy="271628"/>
          </a:xfrm>
          <a:prstGeom prst="rect">
            <a:avLst/>
          </a:prstGeom>
          <a:solidFill>
            <a:srgbClr val="FBE5D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Table v:  Total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89455-706A-43F9-83AC-943653CE879E}"/>
              </a:ext>
            </a:extLst>
          </p:cNvPr>
          <p:cNvSpPr/>
          <p:nvPr/>
        </p:nvSpPr>
        <p:spPr>
          <a:xfrm>
            <a:off x="4121239" y="181539"/>
            <a:ext cx="2975020" cy="9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Result</a:t>
            </a:r>
          </a:p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Total Time</a:t>
            </a:r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237D6EBA-E999-41D8-9B63-93A74E907EB2}"/>
              </a:ext>
            </a:extLst>
          </p:cNvPr>
          <p:cNvSpPr/>
          <p:nvPr/>
        </p:nvSpPr>
        <p:spPr>
          <a:xfrm>
            <a:off x="4121239" y="181539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7D173C36-E503-418F-B4F7-FF2BBEF7278D}"/>
              </a:ext>
            </a:extLst>
          </p:cNvPr>
          <p:cNvSpPr/>
          <p:nvPr/>
        </p:nvSpPr>
        <p:spPr>
          <a:xfrm rot="10800000">
            <a:off x="6948151" y="783596"/>
            <a:ext cx="296215" cy="412124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5515A0A-2AF2-42A3-9AFD-D82D568B4DCD}"/>
              </a:ext>
            </a:extLst>
          </p:cNvPr>
          <p:cNvSpPr/>
          <p:nvPr/>
        </p:nvSpPr>
        <p:spPr>
          <a:xfrm>
            <a:off x="8749542" y="283785"/>
            <a:ext cx="1055077" cy="101852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D342E1-F3C9-4C19-883C-948893721B7D}"/>
              </a:ext>
            </a:extLst>
          </p:cNvPr>
          <p:cNvGrpSpPr/>
          <p:nvPr/>
        </p:nvGrpSpPr>
        <p:grpSpPr>
          <a:xfrm rot="21036247">
            <a:off x="8924648" y="500096"/>
            <a:ext cx="704863" cy="571945"/>
            <a:chOff x="7726363" y="1603043"/>
            <a:chExt cx="876911" cy="555957"/>
          </a:xfrm>
          <a:solidFill>
            <a:srgbClr val="C00000"/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1C1DA19-89B2-4173-892D-1B01C8740B71}"/>
                </a:ext>
              </a:extLst>
            </p:cNvPr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71" name="Freeform 10">
                <a:extLst>
                  <a:ext uri="{FF2B5EF4-FFF2-40B4-BE49-F238E27FC236}">
                    <a16:creationId xmlns:a16="http://schemas.microsoft.com/office/drawing/2014/main" id="{C25D9535-9C9D-4680-9C5E-79E901C12B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608D9F9B-C364-4432-93EC-6BBE47218A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00EBA913-80E1-40BA-9EF9-4C736AC81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56DA00C-325F-4856-BC6D-ADB907631B62}"/>
                </a:ext>
              </a:extLst>
            </p:cNvPr>
            <p:cNvGrpSpPr/>
            <p:nvPr/>
          </p:nvGrpSpPr>
          <p:grpSpPr>
            <a:xfrm>
              <a:off x="8191086" y="1603043"/>
              <a:ext cx="412188" cy="412189"/>
              <a:chOff x="7726359" y="1666873"/>
              <a:chExt cx="492125" cy="492126"/>
            </a:xfrm>
            <a:grpFill/>
          </p:grpSpPr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B1BD97C1-1EF6-458C-8C03-41732141BB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59" y="1666873"/>
                <a:ext cx="492125" cy="492126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0901FBD4-6FF0-40A4-AD17-8EF76A5400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D3F1F937-F094-4E65-900A-54E5230BC6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C78D6A-0474-4435-B262-BAD82F8B10EE}"/>
              </a:ext>
            </a:extLst>
          </p:cNvPr>
          <p:cNvGrpSpPr/>
          <p:nvPr/>
        </p:nvGrpSpPr>
        <p:grpSpPr>
          <a:xfrm>
            <a:off x="2041412" y="203012"/>
            <a:ext cx="1049714" cy="1049714"/>
            <a:chOff x="9524018" y="941245"/>
            <a:chExt cx="1049714" cy="104971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343FE4E-B9AD-40D9-A790-DD3E94281856}"/>
                </a:ext>
              </a:extLst>
            </p:cNvPr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" panose="02060603020205020403" pitchFamily="18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F9E9893-4752-4AC1-865C-67E03806B05F}"/>
                </a:ext>
              </a:extLst>
            </p:cNvPr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77" name="AutoShape 123">
                <a:extLst>
                  <a:ext uri="{FF2B5EF4-FFF2-40B4-BE49-F238E27FC236}">
                    <a16:creationId xmlns:a16="http://schemas.microsoft.com/office/drawing/2014/main" id="{817FC378-AED9-4564-8B2A-7D8C5B26B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8" name="AutoShape 124">
                <a:extLst>
                  <a:ext uri="{FF2B5EF4-FFF2-40B4-BE49-F238E27FC236}">
                    <a16:creationId xmlns:a16="http://schemas.microsoft.com/office/drawing/2014/main" id="{3CB06690-7701-4061-99C3-8C69E87ED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  <p:sp>
            <p:nvSpPr>
              <p:cNvPr id="79" name="AutoShape 125">
                <a:extLst>
                  <a:ext uri="{FF2B5EF4-FFF2-40B4-BE49-F238E27FC236}">
                    <a16:creationId xmlns:a16="http://schemas.microsoft.com/office/drawing/2014/main" id="{342628E4-0AC3-4205-B80E-78065030F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Rockwell" panose="02060603020205020403" pitchFamily="18" charset="0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24D8-87F0-423F-B05F-5E43E5F3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B59-C46D-4DC8-832C-18DA4461DB83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F5434-63E4-466F-B054-8F649177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54810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49CF0-CC26-4852-859E-B351313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>
                <a:latin typeface="Rockwell" panose="02060603020205020403" pitchFamily="18" charset="0"/>
              </a:rPr>
              <a:t>15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16121765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563060" y="3962"/>
            <a:ext cx="7257025" cy="859809"/>
          </a:xfrm>
          <a:prstGeom prst="parallelogram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Rockwell" panose="02060603020205020403" pitchFamily="18" charset="0"/>
              </a:rPr>
              <a:t>Limitations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055" y="6492872"/>
            <a:ext cx="2743200" cy="365125"/>
          </a:xfrm>
        </p:spPr>
        <p:txBody>
          <a:bodyPr/>
          <a:lstStyle/>
          <a:p>
            <a:fld id="{2207C04F-1A56-4887-A748-E729AA2D2E73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3003" y="6492874"/>
            <a:ext cx="4788392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Rockwell" panose="02060603020205020403" pitchFamily="18" charset="0"/>
              </a:rPr>
              <a:t>16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  <p:sp>
        <p:nvSpPr>
          <p:cNvPr id="4" name="Cloud 3"/>
          <p:cNvSpPr/>
          <p:nvPr/>
        </p:nvSpPr>
        <p:spPr>
          <a:xfrm>
            <a:off x="0" y="3529722"/>
            <a:ext cx="2346043" cy="14185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Data Server</a:t>
            </a:r>
          </a:p>
        </p:txBody>
      </p:sp>
      <p:sp>
        <p:nvSpPr>
          <p:cNvPr id="11" name="Cloud 10"/>
          <p:cNvSpPr/>
          <p:nvPr/>
        </p:nvSpPr>
        <p:spPr>
          <a:xfrm>
            <a:off x="1507458" y="1716312"/>
            <a:ext cx="2684115" cy="1080865"/>
          </a:xfrm>
          <a:prstGeom prst="cloud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Key Distributer</a:t>
            </a:r>
          </a:p>
        </p:txBody>
      </p:sp>
      <p:sp>
        <p:nvSpPr>
          <p:cNvPr id="13" name="Left-Right Arrow 12"/>
          <p:cNvSpPr/>
          <p:nvPr/>
        </p:nvSpPr>
        <p:spPr>
          <a:xfrm rot="18034426">
            <a:off x="1802488" y="2969814"/>
            <a:ext cx="1029887" cy="42951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Risk</a:t>
            </a:r>
          </a:p>
        </p:txBody>
      </p:sp>
      <p:pic>
        <p:nvPicPr>
          <p:cNvPr id="1026" name="Picture 2" descr="Image result for Deskto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367" y="443402"/>
            <a:ext cx="1469409" cy="12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bile 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86" y="2631981"/>
            <a:ext cx="923926" cy="12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86" y="4948236"/>
            <a:ext cx="1155290" cy="9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16956" y="443402"/>
            <a:ext cx="396450" cy="5618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pic>
        <p:nvPicPr>
          <p:cNvPr id="1036" name="Picture 12" descr="Image result for encrypted key pn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592">
            <a:off x="4078740" y="1744457"/>
            <a:ext cx="695341" cy="6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Arrow 11"/>
          <p:cNvSpPr/>
          <p:nvPr/>
        </p:nvSpPr>
        <p:spPr>
          <a:xfrm>
            <a:off x="3805084" y="2299438"/>
            <a:ext cx="4026311" cy="510579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No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94775" y="443402"/>
            <a:ext cx="361084" cy="561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727488" y="443401"/>
            <a:ext cx="1120879" cy="5742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727488" y="2777567"/>
            <a:ext cx="1549247" cy="5742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727488" y="5120013"/>
            <a:ext cx="1549247" cy="5742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8155859" y="1015739"/>
            <a:ext cx="706590" cy="4075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164565" y="3335445"/>
            <a:ext cx="1112170" cy="4075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169787" y="5645876"/>
            <a:ext cx="1188317" cy="4075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pic>
        <p:nvPicPr>
          <p:cNvPr id="29" name="Picture 12" descr="Image result for encrypted key pn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592">
            <a:off x="4087394" y="1734071"/>
            <a:ext cx="695341" cy="6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Image result for encrypted key pn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592">
            <a:off x="4078741" y="1765190"/>
            <a:ext cx="695341" cy="6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905668" y="1651955"/>
            <a:ext cx="1412108" cy="386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Device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918395" y="3736818"/>
            <a:ext cx="1412108" cy="386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Device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62486" y="5832818"/>
            <a:ext cx="1412108" cy="386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Device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65574" y="147484"/>
            <a:ext cx="2231631" cy="63453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9163622" y="3029747"/>
            <a:ext cx="3555346" cy="614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Single User With Multiple Device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2358353" y="3838821"/>
            <a:ext cx="4970913" cy="675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No key</a:t>
            </a:r>
          </a:p>
        </p:txBody>
      </p:sp>
      <p:pic>
        <p:nvPicPr>
          <p:cNvPr id="40" name="Picture 12" descr="Image result for encrypted key png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592">
            <a:off x="4082991" y="1753378"/>
            <a:ext cx="695341" cy="6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07458" y="5459104"/>
            <a:ext cx="5521139" cy="406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Fig: Limitation of Proposed Model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8F11D837-0ACA-49D3-BDC6-135BB40FDE86}"/>
              </a:ext>
            </a:extLst>
          </p:cNvPr>
          <p:cNvSpPr/>
          <p:nvPr/>
        </p:nvSpPr>
        <p:spPr>
          <a:xfrm rot="5400000">
            <a:off x="576214" y="99726"/>
            <a:ext cx="678904" cy="1909884"/>
          </a:xfrm>
          <a:prstGeom prst="round2SameRect">
            <a:avLst/>
          </a:pr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Rockwell" panose="02060603020205020403" pitchFamily="18" charset="0"/>
            </a:endParaRP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54BC593B-2E5F-4961-B863-2DB5F64258B1}"/>
              </a:ext>
            </a:extLst>
          </p:cNvPr>
          <p:cNvSpPr/>
          <p:nvPr/>
        </p:nvSpPr>
        <p:spPr>
          <a:xfrm rot="5400000">
            <a:off x="84462" y="-158505"/>
            <a:ext cx="1048171" cy="1300317"/>
          </a:xfrm>
          <a:prstGeom prst="round2SameRect">
            <a:avLst/>
          </a:prstGeom>
          <a:solidFill>
            <a:srgbClr val="257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Rockwell" panose="020606030202050204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00DD28-57BB-4D53-B2F4-8683EF26862C}"/>
              </a:ext>
            </a:extLst>
          </p:cNvPr>
          <p:cNvSpPr/>
          <p:nvPr/>
        </p:nvSpPr>
        <p:spPr>
          <a:xfrm>
            <a:off x="119282" y="158413"/>
            <a:ext cx="916254" cy="648412"/>
          </a:xfrm>
          <a:prstGeom prst="roundRect">
            <a:avLst/>
          </a:prstGeom>
          <a:solidFill>
            <a:srgbClr val="9EAE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06D60F-0545-40D5-B552-EE13A777AEC3}"/>
              </a:ext>
            </a:extLst>
          </p:cNvPr>
          <p:cNvGrpSpPr/>
          <p:nvPr/>
        </p:nvGrpSpPr>
        <p:grpSpPr>
          <a:xfrm>
            <a:off x="3577840" y="557809"/>
            <a:ext cx="637337" cy="440669"/>
            <a:chOff x="8860630" y="1709764"/>
            <a:chExt cx="637337" cy="44066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5DBE5D-C4A7-4FC5-ADCD-FB4C831DFD1C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Rockwell" panose="02060603020205020403" pitchFamily="18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6D421E-14B8-48EF-A8D8-14AC60148BB6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42662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741 L 0.00495 0.06736 L 0.29414 0.06342 L 0.29857 -0.12963 L 0.36276 -0.12384 L 0.36276 -0.12361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-3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1042 L 0.00326 0.07014 L 0.29349 0.06435 L 0.29675 0.21713 L 0.39675 0.2132 L 0.39675 0.21343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9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579 L 0.00039 0.07709 L 0.29701 0.07338 C 0.29662 0.23357 0.29623 0.39398 0.29597 0.5544 L 0.40248 0.55232 L 0.40248 0.5523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545910" y="1596249"/>
            <a:ext cx="11313995" cy="513838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Rockwell" panose="02060603020205020403" pitchFamily="18" charset="0"/>
              </a:rPr>
              <a:t>Truly 100% security over internet is </a:t>
            </a:r>
            <a:r>
              <a:rPr lang="en-US" sz="2400" b="1" i="1" dirty="0">
                <a:latin typeface="Rockwell" panose="02060603020205020403" pitchFamily="18" charset="0"/>
              </a:rPr>
              <a:t>rarely</a:t>
            </a:r>
            <a:r>
              <a:rPr lang="en-US" sz="2400" dirty="0">
                <a:latin typeface="Rockwell" panose="02060603020205020403" pitchFamily="18" charset="0"/>
              </a:rPr>
              <a:t> Possible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Rockwell" panose="02060603020205020403" pitchFamily="18" charset="0"/>
              </a:rPr>
              <a:t>This model allows control over data only by its owner.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Rockwell" panose="02060603020205020403" pitchFamily="18" charset="0"/>
              </a:rPr>
              <a:t>In developing solutions to cloud computing security issues it may be helpful to identify the problems and approaches in terms of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Rockwell" panose="02060603020205020403" pitchFamily="18" charset="0"/>
              </a:rPr>
              <a:t>Loss of control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Rockwell" panose="02060603020205020403" pitchFamily="18" charset="0"/>
              </a:rPr>
              <a:t>Lack of trust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D7A0F25D-D6AB-4B19-9E48-CDEA7963EFC0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5860" y="6586558"/>
            <a:ext cx="8921975" cy="365125"/>
          </a:xfrm>
        </p:spPr>
        <p:txBody>
          <a:bodyPr/>
          <a:lstStyle/>
          <a:p>
            <a:r>
              <a:rPr lang="en-US" dirty="0"/>
              <a:t>Analysis of Cryptography Algorithms for Data Security on Cloud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r>
              <a:rPr lang="en-US" dirty="0"/>
              <a:t>/21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AAEFCFBD-F485-4441-B26B-C54D2C29102C}"/>
              </a:ext>
            </a:extLst>
          </p:cNvPr>
          <p:cNvSpPr/>
          <p:nvPr/>
        </p:nvSpPr>
        <p:spPr>
          <a:xfrm>
            <a:off x="2624561" y="300848"/>
            <a:ext cx="6390650" cy="859809"/>
          </a:xfrm>
          <a:prstGeom prst="parallelogram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Conclusions</a:t>
            </a: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AD4B37C6-6F83-47C0-9FAE-9FC0CA16690E}"/>
              </a:ext>
            </a:extLst>
          </p:cNvPr>
          <p:cNvSpPr/>
          <p:nvPr/>
        </p:nvSpPr>
        <p:spPr>
          <a:xfrm>
            <a:off x="3855871" y="300848"/>
            <a:ext cx="528922" cy="290998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E48AC7FC-B09C-4120-B42E-005BC1B3F449}"/>
              </a:ext>
            </a:extLst>
          </p:cNvPr>
          <p:cNvSpPr/>
          <p:nvPr/>
        </p:nvSpPr>
        <p:spPr>
          <a:xfrm rot="10800000">
            <a:off x="7431109" y="803807"/>
            <a:ext cx="507302" cy="356850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22764-0DF5-4FB9-B00B-9A45AA715BDD}"/>
              </a:ext>
            </a:extLst>
          </p:cNvPr>
          <p:cNvGrpSpPr/>
          <p:nvPr/>
        </p:nvGrpSpPr>
        <p:grpSpPr>
          <a:xfrm>
            <a:off x="2034602" y="510417"/>
            <a:ext cx="637337" cy="440669"/>
            <a:chOff x="8860630" y="1709764"/>
            <a:chExt cx="637337" cy="440669"/>
          </a:xfrm>
          <a:solidFill>
            <a:srgbClr val="203864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A2417D-0D75-437C-B305-E8DD9FC38C81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Rockwell" panose="02060603020205020403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E19EBC-A99A-4D30-BF1D-5A9AC84240EE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Rockwell" panose="02060603020205020403" pitchFamily="18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3F071E5-3AA1-47CB-BF16-A644B4B09ACE}"/>
              </a:ext>
            </a:extLst>
          </p:cNvPr>
          <p:cNvSpPr/>
          <p:nvPr/>
        </p:nvSpPr>
        <p:spPr>
          <a:xfrm>
            <a:off x="850867" y="5230960"/>
            <a:ext cx="812039" cy="787383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Rockwell" panose="02060603020205020403" pitchFamily="18" charset="0"/>
            </a:endParaRP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6CC48213-D3BA-47D9-99D7-67E3B0DB5314}"/>
              </a:ext>
            </a:extLst>
          </p:cNvPr>
          <p:cNvSpPr/>
          <p:nvPr/>
        </p:nvSpPr>
        <p:spPr>
          <a:xfrm rot="16200000">
            <a:off x="9961258" y="-59720"/>
            <a:ext cx="1591584" cy="90154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24654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67000"/>
            <a:ext cx="2743200" cy="365125"/>
          </a:xfrm>
        </p:spPr>
        <p:txBody>
          <a:bodyPr/>
          <a:lstStyle/>
          <a:p>
            <a:fld id="{42D1567B-F759-40CE-B49E-3002907A260A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4951" y="6467002"/>
            <a:ext cx="4746797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4" y="6467001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Rockwell" panose="02060603020205020403" pitchFamily="18" charset="0"/>
              </a:rPr>
              <a:pPr/>
              <a:t>18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  <p:sp>
        <p:nvSpPr>
          <p:cNvPr id="10" name="Freeform 26">
            <a:extLst>
              <a:ext uri="{FF2B5EF4-FFF2-40B4-BE49-F238E27FC236}">
                <a16:creationId xmlns:a16="http://schemas.microsoft.com/office/drawing/2014/main" id="{B2E06B1B-CD38-4066-82E5-B9E6AAE54175}"/>
              </a:ext>
            </a:extLst>
          </p:cNvPr>
          <p:cNvSpPr/>
          <p:nvPr/>
        </p:nvSpPr>
        <p:spPr>
          <a:xfrm rot="5400000">
            <a:off x="1295108" y="1863368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37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4C9B697-8933-4A38-A71F-791E48BDB607}"/>
              </a:ext>
            </a:extLst>
          </p:cNvPr>
          <p:cNvSpPr/>
          <p:nvPr/>
        </p:nvSpPr>
        <p:spPr>
          <a:xfrm>
            <a:off x="2624561" y="300848"/>
            <a:ext cx="6390650" cy="859809"/>
          </a:xfrm>
          <a:prstGeom prst="parallelogram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Future Work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5EA3815D-713C-49FE-BE51-9D8E960BA303}"/>
              </a:ext>
            </a:extLst>
          </p:cNvPr>
          <p:cNvSpPr/>
          <p:nvPr/>
        </p:nvSpPr>
        <p:spPr>
          <a:xfrm>
            <a:off x="3855871" y="300848"/>
            <a:ext cx="528922" cy="290998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EC2B2ED-9568-41DE-B3B9-362DA531039B}"/>
              </a:ext>
            </a:extLst>
          </p:cNvPr>
          <p:cNvSpPr/>
          <p:nvPr/>
        </p:nvSpPr>
        <p:spPr>
          <a:xfrm rot="10800000">
            <a:off x="7431109" y="803807"/>
            <a:ext cx="507302" cy="356850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CE57D-E028-4420-AA34-0EE22A6D0AC9}"/>
              </a:ext>
            </a:extLst>
          </p:cNvPr>
          <p:cNvSpPr/>
          <p:nvPr/>
        </p:nvSpPr>
        <p:spPr>
          <a:xfrm>
            <a:off x="2067481" y="1847627"/>
            <a:ext cx="4601680" cy="4726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Rockwell" panose="02060603020205020403" pitchFamily="18" charset="0"/>
              </a:rPr>
              <a:t>Key Policy Can be improved.</a:t>
            </a:r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63D837D2-3E2F-46B5-8D2B-FE4C899EDE43}"/>
              </a:ext>
            </a:extLst>
          </p:cNvPr>
          <p:cNvSpPr/>
          <p:nvPr/>
        </p:nvSpPr>
        <p:spPr>
          <a:xfrm rot="5400000">
            <a:off x="1295108" y="2518045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426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A6362-A574-4CC0-A087-B59D20195037}"/>
              </a:ext>
            </a:extLst>
          </p:cNvPr>
          <p:cNvSpPr/>
          <p:nvPr/>
        </p:nvSpPr>
        <p:spPr>
          <a:xfrm>
            <a:off x="2067480" y="2502304"/>
            <a:ext cx="8349221" cy="4726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Rockwell" panose="02060603020205020403" pitchFamily="18" charset="0"/>
              </a:rPr>
              <a:t>The resultant outcome requires to test on multiple device.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B0CD9-2CB5-4155-807D-78D46CC8BEB4}"/>
              </a:ext>
            </a:extLst>
          </p:cNvPr>
          <p:cNvSpPr/>
          <p:nvPr/>
        </p:nvSpPr>
        <p:spPr>
          <a:xfrm>
            <a:off x="2111205" y="3150605"/>
            <a:ext cx="8349221" cy="4726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Rockwell" panose="02060603020205020403" pitchFamily="18" charset="0"/>
              </a:rPr>
              <a:t>Need to test on practical field to analyze its effectiveness.</a:t>
            </a:r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4F83EA8D-BD90-4DD4-B2BA-28A6EE6D8BF7}"/>
              </a:ext>
            </a:extLst>
          </p:cNvPr>
          <p:cNvSpPr/>
          <p:nvPr/>
        </p:nvSpPr>
        <p:spPr>
          <a:xfrm rot="5400000">
            <a:off x="1295108" y="3172721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149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C47C25-ECD3-4E81-8B1A-271C3DE68866}"/>
              </a:ext>
            </a:extLst>
          </p:cNvPr>
          <p:cNvGrpSpPr/>
          <p:nvPr/>
        </p:nvGrpSpPr>
        <p:grpSpPr>
          <a:xfrm>
            <a:off x="2624561" y="450188"/>
            <a:ext cx="637337" cy="440669"/>
            <a:chOff x="8860630" y="1709764"/>
            <a:chExt cx="637337" cy="440669"/>
          </a:xfrm>
          <a:solidFill>
            <a:srgbClr val="00B05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EA3CB59-74AD-477E-9CB7-2A61C3DAD88B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Rockwell" panose="02060603020205020403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3FEE02-A4B3-4904-92FF-7B8DF43B1340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Rockwell" panose="02060603020205020403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DC117CD-EFA9-47C3-964C-000FDAC8267F}"/>
              </a:ext>
            </a:extLst>
          </p:cNvPr>
          <p:cNvSpPr/>
          <p:nvPr/>
        </p:nvSpPr>
        <p:spPr>
          <a:xfrm>
            <a:off x="498810" y="4763956"/>
            <a:ext cx="812039" cy="787383"/>
          </a:xfrm>
          <a:prstGeom prst="ellipse">
            <a:avLst/>
          </a:prstGeom>
          <a:solidFill>
            <a:srgbClr val="149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Rockwell" panose="02060603020205020403" pitchFamily="18" charset="0"/>
            </a:endParaRP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6F2819F3-1747-47DB-951D-EC054358632F}"/>
              </a:ext>
            </a:extLst>
          </p:cNvPr>
          <p:cNvSpPr/>
          <p:nvPr/>
        </p:nvSpPr>
        <p:spPr>
          <a:xfrm rot="16200000">
            <a:off x="11792116" y="6064555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149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BC3C2F6-B046-4DB5-A31A-1DCF523AF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51" y="-270734"/>
            <a:ext cx="1675319" cy="167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uture work png">
            <a:extLst>
              <a:ext uri="{FF2B5EF4-FFF2-40B4-BE49-F238E27FC236}">
                <a16:creationId xmlns:a16="http://schemas.microsoft.com/office/drawing/2014/main" id="{3BF00CA2-1C6F-4113-945C-2F20BE32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11" y="3681146"/>
            <a:ext cx="3497080" cy="233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5569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6402" y="2135595"/>
            <a:ext cx="105391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D. Chen and H. Zhao, “Data Security and Privacy Protection Issues in Cloud Computing,” in 2012 International Conference on Computer Science and Electronics Engineering (ICCSEE), 2012, vol. 1, pp. 647– 651.</a:t>
            </a:r>
          </a:p>
          <a:p>
            <a:pPr marL="342900" indent="-342900">
              <a:buAutoNum type="arabicPeriod"/>
            </a:pPr>
            <a:r>
              <a:rPr lang="en-US" dirty="0"/>
              <a:t>Z. Xiao and Y. Xiao, “Security and Privacy in Cloud Computing,” IEEE Communications Surveys Tutorials, vol. 15, no. 2, pp. 843–859, 2013</a:t>
            </a:r>
          </a:p>
          <a:p>
            <a:pPr marL="342900" indent="-342900">
              <a:buAutoNum type="arabicPeriod"/>
            </a:pPr>
            <a:r>
              <a:rPr lang="en-US" dirty="0"/>
              <a:t>Santosh Kumar Singh, Dr. P.K. </a:t>
            </a:r>
            <a:r>
              <a:rPr lang="en-US" dirty="0" err="1"/>
              <a:t>Manjhi</a:t>
            </a:r>
            <a:r>
              <a:rPr lang="en-US" dirty="0"/>
              <a:t>, Dr. </a:t>
            </a:r>
            <a:r>
              <a:rPr lang="en-US" dirty="0" err="1"/>
              <a:t>R.K.Tiwari</a:t>
            </a:r>
            <a:r>
              <a:rPr lang="en-US" dirty="0"/>
              <a:t>, ” An Approach towards Data Security in the Cloud Computing Using </a:t>
            </a:r>
            <a:r>
              <a:rPr lang="en-US" dirty="0" err="1"/>
              <a:t>AES”,in</a:t>
            </a:r>
            <a:r>
              <a:rPr lang="en-US" dirty="0"/>
              <a:t>  June 2016 International Journal of Advanced Research in Computer and Communication Engineering , Vol. 5, Issue 6, pp. 22-29</a:t>
            </a:r>
          </a:p>
          <a:p>
            <a:pPr marL="342900" indent="-342900">
              <a:buAutoNum type="arabicPeriod"/>
            </a:pPr>
            <a:r>
              <a:rPr lang="en-US" dirty="0" err="1"/>
              <a:t>Sanka</a:t>
            </a:r>
            <a:r>
              <a:rPr lang="en-US" dirty="0"/>
              <a:t> S, </a:t>
            </a:r>
            <a:r>
              <a:rPr lang="en-US" dirty="0" err="1"/>
              <a:t>Hota</a:t>
            </a:r>
            <a:r>
              <a:rPr lang="en-US" dirty="0"/>
              <a:t> C, </a:t>
            </a:r>
            <a:r>
              <a:rPr lang="en-US" dirty="0" err="1"/>
              <a:t>Rajarajan</a:t>
            </a:r>
            <a:r>
              <a:rPr lang="en-US" dirty="0"/>
              <a:t> M (2010) ,”Secure data access in cloud computing”, In: IEEE 4th international conference on Internet multimedia services architecture and application (IMSAA), pp 1–6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 </a:t>
            </a:r>
            <a:r>
              <a:rPr lang="en-US" dirty="0" err="1"/>
              <a:t>Arun</a:t>
            </a:r>
            <a:r>
              <a:rPr lang="en-US" dirty="0"/>
              <a:t> </a:t>
            </a:r>
            <a:r>
              <a:rPr lang="en-US" dirty="0" err="1"/>
              <a:t>Nagraza</a:t>
            </a:r>
            <a:r>
              <a:rPr lang="en-US" dirty="0"/>
              <a:t>, N Mangathayaru ; N </a:t>
            </a:r>
            <a:r>
              <a:rPr lang="en-US" dirty="0" err="1"/>
              <a:t>Rajashekar</a:t>
            </a:r>
            <a:r>
              <a:rPr lang="en-US" dirty="0"/>
              <a:t> ,” Privacy preserving and data security — A survey ”in: 2016 International Conference on Engineering &amp; MIS (ICEMIS).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Shaikh </a:t>
            </a:r>
            <a:r>
              <a:rPr lang="en-US" dirty="0" err="1"/>
              <a:t>Ashapakh</a:t>
            </a:r>
            <a:r>
              <a:rPr lang="en-US" dirty="0"/>
              <a:t> </a:t>
            </a:r>
            <a:r>
              <a:rPr lang="en-US" dirty="0" err="1"/>
              <a:t>Sattar</a:t>
            </a:r>
            <a:r>
              <a:rPr lang="en-US" dirty="0"/>
              <a:t>, “ Security Issues in Cloud Services”, in June 2016 International Journal of New Technology and Research Vol.2, Issue-6,pp.08-10.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FEB5463-1379-421C-8673-4DC7088B8A1F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8631" y="6492875"/>
            <a:ext cx="4703255" cy="365125"/>
          </a:xfrm>
        </p:spPr>
        <p:txBody>
          <a:bodyPr/>
          <a:lstStyle/>
          <a:p>
            <a:r>
              <a:rPr lang="en-US"/>
              <a:t>Analysis of Cryptography Algorithms for Data Security on Cloud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r>
              <a:rPr lang="en-US" dirty="0"/>
              <a:t>/21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D6EB2-D258-4333-A2B6-DA293E948CF8}"/>
              </a:ext>
            </a:extLst>
          </p:cNvPr>
          <p:cNvSpPr/>
          <p:nvPr/>
        </p:nvSpPr>
        <p:spPr>
          <a:xfrm>
            <a:off x="5518329" y="172247"/>
            <a:ext cx="812039" cy="787383"/>
          </a:xfrm>
          <a:prstGeom prst="ellipse">
            <a:avLst/>
          </a:prstGeom>
          <a:solidFill>
            <a:srgbClr val="AC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E537D659-4D28-4BEE-B256-8528FE75406C}"/>
              </a:ext>
            </a:extLst>
          </p:cNvPr>
          <p:cNvSpPr/>
          <p:nvPr/>
        </p:nvSpPr>
        <p:spPr>
          <a:xfrm rot="16200000">
            <a:off x="11899273" y="5995335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3CDF23C7-BD81-446F-BFE2-F8EF341931EA}"/>
              </a:ext>
            </a:extLst>
          </p:cNvPr>
          <p:cNvSpPr/>
          <p:nvPr/>
        </p:nvSpPr>
        <p:spPr>
          <a:xfrm rot="16200000">
            <a:off x="9986330" y="180522"/>
            <a:ext cx="1981362" cy="901549"/>
          </a:xfrm>
          <a:prstGeom prst="roundRect">
            <a:avLst>
              <a:gd name="adj" fmla="val 50000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196E8269-983B-417F-9428-8C46C72CD4BE}"/>
              </a:ext>
            </a:extLst>
          </p:cNvPr>
          <p:cNvSpPr/>
          <p:nvPr/>
        </p:nvSpPr>
        <p:spPr>
          <a:xfrm>
            <a:off x="-518396" y="475088"/>
            <a:ext cx="9161585" cy="967154"/>
          </a:xfrm>
          <a:prstGeom prst="parallelogram">
            <a:avLst/>
          </a:prstGeom>
          <a:solidFill>
            <a:srgbClr val="4EBD9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     Bibliography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474105-435A-4EFF-9173-CC1DA6846DA7}"/>
              </a:ext>
            </a:extLst>
          </p:cNvPr>
          <p:cNvGrpSpPr/>
          <p:nvPr/>
        </p:nvGrpSpPr>
        <p:grpSpPr>
          <a:xfrm>
            <a:off x="138531" y="738330"/>
            <a:ext cx="637337" cy="440669"/>
            <a:chOff x="8860630" y="1709764"/>
            <a:chExt cx="637337" cy="440669"/>
          </a:xfrm>
          <a:solidFill>
            <a:srgbClr val="00B05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DDD4AB-D113-48CA-9A0D-2C5A292A274F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0DCA12-8351-4F30-AAA8-6710235AD9EB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967934329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1890" y="6099133"/>
            <a:ext cx="2743200" cy="365125"/>
          </a:xfrm>
        </p:spPr>
        <p:txBody>
          <a:bodyPr/>
          <a:lstStyle/>
          <a:p>
            <a:fld id="{552F8460-9A19-4CC7-A19D-FC953DFA2444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2430" y="6127749"/>
            <a:ext cx="4760173" cy="365125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19280" y="6127750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Rockwell" panose="02060603020205020403" pitchFamily="18" charset="0"/>
              </a:rPr>
              <a:t>2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-375391" y="287074"/>
            <a:ext cx="10232571" cy="979261"/>
          </a:xfrm>
          <a:prstGeom prst="parallelogram">
            <a:avLst/>
          </a:prstGeom>
          <a:solidFill>
            <a:srgbClr val="4EBD9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Rockwell" panose="02060603020205020403" pitchFamily="18" charset="0"/>
              </a:rPr>
              <a:t>   Index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8591" y="1997839"/>
            <a:ext cx="4760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Motivations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Background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Proposed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Bibliography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33" y="67202"/>
            <a:ext cx="2143125" cy="21431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39B65B9-2DBA-4E92-9A45-92E3045C8B3C}"/>
              </a:ext>
            </a:extLst>
          </p:cNvPr>
          <p:cNvGrpSpPr/>
          <p:nvPr/>
        </p:nvGrpSpPr>
        <p:grpSpPr>
          <a:xfrm>
            <a:off x="223221" y="556369"/>
            <a:ext cx="637337" cy="440669"/>
            <a:chOff x="8860630" y="1709764"/>
            <a:chExt cx="637337" cy="440669"/>
          </a:xfrm>
          <a:solidFill>
            <a:srgbClr val="00B050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54A33E-4360-4470-8D38-C78C6FDB1812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B606C6-D545-42B9-A20A-DD2B3482A145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38FAE6F6-44B1-49DA-9686-04757DC9AF43}"/>
              </a:ext>
            </a:extLst>
          </p:cNvPr>
          <p:cNvSpPr/>
          <p:nvPr/>
        </p:nvSpPr>
        <p:spPr>
          <a:xfrm>
            <a:off x="270672" y="5235205"/>
            <a:ext cx="812039" cy="787383"/>
          </a:xfrm>
          <a:prstGeom prst="ellipse">
            <a:avLst/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C9C6B3AD-32A7-4CFA-A01B-19C066DDC836}"/>
              </a:ext>
            </a:extLst>
          </p:cNvPr>
          <p:cNvSpPr/>
          <p:nvPr/>
        </p:nvSpPr>
        <p:spPr>
          <a:xfrm rot="16200000">
            <a:off x="11648969" y="5689262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security image png">
            <a:extLst>
              <a:ext uri="{FF2B5EF4-FFF2-40B4-BE49-F238E27FC236}">
                <a16:creationId xmlns:a16="http://schemas.microsoft.com/office/drawing/2014/main" id="{9186035C-D4BD-4B05-B610-E14BACD9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36" y="2853955"/>
            <a:ext cx="2905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9412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89427"/>
            <a:ext cx="2743200" cy="365125"/>
          </a:xfrm>
        </p:spPr>
        <p:txBody>
          <a:bodyPr/>
          <a:lstStyle/>
          <a:p>
            <a:fld id="{A0F1B685-1995-4CC9-B19C-29C312036320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124" y="6492875"/>
            <a:ext cx="6672887" cy="365125"/>
          </a:xfrm>
        </p:spPr>
        <p:txBody>
          <a:bodyPr/>
          <a:lstStyle/>
          <a:p>
            <a:r>
              <a:rPr lang="en-US"/>
              <a:t>Analysis of Cryptography Algorithms for Data Security on Cloud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3382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r>
              <a:rPr lang="en-US" dirty="0"/>
              <a:t>/21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3774" y="2162629"/>
            <a:ext cx="102186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 err="1"/>
              <a:t>Bih</a:t>
            </a:r>
            <a:r>
              <a:rPr lang="en-US" sz="2000" dirty="0"/>
              <a:t>-Hwang Lee, Muhammad </a:t>
            </a:r>
            <a:r>
              <a:rPr lang="en-US" sz="2000" dirty="0" err="1"/>
              <a:t>Farid</a:t>
            </a:r>
            <a:r>
              <a:rPr lang="en-US" sz="2000" dirty="0"/>
              <a:t> </a:t>
            </a:r>
            <a:r>
              <a:rPr lang="en-US" sz="2000" dirty="0" err="1"/>
              <a:t>Wajdi</a:t>
            </a:r>
            <a:r>
              <a:rPr lang="en-US" sz="2000" dirty="0"/>
              <a:t>, Ervin </a:t>
            </a:r>
            <a:r>
              <a:rPr lang="en-US" sz="2000" dirty="0" err="1"/>
              <a:t>Kusuma</a:t>
            </a:r>
            <a:r>
              <a:rPr lang="en-US" sz="2000" dirty="0"/>
              <a:t> </a:t>
            </a:r>
            <a:r>
              <a:rPr lang="en-US" sz="2000" dirty="0" err="1"/>
              <a:t>Dewi</a:t>
            </a:r>
            <a:r>
              <a:rPr lang="en-US" sz="2000" dirty="0"/>
              <a:t>; ,” Data security in cloud computing using AES under HEROKU cloud”,  2018 27th Wireless and Optical Communication Conference (WOCC) On: IEEE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/>
              <a:t>The NIST Definition of Cloud Computing Recommendations of the National Institute of Standards and </a:t>
            </a:r>
            <a:r>
              <a:rPr lang="en-US" sz="2000" dirty="0" err="1"/>
              <a:t>Technology.Special</a:t>
            </a:r>
            <a:r>
              <a:rPr lang="en-US" sz="2000" dirty="0"/>
              <a:t> Publication 800-145.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/>
              <a:t>Khadijah </a:t>
            </a:r>
            <a:r>
              <a:rPr lang="en-US" sz="2000" dirty="0" err="1"/>
              <a:t>bahwairteth</a:t>
            </a:r>
            <a:r>
              <a:rPr lang="en-US" sz="2000" dirty="0"/>
              <a:t>, Mohammad A,” Experimental comparison of simulation tools for efficient cloud and mobile cloud computing applications” 14 June 2016 by EURASIP Journal on Information Security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/>
              <a:t>Stephanie Condon ,”Security concerns haven't stopped the vast majority of organizations from storing sensitive data in the </a:t>
            </a:r>
            <a:r>
              <a:rPr lang="en-US" sz="2000"/>
              <a:t>public cloud” ,</a:t>
            </a:r>
            <a:r>
              <a:rPr lang="en-US" sz="2000" dirty="0"/>
              <a:t> April 16, 2018 by McAfee survey.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1F2010-DFD1-4E58-9914-A6371016448D}"/>
              </a:ext>
            </a:extLst>
          </p:cNvPr>
          <p:cNvSpPr/>
          <p:nvPr/>
        </p:nvSpPr>
        <p:spPr>
          <a:xfrm>
            <a:off x="5518329" y="172247"/>
            <a:ext cx="812039" cy="787383"/>
          </a:xfrm>
          <a:prstGeom prst="ellipse">
            <a:avLst/>
          </a:prstGeom>
          <a:solidFill>
            <a:srgbClr val="AC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4FA5204F-56AF-453F-8817-A1B79893956A}"/>
              </a:ext>
            </a:extLst>
          </p:cNvPr>
          <p:cNvSpPr/>
          <p:nvPr/>
        </p:nvSpPr>
        <p:spPr>
          <a:xfrm rot="16200000">
            <a:off x="11899273" y="5995335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A8758983-3B25-4E71-8430-92E64A8E0E6C}"/>
              </a:ext>
            </a:extLst>
          </p:cNvPr>
          <p:cNvSpPr/>
          <p:nvPr/>
        </p:nvSpPr>
        <p:spPr>
          <a:xfrm rot="16200000">
            <a:off x="9986330" y="180522"/>
            <a:ext cx="1981362" cy="901549"/>
          </a:xfrm>
          <a:prstGeom prst="roundRect">
            <a:avLst>
              <a:gd name="adj" fmla="val 50000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584E601-17E8-46A3-A262-BFB019FD5E06}"/>
              </a:ext>
            </a:extLst>
          </p:cNvPr>
          <p:cNvSpPr/>
          <p:nvPr/>
        </p:nvSpPr>
        <p:spPr>
          <a:xfrm>
            <a:off x="-518396" y="475088"/>
            <a:ext cx="9161585" cy="967154"/>
          </a:xfrm>
          <a:prstGeom prst="parallelogram">
            <a:avLst/>
          </a:prstGeom>
          <a:solidFill>
            <a:srgbClr val="4EBD9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     Bibliography (Cont’d)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8841C6-9275-471D-B73A-1974815C9420}"/>
              </a:ext>
            </a:extLst>
          </p:cNvPr>
          <p:cNvGrpSpPr/>
          <p:nvPr/>
        </p:nvGrpSpPr>
        <p:grpSpPr>
          <a:xfrm>
            <a:off x="138531" y="738330"/>
            <a:ext cx="637337" cy="440669"/>
            <a:chOff x="8860630" y="1709764"/>
            <a:chExt cx="637337" cy="440669"/>
          </a:xfrm>
          <a:solidFill>
            <a:srgbClr val="00B050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C09AE2-E0E1-44DC-82F4-9DE57C1EB31E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273435-F178-4D52-8F31-21E2FC503675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534937473"/>
      </p:ext>
    </p:extLst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1714644" y="6492875"/>
            <a:ext cx="2743200" cy="365125"/>
          </a:xfrm>
        </p:spPr>
        <p:txBody>
          <a:bodyPr/>
          <a:lstStyle/>
          <a:p>
            <a:fld id="{C5727E4E-5991-41C1-ADF5-306C4A364516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7947" y="6492875"/>
            <a:ext cx="4587140" cy="365125"/>
          </a:xfrm>
        </p:spPr>
        <p:txBody>
          <a:bodyPr/>
          <a:lstStyle/>
          <a:p>
            <a:r>
              <a:rPr lang="en-US"/>
              <a:t>Analysis of Cryptography Algorithms for Data Security on Cloud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r>
              <a:rPr lang="en-US" dirty="0"/>
              <a:t>/21</a:t>
            </a:r>
          </a:p>
        </p:txBody>
      </p:sp>
      <p:sp>
        <p:nvSpPr>
          <p:cNvPr id="8" name="Cloud 7"/>
          <p:cNvSpPr/>
          <p:nvPr/>
        </p:nvSpPr>
        <p:spPr>
          <a:xfrm>
            <a:off x="537029" y="353332"/>
            <a:ext cx="9976982" cy="5529943"/>
          </a:xfrm>
          <a:prstGeom prst="cloud">
            <a:avLst/>
          </a:prstGeom>
          <a:solidFill>
            <a:srgbClr val="ACF2EA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  <a:p>
            <a:pPr algn="ctr"/>
            <a:r>
              <a:rPr lang="en-US" sz="3200" dirty="0"/>
              <a:t>END OF SLIDE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E70FCA-BD46-479A-98FB-F52124E64133}"/>
              </a:ext>
            </a:extLst>
          </p:cNvPr>
          <p:cNvGrpSpPr/>
          <p:nvPr/>
        </p:nvGrpSpPr>
        <p:grpSpPr>
          <a:xfrm>
            <a:off x="223221" y="556369"/>
            <a:ext cx="637337" cy="440669"/>
            <a:chOff x="8860630" y="1709764"/>
            <a:chExt cx="637337" cy="440669"/>
          </a:xfrm>
          <a:solidFill>
            <a:srgbClr val="00B050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3C1D3B-902B-4589-A2ED-21944A0BB951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B58B92B-5A48-40F8-9ADA-F8B8C3E548A2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CEE80083-DD0C-48E6-8B03-E14B1D2EA479}"/>
              </a:ext>
            </a:extLst>
          </p:cNvPr>
          <p:cNvSpPr/>
          <p:nvPr/>
        </p:nvSpPr>
        <p:spPr>
          <a:xfrm>
            <a:off x="270672" y="5235205"/>
            <a:ext cx="812039" cy="787383"/>
          </a:xfrm>
          <a:prstGeom prst="ellipse">
            <a:avLst/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CB912F4-8079-46DA-B523-98E3BC1B2FE3}"/>
              </a:ext>
            </a:extLst>
          </p:cNvPr>
          <p:cNvSpPr/>
          <p:nvPr/>
        </p:nvSpPr>
        <p:spPr>
          <a:xfrm rot="16200000">
            <a:off x="11648969" y="5689262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416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8112" y="6119644"/>
            <a:ext cx="889379" cy="365125"/>
          </a:xfrm>
        </p:spPr>
        <p:txBody>
          <a:bodyPr/>
          <a:lstStyle/>
          <a:p>
            <a:fld id="{2B52090D-FB85-41B1-8F0D-7AA8D1FE1B13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940" y="6128566"/>
            <a:ext cx="4217832" cy="365125"/>
          </a:xfrm>
        </p:spPr>
        <p:txBody>
          <a:bodyPr/>
          <a:lstStyle/>
          <a:p>
            <a:r>
              <a:rPr lang="en-US" dirty="0"/>
              <a:t>Analysis of Cryptography Algorithms for Data Security on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7785" y="6128566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en-US" dirty="0"/>
              <a:t>/21</a:t>
            </a:r>
          </a:p>
        </p:txBody>
      </p:sp>
      <p:sp>
        <p:nvSpPr>
          <p:cNvPr id="9" name="Rectangle 8"/>
          <p:cNvSpPr/>
          <p:nvPr/>
        </p:nvSpPr>
        <p:spPr>
          <a:xfrm>
            <a:off x="372635" y="1785257"/>
            <a:ext cx="10523483" cy="3650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6638BA-FAFD-4CC9-A99E-8F1B39815CA1}"/>
              </a:ext>
            </a:extLst>
          </p:cNvPr>
          <p:cNvSpPr/>
          <p:nvPr/>
        </p:nvSpPr>
        <p:spPr>
          <a:xfrm>
            <a:off x="4785480" y="384632"/>
            <a:ext cx="2472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Rockwell" panose="02060603020205020403" pitchFamily="18" charset="0"/>
              </a:rPr>
              <a:t>Objectives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74A7422-6E17-4EA2-A39B-F2CF5034B01C}"/>
              </a:ext>
            </a:extLst>
          </p:cNvPr>
          <p:cNvSpPr/>
          <p:nvPr/>
        </p:nvSpPr>
        <p:spPr>
          <a:xfrm>
            <a:off x="4627046" y="314122"/>
            <a:ext cx="316867" cy="39678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alf Frame 23">
            <a:extLst>
              <a:ext uri="{FF2B5EF4-FFF2-40B4-BE49-F238E27FC236}">
                <a16:creationId xmlns:a16="http://schemas.microsoft.com/office/drawing/2014/main" id="{553C82E2-A089-4F4E-AF4C-12611FC73B16}"/>
              </a:ext>
            </a:extLst>
          </p:cNvPr>
          <p:cNvSpPr/>
          <p:nvPr/>
        </p:nvSpPr>
        <p:spPr>
          <a:xfrm rot="10800000">
            <a:off x="7045821" y="759620"/>
            <a:ext cx="423878" cy="33267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043FD1-740B-404C-A355-B5BC3F031E1D}"/>
              </a:ext>
            </a:extLst>
          </p:cNvPr>
          <p:cNvGrpSpPr/>
          <p:nvPr/>
        </p:nvGrpSpPr>
        <p:grpSpPr>
          <a:xfrm>
            <a:off x="1647602" y="1858542"/>
            <a:ext cx="9780183" cy="766951"/>
            <a:chOff x="3834419" y="2499285"/>
            <a:chExt cx="9780184" cy="766951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68C99DAD-CFA0-4E43-ADDE-97AC65A03A5A}"/>
                </a:ext>
              </a:extLst>
            </p:cNvPr>
            <p:cNvSpPr/>
            <p:nvPr/>
          </p:nvSpPr>
          <p:spPr>
            <a:xfrm rot="10800000">
              <a:off x="4253945" y="2499285"/>
              <a:ext cx="8832515" cy="614976"/>
            </a:xfrm>
            <a:prstGeom prst="parallelogram">
              <a:avLst>
                <a:gd name="adj" fmla="val 29686"/>
              </a:avLst>
            </a:prstGeom>
            <a:solidFill>
              <a:srgbClr val="7F7F7F"/>
            </a:solidFill>
            <a:ln>
              <a:noFill/>
            </a:ln>
            <a:effectLst>
              <a:outerShdw blurRad="546100" dist="381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6F7EB74D-5FD0-4176-823A-F8183110ECF5}"/>
                </a:ext>
              </a:extLst>
            </p:cNvPr>
            <p:cNvSpPr/>
            <p:nvPr/>
          </p:nvSpPr>
          <p:spPr>
            <a:xfrm>
              <a:off x="3898373" y="2520972"/>
              <a:ext cx="1066964" cy="745264"/>
            </a:xfrm>
            <a:prstGeom prst="trapezoid">
              <a:avLst>
                <a:gd name="adj" fmla="val 68503"/>
              </a:avLst>
            </a:prstGeom>
            <a:solidFill>
              <a:srgbClr val="7F7F7F"/>
            </a:solidFill>
            <a:ln>
              <a:noFill/>
            </a:ln>
            <a:effectLst>
              <a:outerShdw blurRad="546100" dist="381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1</a:t>
              </a:r>
              <a:endParaRPr lang="pl-PL" dirty="0"/>
            </a:p>
          </p:txBody>
        </p:sp>
        <p:sp>
          <p:nvSpPr>
            <p:cNvPr id="28" name="Right Triangle 10">
              <a:extLst>
                <a:ext uri="{FF2B5EF4-FFF2-40B4-BE49-F238E27FC236}">
                  <a16:creationId xmlns:a16="http://schemas.microsoft.com/office/drawing/2014/main" id="{0C1C1331-7667-40E3-93CC-C03D22401854}"/>
                </a:ext>
              </a:extLst>
            </p:cNvPr>
            <p:cNvSpPr/>
            <p:nvPr/>
          </p:nvSpPr>
          <p:spPr>
            <a:xfrm>
              <a:off x="4797720" y="3063359"/>
              <a:ext cx="231571" cy="199231"/>
            </a:xfrm>
            <a:custGeom>
              <a:avLst/>
              <a:gdLst>
                <a:gd name="connsiteX0" fmla="*/ 0 w 170656"/>
                <a:gd name="connsiteY0" fmla="*/ 177800 h 177800"/>
                <a:gd name="connsiteX1" fmla="*/ 0 w 170656"/>
                <a:gd name="connsiteY1" fmla="*/ 0 h 177800"/>
                <a:gd name="connsiteX2" fmla="*/ 170656 w 170656"/>
                <a:gd name="connsiteY2" fmla="*/ 177800 h 177800"/>
                <a:gd name="connsiteX3" fmla="*/ 0 w 170656"/>
                <a:gd name="connsiteY3" fmla="*/ 177800 h 177800"/>
                <a:gd name="connsiteX0" fmla="*/ 102394 w 273050"/>
                <a:gd name="connsiteY0" fmla="*/ 180181 h 180181"/>
                <a:gd name="connsiteX1" fmla="*/ 0 w 273050"/>
                <a:gd name="connsiteY1" fmla="*/ 0 h 180181"/>
                <a:gd name="connsiteX2" fmla="*/ 273050 w 273050"/>
                <a:gd name="connsiteY2" fmla="*/ 180181 h 180181"/>
                <a:gd name="connsiteX3" fmla="*/ 102394 w 273050"/>
                <a:gd name="connsiteY3" fmla="*/ 180181 h 180181"/>
                <a:gd name="connsiteX0" fmla="*/ 156215 w 326871"/>
                <a:gd name="connsiteY0" fmla="*/ 184541 h 184541"/>
                <a:gd name="connsiteX1" fmla="*/ 0 w 326871"/>
                <a:gd name="connsiteY1" fmla="*/ 0 h 184541"/>
                <a:gd name="connsiteX2" fmla="*/ 326871 w 326871"/>
                <a:gd name="connsiteY2" fmla="*/ 184541 h 184541"/>
                <a:gd name="connsiteX3" fmla="*/ 156215 w 326871"/>
                <a:gd name="connsiteY3" fmla="*/ 184541 h 184541"/>
                <a:gd name="connsiteX0" fmla="*/ 146717 w 326871"/>
                <a:gd name="connsiteY0" fmla="*/ 184541 h 184541"/>
                <a:gd name="connsiteX1" fmla="*/ 0 w 326871"/>
                <a:gd name="connsiteY1" fmla="*/ 0 h 184541"/>
                <a:gd name="connsiteX2" fmla="*/ 326871 w 326871"/>
                <a:gd name="connsiteY2" fmla="*/ 184541 h 184541"/>
                <a:gd name="connsiteX3" fmla="*/ 146717 w 326871"/>
                <a:gd name="connsiteY3" fmla="*/ 184541 h 184541"/>
                <a:gd name="connsiteX0" fmla="*/ 181542 w 361696"/>
                <a:gd name="connsiteY0" fmla="*/ 180181 h 180181"/>
                <a:gd name="connsiteX1" fmla="*/ 0 w 361696"/>
                <a:gd name="connsiteY1" fmla="*/ 0 h 180181"/>
                <a:gd name="connsiteX2" fmla="*/ 361696 w 361696"/>
                <a:gd name="connsiteY2" fmla="*/ 180181 h 180181"/>
                <a:gd name="connsiteX3" fmla="*/ 181542 w 361696"/>
                <a:gd name="connsiteY3" fmla="*/ 180181 h 180181"/>
                <a:gd name="connsiteX0" fmla="*/ 115058 w 295212"/>
                <a:gd name="connsiteY0" fmla="*/ 180181 h 180181"/>
                <a:gd name="connsiteX1" fmla="*/ 0 w 295212"/>
                <a:gd name="connsiteY1" fmla="*/ 0 h 180181"/>
                <a:gd name="connsiteX2" fmla="*/ 295212 w 295212"/>
                <a:gd name="connsiteY2" fmla="*/ 180181 h 180181"/>
                <a:gd name="connsiteX3" fmla="*/ 115058 w 295212"/>
                <a:gd name="connsiteY3" fmla="*/ 180181 h 180181"/>
                <a:gd name="connsiteX0" fmla="*/ 127722 w 307876"/>
                <a:gd name="connsiteY0" fmla="*/ 182361 h 182361"/>
                <a:gd name="connsiteX1" fmla="*/ 0 w 307876"/>
                <a:gd name="connsiteY1" fmla="*/ 0 h 182361"/>
                <a:gd name="connsiteX2" fmla="*/ 307876 w 307876"/>
                <a:gd name="connsiteY2" fmla="*/ 182361 h 182361"/>
                <a:gd name="connsiteX3" fmla="*/ 127722 w 307876"/>
                <a:gd name="connsiteY3" fmla="*/ 182361 h 18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876" h="182361">
                  <a:moveTo>
                    <a:pt x="127722" y="182361"/>
                  </a:moveTo>
                  <a:lnTo>
                    <a:pt x="0" y="0"/>
                  </a:lnTo>
                  <a:lnTo>
                    <a:pt x="307876" y="182361"/>
                  </a:lnTo>
                  <a:lnTo>
                    <a:pt x="127722" y="182361"/>
                  </a:lnTo>
                  <a:close/>
                </a:path>
              </a:pathLst>
            </a:custGeom>
            <a:solidFill>
              <a:srgbClr val="1C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29" name="Right Triangle 10">
              <a:extLst>
                <a:ext uri="{FF2B5EF4-FFF2-40B4-BE49-F238E27FC236}">
                  <a16:creationId xmlns:a16="http://schemas.microsoft.com/office/drawing/2014/main" id="{E9419F67-5CA3-46D8-80FD-1377059F3D00}"/>
                </a:ext>
              </a:extLst>
            </p:cNvPr>
            <p:cNvSpPr/>
            <p:nvPr/>
          </p:nvSpPr>
          <p:spPr>
            <a:xfrm flipH="1">
              <a:off x="3834419" y="3070091"/>
              <a:ext cx="238489" cy="185769"/>
            </a:xfrm>
            <a:custGeom>
              <a:avLst/>
              <a:gdLst>
                <a:gd name="connsiteX0" fmla="*/ 0 w 170656"/>
                <a:gd name="connsiteY0" fmla="*/ 177800 h 177800"/>
                <a:gd name="connsiteX1" fmla="*/ 0 w 170656"/>
                <a:gd name="connsiteY1" fmla="*/ 0 h 177800"/>
                <a:gd name="connsiteX2" fmla="*/ 170656 w 170656"/>
                <a:gd name="connsiteY2" fmla="*/ 177800 h 177800"/>
                <a:gd name="connsiteX3" fmla="*/ 0 w 170656"/>
                <a:gd name="connsiteY3" fmla="*/ 177800 h 177800"/>
                <a:gd name="connsiteX0" fmla="*/ 102394 w 273050"/>
                <a:gd name="connsiteY0" fmla="*/ 180181 h 180181"/>
                <a:gd name="connsiteX1" fmla="*/ 0 w 273050"/>
                <a:gd name="connsiteY1" fmla="*/ 0 h 180181"/>
                <a:gd name="connsiteX2" fmla="*/ 273050 w 273050"/>
                <a:gd name="connsiteY2" fmla="*/ 180181 h 180181"/>
                <a:gd name="connsiteX3" fmla="*/ 102394 w 273050"/>
                <a:gd name="connsiteY3" fmla="*/ 180181 h 180181"/>
                <a:gd name="connsiteX0" fmla="*/ 160012 w 330668"/>
                <a:gd name="connsiteY0" fmla="*/ 175733 h 175733"/>
                <a:gd name="connsiteX1" fmla="*/ 0 w 330668"/>
                <a:gd name="connsiteY1" fmla="*/ 0 h 175733"/>
                <a:gd name="connsiteX2" fmla="*/ 330668 w 330668"/>
                <a:gd name="connsiteY2" fmla="*/ 175733 h 175733"/>
                <a:gd name="connsiteX3" fmla="*/ 160012 w 330668"/>
                <a:gd name="connsiteY3" fmla="*/ 175733 h 175733"/>
                <a:gd name="connsiteX0" fmla="*/ 145003 w 315659"/>
                <a:gd name="connsiteY0" fmla="*/ 177957 h 177957"/>
                <a:gd name="connsiteX1" fmla="*/ 0 w 315659"/>
                <a:gd name="connsiteY1" fmla="*/ 0 h 177957"/>
                <a:gd name="connsiteX2" fmla="*/ 315659 w 315659"/>
                <a:gd name="connsiteY2" fmla="*/ 177957 h 177957"/>
                <a:gd name="connsiteX3" fmla="*/ 145003 w 315659"/>
                <a:gd name="connsiteY3" fmla="*/ 177957 h 177957"/>
                <a:gd name="connsiteX0" fmla="*/ 114984 w 315659"/>
                <a:gd name="connsiteY0" fmla="*/ 175732 h 177957"/>
                <a:gd name="connsiteX1" fmla="*/ 0 w 315659"/>
                <a:gd name="connsiteY1" fmla="*/ 0 h 177957"/>
                <a:gd name="connsiteX2" fmla="*/ 315659 w 315659"/>
                <a:gd name="connsiteY2" fmla="*/ 177957 h 177957"/>
                <a:gd name="connsiteX3" fmla="*/ 114984 w 315659"/>
                <a:gd name="connsiteY3" fmla="*/ 175732 h 177957"/>
                <a:gd name="connsiteX0" fmla="*/ 90969 w 291644"/>
                <a:gd name="connsiteY0" fmla="*/ 169060 h 171285"/>
                <a:gd name="connsiteX1" fmla="*/ 0 w 291644"/>
                <a:gd name="connsiteY1" fmla="*/ 0 h 171285"/>
                <a:gd name="connsiteX2" fmla="*/ 291644 w 291644"/>
                <a:gd name="connsiteY2" fmla="*/ 171285 h 171285"/>
                <a:gd name="connsiteX3" fmla="*/ 90969 w 291644"/>
                <a:gd name="connsiteY3" fmla="*/ 169060 h 171285"/>
                <a:gd name="connsiteX0" fmla="*/ 99974 w 300649"/>
                <a:gd name="connsiteY0" fmla="*/ 171284 h 173509"/>
                <a:gd name="connsiteX1" fmla="*/ 0 w 300649"/>
                <a:gd name="connsiteY1" fmla="*/ 0 h 173509"/>
                <a:gd name="connsiteX2" fmla="*/ 300649 w 300649"/>
                <a:gd name="connsiteY2" fmla="*/ 173509 h 173509"/>
                <a:gd name="connsiteX3" fmla="*/ 99974 w 300649"/>
                <a:gd name="connsiteY3" fmla="*/ 171284 h 17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649" h="173509">
                  <a:moveTo>
                    <a:pt x="99974" y="171284"/>
                  </a:moveTo>
                  <a:lnTo>
                    <a:pt x="0" y="0"/>
                  </a:lnTo>
                  <a:lnTo>
                    <a:pt x="300649" y="173509"/>
                  </a:lnTo>
                  <a:lnTo>
                    <a:pt x="99974" y="171284"/>
                  </a:lnTo>
                  <a:close/>
                </a:path>
              </a:pathLst>
            </a:custGeom>
            <a:solidFill>
              <a:srgbClr val="1C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30" name="TextBox 20">
              <a:extLst>
                <a:ext uri="{FF2B5EF4-FFF2-40B4-BE49-F238E27FC236}">
                  <a16:creationId xmlns:a16="http://schemas.microsoft.com/office/drawing/2014/main" id="{37779BC5-50FD-411D-BC65-5202A111DF84}"/>
                </a:ext>
              </a:extLst>
            </p:cNvPr>
            <p:cNvSpPr txBox="1"/>
            <p:nvPr/>
          </p:nvSpPr>
          <p:spPr>
            <a:xfrm>
              <a:off x="4854515" y="2598366"/>
              <a:ext cx="8760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Add an extra layer of security for sensitive data on Cloud.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612F49-B2A2-4E69-A417-AC0D50CB6B4B}"/>
              </a:ext>
            </a:extLst>
          </p:cNvPr>
          <p:cNvGrpSpPr/>
          <p:nvPr/>
        </p:nvGrpSpPr>
        <p:grpSpPr>
          <a:xfrm>
            <a:off x="1557079" y="2754474"/>
            <a:ext cx="9252040" cy="766951"/>
            <a:chOff x="3834419" y="2499285"/>
            <a:chExt cx="9252041" cy="766951"/>
          </a:xfrm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CB2EB9FA-D33F-4D65-AE18-D522D87B5F84}"/>
                </a:ext>
              </a:extLst>
            </p:cNvPr>
            <p:cNvSpPr/>
            <p:nvPr/>
          </p:nvSpPr>
          <p:spPr>
            <a:xfrm rot="10800000">
              <a:off x="4253945" y="2499285"/>
              <a:ext cx="8832515" cy="614976"/>
            </a:xfrm>
            <a:prstGeom prst="parallelogram">
              <a:avLst>
                <a:gd name="adj" fmla="val 29686"/>
              </a:avLst>
            </a:prstGeom>
            <a:solidFill>
              <a:srgbClr val="7E7E7E"/>
            </a:solidFill>
            <a:ln>
              <a:noFill/>
            </a:ln>
            <a:effectLst>
              <a:outerShdw blurRad="546100" dist="381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BFA9E26B-2190-4CBD-9F00-1D15835EA339}"/>
                </a:ext>
              </a:extLst>
            </p:cNvPr>
            <p:cNvSpPr/>
            <p:nvPr/>
          </p:nvSpPr>
          <p:spPr>
            <a:xfrm>
              <a:off x="3898373" y="2520972"/>
              <a:ext cx="1066964" cy="745264"/>
            </a:xfrm>
            <a:prstGeom prst="trapezoid">
              <a:avLst>
                <a:gd name="adj" fmla="val 68503"/>
              </a:avLst>
            </a:prstGeom>
            <a:solidFill>
              <a:srgbClr val="7E7E7E"/>
            </a:solidFill>
            <a:ln>
              <a:noFill/>
            </a:ln>
            <a:effectLst>
              <a:outerShdw blurRad="546100" dist="381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2</a:t>
              </a:r>
              <a:endParaRPr lang="pl-PL" dirty="0"/>
            </a:p>
          </p:txBody>
        </p:sp>
        <p:sp>
          <p:nvSpPr>
            <p:cNvPr id="34" name="Right Triangle 10">
              <a:extLst>
                <a:ext uri="{FF2B5EF4-FFF2-40B4-BE49-F238E27FC236}">
                  <a16:creationId xmlns:a16="http://schemas.microsoft.com/office/drawing/2014/main" id="{B95058C9-5334-441D-AFAE-BB53B543AA83}"/>
                </a:ext>
              </a:extLst>
            </p:cNvPr>
            <p:cNvSpPr/>
            <p:nvPr/>
          </p:nvSpPr>
          <p:spPr>
            <a:xfrm>
              <a:off x="4797720" y="3063359"/>
              <a:ext cx="231571" cy="199231"/>
            </a:xfrm>
            <a:custGeom>
              <a:avLst/>
              <a:gdLst>
                <a:gd name="connsiteX0" fmla="*/ 0 w 170656"/>
                <a:gd name="connsiteY0" fmla="*/ 177800 h 177800"/>
                <a:gd name="connsiteX1" fmla="*/ 0 w 170656"/>
                <a:gd name="connsiteY1" fmla="*/ 0 h 177800"/>
                <a:gd name="connsiteX2" fmla="*/ 170656 w 170656"/>
                <a:gd name="connsiteY2" fmla="*/ 177800 h 177800"/>
                <a:gd name="connsiteX3" fmla="*/ 0 w 170656"/>
                <a:gd name="connsiteY3" fmla="*/ 177800 h 177800"/>
                <a:gd name="connsiteX0" fmla="*/ 102394 w 273050"/>
                <a:gd name="connsiteY0" fmla="*/ 180181 h 180181"/>
                <a:gd name="connsiteX1" fmla="*/ 0 w 273050"/>
                <a:gd name="connsiteY1" fmla="*/ 0 h 180181"/>
                <a:gd name="connsiteX2" fmla="*/ 273050 w 273050"/>
                <a:gd name="connsiteY2" fmla="*/ 180181 h 180181"/>
                <a:gd name="connsiteX3" fmla="*/ 102394 w 273050"/>
                <a:gd name="connsiteY3" fmla="*/ 180181 h 180181"/>
                <a:gd name="connsiteX0" fmla="*/ 156215 w 326871"/>
                <a:gd name="connsiteY0" fmla="*/ 184541 h 184541"/>
                <a:gd name="connsiteX1" fmla="*/ 0 w 326871"/>
                <a:gd name="connsiteY1" fmla="*/ 0 h 184541"/>
                <a:gd name="connsiteX2" fmla="*/ 326871 w 326871"/>
                <a:gd name="connsiteY2" fmla="*/ 184541 h 184541"/>
                <a:gd name="connsiteX3" fmla="*/ 156215 w 326871"/>
                <a:gd name="connsiteY3" fmla="*/ 184541 h 184541"/>
                <a:gd name="connsiteX0" fmla="*/ 146717 w 326871"/>
                <a:gd name="connsiteY0" fmla="*/ 184541 h 184541"/>
                <a:gd name="connsiteX1" fmla="*/ 0 w 326871"/>
                <a:gd name="connsiteY1" fmla="*/ 0 h 184541"/>
                <a:gd name="connsiteX2" fmla="*/ 326871 w 326871"/>
                <a:gd name="connsiteY2" fmla="*/ 184541 h 184541"/>
                <a:gd name="connsiteX3" fmla="*/ 146717 w 326871"/>
                <a:gd name="connsiteY3" fmla="*/ 184541 h 184541"/>
                <a:gd name="connsiteX0" fmla="*/ 181542 w 361696"/>
                <a:gd name="connsiteY0" fmla="*/ 180181 h 180181"/>
                <a:gd name="connsiteX1" fmla="*/ 0 w 361696"/>
                <a:gd name="connsiteY1" fmla="*/ 0 h 180181"/>
                <a:gd name="connsiteX2" fmla="*/ 361696 w 361696"/>
                <a:gd name="connsiteY2" fmla="*/ 180181 h 180181"/>
                <a:gd name="connsiteX3" fmla="*/ 181542 w 361696"/>
                <a:gd name="connsiteY3" fmla="*/ 180181 h 180181"/>
                <a:gd name="connsiteX0" fmla="*/ 115058 w 295212"/>
                <a:gd name="connsiteY0" fmla="*/ 180181 h 180181"/>
                <a:gd name="connsiteX1" fmla="*/ 0 w 295212"/>
                <a:gd name="connsiteY1" fmla="*/ 0 h 180181"/>
                <a:gd name="connsiteX2" fmla="*/ 295212 w 295212"/>
                <a:gd name="connsiteY2" fmla="*/ 180181 h 180181"/>
                <a:gd name="connsiteX3" fmla="*/ 115058 w 295212"/>
                <a:gd name="connsiteY3" fmla="*/ 180181 h 180181"/>
                <a:gd name="connsiteX0" fmla="*/ 127722 w 307876"/>
                <a:gd name="connsiteY0" fmla="*/ 182361 h 182361"/>
                <a:gd name="connsiteX1" fmla="*/ 0 w 307876"/>
                <a:gd name="connsiteY1" fmla="*/ 0 h 182361"/>
                <a:gd name="connsiteX2" fmla="*/ 307876 w 307876"/>
                <a:gd name="connsiteY2" fmla="*/ 182361 h 182361"/>
                <a:gd name="connsiteX3" fmla="*/ 127722 w 307876"/>
                <a:gd name="connsiteY3" fmla="*/ 182361 h 18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876" h="182361">
                  <a:moveTo>
                    <a:pt x="127722" y="182361"/>
                  </a:moveTo>
                  <a:lnTo>
                    <a:pt x="0" y="0"/>
                  </a:lnTo>
                  <a:lnTo>
                    <a:pt x="307876" y="182361"/>
                  </a:lnTo>
                  <a:lnTo>
                    <a:pt x="127722" y="182361"/>
                  </a:lnTo>
                  <a:close/>
                </a:path>
              </a:pathLst>
            </a:custGeom>
            <a:solidFill>
              <a:srgbClr val="1C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35" name="Right Triangle 10">
              <a:extLst>
                <a:ext uri="{FF2B5EF4-FFF2-40B4-BE49-F238E27FC236}">
                  <a16:creationId xmlns:a16="http://schemas.microsoft.com/office/drawing/2014/main" id="{1DDCDF70-6EF5-4A3E-8B37-0BDFFAA47A18}"/>
                </a:ext>
              </a:extLst>
            </p:cNvPr>
            <p:cNvSpPr/>
            <p:nvPr/>
          </p:nvSpPr>
          <p:spPr>
            <a:xfrm flipH="1">
              <a:off x="3834419" y="3070091"/>
              <a:ext cx="238489" cy="185769"/>
            </a:xfrm>
            <a:custGeom>
              <a:avLst/>
              <a:gdLst>
                <a:gd name="connsiteX0" fmla="*/ 0 w 170656"/>
                <a:gd name="connsiteY0" fmla="*/ 177800 h 177800"/>
                <a:gd name="connsiteX1" fmla="*/ 0 w 170656"/>
                <a:gd name="connsiteY1" fmla="*/ 0 h 177800"/>
                <a:gd name="connsiteX2" fmla="*/ 170656 w 170656"/>
                <a:gd name="connsiteY2" fmla="*/ 177800 h 177800"/>
                <a:gd name="connsiteX3" fmla="*/ 0 w 170656"/>
                <a:gd name="connsiteY3" fmla="*/ 177800 h 177800"/>
                <a:gd name="connsiteX0" fmla="*/ 102394 w 273050"/>
                <a:gd name="connsiteY0" fmla="*/ 180181 h 180181"/>
                <a:gd name="connsiteX1" fmla="*/ 0 w 273050"/>
                <a:gd name="connsiteY1" fmla="*/ 0 h 180181"/>
                <a:gd name="connsiteX2" fmla="*/ 273050 w 273050"/>
                <a:gd name="connsiteY2" fmla="*/ 180181 h 180181"/>
                <a:gd name="connsiteX3" fmla="*/ 102394 w 273050"/>
                <a:gd name="connsiteY3" fmla="*/ 180181 h 180181"/>
                <a:gd name="connsiteX0" fmla="*/ 160012 w 330668"/>
                <a:gd name="connsiteY0" fmla="*/ 175733 h 175733"/>
                <a:gd name="connsiteX1" fmla="*/ 0 w 330668"/>
                <a:gd name="connsiteY1" fmla="*/ 0 h 175733"/>
                <a:gd name="connsiteX2" fmla="*/ 330668 w 330668"/>
                <a:gd name="connsiteY2" fmla="*/ 175733 h 175733"/>
                <a:gd name="connsiteX3" fmla="*/ 160012 w 330668"/>
                <a:gd name="connsiteY3" fmla="*/ 175733 h 175733"/>
                <a:gd name="connsiteX0" fmla="*/ 145003 w 315659"/>
                <a:gd name="connsiteY0" fmla="*/ 177957 h 177957"/>
                <a:gd name="connsiteX1" fmla="*/ 0 w 315659"/>
                <a:gd name="connsiteY1" fmla="*/ 0 h 177957"/>
                <a:gd name="connsiteX2" fmla="*/ 315659 w 315659"/>
                <a:gd name="connsiteY2" fmla="*/ 177957 h 177957"/>
                <a:gd name="connsiteX3" fmla="*/ 145003 w 315659"/>
                <a:gd name="connsiteY3" fmla="*/ 177957 h 177957"/>
                <a:gd name="connsiteX0" fmla="*/ 114984 w 315659"/>
                <a:gd name="connsiteY0" fmla="*/ 175732 h 177957"/>
                <a:gd name="connsiteX1" fmla="*/ 0 w 315659"/>
                <a:gd name="connsiteY1" fmla="*/ 0 h 177957"/>
                <a:gd name="connsiteX2" fmla="*/ 315659 w 315659"/>
                <a:gd name="connsiteY2" fmla="*/ 177957 h 177957"/>
                <a:gd name="connsiteX3" fmla="*/ 114984 w 315659"/>
                <a:gd name="connsiteY3" fmla="*/ 175732 h 177957"/>
                <a:gd name="connsiteX0" fmla="*/ 90969 w 291644"/>
                <a:gd name="connsiteY0" fmla="*/ 169060 h 171285"/>
                <a:gd name="connsiteX1" fmla="*/ 0 w 291644"/>
                <a:gd name="connsiteY1" fmla="*/ 0 h 171285"/>
                <a:gd name="connsiteX2" fmla="*/ 291644 w 291644"/>
                <a:gd name="connsiteY2" fmla="*/ 171285 h 171285"/>
                <a:gd name="connsiteX3" fmla="*/ 90969 w 291644"/>
                <a:gd name="connsiteY3" fmla="*/ 169060 h 171285"/>
                <a:gd name="connsiteX0" fmla="*/ 99974 w 300649"/>
                <a:gd name="connsiteY0" fmla="*/ 171284 h 173509"/>
                <a:gd name="connsiteX1" fmla="*/ 0 w 300649"/>
                <a:gd name="connsiteY1" fmla="*/ 0 h 173509"/>
                <a:gd name="connsiteX2" fmla="*/ 300649 w 300649"/>
                <a:gd name="connsiteY2" fmla="*/ 173509 h 173509"/>
                <a:gd name="connsiteX3" fmla="*/ 99974 w 300649"/>
                <a:gd name="connsiteY3" fmla="*/ 171284 h 17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649" h="173509">
                  <a:moveTo>
                    <a:pt x="99974" y="171284"/>
                  </a:moveTo>
                  <a:lnTo>
                    <a:pt x="0" y="0"/>
                  </a:lnTo>
                  <a:lnTo>
                    <a:pt x="300649" y="173509"/>
                  </a:lnTo>
                  <a:lnTo>
                    <a:pt x="99974" y="171284"/>
                  </a:lnTo>
                  <a:close/>
                </a:path>
              </a:pathLst>
            </a:custGeom>
            <a:solidFill>
              <a:srgbClr val="1C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AFB81E0E-9E33-4D3B-BED6-EB70ACC45EFE}"/>
                </a:ext>
              </a:extLst>
            </p:cNvPr>
            <p:cNvSpPr txBox="1"/>
            <p:nvPr/>
          </p:nvSpPr>
          <p:spPr>
            <a:xfrm>
              <a:off x="4854516" y="2598366"/>
              <a:ext cx="79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Develop a model for this purpose.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B29A71-DCE0-48BB-8ECC-D341185EAD83}"/>
              </a:ext>
            </a:extLst>
          </p:cNvPr>
          <p:cNvGrpSpPr/>
          <p:nvPr/>
        </p:nvGrpSpPr>
        <p:grpSpPr>
          <a:xfrm>
            <a:off x="1470646" y="3758275"/>
            <a:ext cx="9780183" cy="771222"/>
            <a:chOff x="3834419" y="2491368"/>
            <a:chExt cx="9780184" cy="771222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09604AB8-DD17-424E-85D5-1E00B3219EFF}"/>
                </a:ext>
              </a:extLst>
            </p:cNvPr>
            <p:cNvSpPr/>
            <p:nvPr/>
          </p:nvSpPr>
          <p:spPr>
            <a:xfrm rot="10800000">
              <a:off x="4253945" y="2499285"/>
              <a:ext cx="8851469" cy="614976"/>
            </a:xfrm>
            <a:prstGeom prst="parallelogram">
              <a:avLst>
                <a:gd name="adj" fmla="val 2968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46100" dist="381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14076E77-04CF-446A-AF57-BC63FE2ACEEF}"/>
                </a:ext>
              </a:extLst>
            </p:cNvPr>
            <p:cNvSpPr/>
            <p:nvPr/>
          </p:nvSpPr>
          <p:spPr>
            <a:xfrm>
              <a:off x="3897419" y="2491368"/>
              <a:ext cx="1066964" cy="745264"/>
            </a:xfrm>
            <a:prstGeom prst="trapezoid">
              <a:avLst>
                <a:gd name="adj" fmla="val 68503"/>
              </a:avLst>
            </a:prstGeom>
            <a:solidFill>
              <a:srgbClr val="7E7E7E"/>
            </a:solidFill>
            <a:ln>
              <a:noFill/>
            </a:ln>
            <a:effectLst>
              <a:outerShdw blurRad="546100" dist="381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3</a:t>
              </a:r>
              <a:endParaRPr lang="pl-PL" dirty="0"/>
            </a:p>
          </p:txBody>
        </p:sp>
        <p:sp>
          <p:nvSpPr>
            <p:cNvPr id="46" name="Right Triangle 10">
              <a:extLst>
                <a:ext uri="{FF2B5EF4-FFF2-40B4-BE49-F238E27FC236}">
                  <a16:creationId xmlns:a16="http://schemas.microsoft.com/office/drawing/2014/main" id="{EDC93DC8-66A1-48EF-9B3C-26CCBAF4E6AA}"/>
                </a:ext>
              </a:extLst>
            </p:cNvPr>
            <p:cNvSpPr/>
            <p:nvPr/>
          </p:nvSpPr>
          <p:spPr>
            <a:xfrm>
              <a:off x="4797720" y="3063359"/>
              <a:ext cx="231571" cy="199231"/>
            </a:xfrm>
            <a:custGeom>
              <a:avLst/>
              <a:gdLst>
                <a:gd name="connsiteX0" fmla="*/ 0 w 170656"/>
                <a:gd name="connsiteY0" fmla="*/ 177800 h 177800"/>
                <a:gd name="connsiteX1" fmla="*/ 0 w 170656"/>
                <a:gd name="connsiteY1" fmla="*/ 0 h 177800"/>
                <a:gd name="connsiteX2" fmla="*/ 170656 w 170656"/>
                <a:gd name="connsiteY2" fmla="*/ 177800 h 177800"/>
                <a:gd name="connsiteX3" fmla="*/ 0 w 170656"/>
                <a:gd name="connsiteY3" fmla="*/ 177800 h 177800"/>
                <a:gd name="connsiteX0" fmla="*/ 102394 w 273050"/>
                <a:gd name="connsiteY0" fmla="*/ 180181 h 180181"/>
                <a:gd name="connsiteX1" fmla="*/ 0 w 273050"/>
                <a:gd name="connsiteY1" fmla="*/ 0 h 180181"/>
                <a:gd name="connsiteX2" fmla="*/ 273050 w 273050"/>
                <a:gd name="connsiteY2" fmla="*/ 180181 h 180181"/>
                <a:gd name="connsiteX3" fmla="*/ 102394 w 273050"/>
                <a:gd name="connsiteY3" fmla="*/ 180181 h 180181"/>
                <a:gd name="connsiteX0" fmla="*/ 156215 w 326871"/>
                <a:gd name="connsiteY0" fmla="*/ 184541 h 184541"/>
                <a:gd name="connsiteX1" fmla="*/ 0 w 326871"/>
                <a:gd name="connsiteY1" fmla="*/ 0 h 184541"/>
                <a:gd name="connsiteX2" fmla="*/ 326871 w 326871"/>
                <a:gd name="connsiteY2" fmla="*/ 184541 h 184541"/>
                <a:gd name="connsiteX3" fmla="*/ 156215 w 326871"/>
                <a:gd name="connsiteY3" fmla="*/ 184541 h 184541"/>
                <a:gd name="connsiteX0" fmla="*/ 146717 w 326871"/>
                <a:gd name="connsiteY0" fmla="*/ 184541 h 184541"/>
                <a:gd name="connsiteX1" fmla="*/ 0 w 326871"/>
                <a:gd name="connsiteY1" fmla="*/ 0 h 184541"/>
                <a:gd name="connsiteX2" fmla="*/ 326871 w 326871"/>
                <a:gd name="connsiteY2" fmla="*/ 184541 h 184541"/>
                <a:gd name="connsiteX3" fmla="*/ 146717 w 326871"/>
                <a:gd name="connsiteY3" fmla="*/ 184541 h 184541"/>
                <a:gd name="connsiteX0" fmla="*/ 181542 w 361696"/>
                <a:gd name="connsiteY0" fmla="*/ 180181 h 180181"/>
                <a:gd name="connsiteX1" fmla="*/ 0 w 361696"/>
                <a:gd name="connsiteY1" fmla="*/ 0 h 180181"/>
                <a:gd name="connsiteX2" fmla="*/ 361696 w 361696"/>
                <a:gd name="connsiteY2" fmla="*/ 180181 h 180181"/>
                <a:gd name="connsiteX3" fmla="*/ 181542 w 361696"/>
                <a:gd name="connsiteY3" fmla="*/ 180181 h 180181"/>
                <a:gd name="connsiteX0" fmla="*/ 115058 w 295212"/>
                <a:gd name="connsiteY0" fmla="*/ 180181 h 180181"/>
                <a:gd name="connsiteX1" fmla="*/ 0 w 295212"/>
                <a:gd name="connsiteY1" fmla="*/ 0 h 180181"/>
                <a:gd name="connsiteX2" fmla="*/ 295212 w 295212"/>
                <a:gd name="connsiteY2" fmla="*/ 180181 h 180181"/>
                <a:gd name="connsiteX3" fmla="*/ 115058 w 295212"/>
                <a:gd name="connsiteY3" fmla="*/ 180181 h 180181"/>
                <a:gd name="connsiteX0" fmla="*/ 127722 w 307876"/>
                <a:gd name="connsiteY0" fmla="*/ 182361 h 182361"/>
                <a:gd name="connsiteX1" fmla="*/ 0 w 307876"/>
                <a:gd name="connsiteY1" fmla="*/ 0 h 182361"/>
                <a:gd name="connsiteX2" fmla="*/ 307876 w 307876"/>
                <a:gd name="connsiteY2" fmla="*/ 182361 h 182361"/>
                <a:gd name="connsiteX3" fmla="*/ 127722 w 307876"/>
                <a:gd name="connsiteY3" fmla="*/ 182361 h 18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876" h="182361">
                  <a:moveTo>
                    <a:pt x="127722" y="182361"/>
                  </a:moveTo>
                  <a:lnTo>
                    <a:pt x="0" y="0"/>
                  </a:lnTo>
                  <a:lnTo>
                    <a:pt x="307876" y="182361"/>
                  </a:lnTo>
                  <a:lnTo>
                    <a:pt x="127722" y="182361"/>
                  </a:lnTo>
                  <a:close/>
                </a:path>
              </a:pathLst>
            </a:custGeom>
            <a:solidFill>
              <a:srgbClr val="1C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47" name="Right Triangle 10">
              <a:extLst>
                <a:ext uri="{FF2B5EF4-FFF2-40B4-BE49-F238E27FC236}">
                  <a16:creationId xmlns:a16="http://schemas.microsoft.com/office/drawing/2014/main" id="{7AF0F0C1-DA4E-4E29-A51F-342F49208966}"/>
                </a:ext>
              </a:extLst>
            </p:cNvPr>
            <p:cNvSpPr/>
            <p:nvPr/>
          </p:nvSpPr>
          <p:spPr>
            <a:xfrm flipH="1">
              <a:off x="3834419" y="3070091"/>
              <a:ext cx="238489" cy="185769"/>
            </a:xfrm>
            <a:custGeom>
              <a:avLst/>
              <a:gdLst>
                <a:gd name="connsiteX0" fmla="*/ 0 w 170656"/>
                <a:gd name="connsiteY0" fmla="*/ 177800 h 177800"/>
                <a:gd name="connsiteX1" fmla="*/ 0 w 170656"/>
                <a:gd name="connsiteY1" fmla="*/ 0 h 177800"/>
                <a:gd name="connsiteX2" fmla="*/ 170656 w 170656"/>
                <a:gd name="connsiteY2" fmla="*/ 177800 h 177800"/>
                <a:gd name="connsiteX3" fmla="*/ 0 w 170656"/>
                <a:gd name="connsiteY3" fmla="*/ 177800 h 177800"/>
                <a:gd name="connsiteX0" fmla="*/ 102394 w 273050"/>
                <a:gd name="connsiteY0" fmla="*/ 180181 h 180181"/>
                <a:gd name="connsiteX1" fmla="*/ 0 w 273050"/>
                <a:gd name="connsiteY1" fmla="*/ 0 h 180181"/>
                <a:gd name="connsiteX2" fmla="*/ 273050 w 273050"/>
                <a:gd name="connsiteY2" fmla="*/ 180181 h 180181"/>
                <a:gd name="connsiteX3" fmla="*/ 102394 w 273050"/>
                <a:gd name="connsiteY3" fmla="*/ 180181 h 180181"/>
                <a:gd name="connsiteX0" fmla="*/ 160012 w 330668"/>
                <a:gd name="connsiteY0" fmla="*/ 175733 h 175733"/>
                <a:gd name="connsiteX1" fmla="*/ 0 w 330668"/>
                <a:gd name="connsiteY1" fmla="*/ 0 h 175733"/>
                <a:gd name="connsiteX2" fmla="*/ 330668 w 330668"/>
                <a:gd name="connsiteY2" fmla="*/ 175733 h 175733"/>
                <a:gd name="connsiteX3" fmla="*/ 160012 w 330668"/>
                <a:gd name="connsiteY3" fmla="*/ 175733 h 175733"/>
                <a:gd name="connsiteX0" fmla="*/ 145003 w 315659"/>
                <a:gd name="connsiteY0" fmla="*/ 177957 h 177957"/>
                <a:gd name="connsiteX1" fmla="*/ 0 w 315659"/>
                <a:gd name="connsiteY1" fmla="*/ 0 h 177957"/>
                <a:gd name="connsiteX2" fmla="*/ 315659 w 315659"/>
                <a:gd name="connsiteY2" fmla="*/ 177957 h 177957"/>
                <a:gd name="connsiteX3" fmla="*/ 145003 w 315659"/>
                <a:gd name="connsiteY3" fmla="*/ 177957 h 177957"/>
                <a:gd name="connsiteX0" fmla="*/ 114984 w 315659"/>
                <a:gd name="connsiteY0" fmla="*/ 175732 h 177957"/>
                <a:gd name="connsiteX1" fmla="*/ 0 w 315659"/>
                <a:gd name="connsiteY1" fmla="*/ 0 h 177957"/>
                <a:gd name="connsiteX2" fmla="*/ 315659 w 315659"/>
                <a:gd name="connsiteY2" fmla="*/ 177957 h 177957"/>
                <a:gd name="connsiteX3" fmla="*/ 114984 w 315659"/>
                <a:gd name="connsiteY3" fmla="*/ 175732 h 177957"/>
                <a:gd name="connsiteX0" fmla="*/ 90969 w 291644"/>
                <a:gd name="connsiteY0" fmla="*/ 169060 h 171285"/>
                <a:gd name="connsiteX1" fmla="*/ 0 w 291644"/>
                <a:gd name="connsiteY1" fmla="*/ 0 h 171285"/>
                <a:gd name="connsiteX2" fmla="*/ 291644 w 291644"/>
                <a:gd name="connsiteY2" fmla="*/ 171285 h 171285"/>
                <a:gd name="connsiteX3" fmla="*/ 90969 w 291644"/>
                <a:gd name="connsiteY3" fmla="*/ 169060 h 171285"/>
                <a:gd name="connsiteX0" fmla="*/ 99974 w 300649"/>
                <a:gd name="connsiteY0" fmla="*/ 171284 h 173509"/>
                <a:gd name="connsiteX1" fmla="*/ 0 w 300649"/>
                <a:gd name="connsiteY1" fmla="*/ 0 h 173509"/>
                <a:gd name="connsiteX2" fmla="*/ 300649 w 300649"/>
                <a:gd name="connsiteY2" fmla="*/ 173509 h 173509"/>
                <a:gd name="connsiteX3" fmla="*/ 99974 w 300649"/>
                <a:gd name="connsiteY3" fmla="*/ 171284 h 17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649" h="173509">
                  <a:moveTo>
                    <a:pt x="99974" y="171284"/>
                  </a:moveTo>
                  <a:lnTo>
                    <a:pt x="0" y="0"/>
                  </a:lnTo>
                  <a:lnTo>
                    <a:pt x="300649" y="173509"/>
                  </a:lnTo>
                  <a:lnTo>
                    <a:pt x="99974" y="171284"/>
                  </a:lnTo>
                  <a:close/>
                </a:path>
              </a:pathLst>
            </a:custGeom>
            <a:solidFill>
              <a:srgbClr val="1C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1B26BC56-E65F-4238-8A1E-B534D1F2FC2A}"/>
                </a:ext>
              </a:extLst>
            </p:cNvPr>
            <p:cNvSpPr txBox="1"/>
            <p:nvPr/>
          </p:nvSpPr>
          <p:spPr>
            <a:xfrm>
              <a:off x="4854515" y="2598366"/>
              <a:ext cx="8760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Compare Efficiency(</a:t>
              </a:r>
              <a:r>
                <a:rPr lang="en-US" sz="2000" b="1" i="1" dirty="0">
                  <a:solidFill>
                    <a:schemeClr val="bg1"/>
                  </a:solidFill>
                </a:rPr>
                <a:t>Memory, Time</a:t>
              </a:r>
              <a:r>
                <a:rPr lang="en-US" sz="2000" dirty="0">
                  <a:solidFill>
                    <a:schemeClr val="bg1"/>
                  </a:solidFill>
                </a:rPr>
                <a:t>) of cryptography algorithm</a:t>
              </a:r>
              <a:r>
                <a:rPr lang="en-US" sz="1600" dirty="0">
                  <a:solidFill>
                    <a:schemeClr val="bg1"/>
                  </a:solidFill>
                </a:rPr>
                <a:t>( AES, DES, Blowfish)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54FA9DE-1B1C-4C91-BCB7-EE98BA936920}"/>
              </a:ext>
            </a:extLst>
          </p:cNvPr>
          <p:cNvGrpSpPr/>
          <p:nvPr/>
        </p:nvGrpSpPr>
        <p:grpSpPr>
          <a:xfrm>
            <a:off x="1990584" y="476666"/>
            <a:ext cx="637337" cy="440669"/>
            <a:chOff x="8860630" y="1709764"/>
            <a:chExt cx="637337" cy="440669"/>
          </a:xfrm>
          <a:solidFill>
            <a:srgbClr val="426EBE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CD9F0E6-3D42-47CD-87DE-BF7CC709EBFE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38009A-CDCF-408F-A0DD-7CE5D787AEE2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894A6E22-15E4-4EED-A40F-ABDA3E1220D3}"/>
              </a:ext>
            </a:extLst>
          </p:cNvPr>
          <p:cNvSpPr/>
          <p:nvPr/>
        </p:nvSpPr>
        <p:spPr>
          <a:xfrm>
            <a:off x="357024" y="5227100"/>
            <a:ext cx="812039" cy="787383"/>
          </a:xfrm>
          <a:prstGeom prst="ellipse">
            <a:avLst/>
          </a:prstGeom>
          <a:solidFill>
            <a:srgbClr val="426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DD0EC5B3-6397-4244-BFD5-42CB1E3B414A}"/>
              </a:ext>
            </a:extLst>
          </p:cNvPr>
          <p:cNvSpPr/>
          <p:nvPr/>
        </p:nvSpPr>
        <p:spPr>
          <a:xfrm rot="16200000">
            <a:off x="11735321" y="5681157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426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03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98084" y="6453434"/>
            <a:ext cx="2743200" cy="365125"/>
          </a:xfrm>
        </p:spPr>
        <p:txBody>
          <a:bodyPr/>
          <a:lstStyle/>
          <a:p>
            <a:fld id="{FB088C30-B6B0-4DF1-8B5A-349E83B7F78A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68203" y="6443272"/>
            <a:ext cx="4892295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329701" y="6427561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Rockwell" panose="02060603020205020403" pitchFamily="18" charset="0"/>
              </a:rPr>
              <a:t>4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6440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2" y="2189018"/>
            <a:ext cx="4316454" cy="3604698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04" y="1046047"/>
            <a:ext cx="7505989" cy="5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289964" y="6110640"/>
            <a:ext cx="4627418" cy="316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" panose="02060603020205020403" pitchFamily="18" charset="0"/>
              </a:rPr>
              <a:t>Fig ii: Cloud Market by Forbes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3455" y="5940961"/>
            <a:ext cx="3149947" cy="339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" panose="02060603020205020403" pitchFamily="18" charset="0"/>
              </a:rPr>
              <a:t>Fig i: CSP Market Occupied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C0DE8-4533-49F3-857E-55569E57949C}"/>
              </a:ext>
            </a:extLst>
          </p:cNvPr>
          <p:cNvSpPr/>
          <p:nvPr/>
        </p:nvSpPr>
        <p:spPr>
          <a:xfrm>
            <a:off x="1390407" y="399716"/>
            <a:ext cx="2621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Rockwell" panose="02060603020205020403" pitchFamily="18" charset="0"/>
              </a:rPr>
              <a:t>Motivations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DA6A0B5B-B36E-473F-9F48-11571A039B8F}"/>
              </a:ext>
            </a:extLst>
          </p:cNvPr>
          <p:cNvSpPr/>
          <p:nvPr/>
        </p:nvSpPr>
        <p:spPr>
          <a:xfrm>
            <a:off x="1351186" y="379393"/>
            <a:ext cx="316867" cy="39678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F4DA63A6-7344-43F8-BAF0-8D683339C156}"/>
              </a:ext>
            </a:extLst>
          </p:cNvPr>
          <p:cNvSpPr/>
          <p:nvPr/>
        </p:nvSpPr>
        <p:spPr>
          <a:xfrm rot="10800000">
            <a:off x="3664279" y="713375"/>
            <a:ext cx="423878" cy="33267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2" descr="Related image">
            <a:extLst>
              <a:ext uri="{FF2B5EF4-FFF2-40B4-BE49-F238E27FC236}">
                <a16:creationId xmlns:a16="http://schemas.microsoft.com/office/drawing/2014/main" id="{5569D17D-522C-48AB-B11C-56688EA8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4" y="39441"/>
            <a:ext cx="1497334" cy="17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9746733-AC7E-4216-B558-BFDA2FA115E7}"/>
              </a:ext>
            </a:extLst>
          </p:cNvPr>
          <p:cNvGrpSpPr/>
          <p:nvPr/>
        </p:nvGrpSpPr>
        <p:grpSpPr>
          <a:xfrm>
            <a:off x="9854543" y="240253"/>
            <a:ext cx="637337" cy="440669"/>
            <a:chOff x="8860630" y="1709764"/>
            <a:chExt cx="637337" cy="440669"/>
          </a:xfrm>
          <a:solidFill>
            <a:srgbClr val="426EBE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253500-B973-43C7-830F-7A4CF1CF6DFD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solidFill>
              <a:srgbClr val="3B8A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4F27F7-39DD-426B-8CBA-2E35694AC16B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solidFill>
              <a:srgbClr val="33A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032217996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810" y="6473747"/>
            <a:ext cx="2743200" cy="365125"/>
          </a:xfrm>
        </p:spPr>
        <p:txBody>
          <a:bodyPr/>
          <a:lstStyle/>
          <a:p>
            <a:fld id="{01A186A3-06B9-4807-8737-49BAC5378D76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14737" y="6427561"/>
            <a:ext cx="4605150" cy="365125"/>
          </a:xfrm>
        </p:spPr>
        <p:txBody>
          <a:bodyPr/>
          <a:lstStyle/>
          <a:p>
            <a:r>
              <a:rPr lang="en-US"/>
              <a:t>Analysis of Cryptography Algorithms for Data Security on Cloud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en-US" dirty="0"/>
              <a:t>/21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CCD554-57E1-47D2-A7CD-44997EC5B2D4}"/>
              </a:ext>
            </a:extLst>
          </p:cNvPr>
          <p:cNvSpPr/>
          <p:nvPr/>
        </p:nvSpPr>
        <p:spPr>
          <a:xfrm>
            <a:off x="2362200" y="223542"/>
            <a:ext cx="6421192" cy="859809"/>
          </a:xfrm>
          <a:prstGeom prst="parallelogram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03864"/>
                </a:solidFill>
                <a:latin typeface="Rockwell" panose="02060603020205020403" pitchFamily="18" charset="0"/>
              </a:rPr>
              <a:t>Motivations(Cont’d)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CC252563-3CDF-455B-A023-8B761B5ACBCF}"/>
              </a:ext>
            </a:extLst>
          </p:cNvPr>
          <p:cNvSpPr/>
          <p:nvPr/>
        </p:nvSpPr>
        <p:spPr>
          <a:xfrm>
            <a:off x="3128279" y="223542"/>
            <a:ext cx="528922" cy="290998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0E5B5A78-C266-48A2-B0FF-667D5C86ED9C}"/>
              </a:ext>
            </a:extLst>
          </p:cNvPr>
          <p:cNvSpPr/>
          <p:nvPr/>
        </p:nvSpPr>
        <p:spPr>
          <a:xfrm rot="10800000">
            <a:off x="7595930" y="783893"/>
            <a:ext cx="551766" cy="299458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ACAAC8C5-F96F-410A-B109-CC101CBB4AF7}"/>
              </a:ext>
            </a:extLst>
          </p:cNvPr>
          <p:cNvSpPr/>
          <p:nvPr/>
        </p:nvSpPr>
        <p:spPr>
          <a:xfrm rot="5400000">
            <a:off x="1394674" y="1751925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426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7CB46-17AB-4CE0-BFCF-07C7174AD81C}"/>
              </a:ext>
            </a:extLst>
          </p:cNvPr>
          <p:cNvSpPr/>
          <p:nvPr/>
        </p:nvSpPr>
        <p:spPr>
          <a:xfrm>
            <a:off x="1783081" y="2339161"/>
            <a:ext cx="7463950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ckwell" panose="02060603020205020403" pitchFamily="18" charset="0"/>
              </a:rPr>
              <a:t>Data are often </a:t>
            </a:r>
            <a:r>
              <a:rPr lang="en-US" sz="2400" b="1" dirty="0">
                <a:latin typeface="Rockwell" panose="02060603020205020403" pitchFamily="18" charset="0"/>
              </a:rPr>
              <a:t>stolen</a:t>
            </a:r>
            <a:r>
              <a:rPr lang="en-US" sz="2400" dirty="0">
                <a:latin typeface="Rockwell" panose="02060603020205020403" pitchFamily="18" charset="0"/>
              </a:rPr>
              <a:t> and </a:t>
            </a:r>
            <a:r>
              <a:rPr lang="en-US" sz="2400" b="1" dirty="0">
                <a:latin typeface="Rockwell" panose="02060603020205020403" pitchFamily="18" charset="0"/>
              </a:rPr>
              <a:t>analyzed</a:t>
            </a:r>
            <a:r>
              <a:rPr lang="en-US" sz="2400" dirty="0">
                <a:latin typeface="Rockwell" panose="02060603020205020403" pitchFamily="18" charset="0"/>
              </a:rPr>
              <a:t> from server</a:t>
            </a:r>
            <a:r>
              <a:rPr lang="en-US" sz="2400" baseline="30000" dirty="0">
                <a:latin typeface="Rockwell" panose="02060603020205020403" pitchFamily="18" charset="0"/>
              </a:rPr>
              <a:t>[11].</a:t>
            </a:r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id="{05955792-E085-4AA3-B38E-D5B969F5F9D5}"/>
              </a:ext>
            </a:extLst>
          </p:cNvPr>
          <p:cNvSpPr/>
          <p:nvPr/>
        </p:nvSpPr>
        <p:spPr>
          <a:xfrm rot="5400000">
            <a:off x="1394674" y="2447384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C63FF-6FDF-4870-B93B-6E8398FF4990}"/>
              </a:ext>
            </a:extLst>
          </p:cNvPr>
          <p:cNvSpPr/>
          <p:nvPr/>
        </p:nvSpPr>
        <p:spPr>
          <a:xfrm>
            <a:off x="1889429" y="1651787"/>
            <a:ext cx="9644704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ckwell" panose="02060603020205020403" pitchFamily="18" charset="0"/>
              </a:rPr>
              <a:t>Massive amount of data are not stored on Cloud for lack of </a:t>
            </a:r>
            <a:r>
              <a:rPr lang="en-US" sz="2400" b="1" dirty="0">
                <a:latin typeface="Rockwell" panose="02060603020205020403" pitchFamily="18" charset="0"/>
              </a:rPr>
              <a:t>trust</a:t>
            </a:r>
            <a:r>
              <a:rPr lang="en-US" sz="2400" b="1" baseline="30000" dirty="0">
                <a:latin typeface="Rockwell" panose="02060603020205020403" pitchFamily="18" charset="0"/>
              </a:rPr>
              <a:t>[11]</a:t>
            </a:r>
            <a:r>
              <a:rPr lang="en-US" sz="24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929967-0A34-440B-AF73-6D3825BADA3D}"/>
              </a:ext>
            </a:extLst>
          </p:cNvPr>
          <p:cNvSpPr/>
          <p:nvPr/>
        </p:nvSpPr>
        <p:spPr>
          <a:xfrm>
            <a:off x="1783081" y="3127101"/>
            <a:ext cx="7251783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ckwell" panose="02060603020205020403" pitchFamily="18" charset="0"/>
              </a:rPr>
              <a:t>Feeling </a:t>
            </a:r>
            <a:r>
              <a:rPr lang="en-US" sz="2400" b="1" dirty="0">
                <a:latin typeface="Rockwell" panose="02060603020205020403" pitchFamily="18" charset="0"/>
              </a:rPr>
              <a:t>unsafe</a:t>
            </a:r>
            <a:r>
              <a:rPr lang="en-US" sz="2400" dirty="0">
                <a:latin typeface="Rockwell" panose="02060603020205020403" pitchFamily="18" charset="0"/>
              </a:rPr>
              <a:t> of storing sensitive data in Cloud.</a:t>
            </a:r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FBFCA661-634A-45AC-870E-5036E1BFD4AF}"/>
              </a:ext>
            </a:extLst>
          </p:cNvPr>
          <p:cNvSpPr/>
          <p:nvPr/>
        </p:nvSpPr>
        <p:spPr>
          <a:xfrm rot="5400000">
            <a:off x="1394674" y="3235324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79D93F-D642-43BF-997F-8D7DA296C9CF}"/>
              </a:ext>
            </a:extLst>
          </p:cNvPr>
          <p:cNvSpPr/>
          <p:nvPr/>
        </p:nvSpPr>
        <p:spPr>
          <a:xfrm>
            <a:off x="1783081" y="3833026"/>
            <a:ext cx="9437875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ckwell" panose="02060603020205020403" pitchFamily="18" charset="0"/>
              </a:rPr>
              <a:t>In this proposed model, No need to trust Cloud Service Provider.</a:t>
            </a:r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C2F37DD2-C288-4F58-A1A2-5176DB0EB932}"/>
              </a:ext>
            </a:extLst>
          </p:cNvPr>
          <p:cNvSpPr/>
          <p:nvPr/>
        </p:nvSpPr>
        <p:spPr>
          <a:xfrm rot="5400000">
            <a:off x="1394674" y="3941249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D8D574-E919-404B-B352-AB14EFCED608}"/>
              </a:ext>
            </a:extLst>
          </p:cNvPr>
          <p:cNvGrpSpPr/>
          <p:nvPr/>
        </p:nvGrpSpPr>
        <p:grpSpPr>
          <a:xfrm>
            <a:off x="2107902" y="294205"/>
            <a:ext cx="637337" cy="440669"/>
            <a:chOff x="8860630" y="1709764"/>
            <a:chExt cx="637337" cy="440669"/>
          </a:xfrm>
          <a:solidFill>
            <a:srgbClr val="00B05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F80940-9188-4BB7-9B3D-6E94372DABA7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29CA9F-61BC-4497-979A-3D4D7A1AB15D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0544081-BF02-4528-957F-7FFDCADC99DC}"/>
              </a:ext>
            </a:extLst>
          </p:cNvPr>
          <p:cNvSpPr/>
          <p:nvPr/>
        </p:nvSpPr>
        <p:spPr>
          <a:xfrm>
            <a:off x="598376" y="5286724"/>
            <a:ext cx="812039" cy="787383"/>
          </a:xfrm>
          <a:prstGeom prst="ellipse">
            <a:avLst/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61D19407-49D8-4106-BC28-768BB4D1D2F3}"/>
              </a:ext>
            </a:extLst>
          </p:cNvPr>
          <p:cNvSpPr/>
          <p:nvPr/>
        </p:nvSpPr>
        <p:spPr>
          <a:xfrm rot="16200000">
            <a:off x="11753514" y="6010111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994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480" y="1623993"/>
            <a:ext cx="10454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An Approach towards Data Security in the Cloud Computing Using AES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Describes AES Encryption Algorithm.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Illustrate AES by using </a:t>
            </a:r>
            <a:r>
              <a:rPr lang="en-US" dirty="0" err="1"/>
              <a:t>CloudSim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Configure Resistivity against  Attacks.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Do not have any Description for other Encryption Algorithm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228" y="6473166"/>
            <a:ext cx="2743200" cy="365125"/>
          </a:xfrm>
        </p:spPr>
        <p:txBody>
          <a:bodyPr/>
          <a:lstStyle/>
          <a:p>
            <a:fld id="{7B06AE7A-0665-4CA8-8097-D9D36B0FCEE6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4543" y="6492875"/>
            <a:ext cx="4862911" cy="365125"/>
          </a:xfrm>
        </p:spPr>
        <p:txBody>
          <a:bodyPr/>
          <a:lstStyle/>
          <a:p>
            <a:r>
              <a:rPr lang="en-US"/>
              <a:t>Analysis of Cryptography Algorithms for Data Security on Cloud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09557" y="6492873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en-US" dirty="0"/>
              <a:t>/21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7480" y="3639759"/>
            <a:ext cx="10454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Secure Data Access in Cloud Computing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[4]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Cloud market overview.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Describes D-H key exchange protocol.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Secure data access policy between CSP and User Using D-H key exchange.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Theoretical Implementation of D-H key Exchange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Whole process is theoretical and algorithm based.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Do not Simulated or Implemented.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B4ED173-173E-48AE-B02E-3FF60EC5C277}"/>
              </a:ext>
            </a:extLst>
          </p:cNvPr>
          <p:cNvSpPr/>
          <p:nvPr/>
        </p:nvSpPr>
        <p:spPr>
          <a:xfrm>
            <a:off x="2362200" y="223542"/>
            <a:ext cx="7467600" cy="859809"/>
          </a:xfrm>
          <a:prstGeom prst="parallelogram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     </a:t>
            </a:r>
            <a:r>
              <a:rPr lang="en-US" sz="3600" dirty="0">
                <a:solidFill>
                  <a:srgbClr val="002060"/>
                </a:solidFill>
                <a:latin typeface="Rockwell" panose="02060603020205020403" pitchFamily="18" charset="0"/>
              </a:rPr>
              <a:t>Literature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Rockwell" panose="02060603020205020403" pitchFamily="18" charset="0"/>
              </a:rPr>
              <a:t>Review</a:t>
            </a: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E196CA23-F9E4-4DD8-83BB-B6A180B83A81}"/>
              </a:ext>
            </a:extLst>
          </p:cNvPr>
          <p:cNvSpPr/>
          <p:nvPr/>
        </p:nvSpPr>
        <p:spPr>
          <a:xfrm>
            <a:off x="3282825" y="301774"/>
            <a:ext cx="528922" cy="290998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807B2255-97F8-482B-B558-8E2E87C9DE4F}"/>
              </a:ext>
            </a:extLst>
          </p:cNvPr>
          <p:cNvSpPr/>
          <p:nvPr/>
        </p:nvSpPr>
        <p:spPr>
          <a:xfrm rot="10800000">
            <a:off x="7170927" y="764184"/>
            <a:ext cx="551766" cy="299458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B5C548-5208-4233-B042-2858DB2D426B}"/>
              </a:ext>
            </a:extLst>
          </p:cNvPr>
          <p:cNvGrpSpPr/>
          <p:nvPr/>
        </p:nvGrpSpPr>
        <p:grpSpPr>
          <a:xfrm>
            <a:off x="2124472" y="433111"/>
            <a:ext cx="637337" cy="440669"/>
            <a:chOff x="8860630" y="1709764"/>
            <a:chExt cx="637337" cy="440669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0D1A0E-3A03-4DD5-B062-942448015A7A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B03BB3-A163-45BC-B577-45174D592E56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325E3B-6252-4F18-8784-644220FACA91}"/>
              </a:ext>
            </a:extLst>
          </p:cNvPr>
          <p:cNvSpPr/>
          <p:nvPr/>
        </p:nvSpPr>
        <p:spPr>
          <a:xfrm>
            <a:off x="136577" y="5621884"/>
            <a:ext cx="812039" cy="787383"/>
          </a:xfrm>
          <a:prstGeom prst="ellipse">
            <a:avLst/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36A3337B-522B-4ACD-B07D-12F77C596DF5}"/>
              </a:ext>
            </a:extLst>
          </p:cNvPr>
          <p:cNvSpPr/>
          <p:nvPr/>
        </p:nvSpPr>
        <p:spPr>
          <a:xfrm rot="16200000">
            <a:off x="11753513" y="6117739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310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4716" y="6310310"/>
            <a:ext cx="914400" cy="365125"/>
          </a:xfrm>
        </p:spPr>
        <p:txBody>
          <a:bodyPr/>
          <a:lstStyle/>
          <a:p>
            <a:fld id="{5085E367-357D-4D78-8EDA-7866FCA41747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71668" y="6310311"/>
            <a:ext cx="4261345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85186" y="6310310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Rockwell" panose="02060603020205020403" pitchFamily="18" charset="0"/>
              </a:rPr>
              <a:t>7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  <p:pic>
        <p:nvPicPr>
          <p:cNvPr id="4098" name="Picture 2" descr="Image result for background study 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97" y="45878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EC98EC-419E-46BF-B38D-24319AF758FF}"/>
              </a:ext>
            </a:extLst>
          </p:cNvPr>
          <p:cNvSpPr/>
          <p:nvPr/>
        </p:nvSpPr>
        <p:spPr>
          <a:xfrm>
            <a:off x="4722953" y="182564"/>
            <a:ext cx="2975020" cy="9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rgbClr val="F05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Background Study</a:t>
            </a: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E6D1D840-CE78-4F9A-A980-2C5B701358BC}"/>
              </a:ext>
            </a:extLst>
          </p:cNvPr>
          <p:cNvSpPr/>
          <p:nvPr/>
        </p:nvSpPr>
        <p:spPr>
          <a:xfrm>
            <a:off x="4400982" y="182564"/>
            <a:ext cx="515155" cy="449526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8F389A8E-DAD9-428C-BF92-086A6DA4AA1D}"/>
              </a:ext>
            </a:extLst>
          </p:cNvPr>
          <p:cNvSpPr/>
          <p:nvPr/>
        </p:nvSpPr>
        <p:spPr>
          <a:xfrm rot="10800000">
            <a:off x="7462933" y="750311"/>
            <a:ext cx="470080" cy="382381"/>
          </a:xfrm>
          <a:prstGeom prst="halfFrame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7ECDC-A135-4F27-B2AA-FF27631B1431}"/>
              </a:ext>
            </a:extLst>
          </p:cNvPr>
          <p:cNvSpPr/>
          <p:nvPr/>
        </p:nvSpPr>
        <p:spPr>
          <a:xfrm>
            <a:off x="1439114" y="1566313"/>
            <a:ext cx="10887355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Rockwell" panose="02060603020205020403" pitchFamily="18" charset="0"/>
              </a:rPr>
              <a:t>Security Issues in Privacy Preserving and Data Security in Cloud Services</a:t>
            </a:r>
            <a:r>
              <a:rPr lang="en-US" sz="2000" b="1" baseline="30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[1</a:t>
            </a:r>
            <a:r>
              <a:rPr lang="en-US" sz="2000" b="1" baseline="30000" dirty="0">
                <a:latin typeface="Rockwell" panose="02060603020205020403" pitchFamily="18" charset="0"/>
              </a:rPr>
              <a:t>]</a:t>
            </a:r>
            <a:r>
              <a:rPr lang="en-US" sz="2000" b="1" dirty="0">
                <a:latin typeface="Rockwell" panose="02060603020205020403" pitchFamily="18" charset="0"/>
              </a:rPr>
              <a:t>.</a:t>
            </a:r>
            <a:endParaRPr lang="en-US" sz="2400" baseline="30000" dirty="0">
              <a:latin typeface="Rockwell" panose="02060603020205020403" pitchFamily="18" charset="0"/>
            </a:endParaRPr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287EAA6E-FBCB-4570-8148-4C2F522DEA88}"/>
              </a:ext>
            </a:extLst>
          </p:cNvPr>
          <p:cNvSpPr/>
          <p:nvPr/>
        </p:nvSpPr>
        <p:spPr>
          <a:xfrm rot="5400000">
            <a:off x="944360" y="1674536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24AFE7-B788-4B8E-A9AE-BF09729BFF7B}"/>
              </a:ext>
            </a:extLst>
          </p:cNvPr>
          <p:cNvSpPr/>
          <p:nvPr/>
        </p:nvSpPr>
        <p:spPr>
          <a:xfrm>
            <a:off x="1439115" y="2218373"/>
            <a:ext cx="10408340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Rockwell" panose="02060603020205020403" pitchFamily="18" charset="0"/>
              </a:rPr>
              <a:t>Data Security and Privacy Protection Issues in Cloud Computing</a:t>
            </a:r>
            <a:r>
              <a:rPr lang="en-US" sz="2400" baseline="30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[6][2]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153D7181-F719-4893-8A3E-96011C8D456A}"/>
              </a:ext>
            </a:extLst>
          </p:cNvPr>
          <p:cNvSpPr/>
          <p:nvPr/>
        </p:nvSpPr>
        <p:spPr>
          <a:xfrm rot="5400000">
            <a:off x="944360" y="2326596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C7EB5-DA3D-4CE3-9C1C-F109D1A8B1E5}"/>
              </a:ext>
            </a:extLst>
          </p:cNvPr>
          <p:cNvSpPr/>
          <p:nvPr/>
        </p:nvSpPr>
        <p:spPr>
          <a:xfrm>
            <a:off x="1463557" y="2859336"/>
            <a:ext cx="10408340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Rockwell" panose="02060603020205020403" pitchFamily="18" charset="0"/>
              </a:rPr>
              <a:t>Secure Data Access in Cloud Computing</a:t>
            </a:r>
            <a:r>
              <a:rPr lang="en-US" sz="2400" b="1" dirty="0">
                <a:latin typeface="Rockwell" panose="02060603020205020403" pitchFamily="18" charset="0"/>
              </a:rPr>
              <a:t> 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[4]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.</a:t>
            </a:r>
            <a:endParaRPr lang="en-US" sz="2400" baseline="300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24" name="Freeform 26">
            <a:extLst>
              <a:ext uri="{FF2B5EF4-FFF2-40B4-BE49-F238E27FC236}">
                <a16:creationId xmlns:a16="http://schemas.microsoft.com/office/drawing/2014/main" id="{9A1004B9-E811-4CA1-BAC9-1735C76AFB16}"/>
              </a:ext>
            </a:extLst>
          </p:cNvPr>
          <p:cNvSpPr/>
          <p:nvPr/>
        </p:nvSpPr>
        <p:spPr>
          <a:xfrm rot="5400000">
            <a:off x="968802" y="2967559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BA3F57-FF66-44BB-8E09-3BFD0DFCD05A}"/>
              </a:ext>
            </a:extLst>
          </p:cNvPr>
          <p:cNvSpPr/>
          <p:nvPr/>
        </p:nvSpPr>
        <p:spPr>
          <a:xfrm>
            <a:off x="1463557" y="3508855"/>
            <a:ext cx="10408340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Rockwell" panose="02060603020205020403" pitchFamily="18" charset="0"/>
              </a:rPr>
              <a:t>Cryptography Algorithms</a:t>
            </a:r>
            <a:r>
              <a:rPr lang="en-US" sz="2400" baseline="30000" dirty="0">
                <a:latin typeface="Rockwell" panose="02060603020205020403" pitchFamily="18" charset="0"/>
              </a:rPr>
              <a:t>[7]</a:t>
            </a:r>
            <a:r>
              <a:rPr lang="en-US" sz="24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AFB3AC7B-723B-4E5F-AEC9-49025FAB0691}"/>
              </a:ext>
            </a:extLst>
          </p:cNvPr>
          <p:cNvSpPr/>
          <p:nvPr/>
        </p:nvSpPr>
        <p:spPr>
          <a:xfrm rot="5400000">
            <a:off x="968802" y="3617078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1A5CB369-7A0F-428C-8650-0004C69797AE}"/>
              </a:ext>
            </a:extLst>
          </p:cNvPr>
          <p:cNvSpPr/>
          <p:nvPr/>
        </p:nvSpPr>
        <p:spPr>
          <a:xfrm rot="5400000">
            <a:off x="944359" y="4260499"/>
            <a:ext cx="510496" cy="479014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2266F9-5013-480E-BA89-873965654D3E}"/>
              </a:ext>
            </a:extLst>
          </p:cNvPr>
          <p:cNvSpPr/>
          <p:nvPr/>
        </p:nvSpPr>
        <p:spPr>
          <a:xfrm>
            <a:off x="1463557" y="4158375"/>
            <a:ext cx="10408340" cy="695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Rockwell" panose="02060603020205020403" pitchFamily="18" charset="0"/>
              </a:rPr>
              <a:t>Socket Programming.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CEB024-9B77-4E9D-9619-4BF6E4076623}"/>
              </a:ext>
            </a:extLst>
          </p:cNvPr>
          <p:cNvGrpSpPr/>
          <p:nvPr/>
        </p:nvGrpSpPr>
        <p:grpSpPr>
          <a:xfrm>
            <a:off x="1098646" y="413709"/>
            <a:ext cx="637337" cy="440669"/>
            <a:chOff x="8860630" y="1709764"/>
            <a:chExt cx="637337" cy="440669"/>
          </a:xfrm>
          <a:solidFill>
            <a:srgbClr val="426EBE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3FF88F-2D9E-4D56-959C-8758200E7841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Rockwell" panose="02060603020205020403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52DD80-6571-4C8A-97ED-6AC6686F15DA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Rockwell" panose="02060603020205020403" pitchFamily="18" charset="0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ABD2B557-C82A-4167-82DA-946494076CD9}"/>
              </a:ext>
            </a:extLst>
          </p:cNvPr>
          <p:cNvSpPr/>
          <p:nvPr/>
        </p:nvSpPr>
        <p:spPr>
          <a:xfrm>
            <a:off x="7462933" y="4400322"/>
            <a:ext cx="812039" cy="787383"/>
          </a:xfrm>
          <a:prstGeom prst="ellipse">
            <a:avLst/>
          </a:prstGeom>
          <a:solidFill>
            <a:srgbClr val="426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Rockwell" panose="02060603020205020403" pitchFamily="18" charset="0"/>
            </a:endParaRPr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8E6ACA9B-1A31-4393-B58C-EC674C47CF12}"/>
              </a:ext>
            </a:extLst>
          </p:cNvPr>
          <p:cNvSpPr/>
          <p:nvPr/>
        </p:nvSpPr>
        <p:spPr>
          <a:xfrm rot="16200000">
            <a:off x="9961258" y="-59720"/>
            <a:ext cx="1591584" cy="90154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8053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3229868" y="14604"/>
            <a:ext cx="7467600" cy="859809"/>
          </a:xfrm>
          <a:prstGeom prst="parallelogram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Rockwell" panose="02060603020205020403" pitchFamily="18" charset="0"/>
              </a:rPr>
              <a:t>Proposed Methodology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174" y="6475190"/>
            <a:ext cx="1180105" cy="365125"/>
          </a:xfrm>
        </p:spPr>
        <p:txBody>
          <a:bodyPr/>
          <a:lstStyle/>
          <a:p>
            <a:fld id="{115B42EC-4D72-467F-A016-C09E2602C7FB}" type="datetime1">
              <a:rPr lang="en-US" smtClean="0">
                <a:latin typeface="Rockwell" panose="02060603020205020403" pitchFamily="18" charset="0"/>
              </a:rPr>
              <a:t>8/24/2019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56564" y="6492875"/>
            <a:ext cx="4678871" cy="36512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Analysis of Cryptography Algorithms for Data Security on Cloud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Rockwell" panose="02060603020205020403" pitchFamily="18" charset="0"/>
              </a:rPr>
              <a:t>8</a:t>
            </a:fld>
            <a:r>
              <a:rPr lang="en-US" dirty="0">
                <a:latin typeface="Rockwell" panose="02060603020205020403" pitchFamily="18" charset="0"/>
              </a:rPr>
              <a:t>/21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2969" y="2388170"/>
            <a:ext cx="7810500" cy="3655431"/>
          </a:xfrm>
          <a:prstGeom prst="rect">
            <a:avLst/>
          </a:prstGeom>
          <a:solidFill>
            <a:schemeClr val="accent3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7155976" y="4948236"/>
            <a:ext cx="2142843" cy="825500"/>
          </a:xfrm>
          <a:prstGeom prst="parallelogram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Encryption</a:t>
            </a:r>
          </a:p>
        </p:txBody>
      </p:sp>
      <p:sp>
        <p:nvSpPr>
          <p:cNvPr id="17" name="Parallelogram 16"/>
          <p:cNvSpPr/>
          <p:nvPr/>
        </p:nvSpPr>
        <p:spPr>
          <a:xfrm>
            <a:off x="7235588" y="2704222"/>
            <a:ext cx="2142843" cy="825500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Decryption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10287000" y="3873500"/>
            <a:ext cx="1522892" cy="5207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Message</a:t>
            </a:r>
          </a:p>
        </p:txBody>
      </p:sp>
      <p:sp>
        <p:nvSpPr>
          <p:cNvPr id="26" name="Up-Down Arrow 25"/>
          <p:cNvSpPr/>
          <p:nvPr/>
        </p:nvSpPr>
        <p:spPr>
          <a:xfrm>
            <a:off x="8027609" y="3529722"/>
            <a:ext cx="558800" cy="1418514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7" name="Can 26"/>
          <p:cNvSpPr/>
          <p:nvPr/>
        </p:nvSpPr>
        <p:spPr>
          <a:xfrm>
            <a:off x="7835899" y="3873500"/>
            <a:ext cx="942219" cy="76605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Key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27131" y="3073399"/>
            <a:ext cx="150698" cy="4949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343240" y="2983819"/>
            <a:ext cx="2026937" cy="30695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27131" y="5327650"/>
            <a:ext cx="1892237" cy="158352"/>
          </a:xfrm>
          <a:prstGeom prst="rect">
            <a:avLst/>
          </a:prstGeom>
          <a:solidFill>
            <a:srgbClr val="1F4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5241904" y="4906168"/>
            <a:ext cx="286269" cy="579834"/>
          </a:xfrm>
          <a:prstGeom prst="upArrow">
            <a:avLst/>
          </a:prstGeom>
          <a:solidFill>
            <a:srgbClr val="1F4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 rot="2193246">
            <a:off x="9197349" y="3356029"/>
            <a:ext cx="1239881" cy="34738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3" name="Left Arrow 32"/>
          <p:cNvSpPr/>
          <p:nvPr/>
        </p:nvSpPr>
        <p:spPr>
          <a:xfrm rot="19751720">
            <a:off x="9168556" y="4466873"/>
            <a:ext cx="1203559" cy="411165"/>
          </a:xfrm>
          <a:prstGeom prst="leftArrow">
            <a:avLst>
              <a:gd name="adj1" fmla="val 49126"/>
              <a:gd name="adj2" fmla="val 50000"/>
            </a:avLst>
          </a:prstGeom>
          <a:solidFill>
            <a:srgbClr val="1F4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4" name="Left-Right Arrow 33"/>
          <p:cNvSpPr/>
          <p:nvPr/>
        </p:nvSpPr>
        <p:spPr>
          <a:xfrm>
            <a:off x="2606679" y="4030107"/>
            <a:ext cx="1356210" cy="37779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910" y="3844982"/>
            <a:ext cx="685429" cy="685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41" y="2203482"/>
            <a:ext cx="685429" cy="685429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 rot="18034426">
            <a:off x="1635556" y="2517698"/>
            <a:ext cx="1131340" cy="379207"/>
          </a:xfrm>
          <a:prstGeom prst="leftRightArrow">
            <a:avLst/>
          </a:prstGeom>
          <a:solidFill>
            <a:srgbClr val="4EBD9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16" name="Left-Right Arrow 15"/>
          <p:cNvSpPr/>
          <p:nvPr/>
        </p:nvSpPr>
        <p:spPr>
          <a:xfrm rot="3515293">
            <a:off x="2388147" y="2962778"/>
            <a:ext cx="2145157" cy="411660"/>
          </a:xfrm>
          <a:prstGeom prst="leftRightArrow">
            <a:avLst/>
          </a:prstGeom>
          <a:solidFill>
            <a:srgbClr val="4EBD9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1425" y="3146057"/>
            <a:ext cx="1382243" cy="3079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Requested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53158" y="6069936"/>
            <a:ext cx="4678871" cy="4126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Fig iii: Client Server Secure Data Exchange</a:t>
            </a:r>
          </a:p>
        </p:txBody>
      </p:sp>
      <p:sp>
        <p:nvSpPr>
          <p:cNvPr id="20" name="Oval 19"/>
          <p:cNvSpPr/>
          <p:nvPr/>
        </p:nvSpPr>
        <p:spPr>
          <a:xfrm>
            <a:off x="9954124" y="5004747"/>
            <a:ext cx="1744727" cy="468627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Client Side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7E0CA744-F712-482D-9A16-2194F876E2C5}"/>
              </a:ext>
            </a:extLst>
          </p:cNvPr>
          <p:cNvSpPr/>
          <p:nvPr/>
        </p:nvSpPr>
        <p:spPr>
          <a:xfrm>
            <a:off x="1489344" y="1220143"/>
            <a:ext cx="2684115" cy="1080865"/>
          </a:xfrm>
          <a:prstGeom prst="cloud">
            <a:avLst/>
          </a:prstGeom>
          <a:solidFill>
            <a:srgbClr val="4EBD9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Digital Certification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4B7BD618-946D-4EE6-9373-77425D91F4C6}"/>
              </a:ext>
            </a:extLst>
          </p:cNvPr>
          <p:cNvSpPr/>
          <p:nvPr/>
        </p:nvSpPr>
        <p:spPr>
          <a:xfrm>
            <a:off x="-83718" y="3073399"/>
            <a:ext cx="2789739" cy="22510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Data Server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(Encrypted Data)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895A58-3AD4-403B-A47F-89ED1FA10A74}"/>
              </a:ext>
            </a:extLst>
          </p:cNvPr>
          <p:cNvSpPr/>
          <p:nvPr/>
        </p:nvSpPr>
        <p:spPr>
          <a:xfrm>
            <a:off x="3962889" y="4043130"/>
            <a:ext cx="403325" cy="326366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B8A5D00-43E2-4867-8931-8ABAEFDD23DA}"/>
              </a:ext>
            </a:extLst>
          </p:cNvPr>
          <p:cNvSpPr/>
          <p:nvPr/>
        </p:nvSpPr>
        <p:spPr>
          <a:xfrm>
            <a:off x="4256004" y="3570367"/>
            <a:ext cx="2350011" cy="1346993"/>
          </a:xfrm>
          <a:prstGeom prst="diamond">
            <a:avLst/>
          </a:prstGeom>
          <a:solidFill>
            <a:srgbClr val="508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Send 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Or 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Received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246F8EB-9F8C-4D9F-9D26-06BDF5332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0" y="5509839"/>
            <a:ext cx="758397" cy="7583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968AAE-D494-44F9-B606-856579F3C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53" y="3877326"/>
            <a:ext cx="758397" cy="758397"/>
          </a:xfrm>
          <a:prstGeom prst="rect">
            <a:avLst/>
          </a:prstGeom>
        </p:spPr>
      </p:pic>
      <p:sp>
        <p:nvSpPr>
          <p:cNvPr id="12" name="Half Frame 11">
            <a:extLst>
              <a:ext uri="{FF2B5EF4-FFF2-40B4-BE49-F238E27FC236}">
                <a16:creationId xmlns:a16="http://schemas.microsoft.com/office/drawing/2014/main" id="{D77DC72D-4761-4ABD-9F15-256898879245}"/>
              </a:ext>
            </a:extLst>
          </p:cNvPr>
          <p:cNvSpPr/>
          <p:nvPr/>
        </p:nvSpPr>
        <p:spPr>
          <a:xfrm>
            <a:off x="3727082" y="44502"/>
            <a:ext cx="528922" cy="290998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Half Frame 58">
            <a:extLst>
              <a:ext uri="{FF2B5EF4-FFF2-40B4-BE49-F238E27FC236}">
                <a16:creationId xmlns:a16="http://schemas.microsoft.com/office/drawing/2014/main" id="{8731326B-7C88-43BC-9446-84B221553A27}"/>
              </a:ext>
            </a:extLst>
          </p:cNvPr>
          <p:cNvSpPr/>
          <p:nvPr/>
        </p:nvSpPr>
        <p:spPr>
          <a:xfrm rot="10800000">
            <a:off x="8680360" y="598310"/>
            <a:ext cx="507302" cy="356850"/>
          </a:xfrm>
          <a:prstGeom prst="half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E413A-914A-4F83-B57B-478ED80216C4}"/>
              </a:ext>
            </a:extLst>
          </p:cNvPr>
          <p:cNvGrpSpPr/>
          <p:nvPr/>
        </p:nvGrpSpPr>
        <p:grpSpPr>
          <a:xfrm>
            <a:off x="10821573" y="457102"/>
            <a:ext cx="637337" cy="440669"/>
            <a:chOff x="8860630" y="1709764"/>
            <a:chExt cx="637337" cy="44066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AE2AE2E-C930-4226-90D1-96D2BEFB82E1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324C37D-6D4C-47BC-B428-735A47D0D7A4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D5929E5D-76A0-4D84-9D04-341084006B0E}"/>
              </a:ext>
            </a:extLst>
          </p:cNvPr>
          <p:cNvSpPr/>
          <p:nvPr/>
        </p:nvSpPr>
        <p:spPr>
          <a:xfrm rot="16200000">
            <a:off x="92596" y="6054385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4148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9 0.05208 L -0.11589 0.05972 L -0.18971 0.14282 L -0.19844 0.2412 L -0.31146 0.24722 L -0.31146 0.24722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5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0.00301 L -0.0793 0.0051 L -0.08047 -0.04143 L -0.23255 -0.0375 L -0.23373 -0.14189 L -0.29779 -0.19976 L -0.48477 -0.18425 L -0.48685 -0.23634 L -0.48685 -0.23634 " pathEditMode="relative" ptsTypes="AAAAAAA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602 L -0.0013 -0.04491 L 0.17578 -0.04861 L 0.24857 -0.11065 L 0.24974 -0.18009 L 0.24857 -0.1956 L 0.42682 -0.19375 L 0.42682 -0.24004 L 0.53125 -0.2419 L 0.53125 -0.2419 L 0.53125 -0.2419 " pathEditMode="relative" ptsTypes="AAAAAAAAA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0.00555 L 0.0875 0.0074 L 0.08646 0.075 L 0.16471 0.17546 L 0.16471 0.17546 L 0.27669 0.17731 L 0.28216 0.24305 L 0.28216 0.24514 L 0.28216 0.2451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48E08-0643-4396-B846-65547FBE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27D9-4BB7-4D31-8ACF-6458FA489E4C}" type="datetime1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89103-C5AF-4B33-9A80-AAC52B3E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Cryptography Algorithms for Data Security on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D8FEC-1C6B-4E39-9C22-96AEE34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974" y="6423207"/>
            <a:ext cx="2743200" cy="365125"/>
          </a:xfrm>
        </p:spPr>
        <p:txBody>
          <a:bodyPr/>
          <a:lstStyle/>
          <a:p>
            <a:fld id="{63FC8DDD-2EFE-4A04-B112-AD5AA65671E8}" type="slidenum">
              <a:rPr lang="en-US" smtClean="0"/>
              <a:t>9</a:t>
            </a:fld>
            <a:r>
              <a:rPr lang="en-US" dirty="0"/>
              <a:t>/21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50CAB9B-C8F4-4275-9434-456B5ED331D2}"/>
              </a:ext>
            </a:extLst>
          </p:cNvPr>
          <p:cNvSpPr/>
          <p:nvPr/>
        </p:nvSpPr>
        <p:spPr>
          <a:xfrm>
            <a:off x="3424242" y="51275"/>
            <a:ext cx="5606262" cy="859809"/>
          </a:xfrm>
          <a:prstGeom prst="parallelogram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Implementation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8B07AD49-F145-4B59-AF4D-496047798FFE}"/>
              </a:ext>
            </a:extLst>
          </p:cNvPr>
          <p:cNvSpPr/>
          <p:nvPr/>
        </p:nvSpPr>
        <p:spPr>
          <a:xfrm>
            <a:off x="3926223" y="102545"/>
            <a:ext cx="528922" cy="290998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2EA17654-38F6-415C-BBE3-89ACF3E6CE23}"/>
              </a:ext>
            </a:extLst>
          </p:cNvPr>
          <p:cNvSpPr/>
          <p:nvPr/>
        </p:nvSpPr>
        <p:spPr>
          <a:xfrm rot="10800000">
            <a:off x="8199791" y="578641"/>
            <a:ext cx="507302" cy="356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7B243-367D-4195-9D39-B97566E23AAF}"/>
              </a:ext>
            </a:extLst>
          </p:cNvPr>
          <p:cNvSpPr/>
          <p:nvPr/>
        </p:nvSpPr>
        <p:spPr>
          <a:xfrm>
            <a:off x="910572" y="27258"/>
            <a:ext cx="2510246" cy="627017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68652-AC0D-43B2-BD39-80447E743BEA}"/>
              </a:ext>
            </a:extLst>
          </p:cNvPr>
          <p:cNvSpPr/>
          <p:nvPr/>
        </p:nvSpPr>
        <p:spPr>
          <a:xfrm>
            <a:off x="8989824" y="27259"/>
            <a:ext cx="2510246" cy="627017"/>
          </a:xfrm>
          <a:prstGeom prst="rect">
            <a:avLst/>
          </a:prstGeom>
          <a:ln>
            <a:solidFill>
              <a:srgbClr val="525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9BECC6-01CB-45DF-AED7-CFA825F62C6F}"/>
              </a:ext>
            </a:extLst>
          </p:cNvPr>
          <p:cNvSpPr/>
          <p:nvPr/>
        </p:nvSpPr>
        <p:spPr>
          <a:xfrm>
            <a:off x="9279215" y="747471"/>
            <a:ext cx="1931461" cy="4680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C9062B-8DE3-45EF-A9D3-53E3F07F2808}"/>
              </a:ext>
            </a:extLst>
          </p:cNvPr>
          <p:cNvSpPr/>
          <p:nvPr/>
        </p:nvSpPr>
        <p:spPr>
          <a:xfrm>
            <a:off x="9279215" y="1327122"/>
            <a:ext cx="1931462" cy="4680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Socket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A9CF4D-9F88-4682-B3B0-C8EBCDF01E59}"/>
              </a:ext>
            </a:extLst>
          </p:cNvPr>
          <p:cNvSpPr/>
          <p:nvPr/>
        </p:nvSpPr>
        <p:spPr>
          <a:xfrm>
            <a:off x="9279215" y="1888673"/>
            <a:ext cx="1931461" cy="4680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8BE85-D05B-47B3-B44F-D93A2FFDA287}"/>
              </a:ext>
            </a:extLst>
          </p:cNvPr>
          <p:cNvSpPr/>
          <p:nvPr/>
        </p:nvSpPr>
        <p:spPr>
          <a:xfrm>
            <a:off x="9279215" y="2474196"/>
            <a:ext cx="1931461" cy="4680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A58D3C-7D45-4914-80DF-E93A02C0BB71}"/>
              </a:ext>
            </a:extLst>
          </p:cNvPr>
          <p:cNvSpPr/>
          <p:nvPr/>
        </p:nvSpPr>
        <p:spPr>
          <a:xfrm>
            <a:off x="9279215" y="3037761"/>
            <a:ext cx="1931461" cy="4680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85C8788E-9168-4E01-91FF-CD5DA7687451}"/>
              </a:ext>
            </a:extLst>
          </p:cNvPr>
          <p:cNvSpPr/>
          <p:nvPr/>
        </p:nvSpPr>
        <p:spPr>
          <a:xfrm>
            <a:off x="9279215" y="4210215"/>
            <a:ext cx="1931461" cy="1281779"/>
          </a:xfrm>
          <a:prstGeom prst="flowChartMagneticDisk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DB99C4-299B-4433-ABAA-7012B1D34DD9}"/>
              </a:ext>
            </a:extLst>
          </p:cNvPr>
          <p:cNvSpPr/>
          <p:nvPr/>
        </p:nvSpPr>
        <p:spPr>
          <a:xfrm>
            <a:off x="1244069" y="983979"/>
            <a:ext cx="1931461" cy="46806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B63D95D-3D6B-43D1-988C-A8B61713EF5B}"/>
              </a:ext>
            </a:extLst>
          </p:cNvPr>
          <p:cNvSpPr/>
          <p:nvPr/>
        </p:nvSpPr>
        <p:spPr>
          <a:xfrm>
            <a:off x="3227215" y="3416680"/>
            <a:ext cx="1931461" cy="46806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78AF86-E571-4CF7-81BA-938DAE3DD44F}"/>
              </a:ext>
            </a:extLst>
          </p:cNvPr>
          <p:cNvSpPr/>
          <p:nvPr/>
        </p:nvSpPr>
        <p:spPr>
          <a:xfrm>
            <a:off x="92105" y="5700914"/>
            <a:ext cx="1931461" cy="46806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1748A275-E779-4DA9-B0E4-E97650D314F3}"/>
              </a:ext>
            </a:extLst>
          </p:cNvPr>
          <p:cNvSpPr/>
          <p:nvPr/>
        </p:nvSpPr>
        <p:spPr>
          <a:xfrm rot="829683">
            <a:off x="3052218" y="1871105"/>
            <a:ext cx="6266820" cy="262441"/>
          </a:xfrm>
          <a:prstGeom prst="leftRightArrow">
            <a:avLst/>
          </a:prstGeom>
          <a:gradFill flip="none" rotWithShape="1">
            <a:gsLst>
              <a:gs pos="0">
                <a:srgbClr val="B3B7B8">
                  <a:shade val="30000"/>
                  <a:satMod val="115000"/>
                </a:srgbClr>
              </a:gs>
              <a:gs pos="50000">
                <a:srgbClr val="B3B7B8">
                  <a:shade val="67500"/>
                  <a:satMod val="115000"/>
                </a:srgbClr>
              </a:gs>
              <a:gs pos="100000">
                <a:srgbClr val="B3B7B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77B719-214E-4561-996E-A5FB66C1D898}"/>
              </a:ext>
            </a:extLst>
          </p:cNvPr>
          <p:cNvSpPr/>
          <p:nvPr/>
        </p:nvSpPr>
        <p:spPr>
          <a:xfrm>
            <a:off x="3111669" y="2147517"/>
            <a:ext cx="959614" cy="203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68FB1AE-A359-4810-9098-FDECE3F58D84}"/>
              </a:ext>
            </a:extLst>
          </p:cNvPr>
          <p:cNvSpPr/>
          <p:nvPr/>
        </p:nvSpPr>
        <p:spPr>
          <a:xfrm>
            <a:off x="3974588" y="2147517"/>
            <a:ext cx="321843" cy="1281483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AB0278B8-BFD7-4DF9-B239-038E0EB3903D}"/>
              </a:ext>
            </a:extLst>
          </p:cNvPr>
          <p:cNvSpPr/>
          <p:nvPr/>
        </p:nvSpPr>
        <p:spPr>
          <a:xfrm rot="16200000">
            <a:off x="2484753" y="2993815"/>
            <a:ext cx="321843" cy="124454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138901C-8224-43E3-A3F6-F174A791C1F2}"/>
              </a:ext>
            </a:extLst>
          </p:cNvPr>
          <p:cNvSpPr/>
          <p:nvPr/>
        </p:nvSpPr>
        <p:spPr>
          <a:xfrm rot="16413382">
            <a:off x="7023730" y="1722773"/>
            <a:ext cx="347547" cy="4087486"/>
          </a:xfrm>
          <a:prstGeom prst="down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59EDD5-F326-4EA3-BF40-EFE4B4E4A6C5}"/>
              </a:ext>
            </a:extLst>
          </p:cNvPr>
          <p:cNvSpPr/>
          <p:nvPr/>
        </p:nvSpPr>
        <p:spPr>
          <a:xfrm>
            <a:off x="9265985" y="3623988"/>
            <a:ext cx="1931461" cy="4680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0A2901F-EA59-4332-9537-85722716428F}"/>
              </a:ext>
            </a:extLst>
          </p:cNvPr>
          <p:cNvSpPr/>
          <p:nvPr/>
        </p:nvSpPr>
        <p:spPr>
          <a:xfrm>
            <a:off x="9279215" y="5680246"/>
            <a:ext cx="1931461" cy="4680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FB257D-D9EA-4891-8106-0BAB94AA71E4}"/>
              </a:ext>
            </a:extLst>
          </p:cNvPr>
          <p:cNvSpPr/>
          <p:nvPr/>
        </p:nvSpPr>
        <p:spPr>
          <a:xfrm>
            <a:off x="74046" y="3344062"/>
            <a:ext cx="1931461" cy="46806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810061A5-797F-4296-A4A0-0B84148B70A8}"/>
              </a:ext>
            </a:extLst>
          </p:cNvPr>
          <p:cNvSpPr/>
          <p:nvPr/>
        </p:nvSpPr>
        <p:spPr>
          <a:xfrm rot="5400000">
            <a:off x="5477617" y="2309561"/>
            <a:ext cx="347547" cy="72556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Up 42">
            <a:extLst>
              <a:ext uri="{FF2B5EF4-FFF2-40B4-BE49-F238E27FC236}">
                <a16:creationId xmlns:a16="http://schemas.microsoft.com/office/drawing/2014/main" id="{6951FBE4-7E4C-405B-95E4-37503BECDA5A}"/>
              </a:ext>
            </a:extLst>
          </p:cNvPr>
          <p:cNvSpPr/>
          <p:nvPr/>
        </p:nvSpPr>
        <p:spPr>
          <a:xfrm rot="10800000">
            <a:off x="910572" y="4804484"/>
            <a:ext cx="2351513" cy="921299"/>
          </a:xfrm>
          <a:prstGeom prst="leftUpArrow">
            <a:avLst/>
          </a:prstGeom>
          <a:gradFill flip="none" rotWithShape="1">
            <a:gsLst>
              <a:gs pos="0">
                <a:srgbClr val="7F7F7F">
                  <a:tint val="66000"/>
                  <a:satMod val="160000"/>
                </a:srgbClr>
              </a:gs>
              <a:gs pos="50000">
                <a:srgbClr val="7F7F7F">
                  <a:tint val="44500"/>
                  <a:satMod val="160000"/>
                </a:srgbClr>
              </a:gs>
              <a:gs pos="100000">
                <a:srgbClr val="7F7F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9E87FC93-0DD2-4ECF-9B77-C8D58CEB8979}"/>
              </a:ext>
            </a:extLst>
          </p:cNvPr>
          <p:cNvSpPr/>
          <p:nvPr/>
        </p:nvSpPr>
        <p:spPr>
          <a:xfrm>
            <a:off x="3111669" y="3860375"/>
            <a:ext cx="1354065" cy="1072518"/>
          </a:xfrm>
          <a:prstGeom prst="bentUp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DD20E36-AD28-44B4-93F4-E3919C9E625E}"/>
              </a:ext>
            </a:extLst>
          </p:cNvPr>
          <p:cNvSpPr/>
          <p:nvPr/>
        </p:nvSpPr>
        <p:spPr>
          <a:xfrm>
            <a:off x="2261744" y="4407577"/>
            <a:ext cx="1046644" cy="1065770"/>
          </a:xfrm>
          <a:prstGeom prst="can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Key</a:t>
            </a:r>
            <a:endParaRPr lang="en-US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65E22E6D-E8F9-4BAD-A627-BA516C46832D}"/>
              </a:ext>
            </a:extLst>
          </p:cNvPr>
          <p:cNvSpPr/>
          <p:nvPr/>
        </p:nvSpPr>
        <p:spPr>
          <a:xfrm rot="10800000">
            <a:off x="222163" y="3777009"/>
            <a:ext cx="321843" cy="1917397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A3964D-D49C-4A7F-A46E-DC235F6A3A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0244946" y="654276"/>
            <a:ext cx="1" cy="9319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00C1BF-D5CB-49F3-8C2A-50876303D4B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244946" y="1215535"/>
            <a:ext cx="0" cy="111587"/>
          </a:xfrm>
          <a:prstGeom prst="straightConnector1">
            <a:avLst/>
          </a:prstGeom>
          <a:ln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23822B-78E0-4288-9147-3FF34187C35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244946" y="1795186"/>
            <a:ext cx="0" cy="93487"/>
          </a:xfrm>
          <a:prstGeom prst="straightConnector1">
            <a:avLst/>
          </a:prstGeom>
          <a:ln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99951F-C2F6-4078-829F-81F9B00401A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244946" y="2356737"/>
            <a:ext cx="0" cy="117459"/>
          </a:xfrm>
          <a:prstGeom prst="straightConnector1">
            <a:avLst/>
          </a:prstGeom>
          <a:ln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33708D-780E-4E8E-85B3-661996A22DA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244946" y="2942260"/>
            <a:ext cx="0" cy="95501"/>
          </a:xfrm>
          <a:prstGeom prst="straightConnector1">
            <a:avLst/>
          </a:prstGeom>
          <a:ln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A8BF829-2002-45DE-B51C-C91D8BEDE6A1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 flipH="1">
            <a:off x="10231716" y="3505825"/>
            <a:ext cx="13230" cy="118163"/>
          </a:xfrm>
          <a:prstGeom prst="straightConnector1">
            <a:avLst/>
          </a:prstGeom>
          <a:ln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70746B-73E2-4F07-9B15-5A29DF418E95}"/>
              </a:ext>
            </a:extLst>
          </p:cNvPr>
          <p:cNvCxnSpPr>
            <a:stCxn id="40" idx="2"/>
            <a:endCxn id="20" idx="1"/>
          </p:cNvCxnSpPr>
          <p:nvPr/>
        </p:nvCxnSpPr>
        <p:spPr>
          <a:xfrm>
            <a:off x="10231716" y="4092052"/>
            <a:ext cx="13230" cy="118163"/>
          </a:xfrm>
          <a:prstGeom prst="straightConnector1">
            <a:avLst/>
          </a:prstGeom>
          <a:ln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A52BD2-12FD-48FC-871C-4AB254A33BFF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>
            <a:off x="10244946" y="5491994"/>
            <a:ext cx="0" cy="188252"/>
          </a:xfrm>
          <a:prstGeom prst="straightConnector1">
            <a:avLst/>
          </a:prstGeom>
          <a:ln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4" descr="Image result for message png">
            <a:extLst>
              <a:ext uri="{FF2B5EF4-FFF2-40B4-BE49-F238E27FC236}">
                <a16:creationId xmlns:a16="http://schemas.microsoft.com/office/drawing/2014/main" id="{4898E9D2-9E58-4DFD-9109-148F52DD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8" y="2813827"/>
            <a:ext cx="576895" cy="5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433875-3E91-4F65-89A7-CB1EA0025A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58" y="3075967"/>
            <a:ext cx="758397" cy="75839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1424A54-5706-46A2-8995-A0EAF3CD0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859" y="4645711"/>
            <a:ext cx="758397" cy="758397"/>
          </a:xfrm>
          <a:prstGeom prst="rect">
            <a:avLst/>
          </a:prstGeom>
        </p:spPr>
      </p:pic>
      <p:pic>
        <p:nvPicPr>
          <p:cNvPr id="93" name="Picture 4" descr="Image result for message png">
            <a:extLst>
              <a:ext uri="{FF2B5EF4-FFF2-40B4-BE49-F238E27FC236}">
                <a16:creationId xmlns:a16="http://schemas.microsoft.com/office/drawing/2014/main" id="{9EA84420-FD74-48B9-9270-2425633F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" y="5880530"/>
            <a:ext cx="576895" cy="5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68DCD8-49A8-4E6D-84C4-1A7F2F1C58A1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2165695" y="654275"/>
            <a:ext cx="44105" cy="32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DD04D-9932-437D-A74E-67FA67B7B246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2126310" y="1390978"/>
            <a:ext cx="6116" cy="557743"/>
          </a:xfrm>
          <a:prstGeom prst="straightConnector1">
            <a:avLst/>
          </a:prstGeom>
          <a:ln>
            <a:solidFill>
              <a:srgbClr val="2038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DA0E0A1-8B48-4BA7-8A2F-0FE7A9014E29}"/>
              </a:ext>
            </a:extLst>
          </p:cNvPr>
          <p:cNvGrpSpPr/>
          <p:nvPr/>
        </p:nvGrpSpPr>
        <p:grpSpPr>
          <a:xfrm rot="20502180">
            <a:off x="6878834" y="1037817"/>
            <a:ext cx="637337" cy="440669"/>
            <a:chOff x="8860630" y="1709764"/>
            <a:chExt cx="637337" cy="4406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BD171D2-5076-45D4-A7B1-6D187E815718}"/>
                </a:ext>
              </a:extLst>
            </p:cNvPr>
            <p:cNvSpPr/>
            <p:nvPr/>
          </p:nvSpPr>
          <p:spPr>
            <a:xfrm>
              <a:off x="8860630" y="1793584"/>
              <a:ext cx="356849" cy="356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40F2624-7F7B-4131-AEDC-711B887AC5A8}"/>
                </a:ext>
              </a:extLst>
            </p:cNvPr>
            <p:cNvSpPr/>
            <p:nvPr/>
          </p:nvSpPr>
          <p:spPr>
            <a:xfrm>
              <a:off x="9264490" y="1709764"/>
              <a:ext cx="233477" cy="233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2596E450-FC89-4F8A-80D6-7266E9242879}"/>
              </a:ext>
            </a:extLst>
          </p:cNvPr>
          <p:cNvSpPr/>
          <p:nvPr/>
        </p:nvSpPr>
        <p:spPr>
          <a:xfrm rot="16200000">
            <a:off x="11664042" y="5979956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4E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FD18E57-B3AE-4833-8653-5A2CA8B80ECF}"/>
              </a:ext>
            </a:extLst>
          </p:cNvPr>
          <p:cNvSpPr/>
          <p:nvPr/>
        </p:nvSpPr>
        <p:spPr>
          <a:xfrm>
            <a:off x="1160579" y="1948721"/>
            <a:ext cx="1931461" cy="4647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C4E446F-7C11-45F8-B724-B1AA99280AF1}"/>
              </a:ext>
            </a:extLst>
          </p:cNvPr>
          <p:cNvSpPr/>
          <p:nvPr/>
        </p:nvSpPr>
        <p:spPr>
          <a:xfrm>
            <a:off x="3515604" y="6105372"/>
            <a:ext cx="5151263" cy="29391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Rockwell" panose="02060603020205020403" pitchFamily="18" charset="0"/>
              </a:rPr>
              <a:t>Fig iv: Implementation by Socket Programming</a:t>
            </a: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3175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4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4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4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4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09 L 0.00026 0.0132 L 0.11211 0.0338 L 0.22838 0.03588 L 0.22838 0.03588 " pathEditMode="relative" ptsTypes="AAAAA">
                                      <p:cBhvr>
                                        <p:cTn id="1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3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13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3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3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0.00013 -0.00231 L -0.00013 -0.00231 L 0.38125 0.04074 L 0.38008 0.2305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347 L 0.00157 0.1162 L -0.65442 0.11227 L -0.65442 0.11227 " pathEditMode="relative" ptsTypes="AAAA">
                                      <p:cBhvr>
                                        <p:cTn id="2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8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18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18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8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0117 0.00185 L 0.00299 -0.37755 L 0.05482 -0.43935 L 0.05482 -0.43935 L 0.05482 -0.43935 L 0.05482 -0.43935 L 0.05482 -0.43935 " pathEditMode="relative" ptsTypes="AAAAAAA">
                                      <p:cBhvr>
                                        <p:cTn id="2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50" grpId="0" animBg="1"/>
      <p:bldP spid="10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2501</TotalTime>
  <Words>1368</Words>
  <Application>Microsoft Office PowerPoint</Application>
  <PresentationFormat>Widescreen</PresentationFormat>
  <Paragraphs>455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Rockwell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Shahriar Mahmud</dc:creator>
  <cp:lastModifiedBy>Shahriar Mahmud</cp:lastModifiedBy>
  <cp:revision>150</cp:revision>
  <dcterms:created xsi:type="dcterms:W3CDTF">2019-08-20T05:58:43Z</dcterms:created>
  <dcterms:modified xsi:type="dcterms:W3CDTF">2019-08-23T20:50:37Z</dcterms:modified>
</cp:coreProperties>
</file>