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embeddedFontLst>
    <p:embeddedFont>
      <p:font typeface="Tahoma"/>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DB3CC0A-951E-44BC-A049-6E4290143ED3}">
  <a:tblStyle styleId="{EDB3CC0A-951E-44BC-A049-6E4290143ED3}"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Tahoma-bold.fntdata"/><Relationship Id="rId12" Type="http://schemas.openxmlformats.org/officeDocument/2006/relationships/slide" Target="slides/slide5.xml"/><Relationship Id="rId34" Type="http://schemas.openxmlformats.org/officeDocument/2006/relationships/font" Target="fonts/Tahoma-regular.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d695d80df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ad695d80df_2_8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d695d80df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ad695d80df_0_3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d695d80df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ad695d80df_0_28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d695d80d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ad695d80df_0_8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d695d80df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ad695d80df_0_3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d695d80df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ad695d80df_0_4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d695d80df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ad695d80df_0_4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d695d80d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ad695d80df_0_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d695d80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ad695d80df_0_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ad695d80d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ad695d80df_0_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ad695d80df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ad695d80df_0_34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d695d80df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ad695d80df_2_1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ad695d80df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ad695d80df_0_34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d695d80df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ad695d80df_0_3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ad695d80df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ad695d80df_0_4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d695d80df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ad695d80df_0_36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d695d80df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ad695d80df_0_36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d695d80df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ad695d80df_0_4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ad695d80df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ad695d80df_2_9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d695d80d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ad695d80df_0_8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d695d80df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ad695d80df_0_17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d695d80df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ad695d80df_0_2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d695d80df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ad695d80df_0_18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d695d80df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ad695d80df_0_1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d695d80df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ad695d80df_0_2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d695d80df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ad695d80df_0_30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3.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Title" showMasterSp="0">
  <p:cSld name="Presentation Title">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14"/>
          <p:cNvSpPr txBox="1"/>
          <p:nvPr>
            <p:ph type="ctrTitle"/>
          </p:nvPr>
        </p:nvSpPr>
        <p:spPr>
          <a:xfrm>
            <a:off x="685800" y="498727"/>
            <a:ext cx="7772400" cy="1099718"/>
          </a:xfrm>
          <a:prstGeom prst="rect">
            <a:avLst/>
          </a:prstGeom>
          <a:noFill/>
          <a:ln>
            <a:noFill/>
          </a:ln>
        </p:spPr>
        <p:txBody>
          <a:bodyPr anchorCtr="0" anchor="t" bIns="45700" lIns="91425" spcFirstLastPara="1" rIns="91425" wrap="square" tIns="45700">
            <a:noAutofit/>
          </a:bodyPr>
          <a:lstStyle>
            <a:lvl1pPr lvl="0" algn="ctr">
              <a:lnSpc>
                <a:spcPct val="90000"/>
              </a:lnSpc>
              <a:spcBef>
                <a:spcPts val="0"/>
              </a:spcBef>
              <a:spcAft>
                <a:spcPts val="0"/>
              </a:spcAft>
              <a:buClr>
                <a:schemeClr val="lt1"/>
              </a:buClr>
              <a:buSzPts val="6000"/>
              <a:buFont typeface="Tahoma"/>
              <a:buNone/>
              <a:defRPr b="1" i="0" sz="6000" cap="none">
                <a:solidFill>
                  <a:schemeClr val="lt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4"/>
          <p:cNvSpPr txBox="1"/>
          <p:nvPr>
            <p:ph idx="1" type="subTitle"/>
          </p:nvPr>
        </p:nvSpPr>
        <p:spPr>
          <a:xfrm>
            <a:off x="1143000" y="1614728"/>
            <a:ext cx="6858000" cy="621221"/>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sz="3200" cap="none">
                <a:solidFill>
                  <a:schemeClr val="lt1"/>
                </a:solidFill>
                <a:latin typeface="Tahoma"/>
                <a:ea typeface="Tahoma"/>
                <a:cs typeface="Tahoma"/>
                <a:sym typeface="Tahoma"/>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grpSp>
        <p:nvGrpSpPr>
          <p:cNvPr id="61" name="Google Shape;61;p14"/>
          <p:cNvGrpSpPr/>
          <p:nvPr/>
        </p:nvGrpSpPr>
        <p:grpSpPr>
          <a:xfrm>
            <a:off x="3935433" y="3489236"/>
            <a:ext cx="1280511" cy="1048285"/>
            <a:chOff x="2751337" y="1414797"/>
            <a:chExt cx="1865562" cy="2036314"/>
          </a:xfrm>
        </p:grpSpPr>
        <p:sp>
          <p:nvSpPr>
            <p:cNvPr id="62" name="Google Shape;62;p14"/>
            <p:cNvSpPr/>
            <p:nvPr/>
          </p:nvSpPr>
          <p:spPr>
            <a:xfrm>
              <a:off x="2751337" y="1414797"/>
              <a:ext cx="1865562" cy="2036314"/>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1800" u="none" cap="none" strike="noStrike">
                  <a:solidFill>
                    <a:schemeClr val="lt1"/>
                  </a:solidFill>
                  <a:latin typeface="Calibri"/>
                  <a:ea typeface="Calibri"/>
                  <a:cs typeface="Calibri"/>
                  <a:sym typeface="Calibri"/>
                </a:rPr>
                <a:t> </a:t>
              </a:r>
              <a:endParaRPr/>
            </a:p>
          </p:txBody>
        </p:sp>
        <p:pic>
          <p:nvPicPr>
            <p:cNvPr id="63" name="Google Shape;63;p14"/>
            <p:cNvPicPr preferRelativeResize="0"/>
            <p:nvPr/>
          </p:nvPicPr>
          <p:blipFill rotWithShape="1">
            <a:blip r:embed="rId3">
              <a:alphaModFix/>
            </a:blip>
            <a:srcRect b="0" l="0" r="0" t="0"/>
            <a:stretch/>
          </p:blipFill>
          <p:spPr>
            <a:xfrm>
              <a:off x="3009900" y="1676401"/>
              <a:ext cx="1341129" cy="1504682"/>
            </a:xfrm>
            <a:prstGeom prst="rect">
              <a:avLst/>
            </a:prstGeom>
            <a:noFill/>
            <a:ln>
              <a:noFill/>
            </a:ln>
          </p:spPr>
        </p:pic>
      </p:grpSp>
      <p:pic>
        <p:nvPicPr>
          <p:cNvPr id="64" name="Google Shape;64;p14"/>
          <p:cNvPicPr preferRelativeResize="0"/>
          <p:nvPr/>
        </p:nvPicPr>
        <p:blipFill rotWithShape="1">
          <a:blip r:embed="rId4">
            <a:alphaModFix/>
          </a:blip>
          <a:srcRect b="0" l="0" r="0" t="0"/>
          <a:stretch/>
        </p:blipFill>
        <p:spPr>
          <a:xfrm>
            <a:off x="2496657" y="4616654"/>
            <a:ext cx="3102626" cy="443232"/>
          </a:xfrm>
          <a:prstGeom prst="rect">
            <a:avLst/>
          </a:prstGeom>
          <a:noFill/>
          <a:ln>
            <a:noFill/>
          </a:ln>
        </p:spPr>
      </p:pic>
      <p:sp>
        <p:nvSpPr>
          <p:cNvPr id="65" name="Google Shape;65;p14"/>
          <p:cNvSpPr txBox="1"/>
          <p:nvPr>
            <p:ph idx="2" type="body"/>
          </p:nvPr>
        </p:nvSpPr>
        <p:spPr>
          <a:xfrm>
            <a:off x="2227482" y="2257125"/>
            <a:ext cx="4675187" cy="25122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2000"/>
              <a:buNone/>
              <a:defRPr sz="2000">
                <a:solidFill>
                  <a:schemeClr val="lt1"/>
                </a:solidFill>
                <a:latin typeface="Tahoma"/>
                <a:ea typeface="Tahoma"/>
                <a:cs typeface="Tahoma"/>
                <a:sym typeface="Tahom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4"/>
          <p:cNvSpPr txBox="1"/>
          <p:nvPr>
            <p:ph idx="3" type="body"/>
          </p:nvPr>
        </p:nvSpPr>
        <p:spPr>
          <a:xfrm>
            <a:off x="685800" y="2602876"/>
            <a:ext cx="3713203" cy="489562"/>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chemeClr val="lt1"/>
              </a:buClr>
              <a:buSzPts val="1800"/>
              <a:buNone/>
              <a:defRPr sz="1800">
                <a:solidFill>
                  <a:schemeClr val="lt1"/>
                </a:solidFill>
                <a:latin typeface="Tahoma"/>
                <a:ea typeface="Tahoma"/>
                <a:cs typeface="Tahoma"/>
                <a:sym typeface="Tahom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4"/>
          <p:cNvSpPr txBox="1"/>
          <p:nvPr>
            <p:ph idx="4" type="body"/>
          </p:nvPr>
        </p:nvSpPr>
        <p:spPr>
          <a:xfrm>
            <a:off x="4731145" y="2602876"/>
            <a:ext cx="3713203" cy="48956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800"/>
              <a:buNone/>
              <a:defRPr sz="1800">
                <a:solidFill>
                  <a:schemeClr val="lt1"/>
                </a:solidFill>
                <a:latin typeface="Tahoma"/>
                <a:ea typeface="Tahoma"/>
                <a:cs typeface="Tahoma"/>
                <a:sym typeface="Tahom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68" name="Google Shape;68;p14"/>
          <p:cNvCxnSpPr/>
          <p:nvPr/>
        </p:nvCxnSpPr>
        <p:spPr>
          <a:xfrm>
            <a:off x="4567604" y="2583094"/>
            <a:ext cx="0" cy="529384"/>
          </a:xfrm>
          <a:prstGeom prst="straightConnector1">
            <a:avLst/>
          </a:prstGeom>
          <a:noFill/>
          <a:ln cap="flat" cmpd="sng" w="19050">
            <a:solidFill>
              <a:schemeClr val="accent4"/>
            </a:solidFill>
            <a:prstDash val="solid"/>
            <a:miter lim="800000"/>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type="title">
  <p:cSld name="TITLE">
    <p:bg>
      <p:bgPr>
        <a:blipFill>
          <a:blip r:embed="rId2">
            <a:alphaModFix/>
          </a:blip>
          <a:stretch>
            <a:fillRect/>
          </a:stretch>
        </a:blipFill>
      </p:bgPr>
    </p:bg>
    <p:spTree>
      <p:nvGrpSpPr>
        <p:cNvPr id="69" name="Shape 69"/>
        <p:cNvGrpSpPr/>
        <p:nvPr/>
      </p:nvGrpSpPr>
      <p:grpSpPr>
        <a:xfrm>
          <a:off x="0" y="0"/>
          <a:ext cx="0" cy="0"/>
          <a:chOff x="0" y="0"/>
          <a:chExt cx="0" cy="0"/>
        </a:xfrm>
      </p:grpSpPr>
      <p:sp>
        <p:nvSpPr>
          <p:cNvPr id="70" name="Google Shape;70;p15"/>
          <p:cNvSpPr txBox="1"/>
          <p:nvPr>
            <p:ph type="ctrTitle"/>
          </p:nvPr>
        </p:nvSpPr>
        <p:spPr>
          <a:xfrm>
            <a:off x="685800" y="1246324"/>
            <a:ext cx="7772400" cy="1099718"/>
          </a:xfrm>
          <a:prstGeom prst="rect">
            <a:avLst/>
          </a:prstGeom>
          <a:noFill/>
          <a:ln>
            <a:noFill/>
          </a:ln>
        </p:spPr>
        <p:txBody>
          <a:bodyPr anchorCtr="0" anchor="t" bIns="45700" lIns="91425" spcFirstLastPara="1" rIns="91425" wrap="square" tIns="45700">
            <a:noAutofit/>
          </a:bodyPr>
          <a:lstStyle>
            <a:lvl1pPr lvl="0" algn="ctr">
              <a:lnSpc>
                <a:spcPct val="90000"/>
              </a:lnSpc>
              <a:spcBef>
                <a:spcPts val="0"/>
              </a:spcBef>
              <a:spcAft>
                <a:spcPts val="0"/>
              </a:spcAft>
              <a:buClr>
                <a:schemeClr val="lt1"/>
              </a:buClr>
              <a:buSzPts val="6000"/>
              <a:buFont typeface="Tahoma"/>
              <a:buNone/>
              <a:defRPr b="1" i="0" sz="6000" cap="none">
                <a:solidFill>
                  <a:schemeClr val="lt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5"/>
          <p:cNvSpPr txBox="1"/>
          <p:nvPr>
            <p:ph idx="1" type="subTitle"/>
          </p:nvPr>
        </p:nvSpPr>
        <p:spPr>
          <a:xfrm>
            <a:off x="1143000" y="2362325"/>
            <a:ext cx="6858000" cy="621221"/>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sz="3200" cap="none">
                <a:solidFill>
                  <a:schemeClr val="lt1"/>
                </a:solidFill>
                <a:latin typeface="Tahoma"/>
                <a:ea typeface="Tahoma"/>
                <a:cs typeface="Tahoma"/>
                <a:sym typeface="Tahoma"/>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72" name="Shape 72"/>
        <p:cNvGrpSpPr/>
        <p:nvPr/>
      </p:nvGrpSpPr>
      <p:grpSpPr>
        <a:xfrm>
          <a:off x="0" y="0"/>
          <a:ext cx="0" cy="0"/>
          <a:chOff x="0" y="0"/>
          <a:chExt cx="0" cy="0"/>
        </a:xfrm>
      </p:grpSpPr>
      <p:sp>
        <p:nvSpPr>
          <p:cNvPr id="73" name="Google Shape;73;p16"/>
          <p:cNvSpPr txBox="1"/>
          <p:nvPr>
            <p:ph idx="1" type="body"/>
          </p:nvPr>
        </p:nvSpPr>
        <p:spPr>
          <a:xfrm>
            <a:off x="628650" y="1369219"/>
            <a:ext cx="7886700" cy="2752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6"/>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Information">
  <p:cSld name="Contact Information">
    <p:spTree>
      <p:nvGrpSpPr>
        <p:cNvPr id="75" name="Shape 75"/>
        <p:cNvGrpSpPr/>
        <p:nvPr/>
      </p:nvGrpSpPr>
      <p:grpSpPr>
        <a:xfrm>
          <a:off x="0" y="0"/>
          <a:ext cx="0" cy="0"/>
          <a:chOff x="0" y="0"/>
          <a:chExt cx="0" cy="0"/>
        </a:xfrm>
      </p:grpSpPr>
      <p:sp>
        <p:nvSpPr>
          <p:cNvPr id="76" name="Google Shape;76;p17"/>
          <p:cNvSpPr txBox="1"/>
          <p:nvPr>
            <p:ph idx="1" type="body"/>
          </p:nvPr>
        </p:nvSpPr>
        <p:spPr>
          <a:xfrm>
            <a:off x="615413" y="1580263"/>
            <a:ext cx="7887058" cy="36009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7"/>
          <p:cNvSpPr txBox="1"/>
          <p:nvPr>
            <p:ph idx="2" type="body"/>
          </p:nvPr>
        </p:nvSpPr>
        <p:spPr>
          <a:xfrm>
            <a:off x="615413" y="1953178"/>
            <a:ext cx="7887058" cy="36009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7"/>
          <p:cNvSpPr txBox="1"/>
          <p:nvPr>
            <p:ph idx="3" type="body"/>
          </p:nvPr>
        </p:nvSpPr>
        <p:spPr>
          <a:xfrm>
            <a:off x="615413" y="2326092"/>
            <a:ext cx="7887058" cy="36009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7"/>
          <p:cNvSpPr txBox="1"/>
          <p:nvPr>
            <p:ph idx="4" type="body"/>
          </p:nvPr>
        </p:nvSpPr>
        <p:spPr>
          <a:xfrm>
            <a:off x="615413" y="2699006"/>
            <a:ext cx="7887058" cy="36009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7"/>
          <p:cNvSpPr txBox="1"/>
          <p:nvPr>
            <p:ph idx="5" type="body"/>
          </p:nvPr>
        </p:nvSpPr>
        <p:spPr>
          <a:xfrm>
            <a:off x="615413" y="3071921"/>
            <a:ext cx="7887058" cy="36009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7"/>
          <p:cNvSpPr txBox="1"/>
          <p:nvPr>
            <p:ph idx="6" type="body"/>
          </p:nvPr>
        </p:nvSpPr>
        <p:spPr>
          <a:xfrm>
            <a:off x="615413" y="3444836"/>
            <a:ext cx="7887058" cy="36009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7"/>
          <p:cNvSpPr txBox="1"/>
          <p:nvPr/>
        </p:nvSpPr>
        <p:spPr>
          <a:xfrm>
            <a:off x="615413" y="734096"/>
            <a:ext cx="6081601" cy="5309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GB" sz="4000" u="none" cap="none" strike="noStrike">
                <a:solidFill>
                  <a:schemeClr val="dk2"/>
                </a:solidFill>
                <a:latin typeface="Tahoma"/>
                <a:ea typeface="Tahoma"/>
                <a:cs typeface="Tahoma"/>
                <a:sym typeface="Tahoma"/>
              </a:rPr>
              <a:t>Contact Information</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Title 2" showMasterSp="0">
  <p:cSld name="Presentation Title 2">
    <p:bg>
      <p:bgPr>
        <a:solidFill>
          <a:schemeClr val="lt1"/>
        </a:solidFill>
      </p:bgPr>
    </p:bg>
    <p:spTree>
      <p:nvGrpSpPr>
        <p:cNvPr id="83" name="Shape 83"/>
        <p:cNvGrpSpPr/>
        <p:nvPr/>
      </p:nvGrpSpPr>
      <p:grpSpPr>
        <a:xfrm>
          <a:off x="0" y="0"/>
          <a:ext cx="0" cy="0"/>
          <a:chOff x="0" y="0"/>
          <a:chExt cx="0" cy="0"/>
        </a:xfrm>
      </p:grpSpPr>
      <p:sp>
        <p:nvSpPr>
          <p:cNvPr id="84" name="Google Shape;84;p18"/>
          <p:cNvSpPr/>
          <p:nvPr>
            <p:ph idx="2" type="pic"/>
          </p:nvPr>
        </p:nvSpPr>
        <p:spPr>
          <a:xfrm>
            <a:off x="0" y="0"/>
            <a:ext cx="3293390" cy="514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5" name="Google Shape;85;p18"/>
          <p:cNvSpPr/>
          <p:nvPr/>
        </p:nvSpPr>
        <p:spPr>
          <a:xfrm>
            <a:off x="3293390" y="0"/>
            <a:ext cx="5850610"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 name="Google Shape;86;p18"/>
          <p:cNvSpPr/>
          <p:nvPr/>
        </p:nvSpPr>
        <p:spPr>
          <a:xfrm>
            <a:off x="3180194" y="0"/>
            <a:ext cx="332143"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 name="Google Shape;87;p18"/>
          <p:cNvSpPr txBox="1"/>
          <p:nvPr>
            <p:ph type="ctrTitle"/>
          </p:nvPr>
        </p:nvSpPr>
        <p:spPr>
          <a:xfrm>
            <a:off x="3909547" y="382831"/>
            <a:ext cx="5025224" cy="810185"/>
          </a:xfrm>
          <a:prstGeom prst="rect">
            <a:avLst/>
          </a:prstGeom>
          <a:noFill/>
          <a:ln>
            <a:noFill/>
          </a:ln>
        </p:spPr>
        <p:txBody>
          <a:bodyPr anchorCtr="0" anchor="t" bIns="45700" lIns="91425" spcFirstLastPara="1" rIns="91425" wrap="square" tIns="45700">
            <a:noAutofit/>
          </a:bodyPr>
          <a:lstStyle>
            <a:lvl1pPr lvl="0" algn="ctr">
              <a:lnSpc>
                <a:spcPct val="90000"/>
              </a:lnSpc>
              <a:spcBef>
                <a:spcPts val="0"/>
              </a:spcBef>
              <a:spcAft>
                <a:spcPts val="0"/>
              </a:spcAft>
              <a:buClr>
                <a:schemeClr val="lt1"/>
              </a:buClr>
              <a:buSzPts val="4000"/>
              <a:buFont typeface="Tahoma"/>
              <a:buNone/>
              <a:defRPr b="1" i="0" sz="4000" cap="none">
                <a:solidFill>
                  <a:schemeClr val="lt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8"/>
          <p:cNvSpPr txBox="1"/>
          <p:nvPr>
            <p:ph idx="1" type="subTitle"/>
          </p:nvPr>
        </p:nvSpPr>
        <p:spPr>
          <a:xfrm>
            <a:off x="4405586" y="1199100"/>
            <a:ext cx="4135996" cy="621221"/>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sz="3200" cap="none">
                <a:solidFill>
                  <a:schemeClr val="lt1"/>
                </a:solidFill>
                <a:latin typeface="Tahoma"/>
                <a:ea typeface="Tahoma"/>
                <a:cs typeface="Tahoma"/>
                <a:sym typeface="Tahoma"/>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9" name="Google Shape;89;p18"/>
          <p:cNvSpPr txBox="1"/>
          <p:nvPr>
            <p:ph idx="3" type="body"/>
          </p:nvPr>
        </p:nvSpPr>
        <p:spPr>
          <a:xfrm>
            <a:off x="4567131" y="1871021"/>
            <a:ext cx="3812907" cy="25122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2000"/>
              <a:buNone/>
              <a:defRPr sz="2000">
                <a:solidFill>
                  <a:schemeClr val="lt1"/>
                </a:solidFill>
                <a:latin typeface="Tahoma"/>
                <a:ea typeface="Tahoma"/>
                <a:cs typeface="Tahoma"/>
                <a:sym typeface="Tahom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8"/>
          <p:cNvSpPr txBox="1"/>
          <p:nvPr>
            <p:ph idx="4" type="body"/>
          </p:nvPr>
        </p:nvSpPr>
        <p:spPr>
          <a:xfrm>
            <a:off x="4565556" y="2199732"/>
            <a:ext cx="3713203" cy="489562"/>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800"/>
              <a:buNone/>
              <a:defRPr sz="1800">
                <a:solidFill>
                  <a:schemeClr val="lt1"/>
                </a:solidFill>
                <a:latin typeface="Tahoma"/>
                <a:ea typeface="Tahoma"/>
                <a:cs typeface="Tahoma"/>
                <a:sym typeface="Tahom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8"/>
          <p:cNvSpPr txBox="1"/>
          <p:nvPr>
            <p:ph idx="5" type="body"/>
          </p:nvPr>
        </p:nvSpPr>
        <p:spPr>
          <a:xfrm>
            <a:off x="4565554" y="2899206"/>
            <a:ext cx="3713203" cy="489562"/>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800"/>
              <a:buNone/>
              <a:defRPr sz="1800">
                <a:solidFill>
                  <a:schemeClr val="lt1"/>
                </a:solidFill>
                <a:latin typeface="Tahoma"/>
                <a:ea typeface="Tahoma"/>
                <a:cs typeface="Tahoma"/>
                <a:sym typeface="Tahom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92" name="Google Shape;92;p18"/>
          <p:cNvCxnSpPr/>
          <p:nvPr/>
        </p:nvCxnSpPr>
        <p:spPr>
          <a:xfrm rot="10800000">
            <a:off x="5186167" y="2780080"/>
            <a:ext cx="2471979" cy="0"/>
          </a:xfrm>
          <a:prstGeom prst="straightConnector1">
            <a:avLst/>
          </a:prstGeom>
          <a:noFill/>
          <a:ln cap="flat" cmpd="sng" w="19050">
            <a:solidFill>
              <a:schemeClr val="accent4"/>
            </a:solidFill>
            <a:prstDash val="solid"/>
            <a:miter lim="800000"/>
            <a:headEnd len="sm" w="sm" type="none"/>
            <a:tailEnd len="sm" w="sm" type="none"/>
          </a:ln>
        </p:spPr>
      </p:cxnSp>
      <p:grpSp>
        <p:nvGrpSpPr>
          <p:cNvPr id="93" name="Google Shape;93;p18"/>
          <p:cNvGrpSpPr/>
          <p:nvPr/>
        </p:nvGrpSpPr>
        <p:grpSpPr>
          <a:xfrm>
            <a:off x="5698527" y="3507893"/>
            <a:ext cx="1280511" cy="1048285"/>
            <a:chOff x="2751337" y="1414797"/>
            <a:chExt cx="1865562" cy="2036314"/>
          </a:xfrm>
        </p:grpSpPr>
        <p:sp>
          <p:nvSpPr>
            <p:cNvPr id="94" name="Google Shape;94;p18"/>
            <p:cNvSpPr/>
            <p:nvPr/>
          </p:nvSpPr>
          <p:spPr>
            <a:xfrm>
              <a:off x="2751337" y="1414797"/>
              <a:ext cx="1865562" cy="2036314"/>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 </a:t>
              </a:r>
              <a:endParaRPr/>
            </a:p>
          </p:txBody>
        </p:sp>
        <p:pic>
          <p:nvPicPr>
            <p:cNvPr id="95" name="Google Shape;95;p18"/>
            <p:cNvPicPr preferRelativeResize="0"/>
            <p:nvPr/>
          </p:nvPicPr>
          <p:blipFill rotWithShape="1">
            <a:blip r:embed="rId2">
              <a:alphaModFix/>
            </a:blip>
            <a:srcRect b="0" l="0" r="0" t="0"/>
            <a:stretch/>
          </p:blipFill>
          <p:spPr>
            <a:xfrm>
              <a:off x="3009900" y="1676401"/>
              <a:ext cx="1341129" cy="1504682"/>
            </a:xfrm>
            <a:prstGeom prst="rect">
              <a:avLst/>
            </a:prstGeom>
            <a:noFill/>
            <a:ln>
              <a:noFill/>
            </a:ln>
          </p:spPr>
        </p:pic>
      </p:grpSp>
      <p:pic>
        <p:nvPicPr>
          <p:cNvPr id="96" name="Google Shape;96;p18"/>
          <p:cNvPicPr preferRelativeResize="0"/>
          <p:nvPr/>
        </p:nvPicPr>
        <p:blipFill rotWithShape="1">
          <a:blip r:embed="rId3">
            <a:alphaModFix/>
          </a:blip>
          <a:srcRect b="0" l="0" r="0" t="0"/>
          <a:stretch/>
        </p:blipFill>
        <p:spPr>
          <a:xfrm>
            <a:off x="4259751" y="4635311"/>
            <a:ext cx="3102626" cy="443232"/>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resentation Title 2">
  <p:cSld name="1_Presentation Title 2">
    <p:bg>
      <p:bgPr>
        <a:solidFill>
          <a:schemeClr val="dk2"/>
        </a:solidFill>
      </p:bgPr>
    </p:bg>
    <p:spTree>
      <p:nvGrpSpPr>
        <p:cNvPr id="97" name="Shape 97"/>
        <p:cNvGrpSpPr/>
        <p:nvPr/>
      </p:nvGrpSpPr>
      <p:grpSpPr>
        <a:xfrm>
          <a:off x="0" y="0"/>
          <a:ext cx="0" cy="0"/>
          <a:chOff x="0" y="0"/>
          <a:chExt cx="0" cy="0"/>
        </a:xfrm>
      </p:grpSpPr>
      <p:sp>
        <p:nvSpPr>
          <p:cNvPr id="98" name="Google Shape;98;p19"/>
          <p:cNvSpPr/>
          <p:nvPr/>
        </p:nvSpPr>
        <p:spPr>
          <a:xfrm>
            <a:off x="0" y="3771901"/>
            <a:ext cx="9144000" cy="1371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9" name="Google Shape;99;p19"/>
          <p:cNvPicPr preferRelativeResize="0"/>
          <p:nvPr/>
        </p:nvPicPr>
        <p:blipFill rotWithShape="1">
          <a:blip r:embed="rId2">
            <a:alphaModFix/>
          </a:blip>
          <a:srcRect b="0" l="0" r="0" t="0"/>
          <a:stretch/>
        </p:blipFill>
        <p:spPr>
          <a:xfrm>
            <a:off x="2564666" y="4690584"/>
            <a:ext cx="3011002" cy="322607"/>
          </a:xfrm>
          <a:prstGeom prst="rect">
            <a:avLst/>
          </a:prstGeom>
          <a:noFill/>
          <a:ln>
            <a:noFill/>
          </a:ln>
        </p:spPr>
      </p:pic>
      <p:grpSp>
        <p:nvGrpSpPr>
          <p:cNvPr id="100" name="Google Shape;100;p19"/>
          <p:cNvGrpSpPr/>
          <p:nvPr/>
        </p:nvGrpSpPr>
        <p:grpSpPr>
          <a:xfrm>
            <a:off x="3762709" y="3240790"/>
            <a:ext cx="1618581" cy="1325045"/>
            <a:chOff x="2751337" y="1414797"/>
            <a:chExt cx="1865562" cy="2036314"/>
          </a:xfrm>
        </p:grpSpPr>
        <p:sp>
          <p:nvSpPr>
            <p:cNvPr id="101" name="Google Shape;101;p19"/>
            <p:cNvSpPr/>
            <p:nvPr/>
          </p:nvSpPr>
          <p:spPr>
            <a:xfrm>
              <a:off x="2751337" y="1414797"/>
              <a:ext cx="1865562" cy="2036314"/>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alibri"/>
                  <a:ea typeface="Calibri"/>
                  <a:cs typeface="Calibri"/>
                  <a:sym typeface="Calibri"/>
                </a:rPr>
                <a:t> </a:t>
              </a:r>
              <a:endParaRPr/>
            </a:p>
          </p:txBody>
        </p:sp>
        <p:pic>
          <p:nvPicPr>
            <p:cNvPr id="102" name="Google Shape;102;p19"/>
            <p:cNvPicPr preferRelativeResize="0"/>
            <p:nvPr/>
          </p:nvPicPr>
          <p:blipFill rotWithShape="1">
            <a:blip r:embed="rId3">
              <a:alphaModFix/>
            </a:blip>
            <a:srcRect b="0" l="0" r="0" t="0"/>
            <a:stretch/>
          </p:blipFill>
          <p:spPr>
            <a:xfrm>
              <a:off x="3009900" y="1676401"/>
              <a:ext cx="1341129" cy="1504682"/>
            </a:xfrm>
            <a:prstGeom prst="rect">
              <a:avLst/>
            </a:prstGeom>
            <a:noFill/>
            <a:ln>
              <a:noFill/>
            </a:ln>
          </p:spPr>
        </p:pic>
      </p:grpSp>
      <p:sp>
        <p:nvSpPr>
          <p:cNvPr id="103" name="Google Shape;103;p19"/>
          <p:cNvSpPr txBox="1"/>
          <p:nvPr>
            <p:ph type="ctrTitle"/>
          </p:nvPr>
        </p:nvSpPr>
        <p:spPr>
          <a:xfrm>
            <a:off x="685800" y="357746"/>
            <a:ext cx="7772400" cy="1099718"/>
          </a:xfrm>
          <a:prstGeom prst="rect">
            <a:avLst/>
          </a:prstGeom>
          <a:noFill/>
          <a:ln>
            <a:noFill/>
          </a:ln>
        </p:spPr>
        <p:txBody>
          <a:bodyPr anchorCtr="0" anchor="t" bIns="45700" lIns="91425" spcFirstLastPara="1" rIns="91425" wrap="square" tIns="45700">
            <a:noAutofit/>
          </a:bodyPr>
          <a:lstStyle>
            <a:lvl1pPr lvl="0" algn="ctr">
              <a:lnSpc>
                <a:spcPct val="90000"/>
              </a:lnSpc>
              <a:spcBef>
                <a:spcPts val="0"/>
              </a:spcBef>
              <a:spcAft>
                <a:spcPts val="0"/>
              </a:spcAft>
              <a:buClr>
                <a:schemeClr val="lt1"/>
              </a:buClr>
              <a:buSzPts val="6000"/>
              <a:buFont typeface="Tahoma"/>
              <a:buNone/>
              <a:defRPr b="1" i="0" sz="6000" cap="none">
                <a:solidFill>
                  <a:schemeClr val="lt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9"/>
          <p:cNvSpPr txBox="1"/>
          <p:nvPr>
            <p:ph idx="1" type="subTitle"/>
          </p:nvPr>
        </p:nvSpPr>
        <p:spPr>
          <a:xfrm>
            <a:off x="1143000" y="1473748"/>
            <a:ext cx="6858000" cy="621221"/>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sz="3200" cap="none">
                <a:solidFill>
                  <a:schemeClr val="lt1"/>
                </a:solidFill>
                <a:latin typeface="Tahoma"/>
                <a:ea typeface="Tahoma"/>
                <a:cs typeface="Tahoma"/>
                <a:sym typeface="Tahoma"/>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5" name="Google Shape;105;p19"/>
          <p:cNvSpPr txBox="1"/>
          <p:nvPr>
            <p:ph idx="2" type="body"/>
          </p:nvPr>
        </p:nvSpPr>
        <p:spPr>
          <a:xfrm>
            <a:off x="2227482" y="2112236"/>
            <a:ext cx="4675187" cy="25122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2000"/>
              <a:buNone/>
              <a:defRPr sz="2000">
                <a:solidFill>
                  <a:schemeClr val="lt1"/>
                </a:solidFill>
                <a:latin typeface="Tahoma"/>
                <a:ea typeface="Tahoma"/>
                <a:cs typeface="Tahoma"/>
                <a:sym typeface="Tahom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19"/>
          <p:cNvSpPr txBox="1"/>
          <p:nvPr>
            <p:ph idx="3" type="body"/>
          </p:nvPr>
        </p:nvSpPr>
        <p:spPr>
          <a:xfrm>
            <a:off x="685800" y="2457987"/>
            <a:ext cx="3713203" cy="489562"/>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chemeClr val="lt1"/>
              </a:buClr>
              <a:buSzPts val="1800"/>
              <a:buNone/>
              <a:defRPr sz="1800">
                <a:solidFill>
                  <a:schemeClr val="lt1"/>
                </a:solidFill>
                <a:latin typeface="Tahoma"/>
                <a:ea typeface="Tahoma"/>
                <a:cs typeface="Tahoma"/>
                <a:sym typeface="Tahom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19"/>
          <p:cNvSpPr txBox="1"/>
          <p:nvPr>
            <p:ph idx="4" type="body"/>
          </p:nvPr>
        </p:nvSpPr>
        <p:spPr>
          <a:xfrm>
            <a:off x="4731145" y="2457987"/>
            <a:ext cx="3713203" cy="48956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800"/>
              <a:buNone/>
              <a:defRPr sz="1800">
                <a:solidFill>
                  <a:schemeClr val="lt1"/>
                </a:solidFill>
                <a:latin typeface="Tahoma"/>
                <a:ea typeface="Tahoma"/>
                <a:cs typeface="Tahoma"/>
                <a:sym typeface="Tahom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08" name="Google Shape;108;p19"/>
          <p:cNvCxnSpPr/>
          <p:nvPr/>
        </p:nvCxnSpPr>
        <p:spPr>
          <a:xfrm>
            <a:off x="4567604" y="2447917"/>
            <a:ext cx="0" cy="529384"/>
          </a:xfrm>
          <a:prstGeom prst="straightConnector1">
            <a:avLst/>
          </a:prstGeom>
          <a:noFill/>
          <a:ln cap="flat" cmpd="sng" w="19050">
            <a:solidFill>
              <a:schemeClr val="accent4"/>
            </a:solidFill>
            <a:prstDash val="solid"/>
            <a:miter lim="800000"/>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2" type="secHead">
  <p:cSld name="SECTION_HEADER">
    <p:spTree>
      <p:nvGrpSpPr>
        <p:cNvPr id="109" name="Shape 109"/>
        <p:cNvGrpSpPr/>
        <p:nvPr/>
      </p:nvGrpSpPr>
      <p:grpSpPr>
        <a:xfrm>
          <a:off x="0" y="0"/>
          <a:ext cx="0" cy="0"/>
          <a:chOff x="0" y="0"/>
          <a:chExt cx="0" cy="0"/>
        </a:xfrm>
      </p:grpSpPr>
      <p:sp>
        <p:nvSpPr>
          <p:cNvPr id="110" name="Google Shape;110;p20"/>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6000"/>
              <a:buFont typeface="Tahoma"/>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20"/>
          <p:cNvSpPr txBox="1"/>
          <p:nvPr>
            <p:ph idx="1" type="body"/>
          </p:nvPr>
        </p:nvSpPr>
        <p:spPr>
          <a:xfrm>
            <a:off x="623888" y="3442098"/>
            <a:ext cx="7886700" cy="55238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2" name="Shape 112"/>
        <p:cNvGrpSpPr/>
        <p:nvPr/>
      </p:nvGrpSpPr>
      <p:grpSpPr>
        <a:xfrm>
          <a:off x="0" y="0"/>
          <a:ext cx="0" cy="0"/>
          <a:chOff x="0" y="0"/>
          <a:chExt cx="0" cy="0"/>
        </a:xfrm>
      </p:grpSpPr>
      <p:sp>
        <p:nvSpPr>
          <p:cNvPr id="113" name="Google Shape;113;p21"/>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21"/>
          <p:cNvSpPr txBox="1"/>
          <p:nvPr>
            <p:ph idx="1" type="body"/>
          </p:nvPr>
        </p:nvSpPr>
        <p:spPr>
          <a:xfrm>
            <a:off x="628650" y="1369219"/>
            <a:ext cx="7886700" cy="263729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5" name="Shape 115"/>
        <p:cNvGrpSpPr/>
        <p:nvPr/>
      </p:nvGrpSpPr>
      <p:grpSpPr>
        <a:xfrm>
          <a:off x="0" y="0"/>
          <a:ext cx="0" cy="0"/>
          <a:chOff x="0" y="0"/>
          <a:chExt cx="0" cy="0"/>
        </a:xfrm>
      </p:grpSpPr>
      <p:sp>
        <p:nvSpPr>
          <p:cNvPr id="116" name="Google Shape;116;p22"/>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22"/>
          <p:cNvSpPr txBox="1"/>
          <p:nvPr>
            <p:ph idx="1" type="body"/>
          </p:nvPr>
        </p:nvSpPr>
        <p:spPr>
          <a:xfrm>
            <a:off x="628650" y="1369219"/>
            <a:ext cx="3886200" cy="276964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22"/>
          <p:cNvSpPr txBox="1"/>
          <p:nvPr>
            <p:ph idx="2" type="body"/>
          </p:nvPr>
        </p:nvSpPr>
        <p:spPr>
          <a:xfrm>
            <a:off x="4629150" y="1369219"/>
            <a:ext cx="3886200" cy="276964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9" name="Shape 119"/>
        <p:cNvGrpSpPr/>
        <p:nvPr/>
      </p:nvGrpSpPr>
      <p:grpSpPr>
        <a:xfrm>
          <a:off x="0" y="0"/>
          <a:ext cx="0" cy="0"/>
          <a:chOff x="0" y="0"/>
          <a:chExt cx="0" cy="0"/>
        </a:xfrm>
      </p:grpSpPr>
      <p:sp>
        <p:nvSpPr>
          <p:cNvPr id="120" name="Google Shape;120;p23"/>
          <p:cNvSpPr txBox="1"/>
          <p:nvPr>
            <p:ph type="title"/>
          </p:nvPr>
        </p:nvSpPr>
        <p:spPr>
          <a:xfrm>
            <a:off x="629841" y="273845"/>
            <a:ext cx="78867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23"/>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2" name="Google Shape;122;p23"/>
          <p:cNvSpPr txBox="1"/>
          <p:nvPr>
            <p:ph idx="2" type="body"/>
          </p:nvPr>
        </p:nvSpPr>
        <p:spPr>
          <a:xfrm>
            <a:off x="629842" y="1878806"/>
            <a:ext cx="3868340" cy="232021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23"/>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4" name="Google Shape;124;p23"/>
          <p:cNvSpPr txBox="1"/>
          <p:nvPr>
            <p:ph idx="4" type="body"/>
          </p:nvPr>
        </p:nvSpPr>
        <p:spPr>
          <a:xfrm>
            <a:off x="4629150" y="1878806"/>
            <a:ext cx="3887391" cy="232021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hotos">
  <p:cSld name="Two photos">
    <p:spTree>
      <p:nvGrpSpPr>
        <p:cNvPr id="125" name="Shape 125"/>
        <p:cNvGrpSpPr/>
        <p:nvPr/>
      </p:nvGrpSpPr>
      <p:grpSpPr>
        <a:xfrm>
          <a:off x="0" y="0"/>
          <a:ext cx="0" cy="0"/>
          <a:chOff x="0" y="0"/>
          <a:chExt cx="0" cy="0"/>
        </a:xfrm>
      </p:grpSpPr>
      <p:sp>
        <p:nvSpPr>
          <p:cNvPr id="126" name="Google Shape;126;p24"/>
          <p:cNvSpPr/>
          <p:nvPr>
            <p:ph idx="2" type="pic"/>
          </p:nvPr>
        </p:nvSpPr>
        <p:spPr>
          <a:xfrm>
            <a:off x="674103" y="517922"/>
            <a:ext cx="3560763" cy="32004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7" name="Google Shape;127;p24"/>
          <p:cNvSpPr/>
          <p:nvPr>
            <p:ph idx="3" type="pic"/>
          </p:nvPr>
        </p:nvSpPr>
        <p:spPr>
          <a:xfrm>
            <a:off x="4957345" y="517922"/>
            <a:ext cx="3560763" cy="32004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8" name="Shape 128"/>
        <p:cNvGrpSpPr/>
        <p:nvPr/>
      </p:nvGrpSpPr>
      <p:grpSpPr>
        <a:xfrm>
          <a:off x="0" y="0"/>
          <a:ext cx="0" cy="0"/>
          <a:chOff x="0" y="0"/>
          <a:chExt cx="0" cy="0"/>
        </a:xfrm>
      </p:grpSpPr>
      <p:sp>
        <p:nvSpPr>
          <p:cNvPr id="129" name="Google Shape;129;p25"/>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3200"/>
              <a:buFont typeface="Tahom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5"/>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1" name="Google Shape;131;p25"/>
          <p:cNvSpPr txBox="1"/>
          <p:nvPr>
            <p:ph idx="2" type="body"/>
          </p:nvPr>
        </p:nvSpPr>
        <p:spPr>
          <a:xfrm>
            <a:off x="629841" y="1543050"/>
            <a:ext cx="2949178" cy="26439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2" name="Shape 132"/>
        <p:cNvGrpSpPr/>
        <p:nvPr/>
      </p:nvGrpSpPr>
      <p:grpSpPr>
        <a:xfrm>
          <a:off x="0" y="0"/>
          <a:ext cx="0" cy="0"/>
          <a:chOff x="0" y="0"/>
          <a:chExt cx="0" cy="0"/>
        </a:xfrm>
      </p:grpSpPr>
      <p:sp>
        <p:nvSpPr>
          <p:cNvPr id="133" name="Google Shape;133;p26"/>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3200"/>
              <a:buFont typeface="Tahom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26"/>
          <p:cNvSpPr/>
          <p:nvPr>
            <p:ph idx="2" type="pic"/>
          </p:nvPr>
        </p:nvSpPr>
        <p:spPr>
          <a:xfrm>
            <a:off x="3887391" y="740569"/>
            <a:ext cx="4629150" cy="347048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35" name="Google Shape;135;p26"/>
          <p:cNvSpPr txBox="1"/>
          <p:nvPr>
            <p:ph idx="1" type="body"/>
          </p:nvPr>
        </p:nvSpPr>
        <p:spPr>
          <a:xfrm>
            <a:off x="629841" y="1543050"/>
            <a:ext cx="2949178" cy="266800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6" Type="http://schemas.openxmlformats.org/officeDocument/2006/relationships/theme" Target="../theme/theme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4543425"/>
            <a:ext cx="9144000" cy="60007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52" name="Google Shape;52;p13"/>
          <p:cNvGrpSpPr/>
          <p:nvPr/>
        </p:nvGrpSpPr>
        <p:grpSpPr>
          <a:xfrm>
            <a:off x="628649" y="4581158"/>
            <a:ext cx="646359" cy="526592"/>
            <a:chOff x="4738264" y="2128413"/>
            <a:chExt cx="2640100" cy="2867874"/>
          </a:xfrm>
        </p:grpSpPr>
        <p:sp>
          <p:nvSpPr>
            <p:cNvPr id="53" name="Google Shape;53;p13"/>
            <p:cNvSpPr/>
            <p:nvPr/>
          </p:nvSpPr>
          <p:spPr>
            <a:xfrm>
              <a:off x="4738264" y="2128413"/>
              <a:ext cx="2640100" cy="2867874"/>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54" name="Google Shape;54;p13"/>
            <p:cNvPicPr preferRelativeResize="0"/>
            <p:nvPr/>
          </p:nvPicPr>
          <p:blipFill rotWithShape="1">
            <a:blip r:embed="rId1">
              <a:alphaModFix/>
            </a:blip>
            <a:srcRect b="0" l="0" r="0" t="0"/>
            <a:stretch/>
          </p:blipFill>
          <p:spPr>
            <a:xfrm>
              <a:off x="5124450" y="2514600"/>
              <a:ext cx="1867728" cy="2095500"/>
            </a:xfrm>
            <a:prstGeom prst="rect">
              <a:avLst/>
            </a:prstGeom>
            <a:noFill/>
            <a:ln>
              <a:noFill/>
            </a:ln>
          </p:spPr>
        </p:pic>
      </p:grpSp>
      <p:sp>
        <p:nvSpPr>
          <p:cNvPr id="55" name="Google Shape;55;p13"/>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000"/>
              <a:buFont typeface="Tahoma"/>
              <a:buNone/>
              <a:defRPr b="1" i="0" sz="4000" u="none" cap="none" strike="noStrike">
                <a:solidFill>
                  <a:schemeClr val="dk2"/>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13"/>
          <p:cNvSpPr txBox="1"/>
          <p:nvPr>
            <p:ph idx="1" type="body"/>
          </p:nvPr>
        </p:nvSpPr>
        <p:spPr>
          <a:xfrm>
            <a:off x="628650" y="1369219"/>
            <a:ext cx="7886700" cy="275272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57" name="Google Shape;57;p13"/>
          <p:cNvPicPr preferRelativeResize="0"/>
          <p:nvPr/>
        </p:nvPicPr>
        <p:blipFill rotWithShape="1">
          <a:blip r:embed="rId2">
            <a:alphaModFix/>
          </a:blip>
          <a:srcRect b="0" l="0" r="0" t="0"/>
          <a:stretch/>
        </p:blipFill>
        <p:spPr>
          <a:xfrm>
            <a:off x="1325658" y="4700687"/>
            <a:ext cx="1766488" cy="2523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16.png"/><Relationship Id="rId5" Type="http://schemas.openxmlformats.org/officeDocument/2006/relationships/image" Target="../media/image24.png"/><Relationship Id="rId6"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hyperlink" Target="https://archive.ics.uci.edu/ml/datasets/HCV+dat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27.png"/><Relationship Id="rId6"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ctrTitle"/>
          </p:nvPr>
        </p:nvSpPr>
        <p:spPr>
          <a:xfrm>
            <a:off x="685800" y="498726"/>
            <a:ext cx="7772400" cy="7833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Tahoma"/>
              <a:buNone/>
            </a:pPr>
            <a:r>
              <a:rPr lang="en-GB" sz="3000">
                <a:latin typeface="Calibri"/>
                <a:ea typeface="Calibri"/>
                <a:cs typeface="Calibri"/>
                <a:sym typeface="Calibri"/>
              </a:rPr>
              <a:t>CS508-Data Mining</a:t>
            </a:r>
            <a:endParaRPr sz="3000">
              <a:latin typeface="Calibri"/>
              <a:ea typeface="Calibri"/>
              <a:cs typeface="Calibri"/>
              <a:sym typeface="Calibri"/>
            </a:endParaRPr>
          </a:p>
        </p:txBody>
      </p:sp>
      <p:sp>
        <p:nvSpPr>
          <p:cNvPr id="141" name="Google Shape;141;p27"/>
          <p:cNvSpPr txBox="1"/>
          <p:nvPr>
            <p:ph idx="1" type="subTitle"/>
          </p:nvPr>
        </p:nvSpPr>
        <p:spPr>
          <a:xfrm>
            <a:off x="1088300" y="1282027"/>
            <a:ext cx="6858000" cy="1070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None/>
            </a:pPr>
            <a:r>
              <a:rPr lang="en-GB" sz="2000"/>
              <a:t>Chidambaram Crushev</a:t>
            </a:r>
            <a:endParaRPr sz="2000"/>
          </a:p>
          <a:p>
            <a:pPr indent="0" lvl="0" marL="0" rtl="0" algn="ctr">
              <a:lnSpc>
                <a:spcPct val="90000"/>
              </a:lnSpc>
              <a:spcBef>
                <a:spcPts val="0"/>
              </a:spcBef>
              <a:spcAft>
                <a:spcPts val="0"/>
              </a:spcAft>
              <a:buClr>
                <a:schemeClr val="lt1"/>
              </a:buClr>
              <a:buSzPts val="3200"/>
              <a:buNone/>
            </a:pPr>
            <a:r>
              <a:rPr lang="en-GB" sz="2000"/>
              <a:t>Shahriar Dipon</a:t>
            </a:r>
            <a:endParaRPr sz="2000"/>
          </a:p>
          <a:p>
            <a:pPr indent="0" lvl="0" marL="0" rtl="0" algn="ctr">
              <a:lnSpc>
                <a:spcPct val="90000"/>
              </a:lnSpc>
              <a:spcBef>
                <a:spcPts val="0"/>
              </a:spcBef>
              <a:spcAft>
                <a:spcPts val="0"/>
              </a:spcAft>
              <a:buClr>
                <a:schemeClr val="lt1"/>
              </a:buClr>
              <a:buSzPts val="3200"/>
              <a:buNone/>
            </a:pPr>
            <a:r>
              <a:rPr lang="en-GB" sz="2000"/>
              <a:t>Erick Ortiz</a:t>
            </a:r>
            <a:endParaRPr sz="2000"/>
          </a:p>
        </p:txBody>
      </p:sp>
      <p:sp>
        <p:nvSpPr>
          <p:cNvPr id="142" name="Google Shape;142;p27"/>
          <p:cNvSpPr txBox="1"/>
          <p:nvPr>
            <p:ph idx="3" type="body"/>
          </p:nvPr>
        </p:nvSpPr>
        <p:spPr>
          <a:xfrm>
            <a:off x="685800" y="2602876"/>
            <a:ext cx="3713203" cy="489562"/>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lt1"/>
              </a:buClr>
              <a:buSzPts val="1800"/>
              <a:buNone/>
            </a:pPr>
            <a:r>
              <a:rPr lang="en-GB"/>
              <a:t>Data Miners 1</a:t>
            </a:r>
            <a:endParaRPr/>
          </a:p>
        </p:txBody>
      </p:sp>
      <p:sp>
        <p:nvSpPr>
          <p:cNvPr id="143" name="Google Shape;143;p27"/>
          <p:cNvSpPr txBox="1"/>
          <p:nvPr>
            <p:ph idx="4" type="body"/>
          </p:nvPr>
        </p:nvSpPr>
        <p:spPr>
          <a:xfrm>
            <a:off x="4731145" y="2602876"/>
            <a:ext cx="3713203" cy="489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GB"/>
              <a:t>Final Report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628650" y="273849"/>
            <a:ext cx="7886700" cy="78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Tahoma"/>
              <a:buNone/>
            </a:pPr>
            <a:r>
              <a:rPr lang="en-GB" sz="1800">
                <a:latin typeface="Calibri"/>
                <a:ea typeface="Calibri"/>
                <a:cs typeface="Calibri"/>
                <a:sym typeface="Calibri"/>
              </a:rPr>
              <a:t>Binary Classification - Accuracy Contd.</a:t>
            </a:r>
            <a:endParaRPr sz="1800">
              <a:latin typeface="Calibri"/>
              <a:ea typeface="Calibri"/>
              <a:cs typeface="Calibri"/>
              <a:sym typeface="Calibri"/>
            </a:endParaRPr>
          </a:p>
        </p:txBody>
      </p:sp>
      <p:sp>
        <p:nvSpPr>
          <p:cNvPr id="211" name="Google Shape;211;p36"/>
          <p:cNvSpPr txBox="1"/>
          <p:nvPr/>
        </p:nvSpPr>
        <p:spPr>
          <a:xfrm>
            <a:off x="648800" y="1188175"/>
            <a:ext cx="7871700" cy="305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2" name="Google Shape;212;p36"/>
          <p:cNvSpPr txBox="1"/>
          <p:nvPr/>
        </p:nvSpPr>
        <p:spPr>
          <a:xfrm>
            <a:off x="633175" y="1250700"/>
            <a:ext cx="8293800" cy="29625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just">
              <a:lnSpc>
                <a:spcPct val="150000"/>
              </a:lnSpc>
              <a:spcBef>
                <a:spcPts val="0"/>
              </a:spcBef>
              <a:spcAft>
                <a:spcPts val="0"/>
              </a:spcAft>
              <a:buSzPts val="1600"/>
              <a:buFont typeface="Calibri"/>
              <a:buChar char="➢"/>
            </a:pPr>
            <a:r>
              <a:rPr lang="en-GB" sz="1300">
                <a:solidFill>
                  <a:srgbClr val="212121"/>
                </a:solidFill>
                <a:highlight>
                  <a:srgbClr val="FFFFFF"/>
                </a:highlight>
                <a:latin typeface="Calibri"/>
                <a:ea typeface="Calibri"/>
                <a:cs typeface="Calibri"/>
                <a:sym typeface="Calibri"/>
              </a:rPr>
              <a:t>From the diagram of logistic regression, that our best value for regularization strength, C, was at 0.2. After 0.2, the model starts to overfit. At our preferred regularization strength, the accuracy value is quite high- above 99%. </a:t>
            </a:r>
            <a:endParaRPr sz="1300">
              <a:solidFill>
                <a:srgbClr val="212121"/>
              </a:solidFill>
              <a:highlight>
                <a:srgbClr val="FFFFFF"/>
              </a:highlight>
              <a:latin typeface="Calibri"/>
              <a:ea typeface="Calibri"/>
              <a:cs typeface="Calibri"/>
              <a:sym typeface="Calibri"/>
            </a:endParaRPr>
          </a:p>
          <a:p>
            <a:pPr indent="-330200" lvl="0" marL="457200" rtl="0" algn="just">
              <a:lnSpc>
                <a:spcPct val="150000"/>
              </a:lnSpc>
              <a:spcBef>
                <a:spcPts val="0"/>
              </a:spcBef>
              <a:spcAft>
                <a:spcPts val="0"/>
              </a:spcAft>
              <a:buSzPts val="1600"/>
              <a:buFont typeface="Calibri"/>
              <a:buChar char="➢"/>
            </a:pPr>
            <a:r>
              <a:rPr lang="en-GB" sz="1300">
                <a:solidFill>
                  <a:srgbClr val="212121"/>
                </a:solidFill>
                <a:highlight>
                  <a:srgbClr val="FFFFFF"/>
                </a:highlight>
                <a:latin typeface="Calibri"/>
                <a:ea typeface="Calibri"/>
                <a:cs typeface="Calibri"/>
                <a:sym typeface="Calibri"/>
              </a:rPr>
              <a:t>For Support Vector Machine (SVM), the accuracy of our model was high. However, as the regularization parameter went over 1, the test accuracy starts to decrease. For the test dataset, the model starts fluctuating instead of converging to a minima.</a:t>
            </a:r>
            <a:endParaRPr sz="1300">
              <a:solidFill>
                <a:srgbClr val="212121"/>
              </a:solidFill>
              <a:highlight>
                <a:srgbClr val="FFFFFF"/>
              </a:highlight>
              <a:latin typeface="Calibri"/>
              <a:ea typeface="Calibri"/>
              <a:cs typeface="Calibri"/>
              <a:sym typeface="Calibri"/>
            </a:endParaRPr>
          </a:p>
          <a:p>
            <a:pPr indent="-311150" lvl="0" marL="457200" rtl="0" algn="just">
              <a:lnSpc>
                <a:spcPct val="150000"/>
              </a:lnSpc>
              <a:spcBef>
                <a:spcPts val="0"/>
              </a:spcBef>
              <a:spcAft>
                <a:spcPts val="0"/>
              </a:spcAft>
              <a:buClr>
                <a:srgbClr val="212121"/>
              </a:buClr>
              <a:buSzPts val="1300"/>
              <a:buFont typeface="Calibri"/>
              <a:buChar char="➢"/>
            </a:pPr>
            <a:r>
              <a:rPr lang="en-GB" sz="1300">
                <a:solidFill>
                  <a:srgbClr val="212121"/>
                </a:solidFill>
                <a:highlight>
                  <a:srgbClr val="FFFFFF"/>
                </a:highlight>
                <a:latin typeface="Calibri"/>
                <a:ea typeface="Calibri"/>
                <a:cs typeface="Calibri"/>
                <a:sym typeface="Calibri"/>
              </a:rPr>
              <a:t>For our oversampled datasets, k Nearest Neighbor (knn) performed as well as other algorithms. However, for our synthetic dataset, the optimum k value stayed low at 2.</a:t>
            </a:r>
            <a:endParaRPr sz="1300">
              <a:solidFill>
                <a:srgbClr val="212121"/>
              </a:solidFill>
              <a:highlight>
                <a:srgbClr val="FFFFFF"/>
              </a:highlight>
              <a:latin typeface="Calibri"/>
              <a:ea typeface="Calibri"/>
              <a:cs typeface="Calibri"/>
              <a:sym typeface="Calibri"/>
            </a:endParaRPr>
          </a:p>
          <a:p>
            <a:pPr indent="-311150" lvl="0" marL="457200" rtl="0" algn="just">
              <a:lnSpc>
                <a:spcPct val="150000"/>
              </a:lnSpc>
              <a:spcBef>
                <a:spcPts val="0"/>
              </a:spcBef>
              <a:spcAft>
                <a:spcPts val="0"/>
              </a:spcAft>
              <a:buClr>
                <a:srgbClr val="212121"/>
              </a:buClr>
              <a:buSzPts val="1300"/>
              <a:buFont typeface="Calibri"/>
              <a:buChar char="➢"/>
            </a:pPr>
            <a:r>
              <a:rPr lang="en-GB" sz="1300">
                <a:solidFill>
                  <a:srgbClr val="212121"/>
                </a:solidFill>
                <a:highlight>
                  <a:srgbClr val="FFFFFF"/>
                </a:highlight>
                <a:latin typeface="Calibri"/>
                <a:ea typeface="Calibri"/>
                <a:cs typeface="Calibri"/>
                <a:sym typeface="Calibri"/>
              </a:rPr>
              <a:t>We have used both ‘gini’ and ‘entropy’ for our criterion in using Decision Tree. We have seen that either criteria returns good results for binary classification. </a:t>
            </a:r>
            <a:endParaRPr sz="1300">
              <a:solidFill>
                <a:srgbClr val="212121"/>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idx="1" type="body"/>
          </p:nvPr>
        </p:nvSpPr>
        <p:spPr>
          <a:xfrm>
            <a:off x="628650" y="1055350"/>
            <a:ext cx="3943200" cy="3066600"/>
          </a:xfrm>
          <a:prstGeom prst="rect">
            <a:avLst/>
          </a:prstGeom>
          <a:noFill/>
          <a:ln cap="flat" cmpd="sng" w="9525">
            <a:solidFill>
              <a:srgbClr val="D9D9D9"/>
            </a:solidFill>
            <a:prstDash val="solid"/>
            <a:round/>
            <a:headEnd len="sm" w="sm" type="none"/>
            <a:tailEnd len="sm" w="sm" type="none"/>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Char char="➢"/>
            </a:pPr>
            <a:r>
              <a:rPr lang="en-GB" sz="1800"/>
              <a:t>Implemented ensemble methods to increase the accuracy further for the models.</a:t>
            </a:r>
            <a:endParaRPr sz="1800"/>
          </a:p>
          <a:p>
            <a:pPr indent="-342900" lvl="0" marL="457200" rtl="0" algn="l">
              <a:lnSpc>
                <a:spcPct val="115000"/>
              </a:lnSpc>
              <a:spcBef>
                <a:spcPts val="0"/>
              </a:spcBef>
              <a:spcAft>
                <a:spcPts val="0"/>
              </a:spcAft>
              <a:buSzPts val="1800"/>
              <a:buChar char="➢"/>
            </a:pPr>
            <a:r>
              <a:rPr lang="en-GB" sz="1800"/>
              <a:t>All the classifiers performed well, so the ensemble also performed well. </a:t>
            </a:r>
            <a:endParaRPr sz="1800"/>
          </a:p>
          <a:p>
            <a:pPr indent="0" lvl="0" marL="457200" rtl="0" algn="l">
              <a:lnSpc>
                <a:spcPct val="115000"/>
              </a:lnSpc>
              <a:spcBef>
                <a:spcPts val="0"/>
              </a:spcBef>
              <a:spcAft>
                <a:spcPts val="0"/>
              </a:spcAft>
              <a:buNone/>
            </a:pPr>
            <a:r>
              <a:t/>
            </a:r>
            <a:endParaRPr sz="1800"/>
          </a:p>
        </p:txBody>
      </p:sp>
      <p:sp>
        <p:nvSpPr>
          <p:cNvPr id="218" name="Google Shape;218;p37"/>
          <p:cNvSpPr txBox="1"/>
          <p:nvPr>
            <p:ph type="title"/>
          </p:nvPr>
        </p:nvSpPr>
        <p:spPr>
          <a:xfrm>
            <a:off x="628650" y="273849"/>
            <a:ext cx="7886700" cy="78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Tahoma"/>
              <a:buNone/>
            </a:pPr>
            <a:r>
              <a:rPr lang="en-GB" sz="1800">
                <a:latin typeface="Calibri"/>
                <a:ea typeface="Calibri"/>
                <a:cs typeface="Calibri"/>
                <a:sym typeface="Calibri"/>
              </a:rPr>
              <a:t>Binary Classification - Ensemble method</a:t>
            </a:r>
            <a:endParaRPr sz="1800">
              <a:latin typeface="Calibri"/>
              <a:ea typeface="Calibri"/>
              <a:cs typeface="Calibri"/>
              <a:sym typeface="Calibri"/>
            </a:endParaRPr>
          </a:p>
        </p:txBody>
      </p:sp>
      <p:sp>
        <p:nvSpPr>
          <p:cNvPr id="219" name="Google Shape;219;p37"/>
          <p:cNvSpPr txBox="1"/>
          <p:nvPr/>
        </p:nvSpPr>
        <p:spPr>
          <a:xfrm>
            <a:off x="4744850" y="1864350"/>
            <a:ext cx="4330500" cy="16533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35714"/>
              </a:lnSpc>
              <a:spcBef>
                <a:spcPts val="0"/>
              </a:spcBef>
              <a:spcAft>
                <a:spcPts val="0"/>
              </a:spcAft>
              <a:buNone/>
            </a:pPr>
            <a:r>
              <a:rPr lang="en-GB" sz="1050">
                <a:solidFill>
                  <a:srgbClr val="434343"/>
                </a:solidFill>
                <a:highlight>
                  <a:srgbClr val="FFFFFF"/>
                </a:highlight>
                <a:latin typeface="Courier New"/>
                <a:ea typeface="Courier New"/>
                <a:cs typeface="Courier New"/>
                <a:sym typeface="Courier New"/>
              </a:rPr>
              <a:t>Accuracy: 0.99 (+/- 0.02) [Logistic Regression]</a:t>
            </a:r>
            <a:endParaRPr sz="1050">
              <a:solidFill>
                <a:srgbClr val="434343"/>
              </a:solidFill>
              <a:highlight>
                <a:srgbClr val="FFFFFF"/>
              </a:highlight>
              <a:latin typeface="Courier New"/>
              <a:ea typeface="Courier New"/>
              <a:cs typeface="Courier New"/>
              <a:sym typeface="Courier New"/>
            </a:endParaRPr>
          </a:p>
          <a:p>
            <a:pPr indent="0" lvl="0" marL="0" rtl="0" algn="just">
              <a:lnSpc>
                <a:spcPct val="135714"/>
              </a:lnSpc>
              <a:spcBef>
                <a:spcPts val="0"/>
              </a:spcBef>
              <a:spcAft>
                <a:spcPts val="0"/>
              </a:spcAft>
              <a:buNone/>
            </a:pPr>
            <a:r>
              <a:rPr lang="en-GB" sz="1050">
                <a:solidFill>
                  <a:srgbClr val="434343"/>
                </a:solidFill>
                <a:highlight>
                  <a:srgbClr val="FFFFFF"/>
                </a:highlight>
                <a:latin typeface="Courier New"/>
                <a:ea typeface="Courier New"/>
                <a:cs typeface="Courier New"/>
                <a:sym typeface="Courier New"/>
              </a:rPr>
              <a:t>Accuracy: 0.99 (+/- 0.02) [Support Vector Machine]</a:t>
            </a:r>
            <a:endParaRPr sz="1050">
              <a:solidFill>
                <a:srgbClr val="434343"/>
              </a:solidFill>
              <a:highlight>
                <a:srgbClr val="FFFFFF"/>
              </a:highlight>
              <a:latin typeface="Courier New"/>
              <a:ea typeface="Courier New"/>
              <a:cs typeface="Courier New"/>
              <a:sym typeface="Courier New"/>
            </a:endParaRPr>
          </a:p>
          <a:p>
            <a:pPr indent="0" lvl="0" marL="0" rtl="0" algn="just">
              <a:lnSpc>
                <a:spcPct val="135714"/>
              </a:lnSpc>
              <a:spcBef>
                <a:spcPts val="0"/>
              </a:spcBef>
              <a:spcAft>
                <a:spcPts val="0"/>
              </a:spcAft>
              <a:buNone/>
            </a:pPr>
            <a:r>
              <a:rPr lang="en-GB" sz="1050">
                <a:solidFill>
                  <a:srgbClr val="434343"/>
                </a:solidFill>
                <a:highlight>
                  <a:srgbClr val="FFFFFF"/>
                </a:highlight>
                <a:latin typeface="Courier New"/>
                <a:ea typeface="Courier New"/>
                <a:cs typeface="Courier New"/>
                <a:sym typeface="Courier New"/>
              </a:rPr>
              <a:t>Accuracy: 0.99 (+/- 0.02) [K Nearest Neighbor]</a:t>
            </a:r>
            <a:endParaRPr sz="1050">
              <a:solidFill>
                <a:srgbClr val="434343"/>
              </a:solidFill>
              <a:highlight>
                <a:srgbClr val="FFFFFF"/>
              </a:highlight>
              <a:latin typeface="Courier New"/>
              <a:ea typeface="Courier New"/>
              <a:cs typeface="Courier New"/>
              <a:sym typeface="Courier New"/>
            </a:endParaRPr>
          </a:p>
          <a:p>
            <a:pPr indent="0" lvl="0" marL="0" rtl="0" algn="just">
              <a:lnSpc>
                <a:spcPct val="135714"/>
              </a:lnSpc>
              <a:spcBef>
                <a:spcPts val="0"/>
              </a:spcBef>
              <a:spcAft>
                <a:spcPts val="0"/>
              </a:spcAft>
              <a:buNone/>
            </a:pPr>
            <a:r>
              <a:rPr lang="en-GB" sz="1050">
                <a:solidFill>
                  <a:srgbClr val="434343"/>
                </a:solidFill>
                <a:highlight>
                  <a:srgbClr val="FFFFFF"/>
                </a:highlight>
                <a:latin typeface="Courier New"/>
                <a:ea typeface="Courier New"/>
                <a:cs typeface="Courier New"/>
                <a:sym typeface="Courier New"/>
              </a:rPr>
              <a:t>Accuracy: 0.97 (+/- 0.07) [Decision Tree]</a:t>
            </a:r>
            <a:endParaRPr sz="1050">
              <a:solidFill>
                <a:srgbClr val="434343"/>
              </a:solidFill>
              <a:highlight>
                <a:srgbClr val="FFFFFF"/>
              </a:highlight>
              <a:latin typeface="Courier New"/>
              <a:ea typeface="Courier New"/>
              <a:cs typeface="Courier New"/>
              <a:sym typeface="Courier New"/>
            </a:endParaRPr>
          </a:p>
          <a:p>
            <a:pPr indent="0" lvl="0" marL="0" rtl="0" algn="just">
              <a:lnSpc>
                <a:spcPct val="135714"/>
              </a:lnSpc>
              <a:spcBef>
                <a:spcPts val="0"/>
              </a:spcBef>
              <a:spcAft>
                <a:spcPts val="0"/>
              </a:spcAft>
              <a:buClr>
                <a:schemeClr val="dk1"/>
              </a:buClr>
              <a:buSzPts val="1100"/>
              <a:buFont typeface="Arial"/>
              <a:buNone/>
            </a:pPr>
            <a:r>
              <a:rPr lang="en-GB" sz="1050">
                <a:solidFill>
                  <a:srgbClr val="434343"/>
                </a:solidFill>
                <a:highlight>
                  <a:srgbClr val="FFFFFF"/>
                </a:highlight>
                <a:latin typeface="Courier New"/>
                <a:ea typeface="Courier New"/>
                <a:cs typeface="Courier New"/>
                <a:sym typeface="Courier New"/>
              </a:rPr>
              <a:t>Accuracy: 0.99 (+/- 0.03) [Ensemble]</a:t>
            </a:r>
            <a:endParaRPr sz="1050">
              <a:solidFill>
                <a:srgbClr val="434343"/>
              </a:solidFill>
              <a:highlight>
                <a:srgbClr val="FFFFFF"/>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idx="1" type="body"/>
          </p:nvPr>
        </p:nvSpPr>
        <p:spPr>
          <a:xfrm>
            <a:off x="628650" y="1055350"/>
            <a:ext cx="3873900" cy="3066600"/>
          </a:xfrm>
          <a:prstGeom prst="rect">
            <a:avLst/>
          </a:prstGeom>
          <a:noFill/>
          <a:ln cap="flat" cmpd="sng" w="9525">
            <a:solidFill>
              <a:srgbClr val="D9D9D9"/>
            </a:solidFill>
            <a:prstDash val="solid"/>
            <a:round/>
            <a:headEnd len="sm" w="sm" type="none"/>
            <a:tailEnd len="sm" w="sm" type="none"/>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Char char="➢"/>
            </a:pPr>
            <a:r>
              <a:rPr lang="en-GB" sz="1800"/>
              <a:t>To generate decision boundaries, the </a:t>
            </a:r>
            <a:r>
              <a:rPr lang="en-GB" sz="1800"/>
              <a:t>data frame</a:t>
            </a:r>
            <a:r>
              <a:rPr lang="en-GB" sz="1800"/>
              <a:t> is reduced to two dimensions by using PCA analysis.</a:t>
            </a:r>
            <a:endParaRPr sz="1800"/>
          </a:p>
          <a:p>
            <a:pPr indent="-342900" lvl="0" marL="457200" rtl="0" algn="l">
              <a:lnSpc>
                <a:spcPct val="115000"/>
              </a:lnSpc>
              <a:spcBef>
                <a:spcPts val="0"/>
              </a:spcBef>
              <a:spcAft>
                <a:spcPts val="0"/>
              </a:spcAft>
              <a:buSzPts val="1800"/>
              <a:buChar char="➢"/>
            </a:pPr>
            <a:r>
              <a:rPr lang="en-GB" sz="1800"/>
              <a:t>We can see that the decision boundaries do a good job at </a:t>
            </a:r>
            <a:r>
              <a:rPr lang="en-GB" sz="1800"/>
              <a:t>separating</a:t>
            </a:r>
            <a:r>
              <a:rPr lang="en-GB" sz="1800"/>
              <a:t> the class labels</a:t>
            </a:r>
            <a:endParaRPr sz="1800"/>
          </a:p>
        </p:txBody>
      </p:sp>
      <p:sp>
        <p:nvSpPr>
          <p:cNvPr id="225" name="Google Shape;225;p38"/>
          <p:cNvSpPr txBox="1"/>
          <p:nvPr>
            <p:ph type="title"/>
          </p:nvPr>
        </p:nvSpPr>
        <p:spPr>
          <a:xfrm>
            <a:off x="628650" y="273849"/>
            <a:ext cx="7886700" cy="78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Tahoma"/>
              <a:buNone/>
            </a:pPr>
            <a:r>
              <a:rPr lang="en-GB" sz="1800">
                <a:latin typeface="Calibri"/>
                <a:ea typeface="Calibri"/>
                <a:cs typeface="Calibri"/>
                <a:sym typeface="Calibri"/>
              </a:rPr>
              <a:t>Binary Classification - Decision boundary</a:t>
            </a:r>
            <a:endParaRPr sz="1800">
              <a:latin typeface="Calibri"/>
              <a:ea typeface="Calibri"/>
              <a:cs typeface="Calibri"/>
              <a:sym typeface="Calibri"/>
            </a:endParaRPr>
          </a:p>
        </p:txBody>
      </p:sp>
      <p:pic>
        <p:nvPicPr>
          <p:cNvPr id="226" name="Google Shape;226;p38"/>
          <p:cNvPicPr preferRelativeResize="0"/>
          <p:nvPr/>
        </p:nvPicPr>
        <p:blipFill>
          <a:blip r:embed="rId3">
            <a:alphaModFix/>
          </a:blip>
          <a:stretch>
            <a:fillRect/>
          </a:stretch>
        </p:blipFill>
        <p:spPr>
          <a:xfrm>
            <a:off x="4572000" y="816188"/>
            <a:ext cx="4436675" cy="3544926"/>
          </a:xfrm>
          <a:prstGeom prst="rect">
            <a:avLst/>
          </a:prstGeom>
          <a:noFill/>
          <a:ln cap="flat" cmpd="sng" w="9525">
            <a:solidFill>
              <a:srgbClr val="D9D9D9"/>
            </a:solidFill>
            <a:prstDash val="solid"/>
            <a:round/>
            <a:headEnd len="sm" w="sm" type="none"/>
            <a:tailEnd len="sm" w="sm" type="none"/>
          </a:ln>
        </p:spPr>
      </p:pic>
      <p:sp>
        <p:nvSpPr>
          <p:cNvPr id="227" name="Google Shape;227;p38"/>
          <p:cNvSpPr txBox="1"/>
          <p:nvPr/>
        </p:nvSpPr>
        <p:spPr>
          <a:xfrm>
            <a:off x="7285325" y="2475263"/>
            <a:ext cx="781800" cy="2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latin typeface="Calibri"/>
                <a:ea typeface="Calibri"/>
                <a:cs typeface="Calibri"/>
                <a:sym typeface="Calibri"/>
              </a:rPr>
              <a:t>Decision tree</a:t>
            </a:r>
            <a:endParaRPr sz="7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idx="1" type="body"/>
          </p:nvPr>
        </p:nvSpPr>
        <p:spPr>
          <a:xfrm>
            <a:off x="628650" y="1055350"/>
            <a:ext cx="3873900" cy="3066600"/>
          </a:xfrm>
          <a:prstGeom prst="rect">
            <a:avLst/>
          </a:prstGeom>
          <a:noFill/>
          <a:ln cap="flat" cmpd="sng" w="9525">
            <a:solidFill>
              <a:srgbClr val="D9D9D9"/>
            </a:solidFill>
            <a:prstDash val="solid"/>
            <a:round/>
            <a:headEnd len="sm" w="sm" type="none"/>
            <a:tailEnd len="sm" w="sm" type="none"/>
          </a:ln>
        </p:spPr>
        <p:txBody>
          <a:bodyPr anchorCtr="0" anchor="t" bIns="45700" lIns="91425" spcFirstLastPara="1" rIns="91425" wrap="square" tIns="45700">
            <a:noAutofit/>
          </a:bodyPr>
          <a:lstStyle/>
          <a:p>
            <a:pPr indent="-374650" lvl="0" marL="457200" rtl="0" algn="just">
              <a:lnSpc>
                <a:spcPct val="115000"/>
              </a:lnSpc>
              <a:spcBef>
                <a:spcPts val="0"/>
              </a:spcBef>
              <a:spcAft>
                <a:spcPts val="0"/>
              </a:spcAft>
              <a:buSzPts val="2300"/>
              <a:buFont typeface="Calibri"/>
              <a:buChar char="➢"/>
            </a:pPr>
            <a:r>
              <a:rPr lang="en-GB" sz="1600">
                <a:solidFill>
                  <a:srgbClr val="212121"/>
                </a:solidFill>
                <a:highlight>
                  <a:srgbClr val="FFFFFF"/>
                </a:highlight>
              </a:rPr>
              <a:t>To reduce the trade-off of overfitting in decision trees, we have implemented Random Forest Classifier. For Random Forest Classifier, our accuracy was 99.5%.</a:t>
            </a:r>
            <a:endParaRPr sz="2300"/>
          </a:p>
        </p:txBody>
      </p:sp>
      <p:sp>
        <p:nvSpPr>
          <p:cNvPr id="233" name="Google Shape;233;p39"/>
          <p:cNvSpPr txBox="1"/>
          <p:nvPr>
            <p:ph type="title"/>
          </p:nvPr>
        </p:nvSpPr>
        <p:spPr>
          <a:xfrm>
            <a:off x="628650" y="273849"/>
            <a:ext cx="7886700" cy="78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Tahoma"/>
              <a:buNone/>
            </a:pPr>
            <a:r>
              <a:rPr lang="en-GB" sz="1800">
                <a:latin typeface="Calibri"/>
                <a:ea typeface="Calibri"/>
                <a:cs typeface="Calibri"/>
                <a:sym typeface="Calibri"/>
              </a:rPr>
              <a:t>Binary Classification - Random Forest</a:t>
            </a:r>
            <a:endParaRPr sz="1800">
              <a:latin typeface="Calibri"/>
              <a:ea typeface="Calibri"/>
              <a:cs typeface="Calibri"/>
              <a:sym typeface="Calibri"/>
            </a:endParaRPr>
          </a:p>
        </p:txBody>
      </p:sp>
      <p:pic>
        <p:nvPicPr>
          <p:cNvPr id="234" name="Google Shape;234;p39"/>
          <p:cNvPicPr preferRelativeResize="0"/>
          <p:nvPr/>
        </p:nvPicPr>
        <p:blipFill>
          <a:blip r:embed="rId3">
            <a:alphaModFix/>
          </a:blip>
          <a:stretch>
            <a:fillRect/>
          </a:stretch>
        </p:blipFill>
        <p:spPr>
          <a:xfrm>
            <a:off x="4654950" y="1207749"/>
            <a:ext cx="4114800" cy="2743200"/>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idx="1" type="body"/>
          </p:nvPr>
        </p:nvSpPr>
        <p:spPr>
          <a:xfrm>
            <a:off x="628650" y="1055350"/>
            <a:ext cx="7886700" cy="2759400"/>
          </a:xfrm>
          <a:prstGeom prst="rect">
            <a:avLst/>
          </a:prstGeom>
          <a:noFill/>
          <a:ln cap="flat" cmpd="sng" w="9525">
            <a:solidFill>
              <a:srgbClr val="D9D9D9"/>
            </a:solidFill>
            <a:prstDash val="solid"/>
            <a:round/>
            <a:headEnd len="sm" w="sm" type="none"/>
            <a:tailEnd len="sm" w="sm" type="none"/>
          </a:ln>
        </p:spPr>
        <p:txBody>
          <a:bodyPr anchorCtr="0" anchor="t" bIns="45700" lIns="91425" spcFirstLastPara="1" rIns="91425" wrap="square" tIns="45700">
            <a:noAutofit/>
          </a:bodyPr>
          <a:lstStyle/>
          <a:p>
            <a:pPr indent="-342900" lvl="0" marL="457200" rtl="0" algn="just">
              <a:lnSpc>
                <a:spcPct val="115000"/>
              </a:lnSpc>
              <a:spcBef>
                <a:spcPts val="0"/>
              </a:spcBef>
              <a:spcAft>
                <a:spcPts val="0"/>
              </a:spcAft>
              <a:buSzPts val="1800"/>
              <a:buFont typeface="Calibri"/>
              <a:buChar char="➢"/>
            </a:pPr>
            <a:r>
              <a:rPr lang="en-GB" sz="1800">
                <a:solidFill>
                  <a:srgbClr val="212121"/>
                </a:solidFill>
                <a:highlight>
                  <a:srgbClr val="FFFFFF"/>
                </a:highlight>
              </a:rPr>
              <a:t>In our oversampled dataset for binary classification, we have performed bagging with replacement. </a:t>
            </a:r>
            <a:endParaRPr sz="1800">
              <a:solidFill>
                <a:srgbClr val="212121"/>
              </a:solidFill>
              <a:highlight>
                <a:srgbClr val="FFFFFF"/>
              </a:highlight>
            </a:endParaRPr>
          </a:p>
          <a:p>
            <a:pPr indent="-342900" lvl="0" marL="457200" rtl="0" algn="just">
              <a:lnSpc>
                <a:spcPct val="115000"/>
              </a:lnSpc>
              <a:spcBef>
                <a:spcPts val="0"/>
              </a:spcBef>
              <a:spcAft>
                <a:spcPts val="0"/>
              </a:spcAft>
              <a:buSzPts val="1800"/>
              <a:buFont typeface="Calibri"/>
              <a:buChar char="➢"/>
            </a:pPr>
            <a:r>
              <a:rPr lang="en-GB" sz="1800">
                <a:solidFill>
                  <a:srgbClr val="212121"/>
                </a:solidFill>
                <a:highlight>
                  <a:srgbClr val="FFFFFF"/>
                </a:highlight>
              </a:rPr>
              <a:t>We have used the Decision Tree algorithm as our only estimator for bagging. Our returned result after running the bagging on test data is 100% and the Out of Bag Score is  99.7 %</a:t>
            </a:r>
            <a:endParaRPr sz="1800"/>
          </a:p>
        </p:txBody>
      </p:sp>
      <p:sp>
        <p:nvSpPr>
          <p:cNvPr id="240" name="Google Shape;240;p40"/>
          <p:cNvSpPr txBox="1"/>
          <p:nvPr>
            <p:ph type="title"/>
          </p:nvPr>
        </p:nvSpPr>
        <p:spPr>
          <a:xfrm>
            <a:off x="628650" y="273849"/>
            <a:ext cx="7886700" cy="78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Tahoma"/>
              <a:buNone/>
            </a:pPr>
            <a:r>
              <a:rPr lang="en-GB" sz="1800">
                <a:latin typeface="Calibri"/>
                <a:ea typeface="Calibri"/>
                <a:cs typeface="Calibri"/>
                <a:sym typeface="Calibri"/>
              </a:rPr>
              <a:t>Binary Classification - Bagging</a:t>
            </a:r>
            <a:endParaRPr sz="1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1"/>
          <p:cNvSpPr txBox="1"/>
          <p:nvPr>
            <p:ph idx="1" type="body"/>
          </p:nvPr>
        </p:nvSpPr>
        <p:spPr>
          <a:xfrm>
            <a:off x="628650" y="1055350"/>
            <a:ext cx="3873900" cy="3066600"/>
          </a:xfrm>
          <a:prstGeom prst="rect">
            <a:avLst/>
          </a:prstGeom>
          <a:noFill/>
          <a:ln cap="flat" cmpd="sng" w="9525">
            <a:solidFill>
              <a:srgbClr val="D9D9D9"/>
            </a:solidFill>
            <a:prstDash val="solid"/>
            <a:round/>
            <a:headEnd len="sm" w="sm" type="none"/>
            <a:tailEnd len="sm" w="sm" type="none"/>
          </a:ln>
        </p:spPr>
        <p:txBody>
          <a:bodyPr anchorCtr="0" anchor="t" bIns="45700" lIns="91425" spcFirstLastPara="1" rIns="91425" wrap="square" tIns="45700">
            <a:noAutofit/>
          </a:bodyPr>
          <a:lstStyle/>
          <a:p>
            <a:pPr indent="-342900" lvl="0" marL="457200" rtl="0" algn="just">
              <a:lnSpc>
                <a:spcPct val="115000"/>
              </a:lnSpc>
              <a:spcBef>
                <a:spcPts val="0"/>
              </a:spcBef>
              <a:spcAft>
                <a:spcPts val="0"/>
              </a:spcAft>
              <a:buClr>
                <a:srgbClr val="212121"/>
              </a:buClr>
              <a:buSzPts val="1800"/>
              <a:buChar char="➢"/>
            </a:pPr>
            <a:r>
              <a:rPr lang="en-GB" sz="1800">
                <a:solidFill>
                  <a:srgbClr val="212121"/>
                </a:solidFill>
                <a:highlight>
                  <a:srgbClr val="FFFFFF"/>
                </a:highlight>
              </a:rPr>
              <a:t>We see from the ROC Curve that our models perform better than random sampling. </a:t>
            </a:r>
            <a:endParaRPr sz="1800">
              <a:solidFill>
                <a:srgbClr val="212121"/>
              </a:solidFill>
              <a:highlight>
                <a:srgbClr val="FFFFFF"/>
              </a:highlight>
            </a:endParaRPr>
          </a:p>
          <a:p>
            <a:pPr indent="0" lvl="0" marL="0" rtl="0" algn="just">
              <a:lnSpc>
                <a:spcPct val="115000"/>
              </a:lnSpc>
              <a:spcBef>
                <a:spcPts val="0"/>
              </a:spcBef>
              <a:spcAft>
                <a:spcPts val="0"/>
              </a:spcAft>
              <a:buNone/>
            </a:pPr>
            <a:r>
              <a:t/>
            </a:r>
            <a:endParaRPr sz="2300"/>
          </a:p>
        </p:txBody>
      </p:sp>
      <p:sp>
        <p:nvSpPr>
          <p:cNvPr id="246" name="Google Shape;246;p41"/>
          <p:cNvSpPr txBox="1"/>
          <p:nvPr>
            <p:ph type="title"/>
          </p:nvPr>
        </p:nvSpPr>
        <p:spPr>
          <a:xfrm>
            <a:off x="628650" y="273849"/>
            <a:ext cx="7886700" cy="78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Tahoma"/>
              <a:buNone/>
            </a:pPr>
            <a:r>
              <a:rPr lang="en-GB" sz="1800">
                <a:latin typeface="Calibri"/>
                <a:ea typeface="Calibri"/>
                <a:cs typeface="Calibri"/>
                <a:sym typeface="Calibri"/>
              </a:rPr>
              <a:t>Binary Classification - ROC curve</a:t>
            </a:r>
            <a:endParaRPr sz="1800">
              <a:latin typeface="Calibri"/>
              <a:ea typeface="Calibri"/>
              <a:cs typeface="Calibri"/>
              <a:sym typeface="Calibri"/>
            </a:endParaRPr>
          </a:p>
        </p:txBody>
      </p:sp>
      <p:pic>
        <p:nvPicPr>
          <p:cNvPr id="247" name="Google Shape;247;p41"/>
          <p:cNvPicPr preferRelativeResize="0"/>
          <p:nvPr/>
        </p:nvPicPr>
        <p:blipFill>
          <a:blip r:embed="rId3">
            <a:alphaModFix/>
          </a:blip>
          <a:stretch>
            <a:fillRect/>
          </a:stretch>
        </p:blipFill>
        <p:spPr>
          <a:xfrm>
            <a:off x="4654950" y="1207749"/>
            <a:ext cx="4114800" cy="2743200"/>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2"/>
          <p:cNvSpPr txBox="1"/>
          <p:nvPr>
            <p:ph idx="1" type="body"/>
          </p:nvPr>
        </p:nvSpPr>
        <p:spPr>
          <a:xfrm>
            <a:off x="628650" y="1055351"/>
            <a:ext cx="7886700" cy="3066600"/>
          </a:xfrm>
          <a:prstGeom prst="rect">
            <a:avLst/>
          </a:prstGeom>
          <a:noFill/>
          <a:ln>
            <a:noFill/>
          </a:ln>
        </p:spPr>
        <p:txBody>
          <a:bodyPr anchorCtr="0" anchor="t" bIns="45700" lIns="91425" spcFirstLastPara="1" rIns="91425" wrap="square" tIns="45700">
            <a:noAutofit/>
          </a:bodyPr>
          <a:lstStyle/>
          <a:p>
            <a:pPr indent="-342900" lvl="0" marL="457200" rtl="0" algn="l">
              <a:lnSpc>
                <a:spcPct val="200000"/>
              </a:lnSpc>
              <a:spcBef>
                <a:spcPts val="0"/>
              </a:spcBef>
              <a:spcAft>
                <a:spcPts val="0"/>
              </a:spcAft>
              <a:buSzPts val="1800"/>
              <a:buChar char="➢"/>
            </a:pPr>
            <a:r>
              <a:rPr lang="en-GB" sz="1800"/>
              <a:t>For multi-class classification, the target labels are [0= Blood donor, 0s= suspect blood donor, 1=Hepatitis, 2= Fibrosis, 3= Cirrhosis]</a:t>
            </a:r>
            <a:endParaRPr sz="1800"/>
          </a:p>
          <a:p>
            <a:pPr indent="-342900" lvl="0" marL="457200" rtl="0" algn="l">
              <a:lnSpc>
                <a:spcPct val="200000"/>
              </a:lnSpc>
              <a:spcBef>
                <a:spcPts val="0"/>
              </a:spcBef>
              <a:spcAft>
                <a:spcPts val="0"/>
              </a:spcAft>
              <a:buSzPts val="1800"/>
              <a:buChar char="➢"/>
            </a:pPr>
            <a:r>
              <a:rPr lang="en-GB" sz="1800"/>
              <a:t>Various stages of hepatitis are “1=Hepatitis, 2=Fibrosis, 3=Cirrhosis”.</a:t>
            </a:r>
            <a:endParaRPr sz="1800"/>
          </a:p>
          <a:p>
            <a:pPr indent="-342900" lvl="0" marL="457200" rtl="0" algn="l">
              <a:lnSpc>
                <a:spcPct val="200000"/>
              </a:lnSpc>
              <a:spcBef>
                <a:spcPts val="0"/>
              </a:spcBef>
              <a:spcAft>
                <a:spcPts val="0"/>
              </a:spcAft>
              <a:buSzPts val="1800"/>
              <a:buChar char="➢"/>
            </a:pPr>
            <a:r>
              <a:rPr lang="en-GB" sz="1800"/>
              <a:t>Blood donors target labels “0=Blood donor, 0s= suspect blood donor.”</a:t>
            </a:r>
            <a:endParaRPr sz="1800"/>
          </a:p>
        </p:txBody>
      </p:sp>
      <p:sp>
        <p:nvSpPr>
          <p:cNvPr id="253" name="Google Shape;253;p42"/>
          <p:cNvSpPr txBox="1"/>
          <p:nvPr>
            <p:ph type="title"/>
          </p:nvPr>
        </p:nvSpPr>
        <p:spPr>
          <a:xfrm>
            <a:off x="628650" y="273849"/>
            <a:ext cx="7886700" cy="78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Tahoma"/>
              <a:buNone/>
            </a:pPr>
            <a:r>
              <a:rPr lang="en-GB" sz="1800">
                <a:latin typeface="Calibri"/>
                <a:ea typeface="Calibri"/>
                <a:cs typeface="Calibri"/>
                <a:sym typeface="Calibri"/>
              </a:rPr>
              <a:t>Multi-class classification</a:t>
            </a:r>
            <a:endParaRPr sz="18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3"/>
          <p:cNvSpPr txBox="1"/>
          <p:nvPr>
            <p:ph idx="1" type="body"/>
          </p:nvPr>
        </p:nvSpPr>
        <p:spPr>
          <a:xfrm>
            <a:off x="249825" y="1217613"/>
            <a:ext cx="3943200" cy="1141200"/>
          </a:xfrm>
          <a:prstGeom prst="rect">
            <a:avLst/>
          </a:prstGeom>
          <a:noFill/>
          <a:ln cap="flat" cmpd="sng" w="9525">
            <a:solidFill>
              <a:srgbClr val="999999"/>
            </a:solidFill>
            <a:prstDash val="solid"/>
            <a:round/>
            <a:headEnd len="sm" w="sm" type="none"/>
            <a:tailEnd len="sm" w="sm" type="none"/>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Char char="➢"/>
            </a:pPr>
            <a:r>
              <a:rPr b="1" lang="en-GB" sz="1800"/>
              <a:t>Same steps </a:t>
            </a:r>
            <a:r>
              <a:rPr lang="en-GB" sz="1800"/>
              <a:t>same as the Binary problem</a:t>
            </a:r>
            <a:endParaRPr sz="1800"/>
          </a:p>
          <a:p>
            <a:pPr indent="457200" lvl="0" marL="0" rtl="0" algn="l">
              <a:lnSpc>
                <a:spcPct val="135714"/>
              </a:lnSpc>
              <a:spcBef>
                <a:spcPts val="0"/>
              </a:spcBef>
              <a:spcAft>
                <a:spcPts val="0"/>
              </a:spcAft>
              <a:buNone/>
            </a:pPr>
            <a:r>
              <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t/>
            </a:r>
            <a:endParaRPr sz="1800"/>
          </a:p>
        </p:txBody>
      </p:sp>
      <p:sp>
        <p:nvSpPr>
          <p:cNvPr id="259" name="Google Shape;259;p43"/>
          <p:cNvSpPr txBox="1"/>
          <p:nvPr>
            <p:ph type="title"/>
          </p:nvPr>
        </p:nvSpPr>
        <p:spPr>
          <a:xfrm>
            <a:off x="249825" y="273850"/>
            <a:ext cx="8295300" cy="78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Tahoma"/>
              <a:buNone/>
            </a:pPr>
            <a:r>
              <a:rPr lang="en-GB" sz="1800">
                <a:latin typeface="Calibri"/>
                <a:ea typeface="Calibri"/>
                <a:cs typeface="Calibri"/>
                <a:sym typeface="Calibri"/>
              </a:rPr>
              <a:t>Data Preparation (Total data instances 615)</a:t>
            </a:r>
            <a:endParaRPr sz="1800">
              <a:latin typeface="Calibri"/>
              <a:ea typeface="Calibri"/>
              <a:cs typeface="Calibri"/>
              <a:sym typeface="Calibri"/>
            </a:endParaRPr>
          </a:p>
        </p:txBody>
      </p:sp>
      <p:sp>
        <p:nvSpPr>
          <p:cNvPr id="260" name="Google Shape;260;p43"/>
          <p:cNvSpPr txBox="1"/>
          <p:nvPr>
            <p:ph idx="1" type="body"/>
          </p:nvPr>
        </p:nvSpPr>
        <p:spPr>
          <a:xfrm>
            <a:off x="249825" y="2521075"/>
            <a:ext cx="3943200" cy="1141200"/>
          </a:xfrm>
          <a:prstGeom prst="rect">
            <a:avLst/>
          </a:prstGeom>
          <a:noFill/>
          <a:ln cap="flat" cmpd="sng" w="9525">
            <a:solidFill>
              <a:srgbClr val="999999"/>
            </a:solidFill>
            <a:prstDash val="solid"/>
            <a:round/>
            <a:headEnd len="sm" w="sm" type="none"/>
            <a:tailEnd len="sm" w="sm" type="none"/>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Char char="➢"/>
            </a:pPr>
            <a:r>
              <a:rPr b="1" lang="en-GB" sz="1800"/>
              <a:t>Before SMOTE algorithm:</a:t>
            </a:r>
            <a:endParaRPr b="1" sz="1800"/>
          </a:p>
          <a:p>
            <a:pPr indent="0" lvl="0" marL="457200" rtl="0" algn="l">
              <a:lnSpc>
                <a:spcPct val="135714"/>
              </a:lnSpc>
              <a:spcBef>
                <a:spcPts val="0"/>
              </a:spcBef>
              <a:spcAft>
                <a:spcPts val="0"/>
              </a:spcAft>
              <a:buNone/>
            </a:pPr>
            <a:r>
              <a:rPr lang="en-GB" sz="1800"/>
              <a:t>Addressing the class imbalance   problem - Apply SMOTE algorithm.</a:t>
            </a:r>
            <a:endParaRPr sz="1800"/>
          </a:p>
          <a:p>
            <a:pPr indent="0" lvl="0" marL="457200" rtl="0" algn="l">
              <a:lnSpc>
                <a:spcPct val="115000"/>
              </a:lnSpc>
              <a:spcBef>
                <a:spcPts val="0"/>
              </a:spcBef>
              <a:spcAft>
                <a:spcPts val="0"/>
              </a:spcAft>
              <a:buNone/>
            </a:pPr>
            <a:r>
              <a:rPr lang="en-GB" sz="1800"/>
              <a:t>	</a:t>
            </a:r>
            <a:endParaRPr sz="1800"/>
          </a:p>
          <a:p>
            <a:pPr indent="0" lvl="0" marL="457200" rtl="0" algn="l">
              <a:lnSpc>
                <a:spcPct val="115000"/>
              </a:lnSpc>
              <a:spcBef>
                <a:spcPts val="0"/>
              </a:spcBef>
              <a:spcAft>
                <a:spcPts val="0"/>
              </a:spcAft>
              <a:buNone/>
            </a:pPr>
            <a:r>
              <a:t/>
            </a:r>
            <a:endParaRPr sz="1800"/>
          </a:p>
        </p:txBody>
      </p:sp>
      <p:pic>
        <p:nvPicPr>
          <p:cNvPr id="261" name="Google Shape;261;p43"/>
          <p:cNvPicPr preferRelativeResize="0"/>
          <p:nvPr/>
        </p:nvPicPr>
        <p:blipFill>
          <a:blip r:embed="rId3">
            <a:alphaModFix/>
          </a:blip>
          <a:stretch>
            <a:fillRect/>
          </a:stretch>
        </p:blipFill>
        <p:spPr>
          <a:xfrm>
            <a:off x="4438100" y="1419925"/>
            <a:ext cx="4527351" cy="1853775"/>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4"/>
          <p:cNvSpPr txBox="1"/>
          <p:nvPr>
            <p:ph type="title"/>
          </p:nvPr>
        </p:nvSpPr>
        <p:spPr>
          <a:xfrm>
            <a:off x="628650" y="273849"/>
            <a:ext cx="7886700" cy="78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Tahoma"/>
              <a:buNone/>
            </a:pPr>
            <a:r>
              <a:rPr lang="en-GB" sz="1800">
                <a:latin typeface="Calibri"/>
                <a:ea typeface="Calibri"/>
                <a:cs typeface="Calibri"/>
                <a:sym typeface="Calibri"/>
              </a:rPr>
              <a:t>Data Preparation (After applying SMOTE algorithm)</a:t>
            </a:r>
            <a:endParaRPr sz="1800">
              <a:latin typeface="Calibri"/>
              <a:ea typeface="Calibri"/>
              <a:cs typeface="Calibri"/>
              <a:sym typeface="Calibri"/>
            </a:endParaRPr>
          </a:p>
        </p:txBody>
      </p:sp>
      <p:pic>
        <p:nvPicPr>
          <p:cNvPr id="267" name="Google Shape;267;p44"/>
          <p:cNvPicPr preferRelativeResize="0"/>
          <p:nvPr/>
        </p:nvPicPr>
        <p:blipFill>
          <a:blip r:embed="rId3">
            <a:alphaModFix/>
          </a:blip>
          <a:stretch>
            <a:fillRect/>
          </a:stretch>
        </p:blipFill>
        <p:spPr>
          <a:xfrm>
            <a:off x="1570750" y="859850"/>
            <a:ext cx="5631725" cy="3544975"/>
          </a:xfrm>
          <a:prstGeom prst="rect">
            <a:avLst/>
          </a:prstGeom>
          <a:noFill/>
          <a:ln>
            <a:noFill/>
          </a:ln>
        </p:spPr>
      </p:pic>
      <p:sp>
        <p:nvSpPr>
          <p:cNvPr id="268" name="Google Shape;268;p44"/>
          <p:cNvSpPr txBox="1"/>
          <p:nvPr/>
        </p:nvSpPr>
        <p:spPr>
          <a:xfrm>
            <a:off x="6433275" y="547175"/>
            <a:ext cx="2220000" cy="3831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alibri"/>
                <a:ea typeface="Calibri"/>
                <a:cs typeface="Calibri"/>
                <a:sym typeface="Calibri"/>
              </a:rPr>
              <a:t>Each class - 533 instances</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5"/>
          <p:cNvSpPr txBox="1"/>
          <p:nvPr>
            <p:ph type="title"/>
          </p:nvPr>
        </p:nvSpPr>
        <p:spPr>
          <a:xfrm>
            <a:off x="628650" y="273849"/>
            <a:ext cx="7886700" cy="78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Tahoma"/>
              <a:buNone/>
            </a:pPr>
            <a:r>
              <a:rPr lang="en-GB" sz="1800">
                <a:latin typeface="Calibri"/>
                <a:ea typeface="Calibri"/>
                <a:cs typeface="Calibri"/>
                <a:sym typeface="Calibri"/>
              </a:rPr>
              <a:t>Multi-class</a:t>
            </a:r>
            <a:r>
              <a:rPr lang="en-GB" sz="1800">
                <a:latin typeface="Calibri"/>
                <a:ea typeface="Calibri"/>
                <a:cs typeface="Calibri"/>
                <a:sym typeface="Calibri"/>
              </a:rPr>
              <a:t> Classification - Accuracy</a:t>
            </a:r>
            <a:endParaRPr sz="1800">
              <a:latin typeface="Calibri"/>
              <a:ea typeface="Calibri"/>
              <a:cs typeface="Calibri"/>
              <a:sym typeface="Calibri"/>
            </a:endParaRPr>
          </a:p>
        </p:txBody>
      </p:sp>
      <p:pic>
        <p:nvPicPr>
          <p:cNvPr id="274" name="Google Shape;274;p45"/>
          <p:cNvPicPr preferRelativeResize="0"/>
          <p:nvPr/>
        </p:nvPicPr>
        <p:blipFill>
          <a:blip r:embed="rId3">
            <a:alphaModFix/>
          </a:blip>
          <a:stretch>
            <a:fillRect/>
          </a:stretch>
        </p:blipFill>
        <p:spPr>
          <a:xfrm>
            <a:off x="758425" y="1141275"/>
            <a:ext cx="2681100" cy="1907300"/>
          </a:xfrm>
          <a:prstGeom prst="rect">
            <a:avLst/>
          </a:prstGeom>
          <a:noFill/>
          <a:ln cap="flat" cmpd="sng" w="9525">
            <a:solidFill>
              <a:srgbClr val="D9D9D9"/>
            </a:solidFill>
            <a:prstDash val="solid"/>
            <a:round/>
            <a:headEnd len="sm" w="sm" type="none"/>
            <a:tailEnd len="sm" w="sm" type="none"/>
          </a:ln>
        </p:spPr>
      </p:pic>
      <p:pic>
        <p:nvPicPr>
          <p:cNvPr id="275" name="Google Shape;275;p45"/>
          <p:cNvPicPr preferRelativeResize="0"/>
          <p:nvPr/>
        </p:nvPicPr>
        <p:blipFill>
          <a:blip r:embed="rId4">
            <a:alphaModFix/>
          </a:blip>
          <a:stretch>
            <a:fillRect/>
          </a:stretch>
        </p:blipFill>
        <p:spPr>
          <a:xfrm>
            <a:off x="4310500" y="273850"/>
            <a:ext cx="2768650" cy="1969600"/>
          </a:xfrm>
          <a:prstGeom prst="rect">
            <a:avLst/>
          </a:prstGeom>
          <a:noFill/>
          <a:ln cap="flat" cmpd="sng" w="9525">
            <a:solidFill>
              <a:srgbClr val="D9D9D9"/>
            </a:solidFill>
            <a:prstDash val="solid"/>
            <a:round/>
            <a:headEnd len="sm" w="sm" type="none"/>
            <a:tailEnd len="sm" w="sm" type="none"/>
          </a:ln>
        </p:spPr>
      </p:pic>
      <p:pic>
        <p:nvPicPr>
          <p:cNvPr id="276" name="Google Shape;276;p45"/>
          <p:cNvPicPr preferRelativeResize="0"/>
          <p:nvPr/>
        </p:nvPicPr>
        <p:blipFill>
          <a:blip r:embed="rId5">
            <a:alphaModFix/>
          </a:blip>
          <a:stretch>
            <a:fillRect/>
          </a:stretch>
        </p:blipFill>
        <p:spPr>
          <a:xfrm>
            <a:off x="6057000" y="2345050"/>
            <a:ext cx="2844575" cy="2051950"/>
          </a:xfrm>
          <a:prstGeom prst="rect">
            <a:avLst/>
          </a:prstGeom>
          <a:noFill/>
          <a:ln cap="flat" cmpd="sng" w="9525">
            <a:solidFill>
              <a:srgbClr val="D9D9D9"/>
            </a:solidFill>
            <a:prstDash val="solid"/>
            <a:round/>
            <a:headEnd len="sm" w="sm" type="none"/>
            <a:tailEnd len="sm" w="sm" type="none"/>
          </a:ln>
        </p:spPr>
      </p:pic>
      <p:pic>
        <p:nvPicPr>
          <p:cNvPr id="277" name="Google Shape;277;p45"/>
          <p:cNvPicPr preferRelativeResize="0"/>
          <p:nvPr/>
        </p:nvPicPr>
        <p:blipFill>
          <a:blip r:embed="rId6">
            <a:alphaModFix/>
          </a:blip>
          <a:stretch>
            <a:fillRect/>
          </a:stretch>
        </p:blipFill>
        <p:spPr>
          <a:xfrm>
            <a:off x="3472576" y="2829700"/>
            <a:ext cx="2269000" cy="1528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idx="1" type="body"/>
          </p:nvPr>
        </p:nvSpPr>
        <p:spPr>
          <a:xfrm>
            <a:off x="628650" y="906525"/>
            <a:ext cx="8235600" cy="36507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Char char="➢"/>
            </a:pPr>
            <a:r>
              <a:rPr lang="en-GB" sz="1800"/>
              <a:t>The data set contains laboratory values of blood donors and Hepatitis C patients. </a:t>
            </a:r>
            <a:endParaRPr sz="1800"/>
          </a:p>
          <a:p>
            <a:pPr indent="-342900" lvl="0" marL="457200" rtl="0" algn="l">
              <a:lnSpc>
                <a:spcPct val="150000"/>
              </a:lnSpc>
              <a:spcBef>
                <a:spcPts val="0"/>
              </a:spcBef>
              <a:spcAft>
                <a:spcPts val="0"/>
              </a:spcAft>
              <a:buSzPts val="1800"/>
              <a:buChar char="➢"/>
            </a:pPr>
            <a:r>
              <a:rPr lang="en-GB" sz="1800"/>
              <a:t>The attributes contained </a:t>
            </a:r>
            <a:r>
              <a:rPr lang="en-GB" sz="1800"/>
              <a:t>demographic values like age, sex, blood components, etc.</a:t>
            </a:r>
            <a:endParaRPr sz="1800"/>
          </a:p>
          <a:p>
            <a:pPr indent="-342900" lvl="0" marL="457200" rtl="0" algn="l">
              <a:lnSpc>
                <a:spcPct val="150000"/>
              </a:lnSpc>
              <a:spcBef>
                <a:spcPts val="0"/>
              </a:spcBef>
              <a:spcAft>
                <a:spcPts val="0"/>
              </a:spcAft>
              <a:buSzPts val="1800"/>
              <a:buChar char="➢"/>
            </a:pPr>
            <a:r>
              <a:rPr lang="en-GB" sz="1800"/>
              <a:t>Problem statement - A patient has Hepatitis or Not(Binary)? Also, which stage of Hepatitis a </a:t>
            </a:r>
            <a:r>
              <a:rPr lang="en-GB" sz="1800"/>
              <a:t>patient</a:t>
            </a:r>
            <a:r>
              <a:rPr lang="en-GB" sz="1800"/>
              <a:t> has(Multiclass)?</a:t>
            </a:r>
            <a:endParaRPr sz="1800"/>
          </a:p>
          <a:p>
            <a:pPr indent="-342900" lvl="0" marL="457200" rtl="0" algn="l">
              <a:lnSpc>
                <a:spcPct val="150000"/>
              </a:lnSpc>
              <a:spcBef>
                <a:spcPts val="0"/>
              </a:spcBef>
              <a:spcAft>
                <a:spcPts val="0"/>
              </a:spcAft>
              <a:buSzPts val="1800"/>
              <a:buChar char="➢"/>
            </a:pPr>
            <a:r>
              <a:rPr lang="en-GB" sz="1800"/>
              <a:t>The dataset is obtained from </a:t>
            </a:r>
            <a:r>
              <a:rPr lang="en-GB" sz="1800" u="sng">
                <a:solidFill>
                  <a:schemeClr val="hlink"/>
                </a:solidFill>
                <a:hlinkClick r:id="rId3"/>
              </a:rPr>
              <a:t>https://archive.ics.uci.edu/ml/datasets/HCV+data</a:t>
            </a:r>
            <a:endParaRPr sz="1800"/>
          </a:p>
        </p:txBody>
      </p:sp>
      <p:sp>
        <p:nvSpPr>
          <p:cNvPr id="149" name="Google Shape;149;p28"/>
          <p:cNvSpPr txBox="1"/>
          <p:nvPr>
            <p:ph type="title"/>
          </p:nvPr>
        </p:nvSpPr>
        <p:spPr>
          <a:xfrm>
            <a:off x="649200" y="273850"/>
            <a:ext cx="7845600" cy="78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Tahoma"/>
              <a:buNone/>
            </a:pPr>
            <a:r>
              <a:rPr lang="en-GB" sz="1800">
                <a:latin typeface="Calibri"/>
                <a:ea typeface="Calibri"/>
                <a:cs typeface="Calibri"/>
                <a:sym typeface="Calibri"/>
              </a:rPr>
              <a:t>Overview</a:t>
            </a:r>
            <a:endParaRPr sz="18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628650" y="273849"/>
            <a:ext cx="7886700" cy="78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Tahoma"/>
              <a:buNone/>
            </a:pPr>
            <a:r>
              <a:rPr lang="en-GB" sz="1800">
                <a:latin typeface="Calibri"/>
                <a:ea typeface="Calibri"/>
                <a:cs typeface="Calibri"/>
                <a:sym typeface="Calibri"/>
              </a:rPr>
              <a:t>Multi-class</a:t>
            </a:r>
            <a:r>
              <a:rPr lang="en-GB" sz="1800">
                <a:latin typeface="Calibri"/>
                <a:ea typeface="Calibri"/>
                <a:cs typeface="Calibri"/>
                <a:sym typeface="Calibri"/>
              </a:rPr>
              <a:t> Classification - Accuracy Contd.</a:t>
            </a:r>
            <a:endParaRPr sz="1800">
              <a:latin typeface="Calibri"/>
              <a:ea typeface="Calibri"/>
              <a:cs typeface="Calibri"/>
              <a:sym typeface="Calibri"/>
            </a:endParaRPr>
          </a:p>
        </p:txBody>
      </p:sp>
      <p:sp>
        <p:nvSpPr>
          <p:cNvPr id="283" name="Google Shape;283;p46"/>
          <p:cNvSpPr txBox="1"/>
          <p:nvPr/>
        </p:nvSpPr>
        <p:spPr>
          <a:xfrm>
            <a:off x="648800" y="1188175"/>
            <a:ext cx="7871700" cy="305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84" name="Google Shape;284;p46"/>
          <p:cNvSpPr txBox="1"/>
          <p:nvPr/>
        </p:nvSpPr>
        <p:spPr>
          <a:xfrm>
            <a:off x="633175" y="1250700"/>
            <a:ext cx="8293800" cy="29625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just">
              <a:lnSpc>
                <a:spcPct val="115000"/>
              </a:lnSpc>
              <a:spcBef>
                <a:spcPts val="0"/>
              </a:spcBef>
              <a:spcAft>
                <a:spcPts val="0"/>
              </a:spcAft>
              <a:buClr>
                <a:srgbClr val="212121"/>
              </a:buClr>
              <a:buSzPts val="1600"/>
              <a:buFont typeface="Calibri"/>
              <a:buChar char="➢"/>
            </a:pPr>
            <a:r>
              <a:rPr lang="en-GB" sz="1600">
                <a:solidFill>
                  <a:srgbClr val="212121"/>
                </a:solidFill>
                <a:highlight>
                  <a:srgbClr val="FFFFFF"/>
                </a:highlight>
                <a:latin typeface="Calibri"/>
                <a:ea typeface="Calibri"/>
                <a:cs typeface="Calibri"/>
                <a:sym typeface="Calibri"/>
              </a:rPr>
              <a:t>For multi-class classification using logistic regression, the best value for regularization strength, C was 50. At C = 50, the accuracy value is higher - around 92%.</a:t>
            </a:r>
            <a:endParaRPr sz="1600">
              <a:solidFill>
                <a:srgbClr val="212121"/>
              </a:solidFill>
              <a:highlight>
                <a:srgbClr val="FFFFFF"/>
              </a:highlight>
              <a:latin typeface="Calibri"/>
              <a:ea typeface="Calibri"/>
              <a:cs typeface="Calibri"/>
              <a:sym typeface="Calibri"/>
            </a:endParaRPr>
          </a:p>
          <a:p>
            <a:pPr indent="-330200" lvl="0" marL="457200" rtl="0" algn="just">
              <a:lnSpc>
                <a:spcPct val="115000"/>
              </a:lnSpc>
              <a:spcBef>
                <a:spcPts val="0"/>
              </a:spcBef>
              <a:spcAft>
                <a:spcPts val="0"/>
              </a:spcAft>
              <a:buClr>
                <a:srgbClr val="212121"/>
              </a:buClr>
              <a:buSzPts val="1600"/>
              <a:buFont typeface="Calibri"/>
              <a:buChar char="➢"/>
            </a:pPr>
            <a:r>
              <a:rPr lang="en-GB" sz="1600">
                <a:solidFill>
                  <a:srgbClr val="212121"/>
                </a:solidFill>
                <a:highlight>
                  <a:srgbClr val="FFFFFF"/>
                </a:highlight>
                <a:latin typeface="Calibri"/>
                <a:ea typeface="Calibri"/>
                <a:cs typeface="Calibri"/>
                <a:sym typeface="Calibri"/>
              </a:rPr>
              <a:t>For SVM models, the accuracy is high. However, as the regularization parameter went over 10, the model started to overfit. So, the optimum regularization strength value is 10 because after C=10 the model starts to overfit.</a:t>
            </a:r>
            <a:endParaRPr sz="1600">
              <a:solidFill>
                <a:srgbClr val="212121"/>
              </a:solidFill>
              <a:highlight>
                <a:srgbClr val="FFFFFF"/>
              </a:highlight>
              <a:latin typeface="Calibri"/>
              <a:ea typeface="Calibri"/>
              <a:cs typeface="Calibri"/>
              <a:sym typeface="Calibri"/>
            </a:endParaRPr>
          </a:p>
          <a:p>
            <a:pPr indent="-330200" lvl="0" marL="457200" rtl="0" algn="just">
              <a:lnSpc>
                <a:spcPct val="115000"/>
              </a:lnSpc>
              <a:spcBef>
                <a:spcPts val="0"/>
              </a:spcBef>
              <a:spcAft>
                <a:spcPts val="0"/>
              </a:spcAft>
              <a:buClr>
                <a:srgbClr val="212121"/>
              </a:buClr>
              <a:buSzPts val="1600"/>
              <a:buFont typeface="Calibri"/>
              <a:buChar char="➢"/>
            </a:pPr>
            <a:r>
              <a:rPr lang="en-GB" sz="1600">
                <a:solidFill>
                  <a:srgbClr val="212121"/>
                </a:solidFill>
                <a:highlight>
                  <a:srgbClr val="FFFFFF"/>
                </a:highlight>
                <a:latin typeface="Calibri"/>
                <a:ea typeface="Calibri"/>
                <a:cs typeface="Calibri"/>
                <a:sym typeface="Calibri"/>
              </a:rPr>
              <a:t>For Knn, The optimum k value stayed low at 2. The accuracy was high and found to be 0.987609(K=2) for the oversampled dataset . </a:t>
            </a:r>
            <a:endParaRPr sz="1600">
              <a:solidFill>
                <a:srgbClr val="212121"/>
              </a:solidFill>
              <a:highlight>
                <a:srgbClr val="FFFFFF"/>
              </a:highlight>
              <a:latin typeface="Calibri"/>
              <a:ea typeface="Calibri"/>
              <a:cs typeface="Calibri"/>
              <a:sym typeface="Calibri"/>
            </a:endParaRPr>
          </a:p>
          <a:p>
            <a:pPr indent="-330200" lvl="0" marL="457200" rtl="0" algn="just">
              <a:lnSpc>
                <a:spcPct val="115000"/>
              </a:lnSpc>
              <a:spcBef>
                <a:spcPts val="0"/>
              </a:spcBef>
              <a:spcAft>
                <a:spcPts val="0"/>
              </a:spcAft>
              <a:buClr>
                <a:srgbClr val="212121"/>
              </a:buClr>
              <a:buSzPts val="1600"/>
              <a:buFont typeface="Calibri"/>
              <a:buChar char="➢"/>
            </a:pPr>
            <a:r>
              <a:rPr lang="en-GB" sz="1600">
                <a:solidFill>
                  <a:srgbClr val="212121"/>
                </a:solidFill>
                <a:highlight>
                  <a:srgbClr val="FFFFFF"/>
                </a:highlight>
                <a:latin typeface="Calibri"/>
                <a:ea typeface="Calibri"/>
                <a:cs typeface="Calibri"/>
                <a:sym typeface="Calibri"/>
              </a:rPr>
              <a:t>From the diagram of decision tree, we could see that the testing accuracy(0.97749) is high for maxDepth-value 13 and then, it remained consistent for maxDepth values &gt;13. So, the optimum maxDepth value is 13.</a:t>
            </a:r>
            <a:endParaRPr sz="1600">
              <a:solidFill>
                <a:srgbClr val="212121"/>
              </a:solidFill>
              <a:highlight>
                <a:srgbClr val="FFFFFF"/>
              </a:highlight>
              <a:latin typeface="Calibri"/>
              <a:ea typeface="Calibri"/>
              <a:cs typeface="Calibri"/>
              <a:sym typeface="Calibri"/>
            </a:endParaRPr>
          </a:p>
          <a:p>
            <a:pPr indent="0" lvl="0" marL="457200" rtl="0" algn="just">
              <a:lnSpc>
                <a:spcPct val="115000"/>
              </a:lnSpc>
              <a:spcBef>
                <a:spcPts val="0"/>
              </a:spcBef>
              <a:spcAft>
                <a:spcPts val="0"/>
              </a:spcAft>
              <a:buNone/>
            </a:pPr>
            <a:r>
              <a:t/>
            </a:r>
            <a:endParaRPr sz="1100">
              <a:solidFill>
                <a:srgbClr val="212121"/>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7"/>
          <p:cNvSpPr txBox="1"/>
          <p:nvPr>
            <p:ph idx="1" type="body"/>
          </p:nvPr>
        </p:nvSpPr>
        <p:spPr>
          <a:xfrm>
            <a:off x="628650" y="1055350"/>
            <a:ext cx="3943200" cy="3066600"/>
          </a:xfrm>
          <a:prstGeom prst="rect">
            <a:avLst/>
          </a:prstGeom>
          <a:noFill/>
          <a:ln cap="flat" cmpd="sng" w="9525">
            <a:solidFill>
              <a:srgbClr val="D9D9D9"/>
            </a:solidFill>
            <a:prstDash val="solid"/>
            <a:round/>
            <a:headEnd len="sm" w="sm" type="none"/>
            <a:tailEnd len="sm" w="sm" type="none"/>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Char char="➢"/>
            </a:pPr>
            <a:r>
              <a:rPr lang="en-GB" sz="1800"/>
              <a:t>Implemented ensemble methods to increase the accuracy further for the models.</a:t>
            </a:r>
            <a:endParaRPr sz="1800"/>
          </a:p>
          <a:p>
            <a:pPr indent="-342900" lvl="0" marL="457200" rtl="0" algn="l">
              <a:lnSpc>
                <a:spcPct val="115000"/>
              </a:lnSpc>
              <a:spcBef>
                <a:spcPts val="0"/>
              </a:spcBef>
              <a:spcAft>
                <a:spcPts val="0"/>
              </a:spcAft>
              <a:buSzPts val="1800"/>
              <a:buChar char="➢"/>
            </a:pPr>
            <a:r>
              <a:rPr lang="en-GB" sz="1800"/>
              <a:t>All the classifiers performed well, so the ensemble also performed well. </a:t>
            </a:r>
            <a:endParaRPr sz="1800"/>
          </a:p>
        </p:txBody>
      </p:sp>
      <p:sp>
        <p:nvSpPr>
          <p:cNvPr id="290" name="Google Shape;290;p47"/>
          <p:cNvSpPr txBox="1"/>
          <p:nvPr>
            <p:ph type="title"/>
          </p:nvPr>
        </p:nvSpPr>
        <p:spPr>
          <a:xfrm>
            <a:off x="628650" y="273849"/>
            <a:ext cx="7886700" cy="78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Tahoma"/>
              <a:buNone/>
            </a:pPr>
            <a:r>
              <a:rPr lang="en-GB" sz="1800">
                <a:latin typeface="Calibri"/>
                <a:ea typeface="Calibri"/>
                <a:cs typeface="Calibri"/>
                <a:sym typeface="Calibri"/>
              </a:rPr>
              <a:t>Multi-class</a:t>
            </a:r>
            <a:r>
              <a:rPr lang="en-GB" sz="1800">
                <a:latin typeface="Calibri"/>
                <a:ea typeface="Calibri"/>
                <a:cs typeface="Calibri"/>
                <a:sym typeface="Calibri"/>
              </a:rPr>
              <a:t> Classification - Ensemble method</a:t>
            </a:r>
            <a:endParaRPr sz="1800">
              <a:latin typeface="Calibri"/>
              <a:ea typeface="Calibri"/>
              <a:cs typeface="Calibri"/>
              <a:sym typeface="Calibri"/>
            </a:endParaRPr>
          </a:p>
        </p:txBody>
      </p:sp>
      <p:sp>
        <p:nvSpPr>
          <p:cNvPr id="291" name="Google Shape;291;p47"/>
          <p:cNvSpPr txBox="1"/>
          <p:nvPr/>
        </p:nvSpPr>
        <p:spPr>
          <a:xfrm>
            <a:off x="4744850" y="1864350"/>
            <a:ext cx="4330500" cy="16533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35714"/>
              </a:lnSpc>
              <a:spcBef>
                <a:spcPts val="0"/>
              </a:spcBef>
              <a:spcAft>
                <a:spcPts val="0"/>
              </a:spcAft>
              <a:buNone/>
            </a:pPr>
            <a:r>
              <a:rPr lang="en-GB" sz="1050">
                <a:solidFill>
                  <a:srgbClr val="212121"/>
                </a:solidFill>
                <a:highlight>
                  <a:srgbClr val="FFFFFF"/>
                </a:highlight>
                <a:latin typeface="Courier New"/>
                <a:ea typeface="Courier New"/>
                <a:cs typeface="Courier New"/>
                <a:sym typeface="Courier New"/>
              </a:rPr>
              <a:t>Accuracy: 0.92 (+/- 0.03) [Logistic Regression]</a:t>
            </a:r>
            <a:endParaRPr sz="1050">
              <a:solidFill>
                <a:srgbClr val="434343"/>
              </a:solidFill>
              <a:highlight>
                <a:srgbClr val="FFFFFF"/>
              </a:highlight>
              <a:latin typeface="Courier New"/>
              <a:ea typeface="Courier New"/>
              <a:cs typeface="Courier New"/>
              <a:sym typeface="Courier New"/>
            </a:endParaRPr>
          </a:p>
          <a:p>
            <a:pPr indent="0" lvl="0" marL="0" rtl="0" algn="just">
              <a:lnSpc>
                <a:spcPct val="135714"/>
              </a:lnSpc>
              <a:spcBef>
                <a:spcPts val="0"/>
              </a:spcBef>
              <a:spcAft>
                <a:spcPts val="0"/>
              </a:spcAft>
              <a:buNone/>
            </a:pPr>
            <a:r>
              <a:rPr lang="en-GB" sz="1050">
                <a:solidFill>
                  <a:srgbClr val="434343"/>
                </a:solidFill>
                <a:highlight>
                  <a:srgbClr val="FFFFFF"/>
                </a:highlight>
                <a:latin typeface="Courier New"/>
                <a:ea typeface="Courier New"/>
                <a:cs typeface="Courier New"/>
                <a:sym typeface="Courier New"/>
              </a:rPr>
              <a:t>Accuracy: 0.99 (+/- 0.02) [Support Vector Machine]</a:t>
            </a:r>
            <a:endParaRPr sz="1050">
              <a:solidFill>
                <a:srgbClr val="434343"/>
              </a:solidFill>
              <a:highlight>
                <a:srgbClr val="FFFFFF"/>
              </a:highlight>
              <a:latin typeface="Courier New"/>
              <a:ea typeface="Courier New"/>
              <a:cs typeface="Courier New"/>
              <a:sym typeface="Courier New"/>
            </a:endParaRPr>
          </a:p>
          <a:p>
            <a:pPr indent="0" lvl="0" marL="0" rtl="0" algn="just">
              <a:lnSpc>
                <a:spcPct val="135714"/>
              </a:lnSpc>
              <a:spcBef>
                <a:spcPts val="0"/>
              </a:spcBef>
              <a:spcAft>
                <a:spcPts val="0"/>
              </a:spcAft>
              <a:buNone/>
            </a:pPr>
            <a:r>
              <a:rPr lang="en-GB" sz="1050">
                <a:solidFill>
                  <a:srgbClr val="212121"/>
                </a:solidFill>
                <a:highlight>
                  <a:srgbClr val="FFFFFF"/>
                </a:highlight>
                <a:latin typeface="Courier New"/>
                <a:ea typeface="Courier New"/>
                <a:cs typeface="Courier New"/>
                <a:sym typeface="Courier New"/>
              </a:rPr>
              <a:t>Accuracy: 0.98 (+/- 0.01) [K Nearest Neighbor]</a:t>
            </a:r>
            <a:endParaRPr sz="1050">
              <a:solidFill>
                <a:srgbClr val="212121"/>
              </a:solidFill>
              <a:highlight>
                <a:srgbClr val="FFFFFF"/>
              </a:highlight>
              <a:latin typeface="Courier New"/>
              <a:ea typeface="Courier New"/>
              <a:cs typeface="Courier New"/>
              <a:sym typeface="Courier New"/>
            </a:endParaRPr>
          </a:p>
          <a:p>
            <a:pPr indent="0" lvl="0" marL="0" rtl="0" algn="just">
              <a:lnSpc>
                <a:spcPct val="135714"/>
              </a:lnSpc>
              <a:spcBef>
                <a:spcPts val="0"/>
              </a:spcBef>
              <a:spcAft>
                <a:spcPts val="0"/>
              </a:spcAft>
              <a:buNone/>
            </a:pPr>
            <a:r>
              <a:rPr lang="en-GB" sz="1050">
                <a:solidFill>
                  <a:srgbClr val="212121"/>
                </a:solidFill>
                <a:highlight>
                  <a:srgbClr val="FFFFFF"/>
                </a:highlight>
                <a:latin typeface="Courier New"/>
                <a:ea typeface="Courier New"/>
                <a:cs typeface="Courier New"/>
                <a:sym typeface="Courier New"/>
              </a:rPr>
              <a:t>Accuracy: 0.98 (+/- 0.02) [Decision Tree]</a:t>
            </a:r>
            <a:endParaRPr sz="1050">
              <a:solidFill>
                <a:srgbClr val="434343"/>
              </a:solidFill>
              <a:highlight>
                <a:srgbClr val="FFFFFF"/>
              </a:highlight>
              <a:latin typeface="Courier New"/>
              <a:ea typeface="Courier New"/>
              <a:cs typeface="Courier New"/>
              <a:sym typeface="Courier New"/>
            </a:endParaRPr>
          </a:p>
          <a:p>
            <a:pPr indent="0" lvl="0" marL="0" rtl="0" algn="just">
              <a:lnSpc>
                <a:spcPct val="135714"/>
              </a:lnSpc>
              <a:spcBef>
                <a:spcPts val="0"/>
              </a:spcBef>
              <a:spcAft>
                <a:spcPts val="0"/>
              </a:spcAft>
              <a:buNone/>
            </a:pPr>
            <a:r>
              <a:rPr lang="en-GB" sz="1050">
                <a:solidFill>
                  <a:srgbClr val="434343"/>
                </a:solidFill>
                <a:highlight>
                  <a:srgbClr val="FFFFFF"/>
                </a:highlight>
                <a:latin typeface="Courier New"/>
                <a:ea typeface="Courier New"/>
                <a:cs typeface="Courier New"/>
                <a:sym typeface="Courier New"/>
              </a:rPr>
              <a:t>Accuracy: 0.99 (+/- 0.03) [Ensemble]</a:t>
            </a:r>
            <a:endParaRPr sz="1050">
              <a:solidFill>
                <a:srgbClr val="434343"/>
              </a:solidFill>
              <a:highlight>
                <a:srgbClr val="FFFFFF"/>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ph idx="1" type="body"/>
          </p:nvPr>
        </p:nvSpPr>
        <p:spPr>
          <a:xfrm>
            <a:off x="628650" y="1055350"/>
            <a:ext cx="7886700" cy="2759400"/>
          </a:xfrm>
          <a:prstGeom prst="rect">
            <a:avLst/>
          </a:prstGeom>
          <a:noFill/>
          <a:ln cap="flat" cmpd="sng" w="9525">
            <a:solidFill>
              <a:srgbClr val="D9D9D9"/>
            </a:solidFill>
            <a:prstDash val="solid"/>
            <a:round/>
            <a:headEnd len="sm" w="sm" type="none"/>
            <a:tailEnd len="sm" w="sm" type="none"/>
          </a:ln>
        </p:spPr>
        <p:txBody>
          <a:bodyPr anchorCtr="0" anchor="t" bIns="45700" lIns="91425" spcFirstLastPara="1" rIns="91425" wrap="square" tIns="45700">
            <a:noAutofit/>
          </a:bodyPr>
          <a:lstStyle/>
          <a:p>
            <a:pPr indent="-342900" lvl="0" marL="457200" rtl="0" algn="just">
              <a:lnSpc>
                <a:spcPct val="115000"/>
              </a:lnSpc>
              <a:spcBef>
                <a:spcPts val="0"/>
              </a:spcBef>
              <a:spcAft>
                <a:spcPts val="0"/>
              </a:spcAft>
              <a:buSzPts val="1800"/>
              <a:buFont typeface="Calibri"/>
              <a:buChar char="➢"/>
            </a:pPr>
            <a:r>
              <a:rPr lang="en-GB" sz="1800">
                <a:solidFill>
                  <a:srgbClr val="212121"/>
                </a:solidFill>
                <a:highlight>
                  <a:srgbClr val="FFFFFF"/>
                </a:highlight>
              </a:rPr>
              <a:t>In our oversampled dataset for multi-class classification, we have performed bagging with replacement. </a:t>
            </a:r>
            <a:endParaRPr sz="1800">
              <a:solidFill>
                <a:srgbClr val="212121"/>
              </a:solidFill>
              <a:highlight>
                <a:srgbClr val="FFFFFF"/>
              </a:highlight>
            </a:endParaRPr>
          </a:p>
          <a:p>
            <a:pPr indent="-342900" lvl="0" marL="457200" rtl="0" algn="just">
              <a:lnSpc>
                <a:spcPct val="115000"/>
              </a:lnSpc>
              <a:spcBef>
                <a:spcPts val="0"/>
              </a:spcBef>
              <a:spcAft>
                <a:spcPts val="0"/>
              </a:spcAft>
              <a:buSzPts val="1800"/>
              <a:buFont typeface="Calibri"/>
              <a:buChar char="➢"/>
            </a:pPr>
            <a:r>
              <a:rPr lang="en-GB" sz="1800">
                <a:solidFill>
                  <a:srgbClr val="212121"/>
                </a:solidFill>
                <a:highlight>
                  <a:srgbClr val="FFFFFF"/>
                </a:highlight>
              </a:rPr>
              <a:t>We have used the Decision Tree algorithm as our only estimator for bagging. </a:t>
            </a:r>
            <a:endParaRPr sz="1800">
              <a:solidFill>
                <a:srgbClr val="212121"/>
              </a:solidFill>
              <a:highlight>
                <a:srgbClr val="FFFFFF"/>
              </a:highlight>
            </a:endParaRPr>
          </a:p>
          <a:p>
            <a:pPr indent="-342900" lvl="0" marL="457200" rtl="0" algn="just">
              <a:lnSpc>
                <a:spcPct val="115000"/>
              </a:lnSpc>
              <a:spcBef>
                <a:spcPts val="0"/>
              </a:spcBef>
              <a:spcAft>
                <a:spcPts val="0"/>
              </a:spcAft>
              <a:buSzPts val="1800"/>
              <a:buFont typeface="Calibri"/>
              <a:buChar char="➢"/>
            </a:pPr>
            <a:r>
              <a:rPr lang="en-GB" sz="1800">
                <a:solidFill>
                  <a:srgbClr val="212121"/>
                </a:solidFill>
                <a:highlight>
                  <a:srgbClr val="FFFFFF"/>
                </a:highlight>
              </a:rPr>
              <a:t>Our returned result after running the bagging on test data is 98.3% and the Out of Bag Score is  96.7 %. This is a visible drop from the results we had for binary classification.</a:t>
            </a:r>
            <a:endParaRPr sz="1800"/>
          </a:p>
        </p:txBody>
      </p:sp>
      <p:sp>
        <p:nvSpPr>
          <p:cNvPr id="297" name="Google Shape;297;p48"/>
          <p:cNvSpPr txBox="1"/>
          <p:nvPr>
            <p:ph type="title"/>
          </p:nvPr>
        </p:nvSpPr>
        <p:spPr>
          <a:xfrm>
            <a:off x="628650" y="273849"/>
            <a:ext cx="7886700" cy="78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Tahoma"/>
              <a:buNone/>
            </a:pPr>
            <a:r>
              <a:rPr lang="en-GB" sz="1800">
                <a:latin typeface="Calibri"/>
                <a:ea typeface="Calibri"/>
                <a:cs typeface="Calibri"/>
                <a:sym typeface="Calibri"/>
              </a:rPr>
              <a:t>Multi-class</a:t>
            </a:r>
            <a:r>
              <a:rPr lang="en-GB" sz="1800">
                <a:latin typeface="Calibri"/>
                <a:ea typeface="Calibri"/>
                <a:cs typeface="Calibri"/>
                <a:sym typeface="Calibri"/>
              </a:rPr>
              <a:t> Classification - Bagging</a:t>
            </a:r>
            <a:endParaRPr sz="18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9"/>
          <p:cNvSpPr txBox="1"/>
          <p:nvPr>
            <p:ph idx="1" type="body"/>
          </p:nvPr>
        </p:nvSpPr>
        <p:spPr>
          <a:xfrm>
            <a:off x="628650" y="1055350"/>
            <a:ext cx="3873900" cy="1305300"/>
          </a:xfrm>
          <a:prstGeom prst="rect">
            <a:avLst/>
          </a:prstGeom>
          <a:noFill/>
          <a:ln cap="flat" cmpd="sng" w="9525">
            <a:solidFill>
              <a:srgbClr val="D9D9D9"/>
            </a:solidFill>
            <a:prstDash val="solid"/>
            <a:round/>
            <a:headEnd len="sm" w="sm" type="none"/>
            <a:tailEnd len="sm" w="sm" type="none"/>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Char char="➢"/>
            </a:pPr>
            <a:r>
              <a:rPr lang="en-GB" sz="1800"/>
              <a:t>To generate decision boundaries, the data frame is reduced to two dimensions by using PCA analysis.</a:t>
            </a:r>
            <a:endParaRPr sz="1800"/>
          </a:p>
        </p:txBody>
      </p:sp>
      <p:sp>
        <p:nvSpPr>
          <p:cNvPr id="303" name="Google Shape;303;p49"/>
          <p:cNvSpPr txBox="1"/>
          <p:nvPr>
            <p:ph type="title"/>
          </p:nvPr>
        </p:nvSpPr>
        <p:spPr>
          <a:xfrm>
            <a:off x="628650" y="273849"/>
            <a:ext cx="7886700" cy="78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Tahoma"/>
              <a:buNone/>
            </a:pPr>
            <a:r>
              <a:rPr lang="en-GB" sz="1800">
                <a:latin typeface="Calibri"/>
                <a:ea typeface="Calibri"/>
                <a:cs typeface="Calibri"/>
                <a:sym typeface="Calibri"/>
              </a:rPr>
              <a:t>Multi-class</a:t>
            </a:r>
            <a:r>
              <a:rPr lang="en-GB" sz="1800">
                <a:latin typeface="Calibri"/>
                <a:ea typeface="Calibri"/>
                <a:cs typeface="Calibri"/>
                <a:sym typeface="Calibri"/>
              </a:rPr>
              <a:t> Classification - Decision boundary</a:t>
            </a:r>
            <a:endParaRPr sz="1800">
              <a:latin typeface="Calibri"/>
              <a:ea typeface="Calibri"/>
              <a:cs typeface="Calibri"/>
              <a:sym typeface="Calibri"/>
            </a:endParaRPr>
          </a:p>
        </p:txBody>
      </p:sp>
      <p:pic>
        <p:nvPicPr>
          <p:cNvPr id="304" name="Google Shape;304;p49"/>
          <p:cNvPicPr preferRelativeResize="0"/>
          <p:nvPr/>
        </p:nvPicPr>
        <p:blipFill>
          <a:blip r:embed="rId3">
            <a:alphaModFix/>
          </a:blip>
          <a:stretch>
            <a:fillRect/>
          </a:stretch>
        </p:blipFill>
        <p:spPr>
          <a:xfrm>
            <a:off x="4647150" y="879449"/>
            <a:ext cx="4336650" cy="3532453"/>
          </a:xfrm>
          <a:prstGeom prst="rect">
            <a:avLst/>
          </a:prstGeom>
          <a:noFill/>
          <a:ln cap="flat" cmpd="sng" w="9525">
            <a:solidFill>
              <a:srgbClr val="D9D9D9"/>
            </a:solidFill>
            <a:prstDash val="solid"/>
            <a:round/>
            <a:headEnd len="sm" w="sm" type="none"/>
            <a:tailEnd len="sm" w="sm" type="none"/>
          </a:ln>
        </p:spPr>
      </p:pic>
      <p:graphicFrame>
        <p:nvGraphicFramePr>
          <p:cNvPr id="305" name="Google Shape;305;p49"/>
          <p:cNvGraphicFramePr/>
          <p:nvPr/>
        </p:nvGraphicFramePr>
        <p:xfrm>
          <a:off x="703475" y="2446650"/>
          <a:ext cx="3000000" cy="3000000"/>
        </p:xfrm>
        <a:graphic>
          <a:graphicData uri="http://schemas.openxmlformats.org/drawingml/2006/table">
            <a:tbl>
              <a:tblPr>
                <a:noFill/>
                <a:tableStyleId>{EDB3CC0A-951E-44BC-A049-6E4290143ED3}</a:tableStyleId>
              </a:tblPr>
              <a:tblGrid>
                <a:gridCol w="1073825"/>
                <a:gridCol w="2761225"/>
              </a:tblGrid>
              <a:tr h="321900">
                <a:tc>
                  <a:txBody>
                    <a:bodyPr/>
                    <a:lstStyle/>
                    <a:p>
                      <a:pPr indent="0" lvl="0" marL="0" rtl="0" algn="ctr">
                        <a:spcBef>
                          <a:spcPts val="0"/>
                        </a:spcBef>
                        <a:spcAft>
                          <a:spcPts val="0"/>
                        </a:spcAft>
                        <a:buNone/>
                      </a:pPr>
                      <a:r>
                        <a:rPr b="1" lang="en-GB" sz="1100">
                          <a:solidFill>
                            <a:srgbClr val="212121"/>
                          </a:solidFill>
                          <a:highlight>
                            <a:srgbClr val="FFFFFF"/>
                          </a:highlight>
                        </a:rPr>
                        <a:t>Label </a:t>
                      </a:r>
                      <a:endParaRPr b="1" sz="1100">
                        <a:solidFill>
                          <a:srgbClr val="212121"/>
                        </a:solidFill>
                        <a:highlight>
                          <a:srgbClr val="FFFFFF"/>
                        </a:highlight>
                      </a:endParaRPr>
                    </a:p>
                  </a:txBody>
                  <a:tcPr marT="63500" marB="63500" marR="63500" marL="63500"/>
                </a:tc>
                <a:tc>
                  <a:txBody>
                    <a:bodyPr/>
                    <a:lstStyle/>
                    <a:p>
                      <a:pPr indent="0" lvl="0" marL="0" rtl="0" algn="ctr">
                        <a:spcBef>
                          <a:spcPts val="0"/>
                        </a:spcBef>
                        <a:spcAft>
                          <a:spcPts val="0"/>
                        </a:spcAft>
                        <a:buNone/>
                      </a:pPr>
                      <a:r>
                        <a:rPr b="1" lang="en-GB" sz="1100">
                          <a:solidFill>
                            <a:srgbClr val="212121"/>
                          </a:solidFill>
                          <a:highlight>
                            <a:srgbClr val="FFFFFF"/>
                          </a:highlight>
                        </a:rPr>
                        <a:t>Target - class</a:t>
                      </a:r>
                      <a:endParaRPr b="1" sz="1100">
                        <a:solidFill>
                          <a:srgbClr val="212121"/>
                        </a:solidFill>
                        <a:highlight>
                          <a:srgbClr val="FFFFFF"/>
                        </a:highlight>
                      </a:endParaRPr>
                    </a:p>
                  </a:txBody>
                  <a:tcPr marT="63500" marB="63500" marR="63500" marL="63500"/>
                </a:tc>
              </a:tr>
              <a:tr h="262625">
                <a:tc>
                  <a:txBody>
                    <a:bodyPr/>
                    <a:lstStyle/>
                    <a:p>
                      <a:pPr indent="0" lvl="0" marL="0" rtl="0" algn="ctr">
                        <a:spcBef>
                          <a:spcPts val="0"/>
                        </a:spcBef>
                        <a:spcAft>
                          <a:spcPts val="0"/>
                        </a:spcAft>
                        <a:buNone/>
                      </a:pPr>
                      <a:r>
                        <a:rPr lang="en-GB" sz="1100">
                          <a:solidFill>
                            <a:srgbClr val="212121"/>
                          </a:solidFill>
                          <a:highlight>
                            <a:srgbClr val="FFFFFF"/>
                          </a:highlight>
                        </a:rPr>
                        <a:t>0</a:t>
                      </a:r>
                      <a:endParaRPr sz="1100">
                        <a:solidFill>
                          <a:srgbClr val="212121"/>
                        </a:solidFill>
                        <a:highlight>
                          <a:srgbClr val="FFFFFF"/>
                        </a:highlight>
                      </a:endParaRPr>
                    </a:p>
                  </a:txBody>
                  <a:tcPr marT="63500" marB="63500" marR="63500" marL="63500"/>
                </a:tc>
                <a:tc>
                  <a:txBody>
                    <a:bodyPr/>
                    <a:lstStyle/>
                    <a:p>
                      <a:pPr indent="0" lvl="0" marL="0" rtl="0" algn="ctr">
                        <a:spcBef>
                          <a:spcPts val="0"/>
                        </a:spcBef>
                        <a:spcAft>
                          <a:spcPts val="0"/>
                        </a:spcAft>
                        <a:buNone/>
                      </a:pPr>
                      <a:r>
                        <a:rPr lang="en-GB" sz="1100">
                          <a:solidFill>
                            <a:srgbClr val="212121"/>
                          </a:solidFill>
                          <a:highlight>
                            <a:srgbClr val="FFFFFF"/>
                          </a:highlight>
                        </a:rPr>
                        <a:t>0= Blood Donor</a:t>
                      </a:r>
                      <a:endParaRPr sz="1100">
                        <a:solidFill>
                          <a:srgbClr val="212121"/>
                        </a:solidFill>
                        <a:highlight>
                          <a:srgbClr val="FFFFFF"/>
                        </a:highlight>
                      </a:endParaRPr>
                    </a:p>
                  </a:txBody>
                  <a:tcPr marT="63500" marB="63500" marR="63500" marL="63500"/>
                </a:tc>
              </a:tr>
              <a:tr h="262625">
                <a:tc>
                  <a:txBody>
                    <a:bodyPr/>
                    <a:lstStyle/>
                    <a:p>
                      <a:pPr indent="0" lvl="0" marL="0" rtl="0" algn="ctr">
                        <a:spcBef>
                          <a:spcPts val="0"/>
                        </a:spcBef>
                        <a:spcAft>
                          <a:spcPts val="0"/>
                        </a:spcAft>
                        <a:buNone/>
                      </a:pPr>
                      <a:r>
                        <a:rPr lang="en-GB" sz="1100">
                          <a:solidFill>
                            <a:srgbClr val="212121"/>
                          </a:solidFill>
                          <a:highlight>
                            <a:srgbClr val="FFFFFF"/>
                          </a:highlight>
                        </a:rPr>
                        <a:t>1</a:t>
                      </a:r>
                      <a:endParaRPr sz="1100">
                        <a:solidFill>
                          <a:srgbClr val="212121"/>
                        </a:solidFill>
                        <a:highlight>
                          <a:srgbClr val="FFFFFF"/>
                        </a:highlight>
                      </a:endParaRPr>
                    </a:p>
                  </a:txBody>
                  <a:tcPr marT="63500" marB="63500" marR="63500" marL="63500"/>
                </a:tc>
                <a:tc>
                  <a:txBody>
                    <a:bodyPr/>
                    <a:lstStyle/>
                    <a:p>
                      <a:pPr indent="0" lvl="0" marL="0" rtl="0" algn="ctr">
                        <a:spcBef>
                          <a:spcPts val="0"/>
                        </a:spcBef>
                        <a:spcAft>
                          <a:spcPts val="0"/>
                        </a:spcAft>
                        <a:buNone/>
                      </a:pPr>
                      <a:r>
                        <a:rPr lang="en-GB" sz="1100">
                          <a:solidFill>
                            <a:srgbClr val="212121"/>
                          </a:solidFill>
                          <a:highlight>
                            <a:srgbClr val="FFFFFF"/>
                          </a:highlight>
                        </a:rPr>
                        <a:t>0s = Suspect Blood Donor</a:t>
                      </a:r>
                      <a:endParaRPr sz="1100">
                        <a:solidFill>
                          <a:srgbClr val="212121"/>
                        </a:solidFill>
                        <a:highlight>
                          <a:srgbClr val="FFFFFF"/>
                        </a:highlight>
                      </a:endParaRPr>
                    </a:p>
                  </a:txBody>
                  <a:tcPr marT="63500" marB="63500" marR="63500" marL="63500"/>
                </a:tc>
              </a:tr>
              <a:tr h="262625">
                <a:tc>
                  <a:txBody>
                    <a:bodyPr/>
                    <a:lstStyle/>
                    <a:p>
                      <a:pPr indent="0" lvl="0" marL="0" rtl="0" algn="ctr">
                        <a:spcBef>
                          <a:spcPts val="0"/>
                        </a:spcBef>
                        <a:spcAft>
                          <a:spcPts val="0"/>
                        </a:spcAft>
                        <a:buNone/>
                      </a:pPr>
                      <a:r>
                        <a:rPr lang="en-GB" sz="1100">
                          <a:solidFill>
                            <a:srgbClr val="212121"/>
                          </a:solidFill>
                          <a:highlight>
                            <a:srgbClr val="FFFFFF"/>
                          </a:highlight>
                        </a:rPr>
                        <a:t>2</a:t>
                      </a:r>
                      <a:endParaRPr sz="1100">
                        <a:solidFill>
                          <a:srgbClr val="212121"/>
                        </a:solidFill>
                        <a:highlight>
                          <a:srgbClr val="FFFFFF"/>
                        </a:highlight>
                      </a:endParaRPr>
                    </a:p>
                  </a:txBody>
                  <a:tcPr marT="63500" marB="63500" marR="63500" marL="63500"/>
                </a:tc>
                <a:tc>
                  <a:txBody>
                    <a:bodyPr/>
                    <a:lstStyle/>
                    <a:p>
                      <a:pPr indent="0" lvl="0" marL="0" rtl="0" algn="ctr">
                        <a:spcBef>
                          <a:spcPts val="0"/>
                        </a:spcBef>
                        <a:spcAft>
                          <a:spcPts val="0"/>
                        </a:spcAft>
                        <a:buNone/>
                      </a:pPr>
                      <a:r>
                        <a:rPr lang="en-GB" sz="1100">
                          <a:solidFill>
                            <a:srgbClr val="212121"/>
                          </a:solidFill>
                          <a:highlight>
                            <a:srgbClr val="FFFFFF"/>
                          </a:highlight>
                        </a:rPr>
                        <a:t>1= Hepatitis</a:t>
                      </a:r>
                      <a:endParaRPr sz="1100">
                        <a:solidFill>
                          <a:srgbClr val="212121"/>
                        </a:solidFill>
                        <a:highlight>
                          <a:srgbClr val="FFFFFF"/>
                        </a:highlight>
                      </a:endParaRPr>
                    </a:p>
                  </a:txBody>
                  <a:tcPr marT="63500" marB="63500" marR="63500" marL="63500"/>
                </a:tc>
              </a:tr>
              <a:tr h="262625">
                <a:tc>
                  <a:txBody>
                    <a:bodyPr/>
                    <a:lstStyle/>
                    <a:p>
                      <a:pPr indent="0" lvl="0" marL="0" rtl="0" algn="ctr">
                        <a:spcBef>
                          <a:spcPts val="0"/>
                        </a:spcBef>
                        <a:spcAft>
                          <a:spcPts val="0"/>
                        </a:spcAft>
                        <a:buNone/>
                      </a:pPr>
                      <a:r>
                        <a:rPr lang="en-GB" sz="1100">
                          <a:solidFill>
                            <a:srgbClr val="212121"/>
                          </a:solidFill>
                          <a:highlight>
                            <a:srgbClr val="FFFFFF"/>
                          </a:highlight>
                        </a:rPr>
                        <a:t>3</a:t>
                      </a:r>
                      <a:endParaRPr sz="1100">
                        <a:solidFill>
                          <a:srgbClr val="212121"/>
                        </a:solidFill>
                        <a:highlight>
                          <a:srgbClr val="FFFFFF"/>
                        </a:highlight>
                      </a:endParaRPr>
                    </a:p>
                  </a:txBody>
                  <a:tcPr marT="63500" marB="63500" marR="63500" marL="63500"/>
                </a:tc>
                <a:tc>
                  <a:txBody>
                    <a:bodyPr/>
                    <a:lstStyle/>
                    <a:p>
                      <a:pPr indent="0" lvl="0" marL="0" rtl="0" algn="ctr">
                        <a:spcBef>
                          <a:spcPts val="0"/>
                        </a:spcBef>
                        <a:spcAft>
                          <a:spcPts val="0"/>
                        </a:spcAft>
                        <a:buNone/>
                      </a:pPr>
                      <a:r>
                        <a:rPr lang="en-GB" sz="1100">
                          <a:solidFill>
                            <a:srgbClr val="212121"/>
                          </a:solidFill>
                          <a:highlight>
                            <a:srgbClr val="FFFFFF"/>
                          </a:highlight>
                        </a:rPr>
                        <a:t>2= Fibrosis</a:t>
                      </a:r>
                      <a:endParaRPr sz="1100">
                        <a:solidFill>
                          <a:srgbClr val="212121"/>
                        </a:solidFill>
                        <a:highlight>
                          <a:srgbClr val="FFFFFF"/>
                        </a:highlight>
                      </a:endParaRPr>
                    </a:p>
                  </a:txBody>
                  <a:tcPr marT="63500" marB="63500" marR="63500" marL="63500"/>
                </a:tc>
              </a:tr>
              <a:tr h="262625">
                <a:tc>
                  <a:txBody>
                    <a:bodyPr/>
                    <a:lstStyle/>
                    <a:p>
                      <a:pPr indent="0" lvl="0" marL="0" rtl="0" algn="ctr">
                        <a:spcBef>
                          <a:spcPts val="0"/>
                        </a:spcBef>
                        <a:spcAft>
                          <a:spcPts val="0"/>
                        </a:spcAft>
                        <a:buNone/>
                      </a:pPr>
                      <a:r>
                        <a:rPr lang="en-GB" sz="1100">
                          <a:solidFill>
                            <a:srgbClr val="212121"/>
                          </a:solidFill>
                          <a:highlight>
                            <a:srgbClr val="FFFFFF"/>
                          </a:highlight>
                        </a:rPr>
                        <a:t>4</a:t>
                      </a:r>
                      <a:endParaRPr sz="1100">
                        <a:solidFill>
                          <a:srgbClr val="212121"/>
                        </a:solidFill>
                        <a:highlight>
                          <a:srgbClr val="FFFFFF"/>
                        </a:highlight>
                      </a:endParaRPr>
                    </a:p>
                  </a:txBody>
                  <a:tcPr marT="63500" marB="63500" marR="63500" marL="63500"/>
                </a:tc>
                <a:tc>
                  <a:txBody>
                    <a:bodyPr/>
                    <a:lstStyle/>
                    <a:p>
                      <a:pPr indent="0" lvl="0" marL="0" rtl="0" algn="ctr">
                        <a:spcBef>
                          <a:spcPts val="0"/>
                        </a:spcBef>
                        <a:spcAft>
                          <a:spcPts val="0"/>
                        </a:spcAft>
                        <a:buNone/>
                      </a:pPr>
                      <a:r>
                        <a:rPr lang="en-GB" sz="1100">
                          <a:solidFill>
                            <a:srgbClr val="212121"/>
                          </a:solidFill>
                          <a:highlight>
                            <a:srgbClr val="FFFFFF"/>
                          </a:highlight>
                        </a:rPr>
                        <a:t>3= Cirrhosis</a:t>
                      </a:r>
                      <a:endParaRPr sz="1100">
                        <a:solidFill>
                          <a:srgbClr val="212121"/>
                        </a:solidFill>
                        <a:highlight>
                          <a:srgbClr val="FFFFFF"/>
                        </a:highlight>
                      </a:endParaRPr>
                    </a:p>
                  </a:txBody>
                  <a:tcPr marT="63500" marB="63500" marR="63500" marL="635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idx="1" type="body"/>
          </p:nvPr>
        </p:nvSpPr>
        <p:spPr>
          <a:xfrm>
            <a:off x="628650" y="1055350"/>
            <a:ext cx="3873900" cy="2915700"/>
          </a:xfrm>
          <a:prstGeom prst="rect">
            <a:avLst/>
          </a:prstGeom>
          <a:noFill/>
          <a:ln cap="flat" cmpd="sng" w="9525">
            <a:solidFill>
              <a:srgbClr val="D9D9D9"/>
            </a:solidFill>
            <a:prstDash val="solid"/>
            <a:round/>
            <a:headEnd len="sm" w="sm" type="none"/>
            <a:tailEnd len="sm" w="sm" type="none"/>
          </a:ln>
        </p:spPr>
        <p:txBody>
          <a:bodyPr anchorCtr="0" anchor="t" bIns="45700" lIns="91425" spcFirstLastPara="1" rIns="91425" wrap="square" tIns="45700">
            <a:noAutofit/>
          </a:bodyPr>
          <a:lstStyle/>
          <a:p>
            <a:pPr indent="-342900" lvl="0" marL="457200" rtl="0" algn="just">
              <a:lnSpc>
                <a:spcPct val="115000"/>
              </a:lnSpc>
              <a:spcBef>
                <a:spcPts val="0"/>
              </a:spcBef>
              <a:spcAft>
                <a:spcPts val="0"/>
              </a:spcAft>
              <a:buSzPts val="1800"/>
              <a:buFont typeface="Calibri"/>
              <a:buChar char="➢"/>
            </a:pPr>
            <a:r>
              <a:rPr lang="en-GB" sz="1800"/>
              <a:t>The random forest accuracy score is found to be 72.6% </a:t>
            </a:r>
            <a:endParaRPr sz="1800"/>
          </a:p>
          <a:p>
            <a:pPr indent="-342900" lvl="0" marL="457200" rtl="0" algn="just">
              <a:lnSpc>
                <a:spcPct val="115000"/>
              </a:lnSpc>
              <a:spcBef>
                <a:spcPts val="0"/>
              </a:spcBef>
              <a:spcAft>
                <a:spcPts val="0"/>
              </a:spcAft>
              <a:buSzPts val="1800"/>
              <a:buFont typeface="Calibri"/>
              <a:buChar char="➢"/>
            </a:pPr>
            <a:r>
              <a:rPr lang="en-GB" sz="1800">
                <a:solidFill>
                  <a:srgbClr val="212121"/>
                </a:solidFill>
                <a:highlight>
                  <a:srgbClr val="FFFFFF"/>
                </a:highlight>
              </a:rPr>
              <a:t>For our synthetic dataset, this is a serious setback. </a:t>
            </a:r>
            <a:endParaRPr sz="1800">
              <a:solidFill>
                <a:srgbClr val="212121"/>
              </a:solidFill>
              <a:highlight>
                <a:srgbClr val="FFFFFF"/>
              </a:highlight>
            </a:endParaRPr>
          </a:p>
          <a:p>
            <a:pPr indent="-342900" lvl="0" marL="457200" rtl="0" algn="just">
              <a:lnSpc>
                <a:spcPct val="115000"/>
              </a:lnSpc>
              <a:spcBef>
                <a:spcPts val="0"/>
              </a:spcBef>
              <a:spcAft>
                <a:spcPts val="0"/>
              </a:spcAft>
              <a:buSzPts val="1800"/>
              <a:buFont typeface="Calibri"/>
              <a:buChar char="➢"/>
            </a:pPr>
            <a:r>
              <a:rPr lang="en-GB" sz="1800">
                <a:solidFill>
                  <a:srgbClr val="212121"/>
                </a:solidFill>
                <a:highlight>
                  <a:srgbClr val="FFFFFF"/>
                </a:highlight>
              </a:rPr>
              <a:t>The generated dataset were within a small margin within the </a:t>
            </a:r>
            <a:r>
              <a:rPr lang="en-GB" sz="1800">
                <a:solidFill>
                  <a:srgbClr val="212121"/>
                </a:solidFill>
                <a:highlight>
                  <a:srgbClr val="FFFFFF"/>
                </a:highlight>
              </a:rPr>
              <a:t>multidimensional</a:t>
            </a:r>
            <a:r>
              <a:rPr lang="en-GB" sz="1800">
                <a:solidFill>
                  <a:srgbClr val="212121"/>
                </a:solidFill>
                <a:highlight>
                  <a:srgbClr val="FFFFFF"/>
                </a:highlight>
              </a:rPr>
              <a:t>, this low accuracy is rational. </a:t>
            </a:r>
            <a:endParaRPr sz="1800">
              <a:solidFill>
                <a:srgbClr val="212121"/>
              </a:solidFill>
              <a:highlight>
                <a:srgbClr val="FFFFFF"/>
              </a:highlight>
            </a:endParaRPr>
          </a:p>
          <a:p>
            <a:pPr indent="0" lvl="0" marL="0" rtl="0" algn="just">
              <a:lnSpc>
                <a:spcPct val="115000"/>
              </a:lnSpc>
              <a:spcBef>
                <a:spcPts val="0"/>
              </a:spcBef>
              <a:spcAft>
                <a:spcPts val="0"/>
              </a:spcAft>
              <a:buNone/>
            </a:pPr>
            <a:r>
              <a:t/>
            </a:r>
            <a:endParaRPr sz="1800"/>
          </a:p>
        </p:txBody>
      </p:sp>
      <p:sp>
        <p:nvSpPr>
          <p:cNvPr id="311" name="Google Shape;311;p50"/>
          <p:cNvSpPr txBox="1"/>
          <p:nvPr>
            <p:ph type="title"/>
          </p:nvPr>
        </p:nvSpPr>
        <p:spPr>
          <a:xfrm>
            <a:off x="628650" y="273849"/>
            <a:ext cx="7886700" cy="78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Tahoma"/>
              <a:buNone/>
            </a:pPr>
            <a:r>
              <a:rPr lang="en-GB" sz="1800">
                <a:latin typeface="Calibri"/>
                <a:ea typeface="Calibri"/>
                <a:cs typeface="Calibri"/>
                <a:sym typeface="Calibri"/>
              </a:rPr>
              <a:t>Multi-class</a:t>
            </a:r>
            <a:r>
              <a:rPr lang="en-GB" sz="1800">
                <a:latin typeface="Calibri"/>
                <a:ea typeface="Calibri"/>
                <a:cs typeface="Calibri"/>
                <a:sym typeface="Calibri"/>
              </a:rPr>
              <a:t> Classification - Random Forest</a:t>
            </a:r>
            <a:endParaRPr sz="1800">
              <a:latin typeface="Calibri"/>
              <a:ea typeface="Calibri"/>
              <a:cs typeface="Calibri"/>
              <a:sym typeface="Calibri"/>
            </a:endParaRPr>
          </a:p>
        </p:txBody>
      </p:sp>
      <p:pic>
        <p:nvPicPr>
          <p:cNvPr id="312" name="Google Shape;312;p50"/>
          <p:cNvPicPr preferRelativeResize="0"/>
          <p:nvPr/>
        </p:nvPicPr>
        <p:blipFill>
          <a:blip r:embed="rId3">
            <a:alphaModFix/>
          </a:blip>
          <a:stretch>
            <a:fillRect/>
          </a:stretch>
        </p:blipFill>
        <p:spPr>
          <a:xfrm>
            <a:off x="5233400" y="1262474"/>
            <a:ext cx="3495675" cy="2400300"/>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1"/>
          <p:cNvSpPr txBox="1"/>
          <p:nvPr>
            <p:ph idx="1" type="body"/>
          </p:nvPr>
        </p:nvSpPr>
        <p:spPr>
          <a:xfrm>
            <a:off x="628650" y="1055350"/>
            <a:ext cx="8009100" cy="3066600"/>
          </a:xfrm>
          <a:prstGeom prst="rect">
            <a:avLst/>
          </a:prstGeom>
          <a:noFill/>
          <a:ln cap="flat" cmpd="sng" w="9525">
            <a:solidFill>
              <a:srgbClr val="D9D9D9"/>
            </a:solidFill>
            <a:prstDash val="solid"/>
            <a:round/>
            <a:headEnd len="sm" w="sm" type="none"/>
            <a:tailEnd len="sm" w="sm" type="none"/>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Font typeface="Calibri"/>
              <a:buChar char="➢"/>
            </a:pPr>
            <a:r>
              <a:rPr lang="en-GB" sz="1800">
                <a:solidFill>
                  <a:srgbClr val="212121"/>
                </a:solidFill>
                <a:highlight>
                  <a:srgbClr val="FFFFFF"/>
                </a:highlight>
              </a:rPr>
              <a:t>We have implemented traditional machine learning algorithms on a classification dataset and tried to elaborate the behaviour of the algorithms.</a:t>
            </a:r>
            <a:endParaRPr sz="1800">
              <a:solidFill>
                <a:srgbClr val="212121"/>
              </a:solidFill>
              <a:highlight>
                <a:srgbClr val="FFFFFF"/>
              </a:highlight>
            </a:endParaRPr>
          </a:p>
          <a:p>
            <a:pPr indent="-342900" lvl="0" marL="457200" rtl="0" algn="l">
              <a:lnSpc>
                <a:spcPct val="115000"/>
              </a:lnSpc>
              <a:spcBef>
                <a:spcPts val="0"/>
              </a:spcBef>
              <a:spcAft>
                <a:spcPts val="0"/>
              </a:spcAft>
              <a:buSzPts val="1800"/>
              <a:buFont typeface="Calibri"/>
              <a:buChar char="➢"/>
            </a:pPr>
            <a:r>
              <a:rPr lang="en-GB" sz="1800">
                <a:solidFill>
                  <a:srgbClr val="212121"/>
                </a:solidFill>
                <a:highlight>
                  <a:srgbClr val="FFFFFF"/>
                </a:highlight>
              </a:rPr>
              <a:t> Our studies have its shortcomings. We could not show performance metrics for multiclass classification due to time constraint. </a:t>
            </a:r>
            <a:endParaRPr sz="1800">
              <a:solidFill>
                <a:srgbClr val="212121"/>
              </a:solidFill>
              <a:highlight>
                <a:srgbClr val="FFFFFF"/>
              </a:highlight>
            </a:endParaRPr>
          </a:p>
          <a:p>
            <a:pPr indent="-342900" lvl="0" marL="457200" rtl="0" algn="l">
              <a:lnSpc>
                <a:spcPct val="115000"/>
              </a:lnSpc>
              <a:spcBef>
                <a:spcPts val="0"/>
              </a:spcBef>
              <a:spcAft>
                <a:spcPts val="0"/>
              </a:spcAft>
              <a:buSzPts val="1800"/>
              <a:buFont typeface="Calibri"/>
              <a:buChar char="➢"/>
            </a:pPr>
            <a:r>
              <a:rPr lang="en-GB" sz="1800">
                <a:solidFill>
                  <a:srgbClr val="212121"/>
                </a:solidFill>
                <a:highlight>
                  <a:srgbClr val="FFFFFF"/>
                </a:highlight>
              </a:rPr>
              <a:t>Also, our accuracy for some algorithms in multiclass algorithms were low. Feedback from domain experts could have made the results better. </a:t>
            </a:r>
            <a:endParaRPr sz="1800">
              <a:solidFill>
                <a:srgbClr val="212121"/>
              </a:solidFill>
              <a:highlight>
                <a:srgbClr val="FFFFFF"/>
              </a:highlight>
            </a:endParaRPr>
          </a:p>
          <a:p>
            <a:pPr indent="-342900" lvl="0" marL="457200" rtl="0" algn="l">
              <a:lnSpc>
                <a:spcPct val="115000"/>
              </a:lnSpc>
              <a:spcBef>
                <a:spcPts val="0"/>
              </a:spcBef>
              <a:spcAft>
                <a:spcPts val="0"/>
              </a:spcAft>
              <a:buSzPts val="1800"/>
              <a:buFont typeface="Calibri"/>
              <a:buChar char="➢"/>
            </a:pPr>
            <a:r>
              <a:rPr lang="en-GB" sz="1800">
                <a:solidFill>
                  <a:srgbClr val="212121"/>
                </a:solidFill>
                <a:highlight>
                  <a:srgbClr val="FFFFFF"/>
                </a:highlight>
              </a:rPr>
              <a:t>In addition, small instances of target labels in the original data set remained a major constraint. Collecting more data for the original data set can improve our results. </a:t>
            </a:r>
            <a:endParaRPr b="1" sz="1800"/>
          </a:p>
        </p:txBody>
      </p:sp>
      <p:sp>
        <p:nvSpPr>
          <p:cNvPr id="318" name="Google Shape;318;p51"/>
          <p:cNvSpPr txBox="1"/>
          <p:nvPr>
            <p:ph type="title"/>
          </p:nvPr>
        </p:nvSpPr>
        <p:spPr>
          <a:xfrm>
            <a:off x="628650" y="273849"/>
            <a:ext cx="7886700" cy="78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Tahoma"/>
              <a:buNone/>
            </a:pPr>
            <a:r>
              <a:rPr lang="en-GB" sz="1800">
                <a:latin typeface="Calibri"/>
                <a:ea typeface="Calibri"/>
                <a:cs typeface="Calibri"/>
                <a:sym typeface="Calibri"/>
              </a:rPr>
              <a:t>Conclusion</a:t>
            </a:r>
            <a:endParaRPr sz="18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2"/>
          <p:cNvSpPr txBox="1"/>
          <p:nvPr>
            <p:ph type="ctrTitle"/>
          </p:nvPr>
        </p:nvSpPr>
        <p:spPr>
          <a:xfrm>
            <a:off x="685800" y="1246324"/>
            <a:ext cx="7772400" cy="1099718"/>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Tahoma"/>
              <a:buNone/>
            </a:pPr>
            <a:r>
              <a:rPr lang="en-GB" sz="2400"/>
              <a:t>Thank you!</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idx="1" type="body"/>
          </p:nvPr>
        </p:nvSpPr>
        <p:spPr>
          <a:xfrm>
            <a:off x="628650" y="1055351"/>
            <a:ext cx="7886700" cy="3066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sz="1800"/>
          </a:p>
          <a:p>
            <a:pPr indent="-50800" lvl="0" marL="228600" rtl="0" algn="l">
              <a:lnSpc>
                <a:spcPct val="90000"/>
              </a:lnSpc>
              <a:spcBef>
                <a:spcPts val="0"/>
              </a:spcBef>
              <a:spcAft>
                <a:spcPts val="0"/>
              </a:spcAft>
              <a:buClr>
                <a:schemeClr val="dk1"/>
              </a:buClr>
              <a:buSzPts val="2800"/>
              <a:buNone/>
            </a:pPr>
            <a:r>
              <a:t/>
            </a:r>
            <a:endParaRPr sz="1800"/>
          </a:p>
        </p:txBody>
      </p:sp>
      <p:sp>
        <p:nvSpPr>
          <p:cNvPr id="155" name="Google Shape;155;p29"/>
          <p:cNvSpPr txBox="1"/>
          <p:nvPr>
            <p:ph type="title"/>
          </p:nvPr>
        </p:nvSpPr>
        <p:spPr>
          <a:xfrm>
            <a:off x="628650" y="273849"/>
            <a:ext cx="7886700" cy="78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Tahoma"/>
              <a:buNone/>
            </a:pPr>
            <a:r>
              <a:rPr lang="en-GB" sz="1800">
                <a:latin typeface="Calibri"/>
                <a:ea typeface="Calibri"/>
                <a:cs typeface="Calibri"/>
                <a:sym typeface="Calibri"/>
              </a:rPr>
              <a:t>DataSet Sample</a:t>
            </a:r>
            <a:endParaRPr sz="1800">
              <a:latin typeface="Calibri"/>
              <a:ea typeface="Calibri"/>
              <a:cs typeface="Calibri"/>
              <a:sym typeface="Calibri"/>
            </a:endParaRPr>
          </a:p>
        </p:txBody>
      </p:sp>
      <p:pic>
        <p:nvPicPr>
          <p:cNvPr id="156" name="Google Shape;156;p29"/>
          <p:cNvPicPr preferRelativeResize="0"/>
          <p:nvPr/>
        </p:nvPicPr>
        <p:blipFill>
          <a:blip r:embed="rId3">
            <a:alphaModFix/>
          </a:blip>
          <a:stretch>
            <a:fillRect/>
          </a:stretch>
        </p:blipFill>
        <p:spPr>
          <a:xfrm>
            <a:off x="1157288" y="1271588"/>
            <a:ext cx="6829425" cy="2600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idx="1" type="body"/>
          </p:nvPr>
        </p:nvSpPr>
        <p:spPr>
          <a:xfrm>
            <a:off x="628650" y="1055350"/>
            <a:ext cx="3247800" cy="1141200"/>
          </a:xfrm>
          <a:prstGeom prst="rect">
            <a:avLst/>
          </a:prstGeom>
          <a:noFill/>
          <a:ln cap="flat" cmpd="sng" w="9525">
            <a:solidFill>
              <a:srgbClr val="999999"/>
            </a:solidFill>
            <a:prstDash val="solid"/>
            <a:round/>
            <a:headEnd len="sm" w="sm" type="none"/>
            <a:tailEnd len="sm" w="sm" type="none"/>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Char char="➢"/>
            </a:pPr>
            <a:r>
              <a:rPr b="1" lang="en-GB" sz="1800"/>
              <a:t>Step 1:</a:t>
            </a:r>
            <a:endParaRPr b="1" sz="1800"/>
          </a:p>
          <a:p>
            <a:pPr indent="0" lvl="0" marL="457200" rtl="0" algn="l">
              <a:lnSpc>
                <a:spcPct val="115000"/>
              </a:lnSpc>
              <a:spcBef>
                <a:spcPts val="0"/>
              </a:spcBef>
              <a:spcAft>
                <a:spcPts val="0"/>
              </a:spcAft>
              <a:buNone/>
            </a:pPr>
            <a:r>
              <a:rPr lang="en-GB" sz="1800"/>
              <a:t>Replace the null values by the mean of the column.</a:t>
            </a:r>
            <a:endParaRPr sz="1800"/>
          </a:p>
          <a:p>
            <a:pPr indent="457200" lvl="0" marL="0" rtl="0" algn="l">
              <a:lnSpc>
                <a:spcPct val="135714"/>
              </a:lnSpc>
              <a:spcBef>
                <a:spcPts val="0"/>
              </a:spcBef>
              <a:spcAft>
                <a:spcPts val="0"/>
              </a:spcAft>
              <a:buNone/>
            </a:pPr>
            <a:r>
              <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t/>
            </a:r>
            <a:endParaRPr sz="1800"/>
          </a:p>
        </p:txBody>
      </p:sp>
      <p:sp>
        <p:nvSpPr>
          <p:cNvPr id="162" name="Google Shape;162;p30"/>
          <p:cNvSpPr txBox="1"/>
          <p:nvPr>
            <p:ph type="title"/>
          </p:nvPr>
        </p:nvSpPr>
        <p:spPr>
          <a:xfrm>
            <a:off x="628650" y="273849"/>
            <a:ext cx="7886700" cy="78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Tahoma"/>
              <a:buNone/>
            </a:pPr>
            <a:r>
              <a:rPr lang="en-GB" sz="1800">
                <a:latin typeface="Calibri"/>
                <a:ea typeface="Calibri"/>
                <a:cs typeface="Calibri"/>
                <a:sym typeface="Calibri"/>
              </a:rPr>
              <a:t>Data Preparation (Total data instances 615)</a:t>
            </a:r>
            <a:endParaRPr sz="1800">
              <a:latin typeface="Calibri"/>
              <a:ea typeface="Calibri"/>
              <a:cs typeface="Calibri"/>
              <a:sym typeface="Calibri"/>
            </a:endParaRPr>
          </a:p>
        </p:txBody>
      </p:sp>
      <p:sp>
        <p:nvSpPr>
          <p:cNvPr id="163" name="Google Shape;163;p30"/>
          <p:cNvSpPr txBox="1"/>
          <p:nvPr/>
        </p:nvSpPr>
        <p:spPr>
          <a:xfrm>
            <a:off x="609450" y="2720275"/>
            <a:ext cx="3247800" cy="14538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b="1" lang="en-GB" sz="1800">
                <a:solidFill>
                  <a:schemeClr val="dk1"/>
                </a:solidFill>
                <a:latin typeface="Calibri"/>
                <a:ea typeface="Calibri"/>
                <a:cs typeface="Calibri"/>
                <a:sym typeface="Calibri"/>
              </a:rPr>
              <a:t>Step 2:</a:t>
            </a:r>
            <a:endParaRPr b="1" sz="18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rPr lang="en-GB" sz="1800">
                <a:solidFill>
                  <a:schemeClr val="dk1"/>
                </a:solidFill>
                <a:latin typeface="Calibri"/>
                <a:ea typeface="Calibri"/>
                <a:cs typeface="Calibri"/>
                <a:sym typeface="Calibri"/>
              </a:rPr>
              <a:t>The sex column “male &amp; female” have been assigned the integers values 1 and 0</a:t>
            </a:r>
            <a:endParaRPr>
              <a:latin typeface="Calibri"/>
              <a:ea typeface="Calibri"/>
              <a:cs typeface="Calibri"/>
              <a:sym typeface="Calibri"/>
            </a:endParaRPr>
          </a:p>
        </p:txBody>
      </p:sp>
      <p:pic>
        <p:nvPicPr>
          <p:cNvPr id="164" name="Google Shape;164;p30"/>
          <p:cNvPicPr preferRelativeResize="0"/>
          <p:nvPr/>
        </p:nvPicPr>
        <p:blipFill>
          <a:blip r:embed="rId3">
            <a:alphaModFix/>
          </a:blip>
          <a:stretch>
            <a:fillRect/>
          </a:stretch>
        </p:blipFill>
        <p:spPr>
          <a:xfrm>
            <a:off x="4024550" y="1567725"/>
            <a:ext cx="4981951" cy="1863121"/>
          </a:xfrm>
          <a:prstGeom prst="rect">
            <a:avLst/>
          </a:prstGeom>
          <a:noFill/>
          <a:ln cap="flat" cmpd="sng" w="9525">
            <a:solidFill>
              <a:srgbClr val="CCCCCC"/>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145025" y="169674"/>
            <a:ext cx="7886700" cy="78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Tahoma"/>
              <a:buNone/>
            </a:pPr>
            <a:r>
              <a:rPr lang="en-GB" sz="1800">
                <a:latin typeface="Calibri"/>
                <a:ea typeface="Calibri"/>
                <a:cs typeface="Calibri"/>
                <a:sym typeface="Calibri"/>
              </a:rPr>
              <a:t>Data Preparation (Total data instances 615)</a:t>
            </a:r>
            <a:endParaRPr sz="1800">
              <a:latin typeface="Calibri"/>
              <a:ea typeface="Calibri"/>
              <a:cs typeface="Calibri"/>
              <a:sym typeface="Calibri"/>
            </a:endParaRPr>
          </a:p>
        </p:txBody>
      </p:sp>
      <p:sp>
        <p:nvSpPr>
          <p:cNvPr id="170" name="Google Shape;170;p31"/>
          <p:cNvSpPr txBox="1"/>
          <p:nvPr>
            <p:ph idx="1" type="body"/>
          </p:nvPr>
        </p:nvSpPr>
        <p:spPr>
          <a:xfrm>
            <a:off x="357125" y="986400"/>
            <a:ext cx="4099500" cy="3009000"/>
          </a:xfrm>
          <a:prstGeom prst="rect">
            <a:avLst/>
          </a:prstGeom>
          <a:noFill/>
          <a:ln cap="flat" cmpd="sng" w="9525">
            <a:solidFill>
              <a:srgbClr val="999999"/>
            </a:solidFill>
            <a:prstDash val="solid"/>
            <a:round/>
            <a:headEnd len="sm" w="sm" type="none"/>
            <a:tailEnd len="sm" w="sm" type="none"/>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Char char="➢"/>
            </a:pPr>
            <a:r>
              <a:rPr b="1" lang="en-GB" sz="1800"/>
              <a:t>Step 3:</a:t>
            </a:r>
            <a:endParaRPr b="1" sz="1800"/>
          </a:p>
          <a:p>
            <a:pPr indent="0" lvl="0" marL="457200" rtl="0" algn="l">
              <a:lnSpc>
                <a:spcPct val="135714"/>
              </a:lnSpc>
              <a:spcBef>
                <a:spcPts val="0"/>
              </a:spcBef>
              <a:spcAft>
                <a:spcPts val="0"/>
              </a:spcAft>
              <a:buNone/>
            </a:pPr>
            <a:r>
              <a:rPr lang="en-GB" sz="1800"/>
              <a:t>Since it is a Binary classification problem, the target labels “0=Blood Donor”, “0s- suspect blood donor” is given the target label “0”. The rest of the target labels “1=Hepatitis, 2= Fibrosis, 3=Cirrhosis” is assigned the target label “1”</a:t>
            </a:r>
            <a:endParaRPr sz="1800"/>
          </a:p>
          <a:p>
            <a:pPr indent="0" lvl="0" marL="457200" rtl="0" algn="l">
              <a:lnSpc>
                <a:spcPct val="115000"/>
              </a:lnSpc>
              <a:spcBef>
                <a:spcPts val="0"/>
              </a:spcBef>
              <a:spcAft>
                <a:spcPts val="0"/>
              </a:spcAft>
              <a:buNone/>
            </a:pPr>
            <a:r>
              <a:rPr lang="en-GB" sz="1800"/>
              <a:t>	</a:t>
            </a:r>
            <a:endParaRPr sz="1800"/>
          </a:p>
          <a:p>
            <a:pPr indent="0" lvl="0" marL="457200" rtl="0" algn="l">
              <a:lnSpc>
                <a:spcPct val="115000"/>
              </a:lnSpc>
              <a:spcBef>
                <a:spcPts val="0"/>
              </a:spcBef>
              <a:spcAft>
                <a:spcPts val="0"/>
              </a:spcAft>
              <a:buNone/>
            </a:pPr>
            <a:r>
              <a:t/>
            </a:r>
            <a:endParaRPr sz="1800"/>
          </a:p>
        </p:txBody>
      </p:sp>
      <p:pic>
        <p:nvPicPr>
          <p:cNvPr id="171" name="Google Shape;171;p31"/>
          <p:cNvPicPr preferRelativeResize="0"/>
          <p:nvPr/>
        </p:nvPicPr>
        <p:blipFill>
          <a:blip r:embed="rId3">
            <a:alphaModFix/>
          </a:blip>
          <a:stretch>
            <a:fillRect/>
          </a:stretch>
        </p:blipFill>
        <p:spPr>
          <a:xfrm>
            <a:off x="4572000" y="1662225"/>
            <a:ext cx="4497450" cy="1657350"/>
          </a:xfrm>
          <a:prstGeom prst="rect">
            <a:avLst/>
          </a:prstGeom>
          <a:noFill/>
          <a:ln cap="flat" cmpd="sng" w="9525">
            <a:solidFill>
              <a:srgbClr val="CCCCCC"/>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628650" y="69125"/>
            <a:ext cx="7886700" cy="615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Tahoma"/>
              <a:buNone/>
            </a:pPr>
            <a:r>
              <a:rPr lang="en-GB" sz="1800">
                <a:latin typeface="Calibri"/>
                <a:ea typeface="Calibri"/>
                <a:cs typeface="Calibri"/>
                <a:sym typeface="Calibri"/>
              </a:rPr>
              <a:t>Data Preparation (Step 3- Before applying SMOTE algorithm)</a:t>
            </a:r>
            <a:endParaRPr sz="1800">
              <a:latin typeface="Calibri"/>
              <a:ea typeface="Calibri"/>
              <a:cs typeface="Calibri"/>
              <a:sym typeface="Calibri"/>
            </a:endParaRPr>
          </a:p>
        </p:txBody>
      </p:sp>
      <p:pic>
        <p:nvPicPr>
          <p:cNvPr id="177" name="Google Shape;177;p32"/>
          <p:cNvPicPr preferRelativeResize="0"/>
          <p:nvPr/>
        </p:nvPicPr>
        <p:blipFill>
          <a:blip r:embed="rId3">
            <a:alphaModFix/>
          </a:blip>
          <a:stretch>
            <a:fillRect/>
          </a:stretch>
        </p:blipFill>
        <p:spPr>
          <a:xfrm>
            <a:off x="680650" y="758149"/>
            <a:ext cx="7239000" cy="1657350"/>
          </a:xfrm>
          <a:prstGeom prst="rect">
            <a:avLst/>
          </a:prstGeom>
          <a:noFill/>
          <a:ln cap="flat" cmpd="sng" w="9525">
            <a:solidFill>
              <a:srgbClr val="CCCCCC"/>
            </a:solidFill>
            <a:prstDash val="solid"/>
            <a:round/>
            <a:headEnd len="sm" w="sm" type="none"/>
            <a:tailEnd len="sm" w="sm" type="none"/>
          </a:ln>
        </p:spPr>
      </p:pic>
      <p:sp>
        <p:nvSpPr>
          <p:cNvPr id="178" name="Google Shape;178;p32"/>
          <p:cNvSpPr txBox="1"/>
          <p:nvPr>
            <p:ph type="title"/>
          </p:nvPr>
        </p:nvSpPr>
        <p:spPr>
          <a:xfrm>
            <a:off x="628650" y="2613675"/>
            <a:ext cx="3426300" cy="5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Tahoma"/>
              <a:buNone/>
            </a:pPr>
            <a:r>
              <a:rPr lang="en-GB" sz="1800">
                <a:latin typeface="Calibri"/>
                <a:ea typeface="Calibri"/>
                <a:cs typeface="Calibri"/>
                <a:sym typeface="Calibri"/>
              </a:rPr>
              <a:t>(After </a:t>
            </a:r>
            <a:r>
              <a:rPr lang="en-GB" sz="1800">
                <a:latin typeface="Calibri"/>
                <a:ea typeface="Calibri"/>
                <a:cs typeface="Calibri"/>
                <a:sym typeface="Calibri"/>
              </a:rPr>
              <a:t>applying SMOTE algorithm)</a:t>
            </a:r>
            <a:endParaRPr sz="1800">
              <a:latin typeface="Calibri"/>
              <a:ea typeface="Calibri"/>
              <a:cs typeface="Calibri"/>
              <a:sym typeface="Calibri"/>
            </a:endParaRPr>
          </a:p>
        </p:txBody>
      </p:sp>
      <p:pic>
        <p:nvPicPr>
          <p:cNvPr id="179" name="Google Shape;179;p32"/>
          <p:cNvPicPr preferRelativeResize="0"/>
          <p:nvPr/>
        </p:nvPicPr>
        <p:blipFill>
          <a:blip r:embed="rId4">
            <a:alphaModFix/>
          </a:blip>
          <a:stretch>
            <a:fillRect/>
          </a:stretch>
        </p:blipFill>
        <p:spPr>
          <a:xfrm>
            <a:off x="5129850" y="2530600"/>
            <a:ext cx="2927875" cy="1948400"/>
          </a:xfrm>
          <a:prstGeom prst="rect">
            <a:avLst/>
          </a:prstGeom>
          <a:noFill/>
          <a:ln cap="flat" cmpd="sng" w="9525">
            <a:solidFill>
              <a:srgbClr val="D9D9D9"/>
            </a:solidFill>
            <a:prstDash val="solid"/>
            <a:round/>
            <a:headEnd len="sm" w="sm" type="none"/>
            <a:tailEnd len="sm" w="sm" type="none"/>
          </a:ln>
        </p:spPr>
      </p:pic>
      <p:sp>
        <p:nvSpPr>
          <p:cNvPr id="180" name="Google Shape;180;p32"/>
          <p:cNvSpPr/>
          <p:nvPr/>
        </p:nvSpPr>
        <p:spPr>
          <a:xfrm>
            <a:off x="4054900" y="2864475"/>
            <a:ext cx="1041600" cy="119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2"/>
          <p:cNvSpPr txBox="1"/>
          <p:nvPr/>
        </p:nvSpPr>
        <p:spPr>
          <a:xfrm>
            <a:off x="788650" y="3303450"/>
            <a:ext cx="3426300" cy="8184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GB">
                <a:latin typeface="Calibri"/>
                <a:ea typeface="Calibri"/>
                <a:cs typeface="Calibri"/>
                <a:sym typeface="Calibri"/>
              </a:rPr>
              <a:t>Class instances balanced with 1080 instances.</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628650" y="273849"/>
            <a:ext cx="7886700" cy="78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Tahoma"/>
              <a:buNone/>
            </a:pPr>
            <a:r>
              <a:rPr lang="en-GB" sz="1800">
                <a:latin typeface="Calibri"/>
                <a:ea typeface="Calibri"/>
                <a:cs typeface="Calibri"/>
                <a:sym typeface="Calibri"/>
              </a:rPr>
              <a:t>Data Preparation (Step 4)</a:t>
            </a:r>
            <a:endParaRPr sz="1800">
              <a:latin typeface="Calibri"/>
              <a:ea typeface="Calibri"/>
              <a:cs typeface="Calibri"/>
              <a:sym typeface="Calibri"/>
            </a:endParaRPr>
          </a:p>
        </p:txBody>
      </p:sp>
      <p:sp>
        <p:nvSpPr>
          <p:cNvPr id="187" name="Google Shape;187;p33"/>
          <p:cNvSpPr txBox="1"/>
          <p:nvPr/>
        </p:nvSpPr>
        <p:spPr>
          <a:xfrm>
            <a:off x="2582850" y="1094375"/>
            <a:ext cx="3853800" cy="781500"/>
          </a:xfrm>
          <a:prstGeom prst="rect">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Calibri"/>
              <a:buChar char="➢"/>
            </a:pPr>
            <a:r>
              <a:rPr lang="en-GB">
                <a:latin typeface="Calibri"/>
                <a:ea typeface="Calibri"/>
                <a:cs typeface="Calibri"/>
                <a:sym typeface="Calibri"/>
              </a:rPr>
              <a:t>Standardize the attributes using standard scalar.</a:t>
            </a:r>
            <a:endParaRPr>
              <a:latin typeface="Calibri"/>
              <a:ea typeface="Calibri"/>
              <a:cs typeface="Calibri"/>
              <a:sym typeface="Calibri"/>
            </a:endParaRPr>
          </a:p>
        </p:txBody>
      </p:sp>
      <p:pic>
        <p:nvPicPr>
          <p:cNvPr id="188" name="Google Shape;188;p33"/>
          <p:cNvPicPr preferRelativeResize="0"/>
          <p:nvPr/>
        </p:nvPicPr>
        <p:blipFill>
          <a:blip r:embed="rId3">
            <a:alphaModFix/>
          </a:blip>
          <a:stretch>
            <a:fillRect/>
          </a:stretch>
        </p:blipFill>
        <p:spPr>
          <a:xfrm>
            <a:off x="703525" y="2004800"/>
            <a:ext cx="7715251" cy="2343150"/>
          </a:xfrm>
          <a:prstGeom prst="rect">
            <a:avLst/>
          </a:prstGeom>
          <a:noFill/>
          <a:ln cap="flat" cmpd="sng" w="9525">
            <a:solidFill>
              <a:srgbClr val="CCCCCC"/>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628650" y="273849"/>
            <a:ext cx="7886700" cy="78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Tahoma"/>
              <a:buNone/>
            </a:pPr>
            <a:r>
              <a:rPr lang="en-GB" sz="1800">
                <a:latin typeface="Calibri"/>
                <a:ea typeface="Calibri"/>
                <a:cs typeface="Calibri"/>
                <a:sym typeface="Calibri"/>
              </a:rPr>
              <a:t>Data Preparation (Step 5)</a:t>
            </a:r>
            <a:endParaRPr sz="1800">
              <a:latin typeface="Calibri"/>
              <a:ea typeface="Calibri"/>
              <a:cs typeface="Calibri"/>
              <a:sym typeface="Calibri"/>
            </a:endParaRPr>
          </a:p>
        </p:txBody>
      </p:sp>
      <p:sp>
        <p:nvSpPr>
          <p:cNvPr id="194" name="Google Shape;194;p34"/>
          <p:cNvSpPr txBox="1"/>
          <p:nvPr/>
        </p:nvSpPr>
        <p:spPr>
          <a:xfrm>
            <a:off x="2582850" y="938025"/>
            <a:ext cx="3853800" cy="781500"/>
          </a:xfrm>
          <a:prstGeom prst="rect">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Calibri"/>
              <a:buChar char="➢"/>
            </a:pPr>
            <a:r>
              <a:rPr lang="en-GB">
                <a:latin typeface="Calibri"/>
                <a:ea typeface="Calibri"/>
                <a:cs typeface="Calibri"/>
                <a:sym typeface="Calibri"/>
              </a:rPr>
              <a:t>Split the dataset into training and testing in the ratio of 4:1</a:t>
            </a:r>
            <a:endParaRPr>
              <a:latin typeface="Calibri"/>
              <a:ea typeface="Calibri"/>
              <a:cs typeface="Calibri"/>
              <a:sym typeface="Calibri"/>
            </a:endParaRPr>
          </a:p>
        </p:txBody>
      </p:sp>
      <p:pic>
        <p:nvPicPr>
          <p:cNvPr id="195" name="Google Shape;195;p34"/>
          <p:cNvPicPr preferRelativeResize="0"/>
          <p:nvPr/>
        </p:nvPicPr>
        <p:blipFill>
          <a:blip r:embed="rId3">
            <a:alphaModFix/>
          </a:blip>
          <a:stretch>
            <a:fillRect/>
          </a:stretch>
        </p:blipFill>
        <p:spPr>
          <a:xfrm>
            <a:off x="432771" y="1849250"/>
            <a:ext cx="4098303" cy="2579700"/>
          </a:xfrm>
          <a:prstGeom prst="rect">
            <a:avLst/>
          </a:prstGeom>
          <a:noFill/>
          <a:ln>
            <a:noFill/>
          </a:ln>
        </p:spPr>
      </p:pic>
      <p:pic>
        <p:nvPicPr>
          <p:cNvPr id="196" name="Google Shape;196;p34"/>
          <p:cNvPicPr preferRelativeResize="0"/>
          <p:nvPr/>
        </p:nvPicPr>
        <p:blipFill>
          <a:blip r:embed="rId4">
            <a:alphaModFix/>
          </a:blip>
          <a:stretch>
            <a:fillRect/>
          </a:stretch>
        </p:blipFill>
        <p:spPr>
          <a:xfrm>
            <a:off x="4893350" y="1871925"/>
            <a:ext cx="4098249" cy="2579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132375" y="112374"/>
            <a:ext cx="7886700" cy="78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Tahoma"/>
              <a:buNone/>
            </a:pPr>
            <a:r>
              <a:rPr lang="en-GB" sz="1800">
                <a:latin typeface="Calibri"/>
                <a:ea typeface="Calibri"/>
                <a:cs typeface="Calibri"/>
                <a:sym typeface="Calibri"/>
              </a:rPr>
              <a:t>Binary Classification - Accuracy</a:t>
            </a:r>
            <a:endParaRPr sz="1800">
              <a:latin typeface="Calibri"/>
              <a:ea typeface="Calibri"/>
              <a:cs typeface="Calibri"/>
              <a:sym typeface="Calibri"/>
            </a:endParaRPr>
          </a:p>
        </p:txBody>
      </p:sp>
      <p:pic>
        <p:nvPicPr>
          <p:cNvPr id="202" name="Google Shape;202;p35"/>
          <p:cNvPicPr preferRelativeResize="0"/>
          <p:nvPr/>
        </p:nvPicPr>
        <p:blipFill>
          <a:blip r:embed="rId3">
            <a:alphaModFix/>
          </a:blip>
          <a:stretch>
            <a:fillRect/>
          </a:stretch>
        </p:blipFill>
        <p:spPr>
          <a:xfrm>
            <a:off x="4816650" y="547450"/>
            <a:ext cx="2572825" cy="1617825"/>
          </a:xfrm>
          <a:prstGeom prst="rect">
            <a:avLst/>
          </a:prstGeom>
          <a:noFill/>
          <a:ln cap="flat" cmpd="sng" w="9525">
            <a:solidFill>
              <a:srgbClr val="CCCCCC"/>
            </a:solidFill>
            <a:prstDash val="solid"/>
            <a:round/>
            <a:headEnd len="sm" w="sm" type="none"/>
            <a:tailEnd len="sm" w="sm" type="none"/>
          </a:ln>
        </p:spPr>
      </p:pic>
      <p:pic>
        <p:nvPicPr>
          <p:cNvPr id="203" name="Google Shape;203;p35"/>
          <p:cNvPicPr preferRelativeResize="0"/>
          <p:nvPr/>
        </p:nvPicPr>
        <p:blipFill>
          <a:blip r:embed="rId4">
            <a:alphaModFix/>
          </a:blip>
          <a:stretch>
            <a:fillRect/>
          </a:stretch>
        </p:blipFill>
        <p:spPr>
          <a:xfrm>
            <a:off x="1487000" y="761400"/>
            <a:ext cx="2607100" cy="1800575"/>
          </a:xfrm>
          <a:prstGeom prst="rect">
            <a:avLst/>
          </a:prstGeom>
          <a:noFill/>
          <a:ln cap="flat" cmpd="sng" w="9525">
            <a:solidFill>
              <a:srgbClr val="CCCCCC"/>
            </a:solidFill>
            <a:prstDash val="solid"/>
            <a:round/>
            <a:headEnd len="sm" w="sm" type="none"/>
            <a:tailEnd len="sm" w="sm" type="none"/>
          </a:ln>
        </p:spPr>
      </p:pic>
      <p:pic>
        <p:nvPicPr>
          <p:cNvPr id="204" name="Google Shape;204;p35"/>
          <p:cNvPicPr preferRelativeResize="0"/>
          <p:nvPr/>
        </p:nvPicPr>
        <p:blipFill>
          <a:blip r:embed="rId5">
            <a:alphaModFix/>
          </a:blip>
          <a:stretch>
            <a:fillRect/>
          </a:stretch>
        </p:blipFill>
        <p:spPr>
          <a:xfrm>
            <a:off x="5782575" y="2306000"/>
            <a:ext cx="2954775" cy="1969850"/>
          </a:xfrm>
          <a:prstGeom prst="rect">
            <a:avLst/>
          </a:prstGeom>
          <a:noFill/>
          <a:ln cap="flat" cmpd="sng" w="9525">
            <a:solidFill>
              <a:srgbClr val="D9D9D9"/>
            </a:solidFill>
            <a:prstDash val="solid"/>
            <a:round/>
            <a:headEnd len="sm" w="sm" type="none"/>
            <a:tailEnd len="sm" w="sm" type="none"/>
          </a:ln>
        </p:spPr>
      </p:pic>
      <p:pic>
        <p:nvPicPr>
          <p:cNvPr id="205" name="Google Shape;205;p35"/>
          <p:cNvPicPr preferRelativeResize="0"/>
          <p:nvPr/>
        </p:nvPicPr>
        <p:blipFill>
          <a:blip r:embed="rId6">
            <a:alphaModFix/>
          </a:blip>
          <a:stretch>
            <a:fillRect/>
          </a:stretch>
        </p:blipFill>
        <p:spPr>
          <a:xfrm>
            <a:off x="2723577" y="2731751"/>
            <a:ext cx="2497900" cy="1665274"/>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NMSU_PPT">
      <a:dk1>
        <a:srgbClr val="000000"/>
      </a:dk1>
      <a:lt1>
        <a:srgbClr val="FEFFFF"/>
      </a:lt1>
      <a:dk2>
        <a:srgbClr val="8C0B41"/>
      </a:dk2>
      <a:lt2>
        <a:srgbClr val="E7E6E6"/>
      </a:lt2>
      <a:accent1>
        <a:srgbClr val="A7BABE"/>
      </a:accent1>
      <a:accent2>
        <a:srgbClr val="CFC7BD"/>
      </a:accent2>
      <a:accent3>
        <a:srgbClr val="A5A5A5"/>
      </a:accent3>
      <a:accent4>
        <a:srgbClr val="FEFFFF"/>
      </a:accent4>
      <a:accent5>
        <a:srgbClr val="5B9BD5"/>
      </a:accent5>
      <a:accent6>
        <a:srgbClr val="8C0B41"/>
      </a:accent6>
      <a:hlink>
        <a:srgbClr val="50B9F2"/>
      </a:hlink>
      <a:folHlink>
        <a:srgbClr val="6D6E7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