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68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6F2-D9AA-4F89-B765-33CA96C1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3C44-0CDB-4F1C-B340-CF2256A6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C8DB-98C7-443E-9F74-38D547AD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8B45-CEFD-4714-BF9A-DFE81F12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20CF-1F20-4E72-B54E-AC32D8E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58D1-FEB2-460B-916C-B0B2BC6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4D00A-6830-4825-921D-217859D8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3002-ACEB-4746-A67C-76B1F6A2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61A4-C538-4A15-96D5-8ED0CDEE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4932-74FB-4216-9DB8-44F0A189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97370-0CB6-4C1E-803A-A064991D6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D51B8-1652-4DF0-8B8D-C244EFF7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CA0B-E3D3-4582-B1B6-F5267E64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C827-A9EE-46C8-8B65-C715858C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ED3E-5118-4964-B44B-187FD43B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8298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E8D3-F049-48A2-8851-6A00B09B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BBA1-50F2-4B8E-B08C-93792130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3A16-1B82-400A-8EE6-9E56E671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E27A-D1EB-4E88-A1A5-7687C2EF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4219A-890B-4FA2-9880-2002D65D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DC9E-9A5F-4FD1-B5E5-8CBCDB14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AC4FB-D5D2-4173-8189-C5E5A99A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FF48-2A83-4A35-A31F-21D09E00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4449-07F2-48E4-9F18-AE789F0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F310-E94C-4536-B9D1-071C312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F13D-5658-40AE-A84A-B5D0CEB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FB42-7FDA-4C19-9611-C8B441DB5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795A1-E15D-40B0-AE82-B237D438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3903-139E-402A-8433-9B945EDA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131B8-B2EF-48DE-B554-8576AC4E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CBD0-DE3C-4A1A-8D6D-E60CBB03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B574-5292-4F3B-9383-3CE066C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DF19-0939-4521-9504-6AC34FE6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5670-CED9-4294-8C0A-C6FE5FB2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B2B32-D26F-4E40-A8AB-2565C7EA7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6A00-3F1A-491A-AF4E-AB1DEA6D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23BA5-5BAF-42C6-8956-4FB3A7CA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36C2-EAEB-425B-9522-C6222728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17F15-089A-4E5E-B707-05B3E73E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9A20-95F2-4E50-A3D0-F51552F6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4E79-8B91-41DE-B2DE-5C677AE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C345-2E5F-4C3A-B160-EB813C1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07BD-58E7-4C41-9B08-F88B3F90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2A77A-B57D-480C-8D59-42755A4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A2B60-3B73-4723-A61A-EF0DB726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331B9-F5A7-4FA4-AE7B-90AD6C5A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5596-EAC9-4592-9094-21C3A46F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EF01-3A42-4D00-A9EC-C0653F00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148E-BD6F-4474-BA6F-43975CAA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0BAFD-7CDB-4825-BC33-F879423A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9715-3E1C-4C41-9ABF-56858475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613FB-B929-4579-AE4B-1ED6260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A2DD-6CC1-4325-952A-0AC5597F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A286D-2BC1-4F63-9181-A04922F0F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B2D2-13B4-41F3-A66A-BCF7AFE9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58F5-9582-4844-B451-63EA28A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4C72-66E7-4076-9CB4-D47AD87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1759D-18BA-4EFE-9B6D-F359A346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03D90-9A18-4E93-B714-837116C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FD0C-04CF-4D3F-8AF1-F262375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63A9-F8B4-4F22-96B1-18F31C02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26B8-E573-4ADF-BC7E-D35CD63EEC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1320-2850-4049-A10E-A94FBD65D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D9F8-12EB-406D-BCCE-DD711083F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7025-CAE9-4EC3-BAA4-3A9BC51C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D37C56-C5BC-4DDD-8E2D-8526CB30C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2058" y="730009"/>
            <a:ext cx="5649620" cy="2093090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Century Gothic" panose="020B0502020202020204" pitchFamily="34" charset="0"/>
                <a:ea typeface="맑은 고딕" pitchFamily="50" charset="-127"/>
              </a:rPr>
              <a:t>IMPORTANCE OF ETHICS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Century Gothic" panose="020B0502020202020204" pitchFamily="34" charset="0"/>
                <a:ea typeface="맑은 고딕" pitchFamily="50" charset="-127"/>
              </a:rPr>
              <a:t>IN ENGINEERING CAREER</a:t>
            </a:r>
            <a:endParaRPr lang="en-US" altLang="ko-KR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289FDEE-B7C1-4E0C-B562-C2DBB3047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2057" y="2754117"/>
            <a:ext cx="5649619" cy="200431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Prepared by</a:t>
            </a:r>
          </a:p>
          <a:p>
            <a:pPr algn="l">
              <a:spcBef>
                <a:spcPts val="0"/>
              </a:spcBef>
              <a:defRPr/>
            </a:pPr>
            <a:endParaRPr lang="en-US" altLang="ko-KR" b="1" dirty="0">
              <a:solidFill>
                <a:schemeClr val="bg1">
                  <a:lumMod val="85000"/>
                </a:schemeClr>
              </a:solidFill>
              <a:latin typeface="Bell MT" panose="02020503060305020303" pitchFamily="18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Abdullah Shahriar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ID- 1711037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Department of Materials &amp; Metallurgical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23B70-5335-4ED4-BEAF-CFA529C59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992" y="1219763"/>
            <a:ext cx="5734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WHAT IS ENGINEERING ETHICS?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8"/>
            <a:ext cx="7584843" cy="1749495"/>
            <a:chOff x="3687661" y="1203598"/>
            <a:chExt cx="2252491" cy="1312121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615472"/>
              <a:ext cx="2252491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Engineering ethics is the set of rules and guidelines that engineers adhere to as a moral obligation to their </a:t>
              </a:r>
              <a:r>
                <a:rPr lang="en-US" b="1" dirty="0"/>
                <a:t>profession</a:t>
              </a:r>
              <a:r>
                <a:rPr lang="en-US" dirty="0"/>
                <a:t> and to the </a:t>
              </a:r>
              <a:r>
                <a:rPr lang="en-US" b="1" dirty="0"/>
                <a:t>world</a:t>
              </a:r>
              <a:r>
                <a:rPr lang="en-US" dirty="0"/>
                <a:t>.</a:t>
              </a: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b="0" i="0" dirty="0">
                  <a:effectLst/>
                </a:rPr>
                <a:t>It is the study of moral issues and that reflects the </a:t>
              </a:r>
              <a:r>
                <a:rPr lang="en-US" b="1" i="0" dirty="0">
                  <a:effectLst/>
                </a:rPr>
                <a:t>individual personality</a:t>
              </a:r>
              <a:r>
                <a:rPr lang="en-US" b="0" i="0" dirty="0">
                  <a:effectLst/>
                </a:rPr>
                <a:t>.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967A6F-764F-4DC1-AACE-CCC0F37260AE}"/>
              </a:ext>
            </a:extLst>
          </p:cNvPr>
          <p:cNvGrpSpPr/>
          <p:nvPr/>
        </p:nvGrpSpPr>
        <p:grpSpPr>
          <a:xfrm>
            <a:off x="815413" y="2985793"/>
            <a:ext cx="7584843" cy="3411485"/>
            <a:chOff x="3687661" y="1203598"/>
            <a:chExt cx="2252491" cy="25586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C5F096-C77C-401E-B072-5AF098AFFCFF}"/>
                </a:ext>
              </a:extLst>
            </p:cNvPr>
            <p:cNvSpPr txBox="1"/>
            <p:nvPr/>
          </p:nvSpPr>
          <p:spPr>
            <a:xfrm>
              <a:off x="3687661" y="1615471"/>
              <a:ext cx="2252491" cy="2146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primary obligation of an engineer is to protect the </a:t>
              </a:r>
              <a:r>
                <a:rPr lang="en-US" b="1" dirty="0"/>
                <a:t>safety</a:t>
              </a:r>
              <a:r>
                <a:rPr lang="en-US" dirty="0"/>
                <a:t>, </a:t>
              </a:r>
              <a:r>
                <a:rPr lang="en-US" b="1" dirty="0"/>
                <a:t>health</a:t>
              </a:r>
              <a:r>
                <a:rPr lang="en-US" dirty="0"/>
                <a:t>, </a:t>
              </a:r>
              <a:r>
                <a:rPr lang="en-US" b="1" dirty="0"/>
                <a:t>property</a:t>
              </a:r>
              <a:r>
                <a:rPr lang="en-US" dirty="0"/>
                <a:t> and </a:t>
              </a:r>
              <a:r>
                <a:rPr lang="en-US" b="1" dirty="0"/>
                <a:t>welfare</a:t>
              </a:r>
              <a:r>
                <a:rPr lang="en-US" dirty="0"/>
                <a:t> </a:t>
              </a:r>
              <a:r>
                <a:rPr lang="en-US" b="1" dirty="0"/>
                <a:t>of the public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No matter what type of engineer one is, engineering ethics is important because if it is not followed one might be putting his own and someone else’s </a:t>
              </a:r>
              <a:r>
                <a:rPr lang="en-US" b="1" dirty="0"/>
                <a:t>life in danger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So engineers should always be aware that their </a:t>
              </a:r>
              <a:r>
                <a:rPr lang="en-US" b="1" dirty="0"/>
                <a:t>safety</a:t>
              </a:r>
              <a:r>
                <a:rPr lang="en-US" dirty="0"/>
                <a:t> and the safety of those around them </a:t>
              </a:r>
              <a:r>
                <a:rPr lang="en-US" b="1" dirty="0"/>
                <a:t>comes before anything</a:t>
              </a:r>
              <a:r>
                <a:rPr lang="en-US" dirty="0"/>
                <a:t>. </a:t>
              </a:r>
            </a:p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DAD27E-B126-472A-B1C2-A5274773C7EF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WHY FOLLOW ENGINEERING ETHICS?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ETHICAL VALUES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8"/>
            <a:ext cx="7584843" cy="1071793"/>
            <a:chOff x="3687661" y="1203598"/>
            <a:chExt cx="2252491" cy="803845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of the most important ethical values which must be followed in both personal and professional life is-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ARE THE COMMON ETHICAL VALUES?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0223F29-CCEF-4137-ACC4-DAA0C967E7BF}"/>
              </a:ext>
            </a:extLst>
          </p:cNvPr>
          <p:cNvSpPr/>
          <p:nvPr/>
        </p:nvSpPr>
        <p:spPr>
          <a:xfrm>
            <a:off x="5459834" y="250223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085C6-21BF-419D-86AE-EE3E54DF8BE6}"/>
              </a:ext>
            </a:extLst>
          </p:cNvPr>
          <p:cNvSpPr/>
          <p:nvPr/>
        </p:nvSpPr>
        <p:spPr>
          <a:xfrm>
            <a:off x="5963890" y="4216459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33A275-CC85-4ECE-9DD4-6F83DDFC68EA}"/>
              </a:ext>
            </a:extLst>
          </p:cNvPr>
          <p:cNvSpPr/>
          <p:nvPr/>
        </p:nvSpPr>
        <p:spPr>
          <a:xfrm>
            <a:off x="5963890" y="335934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9DBB7-E0FE-44DD-A757-6BF04967E672}"/>
              </a:ext>
            </a:extLst>
          </p:cNvPr>
          <p:cNvSpPr/>
          <p:nvPr/>
        </p:nvSpPr>
        <p:spPr>
          <a:xfrm>
            <a:off x="5459834" y="50735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06501AA-C1A8-4EF9-BDF3-FD979ECD8E21}"/>
              </a:ext>
            </a:extLst>
          </p:cNvPr>
          <p:cNvSpPr/>
          <p:nvPr/>
        </p:nvSpPr>
        <p:spPr>
          <a:xfrm>
            <a:off x="6126599" y="3532367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840BF0B-C9E8-4A86-92B3-17E7E0F6707B}"/>
              </a:ext>
            </a:extLst>
          </p:cNvPr>
          <p:cNvSpPr/>
          <p:nvPr/>
        </p:nvSpPr>
        <p:spPr>
          <a:xfrm rot="2700000">
            <a:off x="6165702" y="432137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13B0341B-FCBF-470E-A1BC-F6D43A7D58DC}"/>
              </a:ext>
            </a:extLst>
          </p:cNvPr>
          <p:cNvSpPr/>
          <p:nvPr/>
        </p:nvSpPr>
        <p:spPr>
          <a:xfrm rot="16200000">
            <a:off x="5606493" y="2634270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6">
            <a:extLst>
              <a:ext uri="{FF2B5EF4-FFF2-40B4-BE49-F238E27FC236}">
                <a16:creationId xmlns:a16="http://schemas.microsoft.com/office/drawing/2014/main" id="{44F38769-DE0D-45E2-A430-5DD37C029BB6}"/>
              </a:ext>
            </a:extLst>
          </p:cNvPr>
          <p:cNvSpPr>
            <a:spLocks noChangeAspect="1"/>
          </p:cNvSpPr>
          <p:nvPr/>
        </p:nvSpPr>
        <p:spPr>
          <a:xfrm rot="2700000">
            <a:off x="5729148" y="5178220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1C4E31-3F72-4B09-BACE-F6514C7882F0}"/>
              </a:ext>
            </a:extLst>
          </p:cNvPr>
          <p:cNvSpPr/>
          <p:nvPr/>
        </p:nvSpPr>
        <p:spPr>
          <a:xfrm flipH="1">
            <a:off x="2874775" y="250223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5DE5B4-157D-4286-A26A-0E73178CE2E4}"/>
              </a:ext>
            </a:extLst>
          </p:cNvPr>
          <p:cNvSpPr/>
          <p:nvPr/>
        </p:nvSpPr>
        <p:spPr>
          <a:xfrm flipH="1">
            <a:off x="2370719" y="4216459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2A7360-2F0C-496F-BA61-D5671484571C}"/>
              </a:ext>
            </a:extLst>
          </p:cNvPr>
          <p:cNvSpPr/>
          <p:nvPr/>
        </p:nvSpPr>
        <p:spPr>
          <a:xfrm flipH="1">
            <a:off x="2370719" y="335934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07F4A0-8646-4137-8857-A166F390BB25}"/>
              </a:ext>
            </a:extLst>
          </p:cNvPr>
          <p:cNvSpPr/>
          <p:nvPr/>
        </p:nvSpPr>
        <p:spPr>
          <a:xfrm flipH="1">
            <a:off x="2874775" y="50735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256FDF8C-6D1F-4B1C-B4F1-1058D09B4AC8}"/>
              </a:ext>
            </a:extLst>
          </p:cNvPr>
          <p:cNvSpPr/>
          <p:nvPr/>
        </p:nvSpPr>
        <p:spPr>
          <a:xfrm flipH="1">
            <a:off x="2533427" y="3532367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F483115-1F8B-4EC6-B37F-B7FB33523738}"/>
              </a:ext>
            </a:extLst>
          </p:cNvPr>
          <p:cNvSpPr/>
          <p:nvPr/>
        </p:nvSpPr>
        <p:spPr>
          <a:xfrm rot="18900000" flipH="1">
            <a:off x="2572531" y="432137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92DD80FA-2E66-4383-87F6-9793158E25E2}"/>
              </a:ext>
            </a:extLst>
          </p:cNvPr>
          <p:cNvSpPr/>
          <p:nvPr/>
        </p:nvSpPr>
        <p:spPr>
          <a:xfrm rot="5400000" flipH="1">
            <a:off x="3021435" y="2634270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id="{1A55D267-01E3-4A8D-9823-7CCA8C98C4F7}"/>
              </a:ext>
            </a:extLst>
          </p:cNvPr>
          <p:cNvSpPr>
            <a:spLocks noChangeAspect="1"/>
          </p:cNvSpPr>
          <p:nvPr/>
        </p:nvSpPr>
        <p:spPr>
          <a:xfrm rot="18900000" flipH="1">
            <a:off x="3144089" y="5178220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F10486-6B7A-4324-B22A-D4C13BA08496}"/>
              </a:ext>
            </a:extLst>
          </p:cNvPr>
          <p:cNvGrpSpPr/>
          <p:nvPr/>
        </p:nvGrpSpPr>
        <p:grpSpPr>
          <a:xfrm>
            <a:off x="897190" y="2394594"/>
            <a:ext cx="1926735" cy="740247"/>
            <a:chOff x="803640" y="3362835"/>
            <a:chExt cx="2059657" cy="7402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D9D620-E8B9-4AEC-BEE0-EE0124462CE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 to be honest in speech and 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7F5568-679A-4214-A72B-FBB69640DFC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Honesty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601C01-C315-47BD-B149-52B5AE9E980C}"/>
              </a:ext>
            </a:extLst>
          </p:cNvPr>
          <p:cNvGrpSpPr/>
          <p:nvPr/>
        </p:nvGrpSpPr>
        <p:grpSpPr>
          <a:xfrm>
            <a:off x="408488" y="3251705"/>
            <a:ext cx="1926735" cy="740247"/>
            <a:chOff x="803640" y="3362835"/>
            <a:chExt cx="2059657" cy="74024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1ACDF3-4337-42A8-B85E-4C7AC39BCA3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Always express the truth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FC42A0-CE77-4DDD-B1CE-46DC001F1FC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Truthfulness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0957DE-7489-4F1B-AB19-BB36FD720394}"/>
              </a:ext>
            </a:extLst>
          </p:cNvPr>
          <p:cNvGrpSpPr/>
          <p:nvPr/>
        </p:nvGrpSpPr>
        <p:grpSpPr>
          <a:xfrm>
            <a:off x="408488" y="4108816"/>
            <a:ext cx="1926735" cy="740247"/>
            <a:chOff x="803640" y="3362835"/>
            <a:chExt cx="2059657" cy="7402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F0A873-810B-4D85-B96F-58654A1C832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Should be faithful and obedient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1837AC-31D5-4478-A65F-01FFD06C3F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Loyalty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E11BAF-3C1C-436B-8212-C2E51E966EA8}"/>
              </a:ext>
            </a:extLst>
          </p:cNvPr>
          <p:cNvGrpSpPr/>
          <p:nvPr/>
        </p:nvGrpSpPr>
        <p:grpSpPr>
          <a:xfrm>
            <a:off x="862098" y="4965928"/>
            <a:ext cx="1926735" cy="955691"/>
            <a:chOff x="803640" y="3362835"/>
            <a:chExt cx="2059657" cy="9556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83F9D8-36E6-496D-BA7C-60DE38A1923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Confidentiality of the project should be maintained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BDCB40-7768-4CCE-8124-C3EC9D1098C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Confidentiality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B48A02-9E64-4519-B812-2A45DA4D939C}"/>
              </a:ext>
            </a:extLst>
          </p:cNvPr>
          <p:cNvGrpSpPr/>
          <p:nvPr/>
        </p:nvGrpSpPr>
        <p:grpSpPr>
          <a:xfrm>
            <a:off x="6284274" y="2393373"/>
            <a:ext cx="1926735" cy="740247"/>
            <a:chOff x="803640" y="3362835"/>
            <a:chExt cx="2059657" cy="74024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5268B5-57A2-49F8-B6EE-8A884E33A20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Should be tolerant of others opinions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9138AA-E648-4CAB-BE98-ADFB43408E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Tolerance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F435BB-BACA-4802-AE34-8056FACE8433}"/>
              </a:ext>
            </a:extLst>
          </p:cNvPr>
          <p:cNvGrpSpPr/>
          <p:nvPr/>
        </p:nvGrpSpPr>
        <p:grpSpPr>
          <a:xfrm>
            <a:off x="6821165" y="3250484"/>
            <a:ext cx="1926735" cy="740247"/>
            <a:chOff x="803640" y="3362835"/>
            <a:chExt cx="2059657" cy="7402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9CC1B0-AA17-4451-8E06-8411ADB18ED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Should be respectful to others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7EA5D8-4793-41B6-9AFD-06CB1FC9B00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Respect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C2373C-28FD-475A-9900-CF7CB91F789B}"/>
              </a:ext>
            </a:extLst>
          </p:cNvPr>
          <p:cNvGrpSpPr/>
          <p:nvPr/>
        </p:nvGrpSpPr>
        <p:grpSpPr>
          <a:xfrm>
            <a:off x="6821165" y="4107595"/>
            <a:ext cx="1926735" cy="740247"/>
            <a:chOff x="803640" y="3362835"/>
            <a:chExt cx="2059657" cy="74024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443AB3-1233-4A29-8A13-63EDBAB6F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safety should always be prioritized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288F8F-6D8F-40E6-9DF9-09DB6B9A734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Safety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0478AE-528E-40F8-8D2C-0DFC6060F4DA}"/>
              </a:ext>
            </a:extLst>
          </p:cNvPr>
          <p:cNvGrpSpPr/>
          <p:nvPr/>
        </p:nvGrpSpPr>
        <p:grpSpPr>
          <a:xfrm>
            <a:off x="6249182" y="4964707"/>
            <a:ext cx="1926735" cy="740247"/>
            <a:chOff x="803640" y="3362835"/>
            <a:chExt cx="2059657" cy="7402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FF78E2-8998-4A0F-8522-24802B2DD9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 to be persistent in work and effort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F435A0-7093-4D60-93A9-6E0F5308626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Diligence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Freeform 108">
            <a:extLst>
              <a:ext uri="{FF2B5EF4-FFF2-40B4-BE49-F238E27FC236}">
                <a16:creationId xmlns:a16="http://schemas.microsoft.com/office/drawing/2014/main" id="{BC192F64-C900-49AE-BCAB-0253FE213E52}"/>
              </a:ext>
            </a:extLst>
          </p:cNvPr>
          <p:cNvSpPr/>
          <p:nvPr/>
        </p:nvSpPr>
        <p:spPr>
          <a:xfrm>
            <a:off x="3315096" y="2691176"/>
            <a:ext cx="2243408" cy="2826131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0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IMPORTANCE OF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ETHICS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 ENGINEERING CAREER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8"/>
            <a:ext cx="7584843" cy="825573"/>
            <a:chOff x="3687661" y="1203598"/>
            <a:chExt cx="2252491" cy="619180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IMPORTANCE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152C6ED6-F06D-40EB-8071-8004A6A3E682}"/>
              </a:ext>
            </a:extLst>
          </p:cNvPr>
          <p:cNvSpPr/>
          <p:nvPr/>
        </p:nvSpPr>
        <p:spPr>
          <a:xfrm>
            <a:off x="773210" y="216489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0F6F55-6B74-4EDA-AE02-4E791351C68D}"/>
              </a:ext>
            </a:extLst>
          </p:cNvPr>
          <p:cNvSpPr/>
          <p:nvPr/>
        </p:nvSpPr>
        <p:spPr>
          <a:xfrm>
            <a:off x="755351" y="317300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FE6CFC-2046-4AD9-9C19-88D4B3755EC0}"/>
              </a:ext>
            </a:extLst>
          </p:cNvPr>
          <p:cNvSpPr/>
          <p:nvPr/>
        </p:nvSpPr>
        <p:spPr>
          <a:xfrm>
            <a:off x="737492" y="418111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21BB63-2F45-495F-8E45-7B82029426A9}"/>
              </a:ext>
            </a:extLst>
          </p:cNvPr>
          <p:cNvGrpSpPr/>
          <p:nvPr/>
        </p:nvGrpSpPr>
        <p:grpSpPr>
          <a:xfrm>
            <a:off x="1421282" y="1988112"/>
            <a:ext cx="2664296" cy="1021961"/>
            <a:chOff x="803640" y="3362835"/>
            <a:chExt cx="2059657" cy="102196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66C210-8C35-484B-A8B4-39954EBF8B17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Following proper ethics in professional life can ensure the safety of thousands of lives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BA4C88-C3AB-40C9-AF1D-1383FAAB4B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SAFETY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1CA1FD-D588-473B-9FAF-BD9A7E4DE80E}"/>
              </a:ext>
            </a:extLst>
          </p:cNvPr>
          <p:cNvGrpSpPr/>
          <p:nvPr/>
        </p:nvGrpSpPr>
        <p:grpSpPr>
          <a:xfrm>
            <a:off x="1421282" y="3138272"/>
            <a:ext cx="2664296" cy="806517"/>
            <a:chOff x="803640" y="3362835"/>
            <a:chExt cx="2059657" cy="80651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34AE20-532A-4D17-86D1-355ACC082D1A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Financial loss of a company or country can be minimized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8D498C-C764-4EB1-A8E9-077FD8F5CC4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MINIMIZE LOSS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957A82-3A1C-427D-87C3-EFD74CD59857}"/>
              </a:ext>
            </a:extLst>
          </p:cNvPr>
          <p:cNvGrpSpPr/>
          <p:nvPr/>
        </p:nvGrpSpPr>
        <p:grpSpPr>
          <a:xfrm>
            <a:off x="1421282" y="4181896"/>
            <a:ext cx="2664296" cy="1021961"/>
            <a:chOff x="803640" y="3362835"/>
            <a:chExt cx="2059657" cy="102196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9784A4-E7F7-421D-A1D0-75F5ABCAB3C2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Through the ethical actions of an engineer the welfare of public and country can be secured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5C3984-6529-4657-8A4D-A7A598269B3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WELFARE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3555F92D-A994-4E7B-AAAC-169C2458EA13}"/>
              </a:ext>
            </a:extLst>
          </p:cNvPr>
          <p:cNvSpPr/>
          <p:nvPr/>
        </p:nvSpPr>
        <p:spPr>
          <a:xfrm>
            <a:off x="5369246" y="217327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ED07710-0667-446F-AEA1-E72F9F7235A9}"/>
              </a:ext>
            </a:extLst>
          </p:cNvPr>
          <p:cNvSpPr/>
          <p:nvPr/>
        </p:nvSpPr>
        <p:spPr>
          <a:xfrm>
            <a:off x="5351387" y="318138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F431A7-6BE6-464B-86D1-33CB60818F23}"/>
              </a:ext>
            </a:extLst>
          </p:cNvPr>
          <p:cNvSpPr/>
          <p:nvPr/>
        </p:nvSpPr>
        <p:spPr>
          <a:xfrm>
            <a:off x="5333528" y="418950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4F749F-804B-4FB0-88D8-9F07BF56CBBB}"/>
              </a:ext>
            </a:extLst>
          </p:cNvPr>
          <p:cNvGrpSpPr/>
          <p:nvPr/>
        </p:nvGrpSpPr>
        <p:grpSpPr>
          <a:xfrm>
            <a:off x="5937416" y="1996495"/>
            <a:ext cx="2887433" cy="806517"/>
            <a:chOff x="803640" y="3362835"/>
            <a:chExt cx="2232155" cy="80651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2A9182-C4D4-4809-BD11-1EDF87F2E019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Damage towards environment and our planet can be reduced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2DEDC6-A42D-4A65-9795-A86129E18188}"/>
                </a:ext>
              </a:extLst>
            </p:cNvPr>
            <p:cNvSpPr txBox="1"/>
            <p:nvPr/>
          </p:nvSpPr>
          <p:spPr>
            <a:xfrm>
              <a:off x="803640" y="3362835"/>
              <a:ext cx="223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SAVE WORLD &amp; ENVIRONMENT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3D892C-8ECB-4470-BC39-37D89FAD6EEF}"/>
              </a:ext>
            </a:extLst>
          </p:cNvPr>
          <p:cNvGrpSpPr/>
          <p:nvPr/>
        </p:nvGrpSpPr>
        <p:grpSpPr>
          <a:xfrm>
            <a:off x="5950383" y="3138842"/>
            <a:ext cx="2664296" cy="806517"/>
            <a:chOff x="803640" y="3362835"/>
            <a:chExt cx="2059657" cy="80651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6518F5-73D9-4AA8-A109-E5A8EACFB143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Being ethical in profession is a matter of true satisfaction 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E48AFC-26C3-46CE-AFFF-76BAA3C0585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SELF SATISFACTION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490265-FD0C-4EE2-A36B-3F670306AA70}"/>
              </a:ext>
            </a:extLst>
          </p:cNvPr>
          <p:cNvGrpSpPr/>
          <p:nvPr/>
        </p:nvGrpSpPr>
        <p:grpSpPr>
          <a:xfrm>
            <a:off x="5937416" y="4190279"/>
            <a:ext cx="2664296" cy="1021961"/>
            <a:chOff x="803640" y="3362835"/>
            <a:chExt cx="2059657" cy="10219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C5E2AC-CA9B-4B26-970E-D05BF4AF329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Most importantly it makes an engineer such an individual on whom one can rely on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DDA12-371D-4400-ABC8-C0E69E181C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cs typeface="Arial" pitchFamily="34" charset="0"/>
                </a:rPr>
                <a:t>RELIABILITY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0FEB472-1D9F-477A-8F69-6C380B8C9F63}"/>
              </a:ext>
            </a:extLst>
          </p:cNvPr>
          <p:cNvSpPr/>
          <p:nvPr/>
        </p:nvSpPr>
        <p:spPr>
          <a:xfrm>
            <a:off x="4647965" y="2111038"/>
            <a:ext cx="36000" cy="27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F3164D-55D1-4A91-A590-477FCC97D7A1}"/>
              </a:ext>
            </a:extLst>
          </p:cNvPr>
          <p:cNvSpPr txBox="1"/>
          <p:nvPr/>
        </p:nvSpPr>
        <p:spPr>
          <a:xfrm>
            <a:off x="739806" y="223047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B5B44B-4539-46CC-8669-DB4158831E50}"/>
              </a:ext>
            </a:extLst>
          </p:cNvPr>
          <p:cNvSpPr txBox="1"/>
          <p:nvPr/>
        </p:nvSpPr>
        <p:spPr>
          <a:xfrm>
            <a:off x="704088" y="337225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2D1B52-C358-452A-8B2E-F5A8A715AF21}"/>
              </a:ext>
            </a:extLst>
          </p:cNvPr>
          <p:cNvSpPr txBox="1"/>
          <p:nvPr/>
        </p:nvSpPr>
        <p:spPr>
          <a:xfrm>
            <a:off x="704088" y="44158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47B4F6-1A4C-41B8-8912-E692413844F6}"/>
              </a:ext>
            </a:extLst>
          </p:cNvPr>
          <p:cNvSpPr txBox="1"/>
          <p:nvPr/>
        </p:nvSpPr>
        <p:spPr>
          <a:xfrm>
            <a:off x="5258387" y="223690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DF4C5C-3671-40D9-A47E-306C64E6EE5B}"/>
              </a:ext>
            </a:extLst>
          </p:cNvPr>
          <p:cNvSpPr txBox="1"/>
          <p:nvPr/>
        </p:nvSpPr>
        <p:spPr>
          <a:xfrm>
            <a:off x="5235636" y="337086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1110A6-C1EF-4F1B-9671-340656FB9A52}"/>
              </a:ext>
            </a:extLst>
          </p:cNvPr>
          <p:cNvSpPr txBox="1"/>
          <p:nvPr/>
        </p:nvSpPr>
        <p:spPr>
          <a:xfrm>
            <a:off x="5222669" y="44223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4E1A557-5AD2-41D6-B5FF-F860A24F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" y="1656459"/>
            <a:ext cx="7323447" cy="4110749"/>
          </a:xfrm>
          <a:prstGeom prst="roundRect">
            <a:avLst>
              <a:gd name="adj" fmla="val 8333"/>
            </a:avLst>
          </a:prstGeom>
          <a:effectLst>
            <a:outerShdw blurRad="127000" algn="ctr" rotWithShape="0">
              <a:prstClr val="black">
                <a:alpha val="60000"/>
              </a:prstClr>
            </a:outerShdw>
          </a:effec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AEDC43-4FC6-4BFD-8C9B-966BC0921269}"/>
              </a:ext>
            </a:extLst>
          </p:cNvPr>
          <p:cNvSpPr/>
          <p:nvPr/>
        </p:nvSpPr>
        <p:spPr>
          <a:xfrm>
            <a:off x="6092058" y="4636975"/>
            <a:ext cx="1837199" cy="980287"/>
          </a:xfrm>
          <a:prstGeom prst="roundRect">
            <a:avLst>
              <a:gd name="adj" fmla="val 13030"/>
            </a:avLst>
          </a:prstGeom>
          <a:gradFill flip="none" rotWithShape="1">
            <a:gsLst>
              <a:gs pos="0">
                <a:schemeClr val="accent5">
                  <a:lumMod val="67000"/>
                  <a:alpha val="50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Rana Plaza Tragedy</a:t>
            </a:r>
          </a:p>
          <a:p>
            <a:pPr algn="ctr"/>
            <a:r>
              <a:rPr lang="en-US" dirty="0"/>
              <a:t>2013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569B7-F4C3-423F-B1F2-48418D5A0BF9}"/>
              </a:ext>
            </a:extLst>
          </p:cNvPr>
          <p:cNvGrpSpPr/>
          <p:nvPr/>
        </p:nvGrpSpPr>
        <p:grpSpPr>
          <a:xfrm>
            <a:off x="811470" y="1645003"/>
            <a:ext cx="7324344" cy="4129295"/>
            <a:chOff x="84868" y="2607028"/>
            <a:chExt cx="7324344" cy="412929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CDCF624-2F71-45DA-86CE-E00788D40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" t="2368" r="1276" b="7091"/>
            <a:stretch/>
          </p:blipFill>
          <p:spPr>
            <a:xfrm>
              <a:off x="84868" y="2607028"/>
              <a:ext cx="7324344" cy="4129295"/>
            </a:xfrm>
            <a:prstGeom prst="roundRect">
              <a:avLst>
                <a:gd name="adj" fmla="val 8333"/>
              </a:avLst>
            </a:prstGeom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AD578EA-37CE-45BA-A4CB-FDCD802C07A1}"/>
                </a:ext>
              </a:extLst>
            </p:cNvPr>
            <p:cNvSpPr/>
            <p:nvPr/>
          </p:nvSpPr>
          <p:spPr>
            <a:xfrm>
              <a:off x="5344126" y="5547422"/>
              <a:ext cx="1837199" cy="995121"/>
            </a:xfrm>
            <a:prstGeom prst="roundRect">
              <a:avLst>
                <a:gd name="adj" fmla="val 13030"/>
              </a:avLst>
            </a:prstGeom>
            <a:gradFill flip="none" rotWithShape="1">
              <a:gsLst>
                <a:gs pos="0">
                  <a:schemeClr val="accent5">
                    <a:lumMod val="67000"/>
                    <a:alpha val="50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Columbia Disaster</a:t>
              </a:r>
            </a:p>
            <a:p>
              <a:pPr algn="ctr"/>
              <a:r>
                <a:rPr lang="en-US" dirty="0"/>
                <a:t>2003</a:t>
              </a:r>
            </a:p>
          </p:txBody>
        </p:sp>
      </p:grpSp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CONSEQUENCES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OF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FAILURE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8"/>
            <a:ext cx="7584843" cy="825573"/>
            <a:chOff x="3687661" y="1203598"/>
            <a:chExt cx="2252491" cy="619180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HAPPENS WHEN ETHICAL VALUE COLLAPSES?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317A42-F427-4BDB-AC45-D2AF11636801}"/>
              </a:ext>
            </a:extLst>
          </p:cNvPr>
          <p:cNvGrpSpPr/>
          <p:nvPr/>
        </p:nvGrpSpPr>
        <p:grpSpPr>
          <a:xfrm>
            <a:off x="809786" y="1654322"/>
            <a:ext cx="7323447" cy="4114296"/>
            <a:chOff x="-1552221" y="2629507"/>
            <a:chExt cx="7323447" cy="41142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688D91-5997-4447-A2EA-D981E92D7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52221" y="2629507"/>
              <a:ext cx="7323447" cy="4114296"/>
            </a:xfrm>
            <a:prstGeom prst="roundRect">
              <a:avLst>
                <a:gd name="adj" fmla="val 8333"/>
              </a:avLst>
            </a:prstGeom>
            <a:effectLst>
              <a:outerShdw blurRad="127000" algn="ctr" rotWithShape="0">
                <a:schemeClr val="tx1">
                  <a:alpha val="60000"/>
                </a:schemeClr>
              </a:outerShdw>
            </a:effectLst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1B9044-8CED-4FAB-9ECF-AD524F043E17}"/>
                </a:ext>
              </a:extLst>
            </p:cNvPr>
            <p:cNvSpPr/>
            <p:nvPr/>
          </p:nvSpPr>
          <p:spPr>
            <a:xfrm>
              <a:off x="3739018" y="5625999"/>
              <a:ext cx="1837199" cy="995121"/>
            </a:xfrm>
            <a:prstGeom prst="roundRect">
              <a:avLst>
                <a:gd name="adj" fmla="val 13030"/>
              </a:avLst>
            </a:prstGeom>
            <a:gradFill flip="none" rotWithShape="1">
              <a:gsLst>
                <a:gs pos="0">
                  <a:schemeClr val="accent5">
                    <a:lumMod val="67000"/>
                    <a:alpha val="50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Chernobyl Disaster</a:t>
              </a:r>
            </a:p>
            <a:p>
              <a:pPr algn="ctr"/>
              <a:r>
                <a:rPr lang="en-US" dirty="0"/>
                <a:t>1986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0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8AA0F4C-292E-4E52-99BD-3E62E10EEBC3}"/>
              </a:ext>
            </a:extLst>
          </p:cNvPr>
          <p:cNvSpPr/>
          <p:nvPr/>
        </p:nvSpPr>
        <p:spPr>
          <a:xfrm>
            <a:off x="3872605" y="870011"/>
            <a:ext cx="3915053" cy="4030462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C3CF7AC-721B-4A3A-9C5F-F04DA456C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7010" y="5219329"/>
            <a:ext cx="9144000" cy="576063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Thank you!</a:t>
            </a:r>
            <a:endParaRPr lang="ko-KR" altLang="en-US" sz="4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4D7FE3-F347-4247-934A-A908F1E0F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71" y="1157794"/>
            <a:ext cx="3283537" cy="32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347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1711037 - Miah Abdullah Sahriar</dc:creator>
  <cp:lastModifiedBy>1711037 - Miah Abdullah Sahriar</cp:lastModifiedBy>
  <cp:revision>142</cp:revision>
  <dcterms:created xsi:type="dcterms:W3CDTF">2021-03-05T06:57:34Z</dcterms:created>
  <dcterms:modified xsi:type="dcterms:W3CDTF">2021-03-06T18:24:09Z</dcterms:modified>
</cp:coreProperties>
</file>