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riar" initials="S" lastIdx="1" clrIdx="0">
    <p:extLst>
      <p:ext uri="{19B8F6BF-5375-455C-9EA6-DF929625EA0E}">
        <p15:presenceInfo xmlns:p15="http://schemas.microsoft.com/office/powerpoint/2012/main" userId="Shahri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Piezoelectric Market</a:t>
            </a:r>
            <a:r>
              <a:rPr lang="en-US" sz="2400" baseline="0" dirty="0">
                <a:solidFill>
                  <a:schemeClr val="tx2">
                    <a:lumMod val="50000"/>
                  </a:schemeClr>
                </a:solidFill>
              </a:rPr>
              <a:t> ($Million)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2009</c:v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Sheet1!$F$9:$F$12</c:f>
              <c:strCache>
                <c:ptCount val="4"/>
                <c:pt idx="0">
                  <c:v>Actuators and Piezo Generators</c:v>
                </c:pt>
                <c:pt idx="1">
                  <c:v>Resonators, Acoustic Devices and Ultrasonic Motors</c:v>
                </c:pt>
                <c:pt idx="2">
                  <c:v>Transducers, Sensors, Piezo Transformers etc</c:v>
                </c:pt>
                <c:pt idx="3">
                  <c:v>Sonars - military and civilan use</c:v>
                </c:pt>
              </c:strCache>
            </c:strRef>
          </c:cat>
          <c:val>
            <c:numRef>
              <c:f>Sheet1!$G$9:$G$12</c:f>
              <c:numCache>
                <c:formatCode>General</c:formatCode>
                <c:ptCount val="4"/>
                <c:pt idx="0">
                  <c:v>7000</c:v>
                </c:pt>
                <c:pt idx="1">
                  <c:v>5000</c:v>
                </c:pt>
                <c:pt idx="2">
                  <c:v>6500</c:v>
                </c:pt>
                <c:pt idx="3">
                  <c:v>1800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6B-4AA0-B44D-CBD992ABE097}"/>
            </c:ext>
          </c:extLst>
        </c:ser>
        <c:ser>
          <c:idx val="1"/>
          <c:order val="1"/>
          <c:tx>
            <c:v>2018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Sheet1!$H$9:$H$12</c:f>
              <c:numCache>
                <c:formatCode>General</c:formatCode>
                <c:ptCount val="4"/>
                <c:pt idx="0">
                  <c:v>13800</c:v>
                </c:pt>
                <c:pt idx="1">
                  <c:v>9900</c:v>
                </c:pt>
                <c:pt idx="2">
                  <c:v>12100</c:v>
                </c:pt>
                <c:pt idx="3">
                  <c:v>2300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6B-4AA0-B44D-CBD992ABE0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1952592"/>
        <c:axId val="461953248"/>
      </c:barChart>
      <c:catAx>
        <c:axId val="46195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953248"/>
        <c:crosses val="autoZero"/>
        <c:auto val="1"/>
        <c:lblAlgn val="ctr"/>
        <c:lblOffset val="100"/>
        <c:noMultiLvlLbl val="0"/>
      </c:catAx>
      <c:valAx>
        <c:axId val="46195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95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BB38-3F50-4263-A859-F8DA87C3A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E5702-7B48-4835-B162-AC29687D3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1DE97-51B0-4D16-882F-8561CCF6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B654-4F01-4678-A90E-492F5844DA6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70621-7D6A-4417-A377-42E8472C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21BA5-0045-41ED-AB08-CAA7D385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7613-3FE9-40CF-AB28-BBACEE84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5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7BB6-7F3A-4905-A6D2-D7F9E020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C25E6-8106-42A0-825C-1D85EB64F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DFAF3-E5FB-4F3D-8AD4-B5C4FAC4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B654-4F01-4678-A90E-492F5844DA6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FFBEC-EAF5-4CE1-B6D3-EEBA8810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2A093-0CB5-43A7-A7B8-2C5E9E7D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7613-3FE9-40CF-AB28-BBACEE84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6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54BDD-67A0-4D2D-B7D1-1450FA3A9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1A92B-E6AF-4047-85EF-BB2A39F60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BFB2A-D3FA-49BB-B394-A1DC3FBB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B654-4F01-4678-A90E-492F5844DA6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02AD6-87A0-41AE-8D4B-C26AAD40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7682-508E-48FB-941E-C52E11EB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7613-3FE9-40CF-AB28-BBACEE84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5B84-B09E-43C4-B7C3-7C1C39DD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539B-B081-4E70-8684-4F35D6DA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444F7-8B08-4435-9A6C-718424BB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B654-4F01-4678-A90E-492F5844DA6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473DA-887E-4355-A0BB-7B3A192F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0C012-6D1A-430B-BE79-DFA4E52F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7613-3FE9-40CF-AB28-BBACEE84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0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F0E1-93EB-4BB8-B30D-28B83384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A392F-A605-4026-AE8A-572669575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68B43-D4D7-4664-9FCA-18532C15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B654-4F01-4678-A90E-492F5844DA6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9352E-026F-4673-930F-A233C937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6563-A0C0-49F5-8D57-0FDF0CE3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7613-3FE9-40CF-AB28-BBACEE84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9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E9EA-6ACE-4C2C-8791-F3B6D14E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6952-BF90-4A3F-AE87-1272DDB00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AA3CA-CD97-4A6F-B8EA-93A9D112A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A577A-7368-4213-B8EC-4DB1E823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B654-4F01-4678-A90E-492F5844DA6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2D596-1C4D-4D1E-B532-98EB8E74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FE3E2-AD27-40C9-9775-E974DC5E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7613-3FE9-40CF-AB28-BBACEE84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4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0F88-1DFE-411E-8DC6-FF5D066B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C833F-B95C-41EB-B259-9F77BBF9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F5431-D107-44B1-A696-F21D09CE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D1D2D-4367-4EA5-B001-D45BF7796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AE126-A0C2-4F19-8EA1-922F67D1A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B6F50-033D-42B9-B58C-55D16ECB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B654-4F01-4678-A90E-492F5844DA6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BF675-E5B4-4AA8-821E-5ADC7C6E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2649B-F67B-4E11-899C-8BE46C0D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7613-3FE9-40CF-AB28-BBACEE84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4050-D533-4E1D-8F15-944BE36E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958FF-84E6-4D49-BDD1-F5F82CF2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B654-4F01-4678-A90E-492F5844DA6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33C65-EC36-4318-AA3E-2300F1FF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5B1DB-073A-4EDD-9909-1076B2FC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7613-3FE9-40CF-AB28-BBACEE84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6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1C286-3D4F-43DD-861D-A77BEECA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B654-4F01-4678-A90E-492F5844DA6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8A5AD-5759-4054-8C6A-57FACE52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30A33-3D80-4B4A-8831-405E1016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7613-3FE9-40CF-AB28-BBACEE84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5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5356-682D-4E30-A97B-B18A1EA3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083FB-7A13-46B1-B7EB-9B4E3A67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903E4-A33E-4B7F-852C-919E3D3A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DA3EA-846E-46F2-871B-E94FE5E4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B654-4F01-4678-A90E-492F5844DA6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2E26E-FC75-4B67-8FBF-012A6FF6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F2241-9C9E-4918-8F97-408CBCFE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7613-3FE9-40CF-AB28-BBACEE84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AF82-69E2-467F-80D3-55CF5EFF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21273-B2DE-435E-9101-438C38175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2EA9F-3905-4334-88D3-A38707B7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9F377-6FC5-4E87-B78B-00627651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B654-4F01-4678-A90E-492F5844DA6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C8CA3-AF46-4D02-9468-4FCAF7C8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F35CE-D99D-4C2E-8EF2-07A18890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7613-3FE9-40CF-AB28-BBACEE84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6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3353D-EBDD-4E4E-8858-7F80E75A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9AD2-6245-4C2F-9C1A-68CA850F9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99966-E240-4371-96FB-E4FDCB93D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B654-4F01-4678-A90E-492F5844DA6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9DC5D-AABD-434B-9E35-0FBCFD6D8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717BD-B31E-4862-9247-C15146A36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A7613-3FE9-40CF-AB28-BBACEE848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0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03D05ED-BABE-436F-B3DF-B7A2E8364686}"/>
              </a:ext>
            </a:extLst>
          </p:cNvPr>
          <p:cNvSpPr txBox="1"/>
          <p:nvPr/>
        </p:nvSpPr>
        <p:spPr>
          <a:xfrm>
            <a:off x="276780" y="1703403"/>
            <a:ext cx="7058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 Presentation on</a:t>
            </a:r>
          </a:p>
          <a:p>
            <a:r>
              <a:rPr lang="en-US" sz="36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ZnO</a:t>
            </a:r>
            <a:endParaRPr lang="en-US" sz="3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Piezoelectric Oxide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62D1D-B80E-4F2E-856E-D8117D361F89}"/>
              </a:ext>
            </a:extLst>
          </p:cNvPr>
          <p:cNvSpPr txBox="1"/>
          <p:nvPr/>
        </p:nvSpPr>
        <p:spPr>
          <a:xfrm>
            <a:off x="352980" y="4198953"/>
            <a:ext cx="30460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Prepared by</a:t>
            </a:r>
          </a:p>
          <a:p>
            <a:r>
              <a:rPr lang="en-US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Abdullah Shahriar</a:t>
            </a:r>
          </a:p>
          <a:p>
            <a:r>
              <a:rPr lang="en-US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201711037</a:t>
            </a:r>
          </a:p>
        </p:txBody>
      </p:sp>
    </p:spTree>
    <p:extLst>
      <p:ext uri="{BB962C8B-B14F-4D97-AF65-F5344CB8AC3E}">
        <p14:creationId xmlns:p14="http://schemas.microsoft.com/office/powerpoint/2010/main" val="420579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B3E674-D8F3-430A-B6C9-D7CFB8CAB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66" y="1105066"/>
            <a:ext cx="3275187" cy="23854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666F32-7851-494A-B12C-CA5872BA53A1}"/>
              </a:ext>
            </a:extLst>
          </p:cNvPr>
          <p:cNvSpPr/>
          <p:nvPr/>
        </p:nvSpPr>
        <p:spPr>
          <a:xfrm>
            <a:off x="711802" y="135307"/>
            <a:ext cx="3684021" cy="923330"/>
          </a:xfrm>
          <a:prstGeom prst="rect">
            <a:avLst/>
          </a:prstGeom>
          <a:solidFill>
            <a:schemeClr val="lt1">
              <a:alpha val="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/>
                <a:latin typeface="Berlin Sans FB" panose="020E0602020502020306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D4E53-A0BE-413D-85D7-F050979808EA}"/>
              </a:ext>
            </a:extLst>
          </p:cNvPr>
          <p:cNvSpPr txBox="1"/>
          <p:nvPr/>
        </p:nvSpPr>
        <p:spPr>
          <a:xfrm>
            <a:off x="923279" y="1777499"/>
            <a:ext cx="2388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piezoelectricity?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D240B9-6AC3-4008-89E3-13676DEDF511}"/>
              </a:ext>
            </a:extLst>
          </p:cNvPr>
          <p:cNvCxnSpPr>
            <a:cxnSpLocks/>
          </p:cNvCxnSpPr>
          <p:nvPr/>
        </p:nvCxnSpPr>
        <p:spPr>
          <a:xfrm>
            <a:off x="4397457" y="650238"/>
            <a:ext cx="7630358" cy="0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096994-73BC-4E26-A2F2-9517FC849DDF}"/>
              </a:ext>
            </a:extLst>
          </p:cNvPr>
          <p:cNvSpPr txBox="1"/>
          <p:nvPr/>
        </p:nvSpPr>
        <p:spPr>
          <a:xfrm>
            <a:off x="4500978" y="863233"/>
            <a:ext cx="79632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002060"/>
                </a:solidFill>
              </a:rPr>
              <a:t>Piezoelectricity</a:t>
            </a:r>
            <a:r>
              <a:rPr lang="en-US" sz="2600" dirty="0"/>
              <a:t> is the phenomenon where </a:t>
            </a:r>
            <a:r>
              <a:rPr lang="en-US" sz="2600" b="1" dirty="0">
                <a:solidFill>
                  <a:srgbClr val="C00000"/>
                </a:solidFill>
              </a:rPr>
              <a:t>electricity</a:t>
            </a:r>
            <a:r>
              <a:rPr lang="en-US" sz="2600" dirty="0"/>
              <a:t>   is generated by applying </a:t>
            </a:r>
            <a:r>
              <a:rPr lang="en-US" sz="2600" b="1" dirty="0">
                <a:solidFill>
                  <a:srgbClr val="002060"/>
                </a:solidFill>
              </a:rPr>
              <a:t>mechanical stress</a:t>
            </a:r>
            <a:r>
              <a:rPr lang="en-US" sz="2600" dirty="0">
                <a:solidFill>
                  <a:srgbClr val="002060"/>
                </a:solidFill>
              </a:rPr>
              <a:t> </a:t>
            </a:r>
            <a:r>
              <a:rPr lang="en-US" sz="2600" dirty="0"/>
              <a:t>to some certain materials.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6C64CE-DFA7-4E87-A6CB-A1DA0A231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415" y="1588363"/>
            <a:ext cx="2438400" cy="2438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3F1F12-FDA4-4770-ADD4-AEFB731145F9}"/>
              </a:ext>
            </a:extLst>
          </p:cNvPr>
          <p:cNvSpPr txBox="1"/>
          <p:nvPr/>
        </p:nvSpPr>
        <p:spPr>
          <a:xfrm>
            <a:off x="4500978" y="2297780"/>
            <a:ext cx="79632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b="1" dirty="0"/>
              <a:t> </a:t>
            </a:r>
            <a:r>
              <a:rPr lang="en-US" sz="2600" b="1" dirty="0">
                <a:solidFill>
                  <a:srgbClr val="C00000"/>
                </a:solidFill>
              </a:rPr>
              <a:t>Piezoelectric oxides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/>
              <a:t>are such oxides</a:t>
            </a:r>
          </a:p>
          <a:p>
            <a:r>
              <a:rPr lang="en-US" sz="2600" dirty="0"/>
              <a:t>     which accumulates piezoelectricity.</a:t>
            </a:r>
          </a:p>
          <a:p>
            <a:endParaRPr lang="en-US" sz="2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13D25C-8DE6-41FD-8F92-B10292A3B68F}"/>
              </a:ext>
            </a:extLst>
          </p:cNvPr>
          <p:cNvSpPr txBox="1"/>
          <p:nvPr/>
        </p:nvSpPr>
        <p:spPr>
          <a:xfrm>
            <a:off x="710166" y="3860250"/>
            <a:ext cx="106976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b="1" dirty="0"/>
              <a:t> </a:t>
            </a:r>
            <a:r>
              <a:rPr lang="en-US" sz="2600" dirty="0"/>
              <a:t>The term was first coined in </a:t>
            </a:r>
            <a:r>
              <a:rPr lang="en-US" sz="2600" b="1" dirty="0">
                <a:solidFill>
                  <a:srgbClr val="002060"/>
                </a:solidFill>
              </a:rPr>
              <a:t>1880</a:t>
            </a:r>
            <a:r>
              <a:rPr lang="en-US" sz="2600" dirty="0"/>
              <a:t> by two French physicists, brothers </a:t>
            </a:r>
            <a:r>
              <a:rPr lang="en-US" sz="2600" b="1" dirty="0">
                <a:solidFill>
                  <a:srgbClr val="C00000"/>
                </a:solidFill>
              </a:rPr>
              <a:t>Pierre Currie</a:t>
            </a:r>
            <a:r>
              <a:rPr lang="en-US" sz="2600" b="1" dirty="0"/>
              <a:t> </a:t>
            </a:r>
            <a:r>
              <a:rPr lang="en-US" sz="2600" dirty="0"/>
              <a:t>and</a:t>
            </a:r>
            <a:r>
              <a:rPr lang="en-US" sz="2600" b="1" dirty="0"/>
              <a:t> </a:t>
            </a:r>
            <a:r>
              <a:rPr lang="en-US" sz="2600" b="1" dirty="0">
                <a:solidFill>
                  <a:srgbClr val="C00000"/>
                </a:solidFill>
              </a:rPr>
              <a:t>Jacques Curie</a:t>
            </a:r>
            <a:endParaRPr lang="en-US" sz="26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D470F-DAAD-49C8-AF2B-FA8416BCF6CB}"/>
              </a:ext>
            </a:extLst>
          </p:cNvPr>
          <p:cNvSpPr txBox="1"/>
          <p:nvPr/>
        </p:nvSpPr>
        <p:spPr>
          <a:xfrm>
            <a:off x="710166" y="5033676"/>
            <a:ext cx="106976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b="1" dirty="0"/>
              <a:t> </a:t>
            </a:r>
            <a:r>
              <a:rPr lang="en-US" sz="2600" dirty="0"/>
              <a:t>The piezoelectric effect of </a:t>
            </a:r>
            <a:r>
              <a:rPr lang="en-US" sz="2600" b="1" i="1" dirty="0" err="1">
                <a:solidFill>
                  <a:srgbClr val="C00000"/>
                </a:solidFill>
              </a:rPr>
              <a:t>ZnO</a:t>
            </a:r>
            <a:r>
              <a:rPr lang="en-US" sz="2600" dirty="0"/>
              <a:t> first came to light in </a:t>
            </a:r>
            <a:r>
              <a:rPr lang="en-US" sz="2600" b="1" dirty="0">
                <a:solidFill>
                  <a:srgbClr val="002060"/>
                </a:solidFill>
              </a:rPr>
              <a:t>2006</a:t>
            </a:r>
            <a:r>
              <a:rPr lang="en-US" sz="2600" dirty="0">
                <a:solidFill>
                  <a:srgbClr val="002060"/>
                </a:solidFill>
              </a:rPr>
              <a:t> </a:t>
            </a:r>
            <a:r>
              <a:rPr lang="en-US" sz="2600" dirty="0"/>
              <a:t>when two researcher from </a:t>
            </a:r>
            <a:r>
              <a:rPr lang="en-US" sz="2600" b="1" dirty="0">
                <a:solidFill>
                  <a:srgbClr val="C00000"/>
                </a:solidFill>
              </a:rPr>
              <a:t>Georgia Institute of Technology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/>
              <a:t>published a paper regarding this issue.</a:t>
            </a:r>
          </a:p>
        </p:txBody>
      </p:sp>
    </p:spTree>
    <p:extLst>
      <p:ext uri="{BB962C8B-B14F-4D97-AF65-F5344CB8AC3E}">
        <p14:creationId xmlns:p14="http://schemas.microsoft.com/office/powerpoint/2010/main" val="34053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4800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1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1"/>
                            </p:stCondLst>
                            <p:childTnLst>
                              <p:par>
                                <p:cTn id="1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01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01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51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7" grpId="0"/>
      <p:bldP spid="1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81B65-B9BB-4966-893A-35D01FD23E1D}"/>
              </a:ext>
            </a:extLst>
          </p:cNvPr>
          <p:cNvSpPr/>
          <p:nvPr/>
        </p:nvSpPr>
        <p:spPr>
          <a:xfrm>
            <a:off x="702188" y="135307"/>
            <a:ext cx="3703258" cy="923330"/>
          </a:xfrm>
          <a:prstGeom prst="rect">
            <a:avLst/>
          </a:prstGeom>
          <a:solidFill>
            <a:schemeClr val="lt1">
              <a:alpha val="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/>
                <a:latin typeface="Berlin Sans FB" panose="020E0602020502020306" pitchFamily="34" charset="0"/>
                <a:cs typeface="Arial" panose="020B0604020202020204" pitchFamily="34" charset="0"/>
              </a:rPr>
              <a:t>Applications</a:t>
            </a:r>
            <a:endParaRPr lang="en-US" sz="5400" b="0" cap="none" spc="0" dirty="0">
              <a:ln w="0"/>
              <a:solidFill>
                <a:schemeClr val="bg1"/>
              </a:solidFill>
              <a:effectLst/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173EE8-52A7-4411-8802-FDB350E4B7B6}"/>
              </a:ext>
            </a:extLst>
          </p:cNvPr>
          <p:cNvCxnSpPr>
            <a:cxnSpLocks/>
          </p:cNvCxnSpPr>
          <p:nvPr/>
        </p:nvCxnSpPr>
        <p:spPr>
          <a:xfrm>
            <a:off x="4397457" y="650238"/>
            <a:ext cx="7630358" cy="0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6D923C4-6C71-487D-9DC6-CE8863E11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1367761"/>
            <a:ext cx="3432174" cy="3829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50A95B-EA0A-4903-9185-D76042D68720}"/>
              </a:ext>
            </a:extLst>
          </p:cNvPr>
          <p:cNvSpPr txBox="1"/>
          <p:nvPr/>
        </p:nvSpPr>
        <p:spPr>
          <a:xfrm>
            <a:off x="2046082" y="1626679"/>
            <a:ext cx="22058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Where is </a:t>
            </a:r>
          </a:p>
          <a:p>
            <a:r>
              <a:rPr lang="en-US" sz="2800" dirty="0" err="1">
                <a:cs typeface="Arial" panose="020B0604020202020204" pitchFamily="34" charset="0"/>
              </a:rPr>
              <a:t>ZnO</a:t>
            </a:r>
            <a:endParaRPr lang="en-US" sz="2800" dirty="0">
              <a:cs typeface="Arial" panose="020B0604020202020204" pitchFamily="34" charset="0"/>
            </a:endParaRPr>
          </a:p>
          <a:p>
            <a:r>
              <a:rPr lang="en-US" sz="2800" dirty="0">
                <a:cs typeface="Arial" panose="020B0604020202020204" pitchFamily="34" charset="0"/>
              </a:rPr>
              <a:t>used?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8757619-F539-4F73-881A-ACEC9271A565}"/>
              </a:ext>
            </a:extLst>
          </p:cNvPr>
          <p:cNvSpPr/>
          <p:nvPr/>
        </p:nvSpPr>
        <p:spPr>
          <a:xfrm>
            <a:off x="4613275" y="1138880"/>
            <a:ext cx="7064375" cy="863460"/>
          </a:xfrm>
          <a:custGeom>
            <a:avLst/>
            <a:gdLst>
              <a:gd name="connsiteX0" fmla="*/ 0 w 7064375"/>
              <a:gd name="connsiteY0" fmla="*/ 143913 h 863460"/>
              <a:gd name="connsiteX1" fmla="*/ 143913 w 7064375"/>
              <a:gd name="connsiteY1" fmla="*/ 0 h 863460"/>
              <a:gd name="connsiteX2" fmla="*/ 6920462 w 7064375"/>
              <a:gd name="connsiteY2" fmla="*/ 0 h 863460"/>
              <a:gd name="connsiteX3" fmla="*/ 7064375 w 7064375"/>
              <a:gd name="connsiteY3" fmla="*/ 143913 h 863460"/>
              <a:gd name="connsiteX4" fmla="*/ 7064375 w 7064375"/>
              <a:gd name="connsiteY4" fmla="*/ 719547 h 863460"/>
              <a:gd name="connsiteX5" fmla="*/ 6920462 w 7064375"/>
              <a:gd name="connsiteY5" fmla="*/ 863460 h 863460"/>
              <a:gd name="connsiteX6" fmla="*/ 143913 w 7064375"/>
              <a:gd name="connsiteY6" fmla="*/ 863460 h 863460"/>
              <a:gd name="connsiteX7" fmla="*/ 0 w 7064375"/>
              <a:gd name="connsiteY7" fmla="*/ 719547 h 863460"/>
              <a:gd name="connsiteX8" fmla="*/ 0 w 7064375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64375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6920462" y="0"/>
                </a:lnTo>
                <a:cubicBezTo>
                  <a:pt x="6999943" y="0"/>
                  <a:pt x="7064375" y="64432"/>
                  <a:pt x="7064375" y="143913"/>
                </a:cubicBezTo>
                <a:lnTo>
                  <a:pt x="7064375" y="719547"/>
                </a:lnTo>
                <a:cubicBezTo>
                  <a:pt x="7064375" y="799028"/>
                  <a:pt x="6999943" y="863460"/>
                  <a:pt x="6920462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hueOff val="0"/>
                  <a:satOff val="0"/>
                  <a:lum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 dirty="0"/>
              <a:t>Sensors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713D80-0A55-42C7-A631-32A8B83BE714}"/>
              </a:ext>
            </a:extLst>
          </p:cNvPr>
          <p:cNvSpPr/>
          <p:nvPr/>
        </p:nvSpPr>
        <p:spPr>
          <a:xfrm>
            <a:off x="4613275" y="2002340"/>
            <a:ext cx="7064375" cy="596160"/>
          </a:xfrm>
          <a:custGeom>
            <a:avLst/>
            <a:gdLst>
              <a:gd name="connsiteX0" fmla="*/ 0 w 7064375"/>
              <a:gd name="connsiteY0" fmla="*/ 0 h 596160"/>
              <a:gd name="connsiteX1" fmla="*/ 7064375 w 7064375"/>
              <a:gd name="connsiteY1" fmla="*/ 0 h 596160"/>
              <a:gd name="connsiteX2" fmla="*/ 7064375 w 7064375"/>
              <a:gd name="connsiteY2" fmla="*/ 596160 h 596160"/>
              <a:gd name="connsiteX3" fmla="*/ 0 w 7064375"/>
              <a:gd name="connsiteY3" fmla="*/ 596160 h 596160"/>
              <a:gd name="connsiteX4" fmla="*/ 0 w 7064375"/>
              <a:gd name="connsiteY4" fmla="*/ 0 h 59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4375" h="596160">
                <a:moveTo>
                  <a:pt x="0" y="0"/>
                </a:moveTo>
                <a:lnTo>
                  <a:pt x="7064375" y="0"/>
                </a:lnTo>
                <a:lnTo>
                  <a:pt x="7064375" y="596160"/>
                </a:lnTo>
                <a:lnTo>
                  <a:pt x="0" y="5961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4294" tIns="45720" rIns="256032" bIns="45720" numCol="1" spcCol="1270" anchor="t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endParaRPr lang="en-US" sz="28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5C520D-8AA2-4417-B771-3300D2CD296B}"/>
              </a:ext>
            </a:extLst>
          </p:cNvPr>
          <p:cNvSpPr/>
          <p:nvPr/>
        </p:nvSpPr>
        <p:spPr>
          <a:xfrm>
            <a:off x="4613275" y="2598500"/>
            <a:ext cx="7064375" cy="863460"/>
          </a:xfrm>
          <a:custGeom>
            <a:avLst/>
            <a:gdLst>
              <a:gd name="connsiteX0" fmla="*/ 0 w 7064375"/>
              <a:gd name="connsiteY0" fmla="*/ 143913 h 863460"/>
              <a:gd name="connsiteX1" fmla="*/ 143913 w 7064375"/>
              <a:gd name="connsiteY1" fmla="*/ 0 h 863460"/>
              <a:gd name="connsiteX2" fmla="*/ 6920462 w 7064375"/>
              <a:gd name="connsiteY2" fmla="*/ 0 h 863460"/>
              <a:gd name="connsiteX3" fmla="*/ 7064375 w 7064375"/>
              <a:gd name="connsiteY3" fmla="*/ 143913 h 863460"/>
              <a:gd name="connsiteX4" fmla="*/ 7064375 w 7064375"/>
              <a:gd name="connsiteY4" fmla="*/ 719547 h 863460"/>
              <a:gd name="connsiteX5" fmla="*/ 6920462 w 7064375"/>
              <a:gd name="connsiteY5" fmla="*/ 863460 h 863460"/>
              <a:gd name="connsiteX6" fmla="*/ 143913 w 7064375"/>
              <a:gd name="connsiteY6" fmla="*/ 863460 h 863460"/>
              <a:gd name="connsiteX7" fmla="*/ 0 w 7064375"/>
              <a:gd name="connsiteY7" fmla="*/ 719547 h 863460"/>
              <a:gd name="connsiteX8" fmla="*/ 0 w 7064375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64375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6920462" y="0"/>
                </a:lnTo>
                <a:cubicBezTo>
                  <a:pt x="6999943" y="0"/>
                  <a:pt x="7064375" y="64432"/>
                  <a:pt x="7064375" y="143913"/>
                </a:cubicBezTo>
                <a:lnTo>
                  <a:pt x="7064375" y="719547"/>
                </a:lnTo>
                <a:cubicBezTo>
                  <a:pt x="7064375" y="799028"/>
                  <a:pt x="6999943" y="863460"/>
                  <a:pt x="6920462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 dirty="0"/>
              <a:t>Nanogenerators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270F0A2-9347-458E-AB1C-150F8F851FE5}"/>
              </a:ext>
            </a:extLst>
          </p:cNvPr>
          <p:cNvSpPr/>
          <p:nvPr/>
        </p:nvSpPr>
        <p:spPr>
          <a:xfrm>
            <a:off x="4613275" y="3461960"/>
            <a:ext cx="7064375" cy="596160"/>
          </a:xfrm>
          <a:custGeom>
            <a:avLst/>
            <a:gdLst>
              <a:gd name="connsiteX0" fmla="*/ 0 w 7064375"/>
              <a:gd name="connsiteY0" fmla="*/ 0 h 596160"/>
              <a:gd name="connsiteX1" fmla="*/ 7064375 w 7064375"/>
              <a:gd name="connsiteY1" fmla="*/ 0 h 596160"/>
              <a:gd name="connsiteX2" fmla="*/ 7064375 w 7064375"/>
              <a:gd name="connsiteY2" fmla="*/ 596160 h 596160"/>
              <a:gd name="connsiteX3" fmla="*/ 0 w 7064375"/>
              <a:gd name="connsiteY3" fmla="*/ 596160 h 596160"/>
              <a:gd name="connsiteX4" fmla="*/ 0 w 7064375"/>
              <a:gd name="connsiteY4" fmla="*/ 0 h 59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4375" h="596160">
                <a:moveTo>
                  <a:pt x="0" y="0"/>
                </a:moveTo>
                <a:lnTo>
                  <a:pt x="7064375" y="0"/>
                </a:lnTo>
                <a:lnTo>
                  <a:pt x="7064375" y="596160"/>
                </a:lnTo>
                <a:lnTo>
                  <a:pt x="0" y="5961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4294" tIns="45720" rIns="256032" bIns="45720" numCol="1" spcCol="1270" anchor="t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endParaRPr lang="en-US" sz="28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E244AF-9824-4135-8EE1-DC3F480764FC}"/>
              </a:ext>
            </a:extLst>
          </p:cNvPr>
          <p:cNvSpPr/>
          <p:nvPr/>
        </p:nvSpPr>
        <p:spPr>
          <a:xfrm>
            <a:off x="4613275" y="4058120"/>
            <a:ext cx="7064375" cy="863460"/>
          </a:xfrm>
          <a:custGeom>
            <a:avLst/>
            <a:gdLst>
              <a:gd name="connsiteX0" fmla="*/ 0 w 7064375"/>
              <a:gd name="connsiteY0" fmla="*/ 143913 h 863460"/>
              <a:gd name="connsiteX1" fmla="*/ 143913 w 7064375"/>
              <a:gd name="connsiteY1" fmla="*/ 0 h 863460"/>
              <a:gd name="connsiteX2" fmla="*/ 6920462 w 7064375"/>
              <a:gd name="connsiteY2" fmla="*/ 0 h 863460"/>
              <a:gd name="connsiteX3" fmla="*/ 7064375 w 7064375"/>
              <a:gd name="connsiteY3" fmla="*/ 143913 h 863460"/>
              <a:gd name="connsiteX4" fmla="*/ 7064375 w 7064375"/>
              <a:gd name="connsiteY4" fmla="*/ 719547 h 863460"/>
              <a:gd name="connsiteX5" fmla="*/ 6920462 w 7064375"/>
              <a:gd name="connsiteY5" fmla="*/ 863460 h 863460"/>
              <a:gd name="connsiteX6" fmla="*/ 143913 w 7064375"/>
              <a:gd name="connsiteY6" fmla="*/ 863460 h 863460"/>
              <a:gd name="connsiteX7" fmla="*/ 0 w 7064375"/>
              <a:gd name="connsiteY7" fmla="*/ 719547 h 863460"/>
              <a:gd name="connsiteX8" fmla="*/ 0 w 7064375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64375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6920462" y="0"/>
                </a:lnTo>
                <a:cubicBezTo>
                  <a:pt x="6999943" y="0"/>
                  <a:pt x="7064375" y="64432"/>
                  <a:pt x="7064375" y="143913"/>
                </a:cubicBezTo>
                <a:lnTo>
                  <a:pt x="7064375" y="719547"/>
                </a:lnTo>
                <a:cubicBezTo>
                  <a:pt x="7064375" y="799028"/>
                  <a:pt x="6999943" y="863460"/>
                  <a:pt x="6920462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 dirty="0"/>
              <a:t>Nanowires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60AF7B0-3112-43F0-97A7-D0341EDAE2AC}"/>
              </a:ext>
            </a:extLst>
          </p:cNvPr>
          <p:cNvSpPr/>
          <p:nvPr/>
        </p:nvSpPr>
        <p:spPr>
          <a:xfrm>
            <a:off x="4613275" y="4921580"/>
            <a:ext cx="7064375" cy="596160"/>
          </a:xfrm>
          <a:custGeom>
            <a:avLst/>
            <a:gdLst>
              <a:gd name="connsiteX0" fmla="*/ 0 w 7064375"/>
              <a:gd name="connsiteY0" fmla="*/ 0 h 596160"/>
              <a:gd name="connsiteX1" fmla="*/ 7064375 w 7064375"/>
              <a:gd name="connsiteY1" fmla="*/ 0 h 596160"/>
              <a:gd name="connsiteX2" fmla="*/ 7064375 w 7064375"/>
              <a:gd name="connsiteY2" fmla="*/ 596160 h 596160"/>
              <a:gd name="connsiteX3" fmla="*/ 0 w 7064375"/>
              <a:gd name="connsiteY3" fmla="*/ 596160 h 596160"/>
              <a:gd name="connsiteX4" fmla="*/ 0 w 7064375"/>
              <a:gd name="connsiteY4" fmla="*/ 0 h 59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4375" h="596160">
                <a:moveTo>
                  <a:pt x="0" y="0"/>
                </a:moveTo>
                <a:lnTo>
                  <a:pt x="7064375" y="0"/>
                </a:lnTo>
                <a:lnTo>
                  <a:pt x="7064375" y="596160"/>
                </a:lnTo>
                <a:lnTo>
                  <a:pt x="0" y="5961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4294" tIns="45720" rIns="256032" bIns="45720" numCol="1" spcCol="1270" anchor="t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endParaRPr lang="en-US" sz="28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D88F7AD-033D-4436-AA29-94EAF140D65D}"/>
              </a:ext>
            </a:extLst>
          </p:cNvPr>
          <p:cNvSpPr/>
          <p:nvPr/>
        </p:nvSpPr>
        <p:spPr>
          <a:xfrm>
            <a:off x="4613275" y="5517740"/>
            <a:ext cx="7064375" cy="863460"/>
          </a:xfrm>
          <a:custGeom>
            <a:avLst/>
            <a:gdLst>
              <a:gd name="connsiteX0" fmla="*/ 0 w 7064375"/>
              <a:gd name="connsiteY0" fmla="*/ 143913 h 863460"/>
              <a:gd name="connsiteX1" fmla="*/ 143913 w 7064375"/>
              <a:gd name="connsiteY1" fmla="*/ 0 h 863460"/>
              <a:gd name="connsiteX2" fmla="*/ 6920462 w 7064375"/>
              <a:gd name="connsiteY2" fmla="*/ 0 h 863460"/>
              <a:gd name="connsiteX3" fmla="*/ 7064375 w 7064375"/>
              <a:gd name="connsiteY3" fmla="*/ 143913 h 863460"/>
              <a:gd name="connsiteX4" fmla="*/ 7064375 w 7064375"/>
              <a:gd name="connsiteY4" fmla="*/ 719547 h 863460"/>
              <a:gd name="connsiteX5" fmla="*/ 6920462 w 7064375"/>
              <a:gd name="connsiteY5" fmla="*/ 863460 h 863460"/>
              <a:gd name="connsiteX6" fmla="*/ 143913 w 7064375"/>
              <a:gd name="connsiteY6" fmla="*/ 863460 h 863460"/>
              <a:gd name="connsiteX7" fmla="*/ 0 w 7064375"/>
              <a:gd name="connsiteY7" fmla="*/ 719547 h 863460"/>
              <a:gd name="connsiteX8" fmla="*/ 0 w 7064375"/>
              <a:gd name="connsiteY8" fmla="*/ 143913 h 86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64375" h="863460">
                <a:moveTo>
                  <a:pt x="0" y="143913"/>
                </a:moveTo>
                <a:cubicBezTo>
                  <a:pt x="0" y="64432"/>
                  <a:pt x="64432" y="0"/>
                  <a:pt x="143913" y="0"/>
                </a:cubicBezTo>
                <a:lnTo>
                  <a:pt x="6920462" y="0"/>
                </a:lnTo>
                <a:cubicBezTo>
                  <a:pt x="6999943" y="0"/>
                  <a:pt x="7064375" y="64432"/>
                  <a:pt x="7064375" y="143913"/>
                </a:cubicBezTo>
                <a:lnTo>
                  <a:pt x="7064375" y="719547"/>
                </a:lnTo>
                <a:cubicBezTo>
                  <a:pt x="7064375" y="799028"/>
                  <a:pt x="6999943" y="863460"/>
                  <a:pt x="6920462" y="863460"/>
                </a:cubicBezTo>
                <a:lnTo>
                  <a:pt x="143913" y="863460"/>
                </a:lnTo>
                <a:cubicBezTo>
                  <a:pt x="64432" y="863460"/>
                  <a:pt x="0" y="799028"/>
                  <a:pt x="0" y="719547"/>
                </a:cubicBezTo>
                <a:lnTo>
                  <a:pt x="0" y="14391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311" tIns="179311" rIns="179311" bIns="179311" numCol="1" spcCol="1270" anchor="ctr" anchorCtr="0">
            <a:noAutofit/>
          </a:bodyPr>
          <a:lstStyle/>
          <a:p>
            <a:pPr marL="0" lvl="0" indent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600" kern="1200" dirty="0"/>
              <a:t>Actuators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F25BE0-E1D2-45EB-A5C9-28B2523EA6C8}"/>
              </a:ext>
            </a:extLst>
          </p:cNvPr>
          <p:cNvSpPr/>
          <p:nvPr/>
        </p:nvSpPr>
        <p:spPr>
          <a:xfrm>
            <a:off x="4613275" y="6381200"/>
            <a:ext cx="7064375" cy="596160"/>
          </a:xfrm>
          <a:custGeom>
            <a:avLst/>
            <a:gdLst>
              <a:gd name="connsiteX0" fmla="*/ 0 w 7064375"/>
              <a:gd name="connsiteY0" fmla="*/ 0 h 596160"/>
              <a:gd name="connsiteX1" fmla="*/ 7064375 w 7064375"/>
              <a:gd name="connsiteY1" fmla="*/ 0 h 596160"/>
              <a:gd name="connsiteX2" fmla="*/ 7064375 w 7064375"/>
              <a:gd name="connsiteY2" fmla="*/ 596160 h 596160"/>
              <a:gd name="connsiteX3" fmla="*/ 0 w 7064375"/>
              <a:gd name="connsiteY3" fmla="*/ 596160 h 596160"/>
              <a:gd name="connsiteX4" fmla="*/ 0 w 7064375"/>
              <a:gd name="connsiteY4" fmla="*/ 0 h 59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4375" h="596160">
                <a:moveTo>
                  <a:pt x="0" y="0"/>
                </a:moveTo>
                <a:lnTo>
                  <a:pt x="7064375" y="0"/>
                </a:lnTo>
                <a:lnTo>
                  <a:pt x="7064375" y="596160"/>
                </a:lnTo>
                <a:lnTo>
                  <a:pt x="0" y="5961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4294" tIns="45720" rIns="256032" bIns="45720" numCol="1" spcCol="1270" anchor="t" anchorCtr="0">
            <a:noAutofit/>
          </a:bodyPr>
          <a:lstStyle/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endParaRPr lang="en-US" sz="2800" kern="12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1BBAE2-24C7-4485-B26C-FB529C0DE14D}"/>
              </a:ext>
            </a:extLst>
          </p:cNvPr>
          <p:cNvSpPr/>
          <p:nvPr/>
        </p:nvSpPr>
        <p:spPr>
          <a:xfrm>
            <a:off x="9693142" y="738953"/>
            <a:ext cx="1809750" cy="1775453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B6F5E0-3998-41BE-9B34-E9635CE25D07}"/>
              </a:ext>
            </a:extLst>
          </p:cNvPr>
          <p:cNvSpPr/>
          <p:nvPr/>
        </p:nvSpPr>
        <p:spPr>
          <a:xfrm>
            <a:off x="8108950" y="2215992"/>
            <a:ext cx="1809750" cy="1775453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17D9AD2-5989-427C-9FFF-40D2F08B2341}"/>
              </a:ext>
            </a:extLst>
          </p:cNvPr>
          <p:cNvSpPr/>
          <p:nvPr/>
        </p:nvSpPr>
        <p:spPr>
          <a:xfrm>
            <a:off x="9693142" y="3682178"/>
            <a:ext cx="1809750" cy="1775453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545374-C3B1-46A4-B2BE-39F97AAD6F52}"/>
              </a:ext>
            </a:extLst>
          </p:cNvPr>
          <p:cNvSpPr/>
          <p:nvPr/>
        </p:nvSpPr>
        <p:spPr>
          <a:xfrm>
            <a:off x="8083550" y="5014096"/>
            <a:ext cx="1809750" cy="1775453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4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1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1"/>
                            </p:stCondLst>
                            <p:childTnLst>
                              <p:par>
                                <p:cTn id="1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51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1"/>
                            </p:stCondLst>
                            <p:childTnLst>
                              <p:par>
                                <p:cTn id="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01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01"/>
                            </p:stCondLst>
                            <p:childTnLst>
                              <p:par>
                                <p:cTn id="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1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51"/>
                            </p:stCondLst>
                            <p:childTnLst>
                              <p:par>
                                <p:cTn id="4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7" grpId="0" animBg="1"/>
      <p:bldP spid="10" grpId="0" animBg="1"/>
      <p:bldP spid="13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C1D8A8E-EEEB-430C-8F57-7A1243CA00F0}"/>
              </a:ext>
            </a:extLst>
          </p:cNvPr>
          <p:cNvSpPr/>
          <p:nvPr/>
        </p:nvSpPr>
        <p:spPr>
          <a:xfrm>
            <a:off x="5486400" y="1572002"/>
            <a:ext cx="6371336" cy="688291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644379-D03A-49C0-9757-453A173E0803}"/>
              </a:ext>
            </a:extLst>
          </p:cNvPr>
          <p:cNvSpPr/>
          <p:nvPr/>
        </p:nvSpPr>
        <p:spPr>
          <a:xfrm>
            <a:off x="5892800" y="1227923"/>
            <a:ext cx="4459935" cy="806284"/>
          </a:xfrm>
          <a:custGeom>
            <a:avLst/>
            <a:gdLst>
              <a:gd name="connsiteX0" fmla="*/ 0 w 5689600"/>
              <a:gd name="connsiteY0" fmla="*/ 118082 h 708480"/>
              <a:gd name="connsiteX1" fmla="*/ 118082 w 5689600"/>
              <a:gd name="connsiteY1" fmla="*/ 0 h 708480"/>
              <a:gd name="connsiteX2" fmla="*/ 5571518 w 5689600"/>
              <a:gd name="connsiteY2" fmla="*/ 0 h 708480"/>
              <a:gd name="connsiteX3" fmla="*/ 5689600 w 5689600"/>
              <a:gd name="connsiteY3" fmla="*/ 118082 h 708480"/>
              <a:gd name="connsiteX4" fmla="*/ 5689600 w 5689600"/>
              <a:gd name="connsiteY4" fmla="*/ 590398 h 708480"/>
              <a:gd name="connsiteX5" fmla="*/ 5571518 w 5689600"/>
              <a:gd name="connsiteY5" fmla="*/ 708480 h 708480"/>
              <a:gd name="connsiteX6" fmla="*/ 118082 w 5689600"/>
              <a:gd name="connsiteY6" fmla="*/ 708480 h 708480"/>
              <a:gd name="connsiteX7" fmla="*/ 0 w 5689600"/>
              <a:gd name="connsiteY7" fmla="*/ 590398 h 708480"/>
              <a:gd name="connsiteX8" fmla="*/ 0 w 5689600"/>
              <a:gd name="connsiteY8" fmla="*/ 118082 h 70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9600" h="708480">
                <a:moveTo>
                  <a:pt x="0" y="118082"/>
                </a:moveTo>
                <a:cubicBezTo>
                  <a:pt x="0" y="52867"/>
                  <a:pt x="52867" y="0"/>
                  <a:pt x="118082" y="0"/>
                </a:cubicBezTo>
                <a:lnTo>
                  <a:pt x="5571518" y="0"/>
                </a:lnTo>
                <a:cubicBezTo>
                  <a:pt x="5636733" y="0"/>
                  <a:pt x="5689600" y="52867"/>
                  <a:pt x="5689600" y="118082"/>
                </a:cubicBezTo>
                <a:lnTo>
                  <a:pt x="5689600" y="590398"/>
                </a:lnTo>
                <a:cubicBezTo>
                  <a:pt x="5689600" y="655613"/>
                  <a:pt x="5636733" y="708480"/>
                  <a:pt x="5571518" y="708480"/>
                </a:cubicBezTo>
                <a:lnTo>
                  <a:pt x="118082" y="708480"/>
                </a:lnTo>
                <a:cubicBezTo>
                  <a:pt x="52867" y="708480"/>
                  <a:pt x="0" y="655613"/>
                  <a:pt x="0" y="590398"/>
                </a:cubicBezTo>
                <a:lnTo>
                  <a:pt x="0" y="118082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249638" tIns="34585" rIns="249638" bIns="34585" numCol="1" spcCol="1270" anchor="ctr" anchorCtr="0">
            <a:noAutofit/>
          </a:bodyPr>
          <a:lstStyle/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Automobile Industry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023519-03E7-4E8B-979F-7B8A6C78A074}"/>
              </a:ext>
            </a:extLst>
          </p:cNvPr>
          <p:cNvSpPr/>
          <p:nvPr/>
        </p:nvSpPr>
        <p:spPr>
          <a:xfrm>
            <a:off x="5486400" y="2660642"/>
            <a:ext cx="6371336" cy="688291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47B38FE-6B04-4084-B73F-D722812B6395}"/>
              </a:ext>
            </a:extLst>
          </p:cNvPr>
          <p:cNvSpPr/>
          <p:nvPr/>
        </p:nvSpPr>
        <p:spPr>
          <a:xfrm>
            <a:off x="5892800" y="2326723"/>
            <a:ext cx="4459935" cy="806284"/>
          </a:xfrm>
          <a:custGeom>
            <a:avLst/>
            <a:gdLst>
              <a:gd name="connsiteX0" fmla="*/ 0 w 5689600"/>
              <a:gd name="connsiteY0" fmla="*/ 118082 h 708480"/>
              <a:gd name="connsiteX1" fmla="*/ 118082 w 5689600"/>
              <a:gd name="connsiteY1" fmla="*/ 0 h 708480"/>
              <a:gd name="connsiteX2" fmla="*/ 5571518 w 5689600"/>
              <a:gd name="connsiteY2" fmla="*/ 0 h 708480"/>
              <a:gd name="connsiteX3" fmla="*/ 5689600 w 5689600"/>
              <a:gd name="connsiteY3" fmla="*/ 118082 h 708480"/>
              <a:gd name="connsiteX4" fmla="*/ 5689600 w 5689600"/>
              <a:gd name="connsiteY4" fmla="*/ 590398 h 708480"/>
              <a:gd name="connsiteX5" fmla="*/ 5571518 w 5689600"/>
              <a:gd name="connsiteY5" fmla="*/ 708480 h 708480"/>
              <a:gd name="connsiteX6" fmla="*/ 118082 w 5689600"/>
              <a:gd name="connsiteY6" fmla="*/ 708480 h 708480"/>
              <a:gd name="connsiteX7" fmla="*/ 0 w 5689600"/>
              <a:gd name="connsiteY7" fmla="*/ 590398 h 708480"/>
              <a:gd name="connsiteX8" fmla="*/ 0 w 5689600"/>
              <a:gd name="connsiteY8" fmla="*/ 118082 h 70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9600" h="708480">
                <a:moveTo>
                  <a:pt x="0" y="118082"/>
                </a:moveTo>
                <a:cubicBezTo>
                  <a:pt x="0" y="52867"/>
                  <a:pt x="52867" y="0"/>
                  <a:pt x="118082" y="0"/>
                </a:cubicBezTo>
                <a:lnTo>
                  <a:pt x="5571518" y="0"/>
                </a:lnTo>
                <a:cubicBezTo>
                  <a:pt x="5636733" y="0"/>
                  <a:pt x="5689600" y="52867"/>
                  <a:pt x="5689600" y="118082"/>
                </a:cubicBezTo>
                <a:lnTo>
                  <a:pt x="5689600" y="590398"/>
                </a:lnTo>
                <a:cubicBezTo>
                  <a:pt x="5689600" y="655613"/>
                  <a:pt x="5636733" y="708480"/>
                  <a:pt x="5571518" y="708480"/>
                </a:cubicBezTo>
                <a:lnTo>
                  <a:pt x="118082" y="708480"/>
                </a:lnTo>
                <a:cubicBezTo>
                  <a:pt x="52867" y="708480"/>
                  <a:pt x="0" y="655613"/>
                  <a:pt x="0" y="590398"/>
                </a:cubicBezTo>
                <a:lnTo>
                  <a:pt x="0" y="118082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249638" tIns="34585" rIns="249638" bIns="34585" numCol="1" spcCol="1270" anchor="ctr" anchorCtr="0">
            <a:noAutofit/>
          </a:bodyPr>
          <a:lstStyle/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Microphones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A627CB-50DB-4686-B916-9BCEE523D8E8}"/>
              </a:ext>
            </a:extLst>
          </p:cNvPr>
          <p:cNvSpPr/>
          <p:nvPr/>
        </p:nvSpPr>
        <p:spPr>
          <a:xfrm>
            <a:off x="5486400" y="3749282"/>
            <a:ext cx="6371336" cy="688291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848DD01-203B-4F02-B899-6039CABECAA2}"/>
              </a:ext>
            </a:extLst>
          </p:cNvPr>
          <p:cNvSpPr/>
          <p:nvPr/>
        </p:nvSpPr>
        <p:spPr>
          <a:xfrm>
            <a:off x="5892800" y="3415363"/>
            <a:ext cx="4459935" cy="806284"/>
          </a:xfrm>
          <a:custGeom>
            <a:avLst/>
            <a:gdLst>
              <a:gd name="connsiteX0" fmla="*/ 0 w 5689600"/>
              <a:gd name="connsiteY0" fmla="*/ 118082 h 708480"/>
              <a:gd name="connsiteX1" fmla="*/ 118082 w 5689600"/>
              <a:gd name="connsiteY1" fmla="*/ 0 h 708480"/>
              <a:gd name="connsiteX2" fmla="*/ 5571518 w 5689600"/>
              <a:gd name="connsiteY2" fmla="*/ 0 h 708480"/>
              <a:gd name="connsiteX3" fmla="*/ 5689600 w 5689600"/>
              <a:gd name="connsiteY3" fmla="*/ 118082 h 708480"/>
              <a:gd name="connsiteX4" fmla="*/ 5689600 w 5689600"/>
              <a:gd name="connsiteY4" fmla="*/ 590398 h 708480"/>
              <a:gd name="connsiteX5" fmla="*/ 5571518 w 5689600"/>
              <a:gd name="connsiteY5" fmla="*/ 708480 h 708480"/>
              <a:gd name="connsiteX6" fmla="*/ 118082 w 5689600"/>
              <a:gd name="connsiteY6" fmla="*/ 708480 h 708480"/>
              <a:gd name="connsiteX7" fmla="*/ 0 w 5689600"/>
              <a:gd name="connsiteY7" fmla="*/ 590398 h 708480"/>
              <a:gd name="connsiteX8" fmla="*/ 0 w 5689600"/>
              <a:gd name="connsiteY8" fmla="*/ 118082 h 70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9600" h="708480">
                <a:moveTo>
                  <a:pt x="0" y="118082"/>
                </a:moveTo>
                <a:cubicBezTo>
                  <a:pt x="0" y="52867"/>
                  <a:pt x="52867" y="0"/>
                  <a:pt x="118082" y="0"/>
                </a:cubicBezTo>
                <a:lnTo>
                  <a:pt x="5571518" y="0"/>
                </a:lnTo>
                <a:cubicBezTo>
                  <a:pt x="5636733" y="0"/>
                  <a:pt x="5689600" y="52867"/>
                  <a:pt x="5689600" y="118082"/>
                </a:cubicBezTo>
                <a:lnTo>
                  <a:pt x="5689600" y="590398"/>
                </a:lnTo>
                <a:cubicBezTo>
                  <a:pt x="5689600" y="655613"/>
                  <a:pt x="5636733" y="708480"/>
                  <a:pt x="5571518" y="708480"/>
                </a:cubicBezTo>
                <a:lnTo>
                  <a:pt x="118082" y="708480"/>
                </a:lnTo>
                <a:cubicBezTo>
                  <a:pt x="52867" y="708480"/>
                  <a:pt x="0" y="655613"/>
                  <a:pt x="0" y="590398"/>
                </a:cubicBezTo>
                <a:lnTo>
                  <a:pt x="0" y="118082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249638" tIns="34585" rIns="249638" bIns="34585" numCol="1" spcCol="1270" anchor="ctr" anchorCtr="0">
            <a:noAutofit/>
          </a:bodyPr>
          <a:lstStyle/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Microscopes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D2DEE8-EB89-41AD-832F-83186402ADDC}"/>
              </a:ext>
            </a:extLst>
          </p:cNvPr>
          <p:cNvSpPr/>
          <p:nvPr/>
        </p:nvSpPr>
        <p:spPr>
          <a:xfrm>
            <a:off x="5486400" y="4837922"/>
            <a:ext cx="6371336" cy="688291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EE157AB-3CC5-4F33-9A3A-9892933D379E}"/>
              </a:ext>
            </a:extLst>
          </p:cNvPr>
          <p:cNvSpPr/>
          <p:nvPr/>
        </p:nvSpPr>
        <p:spPr>
          <a:xfrm>
            <a:off x="5892800" y="4504003"/>
            <a:ext cx="4459935" cy="806284"/>
          </a:xfrm>
          <a:custGeom>
            <a:avLst/>
            <a:gdLst>
              <a:gd name="connsiteX0" fmla="*/ 0 w 5689600"/>
              <a:gd name="connsiteY0" fmla="*/ 118082 h 708480"/>
              <a:gd name="connsiteX1" fmla="*/ 118082 w 5689600"/>
              <a:gd name="connsiteY1" fmla="*/ 0 h 708480"/>
              <a:gd name="connsiteX2" fmla="*/ 5571518 w 5689600"/>
              <a:gd name="connsiteY2" fmla="*/ 0 h 708480"/>
              <a:gd name="connsiteX3" fmla="*/ 5689600 w 5689600"/>
              <a:gd name="connsiteY3" fmla="*/ 118082 h 708480"/>
              <a:gd name="connsiteX4" fmla="*/ 5689600 w 5689600"/>
              <a:gd name="connsiteY4" fmla="*/ 590398 h 708480"/>
              <a:gd name="connsiteX5" fmla="*/ 5571518 w 5689600"/>
              <a:gd name="connsiteY5" fmla="*/ 708480 h 708480"/>
              <a:gd name="connsiteX6" fmla="*/ 118082 w 5689600"/>
              <a:gd name="connsiteY6" fmla="*/ 708480 h 708480"/>
              <a:gd name="connsiteX7" fmla="*/ 0 w 5689600"/>
              <a:gd name="connsiteY7" fmla="*/ 590398 h 708480"/>
              <a:gd name="connsiteX8" fmla="*/ 0 w 5689600"/>
              <a:gd name="connsiteY8" fmla="*/ 118082 h 70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9600" h="708480">
                <a:moveTo>
                  <a:pt x="0" y="118082"/>
                </a:moveTo>
                <a:cubicBezTo>
                  <a:pt x="0" y="52867"/>
                  <a:pt x="52867" y="0"/>
                  <a:pt x="118082" y="0"/>
                </a:cubicBezTo>
                <a:lnTo>
                  <a:pt x="5571518" y="0"/>
                </a:lnTo>
                <a:cubicBezTo>
                  <a:pt x="5636733" y="0"/>
                  <a:pt x="5689600" y="52867"/>
                  <a:pt x="5689600" y="118082"/>
                </a:cubicBezTo>
                <a:lnTo>
                  <a:pt x="5689600" y="590398"/>
                </a:lnTo>
                <a:cubicBezTo>
                  <a:pt x="5689600" y="655613"/>
                  <a:pt x="5636733" y="708480"/>
                  <a:pt x="5571518" y="708480"/>
                </a:cubicBezTo>
                <a:lnTo>
                  <a:pt x="118082" y="708480"/>
                </a:lnTo>
                <a:cubicBezTo>
                  <a:pt x="52867" y="708480"/>
                  <a:pt x="0" y="655613"/>
                  <a:pt x="0" y="590398"/>
                </a:cubicBezTo>
                <a:lnTo>
                  <a:pt x="0" y="118082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249638" tIns="34585" rIns="249638" bIns="34585" numCol="1" spcCol="1270" anchor="ctr" anchorCtr="0">
            <a:noAutofit/>
          </a:bodyPr>
          <a:lstStyle/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Inkjet Printers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CD07DC-689E-4509-A399-218D69DB6F81}"/>
              </a:ext>
            </a:extLst>
          </p:cNvPr>
          <p:cNvSpPr/>
          <p:nvPr/>
        </p:nvSpPr>
        <p:spPr>
          <a:xfrm>
            <a:off x="5486400" y="5926562"/>
            <a:ext cx="6371336" cy="688291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D80B9B3-A283-4F5B-850D-601817133763}"/>
              </a:ext>
            </a:extLst>
          </p:cNvPr>
          <p:cNvSpPr/>
          <p:nvPr/>
        </p:nvSpPr>
        <p:spPr>
          <a:xfrm>
            <a:off x="5892800" y="5592643"/>
            <a:ext cx="4459935" cy="806284"/>
          </a:xfrm>
          <a:custGeom>
            <a:avLst/>
            <a:gdLst>
              <a:gd name="connsiteX0" fmla="*/ 0 w 5689600"/>
              <a:gd name="connsiteY0" fmla="*/ 118082 h 708480"/>
              <a:gd name="connsiteX1" fmla="*/ 118082 w 5689600"/>
              <a:gd name="connsiteY1" fmla="*/ 0 h 708480"/>
              <a:gd name="connsiteX2" fmla="*/ 5571518 w 5689600"/>
              <a:gd name="connsiteY2" fmla="*/ 0 h 708480"/>
              <a:gd name="connsiteX3" fmla="*/ 5689600 w 5689600"/>
              <a:gd name="connsiteY3" fmla="*/ 118082 h 708480"/>
              <a:gd name="connsiteX4" fmla="*/ 5689600 w 5689600"/>
              <a:gd name="connsiteY4" fmla="*/ 590398 h 708480"/>
              <a:gd name="connsiteX5" fmla="*/ 5571518 w 5689600"/>
              <a:gd name="connsiteY5" fmla="*/ 708480 h 708480"/>
              <a:gd name="connsiteX6" fmla="*/ 118082 w 5689600"/>
              <a:gd name="connsiteY6" fmla="*/ 708480 h 708480"/>
              <a:gd name="connsiteX7" fmla="*/ 0 w 5689600"/>
              <a:gd name="connsiteY7" fmla="*/ 590398 h 708480"/>
              <a:gd name="connsiteX8" fmla="*/ 0 w 5689600"/>
              <a:gd name="connsiteY8" fmla="*/ 118082 h 70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9600" h="708480">
                <a:moveTo>
                  <a:pt x="0" y="118082"/>
                </a:moveTo>
                <a:cubicBezTo>
                  <a:pt x="0" y="52867"/>
                  <a:pt x="52867" y="0"/>
                  <a:pt x="118082" y="0"/>
                </a:cubicBezTo>
                <a:lnTo>
                  <a:pt x="5571518" y="0"/>
                </a:lnTo>
                <a:cubicBezTo>
                  <a:pt x="5636733" y="0"/>
                  <a:pt x="5689600" y="52867"/>
                  <a:pt x="5689600" y="118082"/>
                </a:cubicBezTo>
                <a:lnTo>
                  <a:pt x="5689600" y="590398"/>
                </a:lnTo>
                <a:cubicBezTo>
                  <a:pt x="5689600" y="655613"/>
                  <a:pt x="5636733" y="708480"/>
                  <a:pt x="5571518" y="708480"/>
                </a:cubicBezTo>
                <a:lnTo>
                  <a:pt x="118082" y="708480"/>
                </a:lnTo>
                <a:cubicBezTo>
                  <a:pt x="52867" y="708480"/>
                  <a:pt x="0" y="655613"/>
                  <a:pt x="0" y="590398"/>
                </a:cubicBezTo>
                <a:lnTo>
                  <a:pt x="0" y="118082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249638" tIns="34585" rIns="249638" bIns="34585" numCol="1" spcCol="1270" anchor="ctr" anchorCtr="0">
            <a:noAutofit/>
          </a:bodyPr>
          <a:lstStyle/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b="0" i="0" kern="1200" dirty="0"/>
              <a:t>Ultrasound Transducers</a:t>
            </a:r>
            <a:endParaRPr lang="en-US" sz="3200" kern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1F7528-307D-4CC4-968B-6E693D941699}"/>
              </a:ext>
            </a:extLst>
          </p:cNvPr>
          <p:cNvSpPr/>
          <p:nvPr/>
        </p:nvSpPr>
        <p:spPr>
          <a:xfrm>
            <a:off x="754473" y="182673"/>
            <a:ext cx="5341527" cy="923330"/>
          </a:xfrm>
          <a:prstGeom prst="rect">
            <a:avLst/>
          </a:prstGeom>
          <a:solidFill>
            <a:schemeClr val="lt1">
              <a:alpha val="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/>
                <a:latin typeface="Berlin Sans FB" panose="020E0602020502020306" pitchFamily="34" charset="0"/>
                <a:cs typeface="Arial" panose="020B0604020202020204" pitchFamily="34" charset="0"/>
              </a:rPr>
              <a:t>More Applications</a:t>
            </a:r>
            <a:endParaRPr lang="en-US" sz="5400" b="0" cap="none" spc="0" dirty="0">
              <a:ln w="0"/>
              <a:solidFill>
                <a:schemeClr val="bg1"/>
              </a:solidFill>
              <a:effectLst/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A80A7A-3FAE-4989-8CC5-C23511FB89F4}"/>
              </a:ext>
            </a:extLst>
          </p:cNvPr>
          <p:cNvCxnSpPr>
            <a:cxnSpLocks/>
          </p:cNvCxnSpPr>
          <p:nvPr/>
        </p:nvCxnSpPr>
        <p:spPr>
          <a:xfrm>
            <a:off x="6096000" y="675751"/>
            <a:ext cx="5964936" cy="0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93A12E41-505F-48D5-9AB5-A98744CE26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062465"/>
              </p:ext>
            </p:extLst>
          </p:nvPr>
        </p:nvGraphicFramePr>
        <p:xfrm>
          <a:off x="151384" y="2194726"/>
          <a:ext cx="4960112" cy="3924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891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29" grpId="0" animBg="1"/>
      <p:bldP spid="31" grpId="0" animBg="1"/>
      <p:bldGraphic spid="37" grpId="0">
        <p:bldSub>
          <a:bldChart bld="series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5B8B32-1315-4D1B-88CB-716809DAC97B}"/>
              </a:ext>
            </a:extLst>
          </p:cNvPr>
          <p:cNvSpPr/>
          <p:nvPr/>
        </p:nvSpPr>
        <p:spPr>
          <a:xfrm>
            <a:off x="545763" y="188573"/>
            <a:ext cx="2073004" cy="923330"/>
          </a:xfrm>
          <a:prstGeom prst="rect">
            <a:avLst/>
          </a:prstGeom>
          <a:solidFill>
            <a:schemeClr val="lt1">
              <a:alpha val="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/>
                <a:latin typeface="Berlin Sans FB" panose="020E0602020502020306" pitchFamily="34" charset="0"/>
                <a:cs typeface="Arial" panose="020B0604020202020204" pitchFamily="34" charset="0"/>
              </a:rPr>
              <a:t>Scopes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B1D33C-9352-4B57-9176-F38740F79525}"/>
              </a:ext>
            </a:extLst>
          </p:cNvPr>
          <p:cNvCxnSpPr>
            <a:cxnSpLocks/>
          </p:cNvCxnSpPr>
          <p:nvPr/>
        </p:nvCxnSpPr>
        <p:spPr>
          <a:xfrm>
            <a:off x="2618767" y="650238"/>
            <a:ext cx="9354158" cy="0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F78B648-A4A4-4BD2-B407-BD8814190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797" y="980440"/>
            <a:ext cx="3794123" cy="36423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1FF6E3-6A21-4666-A4DF-B253981EEA11}"/>
              </a:ext>
            </a:extLst>
          </p:cNvPr>
          <p:cNvSpPr txBox="1"/>
          <p:nvPr/>
        </p:nvSpPr>
        <p:spPr>
          <a:xfrm>
            <a:off x="4185833" y="1236247"/>
            <a:ext cx="7266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err="1"/>
              <a:t>ZnO</a:t>
            </a:r>
            <a:r>
              <a:rPr lang="en-US" sz="3200" dirty="0"/>
              <a:t> as nanocarriers for improved </a:t>
            </a:r>
            <a:r>
              <a:rPr lang="en-US" sz="3200" b="1" dirty="0"/>
              <a:t>drug delivery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162C60-6411-42D0-A27E-1105D1FDA01E}"/>
              </a:ext>
            </a:extLst>
          </p:cNvPr>
          <p:cNvSpPr txBox="1"/>
          <p:nvPr/>
        </p:nvSpPr>
        <p:spPr>
          <a:xfrm>
            <a:off x="4185833" y="2947376"/>
            <a:ext cx="7266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Piezoelectric </a:t>
            </a:r>
            <a:r>
              <a:rPr lang="en-US" sz="3200" b="1" dirty="0"/>
              <a:t>actuators</a:t>
            </a:r>
            <a:r>
              <a:rPr lang="en-US" sz="3200" dirty="0"/>
              <a:t> using </a:t>
            </a:r>
            <a:r>
              <a:rPr lang="en-US" sz="3200" dirty="0" err="1"/>
              <a:t>ZnO</a:t>
            </a:r>
            <a:r>
              <a:rPr lang="en-US" sz="3200" dirty="0"/>
              <a:t> for precise movement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9BD8-970C-45BD-8557-DA51329E7061}"/>
              </a:ext>
            </a:extLst>
          </p:cNvPr>
          <p:cNvSpPr txBox="1"/>
          <p:nvPr/>
        </p:nvSpPr>
        <p:spPr>
          <a:xfrm>
            <a:off x="4185832" y="4581989"/>
            <a:ext cx="8006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Engineers are aiming to convert highways into </a:t>
            </a:r>
            <a:r>
              <a:rPr lang="en-US" sz="3200" b="1" dirty="0"/>
              <a:t>renewable energy</a:t>
            </a:r>
            <a:r>
              <a:rPr lang="en-US" sz="3200" dirty="0"/>
              <a:t> </a:t>
            </a:r>
            <a:r>
              <a:rPr lang="en-US" sz="3200" b="1" dirty="0"/>
              <a:t>generators 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137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1730F-4A88-4D0F-852A-2990AB83151F}"/>
              </a:ext>
            </a:extLst>
          </p:cNvPr>
          <p:cNvSpPr/>
          <p:nvPr/>
        </p:nvSpPr>
        <p:spPr>
          <a:xfrm>
            <a:off x="921798" y="135307"/>
            <a:ext cx="3264035" cy="923330"/>
          </a:xfrm>
          <a:prstGeom prst="rect">
            <a:avLst/>
          </a:prstGeom>
          <a:solidFill>
            <a:schemeClr val="lt1">
              <a:alpha val="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/>
                <a:latin typeface="Berlin Sans FB" panose="020E0602020502020306" pitchFamily="34" charset="0"/>
                <a:cs typeface="Arial" panose="020B0604020202020204" pitchFamily="34" charset="0"/>
              </a:rPr>
              <a:t>Researches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1D4F0A-D507-48A6-BB3F-7D6080754C5F}"/>
              </a:ext>
            </a:extLst>
          </p:cNvPr>
          <p:cNvCxnSpPr>
            <a:cxnSpLocks/>
          </p:cNvCxnSpPr>
          <p:nvPr/>
        </p:nvCxnSpPr>
        <p:spPr>
          <a:xfrm>
            <a:off x="4197432" y="650238"/>
            <a:ext cx="7630358" cy="0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3CF876-77C6-4A82-B44D-89CF2AA4B436}"/>
              </a:ext>
            </a:extLst>
          </p:cNvPr>
          <p:cNvSpPr txBox="1"/>
          <p:nvPr/>
        </p:nvSpPr>
        <p:spPr>
          <a:xfrm>
            <a:off x="4775200" y="151606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B1E281-DDA7-4597-A53A-38BE4452332C}"/>
              </a:ext>
            </a:extLst>
          </p:cNvPr>
          <p:cNvSpPr txBox="1"/>
          <p:nvPr/>
        </p:nvSpPr>
        <p:spPr>
          <a:xfrm>
            <a:off x="4185833" y="1341499"/>
            <a:ext cx="10697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Flexible </a:t>
            </a:r>
            <a:r>
              <a:rPr lang="en-US" sz="3200" b="1" dirty="0"/>
              <a:t>energy-harvesting</a:t>
            </a:r>
            <a:r>
              <a:rPr lang="en-US" sz="3200" dirty="0"/>
              <a:t> devices 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FFA4F6-A571-42D4-879E-FB2A1D85B26D}"/>
              </a:ext>
            </a:extLst>
          </p:cNvPr>
          <p:cNvSpPr txBox="1"/>
          <p:nvPr/>
        </p:nvSpPr>
        <p:spPr>
          <a:xfrm>
            <a:off x="4197432" y="2146384"/>
            <a:ext cx="10697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Photo-responsive </a:t>
            </a:r>
            <a:r>
              <a:rPr lang="en-US" sz="3200" dirty="0" err="1"/>
              <a:t>ZnO</a:t>
            </a:r>
            <a:r>
              <a:rPr lang="en-US" sz="3200" dirty="0"/>
              <a:t> films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CF6392-1659-402F-B70A-8F54E95CD353}"/>
              </a:ext>
            </a:extLst>
          </p:cNvPr>
          <p:cNvSpPr txBox="1"/>
          <p:nvPr/>
        </p:nvSpPr>
        <p:spPr>
          <a:xfrm>
            <a:off x="4197432" y="2976669"/>
            <a:ext cx="10697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High performance </a:t>
            </a:r>
            <a:r>
              <a:rPr lang="en-US" sz="3200" b="1" dirty="0"/>
              <a:t>transistors</a:t>
            </a:r>
            <a:r>
              <a:rPr lang="en-US" sz="3200" dirty="0"/>
              <a:t> and</a:t>
            </a:r>
          </a:p>
          <a:p>
            <a:r>
              <a:rPr lang="en-US" sz="3200" dirty="0"/>
              <a:t>    </a:t>
            </a:r>
            <a:r>
              <a:rPr lang="en-US" sz="3200" b="1" dirty="0"/>
              <a:t>semiconductors</a:t>
            </a:r>
            <a:r>
              <a:rPr lang="en-US" sz="3200" dirty="0"/>
              <a:t> using </a:t>
            </a:r>
            <a:r>
              <a:rPr lang="en-US" sz="3200" dirty="0" err="1"/>
              <a:t>ZnO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E362E6-8258-406C-B9BF-A821531D53C0}"/>
              </a:ext>
            </a:extLst>
          </p:cNvPr>
          <p:cNvSpPr txBox="1"/>
          <p:nvPr/>
        </p:nvSpPr>
        <p:spPr>
          <a:xfrm>
            <a:off x="4185833" y="4286506"/>
            <a:ext cx="10697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Piezoelectric coils</a:t>
            </a:r>
            <a:r>
              <a:rPr lang="en-US" sz="3200" dirty="0"/>
              <a:t> for loudspeakers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09866-B49E-456A-AD10-E154466272F1}"/>
              </a:ext>
            </a:extLst>
          </p:cNvPr>
          <p:cNvSpPr txBox="1"/>
          <p:nvPr/>
        </p:nvSpPr>
        <p:spPr>
          <a:xfrm>
            <a:off x="4197432" y="5216782"/>
            <a:ext cx="10697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Piezoelectric fibers</a:t>
            </a:r>
            <a:r>
              <a:rPr lang="en-US" sz="3200" dirty="0"/>
              <a:t> for charging gadgets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BED39C-A257-4FF6-B898-4D5C39C03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46" y="1762125"/>
            <a:ext cx="29146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9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2FDEAD-7648-4AA8-9EBB-D716449B1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343" y="2452521"/>
            <a:ext cx="5061642" cy="21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161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Bell MT</vt:lpstr>
      <vt:lpstr>Berlin Sans FB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Shahriar</dc:creator>
  <cp:lastModifiedBy>Shahriar</cp:lastModifiedBy>
  <cp:revision>128</cp:revision>
  <dcterms:created xsi:type="dcterms:W3CDTF">2019-01-18T15:13:31Z</dcterms:created>
  <dcterms:modified xsi:type="dcterms:W3CDTF">2019-01-22T16:30:38Z</dcterms:modified>
</cp:coreProperties>
</file>