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7" r:id="rId6"/>
    <p:sldId id="261" r:id="rId7"/>
    <p:sldId id="262" r:id="rId8"/>
    <p:sldId id="263" r:id="rId9"/>
    <p:sldId id="264" r:id="rId10"/>
    <p:sldId id="265" r:id="rId11"/>
    <p:sldId id="266" r:id="rId12"/>
  </p:sldIdLst>
  <p:sldSz cx="18288000" cy="10287000"/>
  <p:notesSz cx="6858000" cy="9144000"/>
  <p:embeddedFontLst>
    <p:embeddedFont>
      <p:font typeface="Anaktoria" panose="020B0604020202020204" charset="0"/>
      <p:regular r:id="rId13"/>
    </p:embeddedFont>
    <p:embeddedFont>
      <p:font typeface="Arial Black" panose="020B0A04020102020204" pitchFamily="34" charset="0"/>
      <p:bold r:id="rId14"/>
    </p:embeddedFont>
    <p:embeddedFont>
      <p:font typeface="Calibri" panose="020F0502020204030204" pitchFamily="34" charset="0"/>
      <p:regular r:id="rId15"/>
      <p:bold r:id="rId16"/>
      <p:italic r:id="rId17"/>
      <p:boldItalic r:id="rId18"/>
    </p:embeddedFont>
    <p:embeddedFont>
      <p:font typeface="Consolas" panose="020B0609020204030204" pitchFamily="49"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Montserrat Bold" panose="00000800000000000000" charset="0"/>
      <p:regular r:id="rId27"/>
    </p:embeddedFont>
    <p:embeddedFont>
      <p:font typeface="Montserrat Classic Bold" panose="020B0604020202020204" charset="0"/>
      <p:regular r:id="rId28"/>
    </p:embeddedFont>
    <p:embeddedFont>
      <p:font typeface="Montserrat Semi-Bold Bold" panose="020B0604020202020204" charset="0"/>
      <p:regular r:id="rId29"/>
    </p:embeddedFont>
    <p:embeddedFont>
      <p:font typeface="RoxboroughCF" panose="020B0604020202020204" charset="0"/>
      <p:regular r:id="rId30"/>
    </p:embeddedFont>
    <p:embeddedFont>
      <p:font typeface="RoxboroughCF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79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DED2"/>
        </a:solidFill>
        <a:effectLst/>
      </p:bgPr>
    </p:bg>
    <p:spTree>
      <p:nvGrpSpPr>
        <p:cNvPr id="1" name=""/>
        <p:cNvGrpSpPr/>
        <p:nvPr/>
      </p:nvGrpSpPr>
      <p:grpSpPr>
        <a:xfrm>
          <a:off x="0" y="0"/>
          <a:ext cx="0" cy="0"/>
          <a:chOff x="0" y="0"/>
          <a:chExt cx="0" cy="0"/>
        </a:xfrm>
      </p:grpSpPr>
      <p:sp>
        <p:nvSpPr>
          <p:cNvPr id="2" name="AutoShape 2"/>
          <p:cNvSpPr/>
          <p:nvPr/>
        </p:nvSpPr>
        <p:spPr>
          <a:xfrm>
            <a:off x="1028700" y="9470421"/>
            <a:ext cx="16230600" cy="0"/>
          </a:xfrm>
          <a:prstGeom prst="line">
            <a:avLst/>
          </a:prstGeom>
          <a:ln w="19050" cap="flat">
            <a:solidFill>
              <a:srgbClr val="150D0A"/>
            </a:solidFill>
            <a:prstDash val="solid"/>
            <a:headEnd type="none" w="sm" len="sm"/>
            <a:tailEnd type="none" w="sm" len="sm"/>
          </a:ln>
        </p:spPr>
      </p:sp>
      <p:sp>
        <p:nvSpPr>
          <p:cNvPr id="3" name="AutoShape 3"/>
          <p:cNvSpPr/>
          <p:nvPr/>
        </p:nvSpPr>
        <p:spPr>
          <a:xfrm flipV="1">
            <a:off x="1028700" y="1028700"/>
            <a:ext cx="16230600" cy="4762"/>
          </a:xfrm>
          <a:prstGeom prst="line">
            <a:avLst/>
          </a:prstGeom>
          <a:ln w="19050" cap="flat">
            <a:solidFill>
              <a:srgbClr val="000000"/>
            </a:solidFill>
            <a:prstDash val="solid"/>
            <a:headEnd type="none" w="sm" len="sm"/>
            <a:tailEnd type="none" w="sm" len="sm"/>
          </a:ln>
        </p:spPr>
      </p:sp>
      <p:grpSp>
        <p:nvGrpSpPr>
          <p:cNvPr id="4" name="Group 4"/>
          <p:cNvGrpSpPr/>
          <p:nvPr/>
        </p:nvGrpSpPr>
        <p:grpSpPr>
          <a:xfrm>
            <a:off x="7678030" y="1481137"/>
            <a:ext cx="3086100" cy="3086100"/>
            <a:chOff x="0" y="0"/>
            <a:chExt cx="812800" cy="812800"/>
          </a:xfrm>
        </p:grpSpPr>
        <p:sp>
          <p:nvSpPr>
            <p:cNvPr id="5" name="Freeform 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C4232"/>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7" name="AutoShape 7"/>
          <p:cNvSpPr/>
          <p:nvPr/>
        </p:nvSpPr>
        <p:spPr>
          <a:xfrm flipH="1">
            <a:off x="12236720" y="1785022"/>
            <a:ext cx="0" cy="6716955"/>
          </a:xfrm>
          <a:prstGeom prst="line">
            <a:avLst/>
          </a:prstGeom>
          <a:ln w="19050" cap="flat">
            <a:solidFill>
              <a:srgbClr val="000000"/>
            </a:solidFill>
            <a:prstDash val="solid"/>
            <a:headEnd type="none" w="sm" len="sm"/>
            <a:tailEnd type="none" w="sm" len="sm"/>
          </a:ln>
        </p:spPr>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82651" y="4007110"/>
            <a:ext cx="320156" cy="320156"/>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097373" y="4567237"/>
            <a:ext cx="329623" cy="329623"/>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108316" y="5134985"/>
            <a:ext cx="318679" cy="318679"/>
          </a:xfrm>
          <a:prstGeom prst="rect">
            <a:avLst/>
          </a:prstGeom>
        </p:spPr>
      </p:pic>
      <p:pic>
        <p:nvPicPr>
          <p:cNvPr id="11" name="Picture 1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3108316" y="6263289"/>
            <a:ext cx="396245" cy="305604"/>
          </a:xfrm>
          <a:prstGeom prst="rect">
            <a:avLst/>
          </a:prstGeom>
        </p:spPr>
      </p:pic>
      <p:pic>
        <p:nvPicPr>
          <p:cNvPr id="12" name="Picture 12"/>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3064062" y="2859334"/>
            <a:ext cx="379589" cy="338151"/>
          </a:xfrm>
          <a:prstGeom prst="rect">
            <a:avLst/>
          </a:prstGeom>
        </p:spPr>
      </p:pic>
      <p:pic>
        <p:nvPicPr>
          <p:cNvPr id="13" name="Picture 13"/>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2866014" y="6807018"/>
            <a:ext cx="694741" cy="873888"/>
          </a:xfrm>
          <a:prstGeom prst="rect">
            <a:avLst/>
          </a:prstGeom>
        </p:spPr>
      </p:pic>
      <p:sp>
        <p:nvSpPr>
          <p:cNvPr id="14" name="TextBox 14"/>
          <p:cNvSpPr txBox="1"/>
          <p:nvPr/>
        </p:nvSpPr>
        <p:spPr>
          <a:xfrm>
            <a:off x="1028697" y="1595437"/>
            <a:ext cx="9228297" cy="2571750"/>
          </a:xfrm>
          <a:prstGeom prst="rect">
            <a:avLst/>
          </a:prstGeom>
        </p:spPr>
        <p:txBody>
          <a:bodyPr lIns="0" tIns="0" rIns="0" bIns="0" rtlCol="0" anchor="t">
            <a:spAutoFit/>
          </a:bodyPr>
          <a:lstStyle/>
          <a:p>
            <a:pPr>
              <a:lnSpc>
                <a:spcPts val="21000"/>
              </a:lnSpc>
            </a:pPr>
            <a:r>
              <a:rPr lang="en-US" sz="15000" spc="-300" dirty="0">
                <a:solidFill>
                  <a:srgbClr val="000000"/>
                </a:solidFill>
                <a:latin typeface="RoxboroughCF"/>
              </a:rPr>
              <a:t>PROJECT</a:t>
            </a:r>
          </a:p>
        </p:txBody>
      </p:sp>
      <p:sp>
        <p:nvSpPr>
          <p:cNvPr id="15" name="TextBox 15"/>
          <p:cNvSpPr txBox="1"/>
          <p:nvPr/>
        </p:nvSpPr>
        <p:spPr>
          <a:xfrm>
            <a:off x="1028697" y="4367212"/>
            <a:ext cx="8476993" cy="1120721"/>
          </a:xfrm>
          <a:prstGeom prst="rect">
            <a:avLst/>
          </a:prstGeom>
        </p:spPr>
        <p:txBody>
          <a:bodyPr lIns="0" tIns="0" rIns="0" bIns="0" rtlCol="0" anchor="t">
            <a:spAutoFit/>
          </a:bodyPr>
          <a:lstStyle/>
          <a:p>
            <a:pPr>
              <a:lnSpc>
                <a:spcPts val="9100"/>
              </a:lnSpc>
            </a:pPr>
            <a:r>
              <a:rPr lang="en-US" sz="6500" spc="156">
                <a:solidFill>
                  <a:srgbClr val="000000"/>
                </a:solidFill>
                <a:latin typeface="Montserrat"/>
              </a:rPr>
              <a:t>PROPOSAL</a:t>
            </a:r>
          </a:p>
        </p:txBody>
      </p:sp>
      <p:sp>
        <p:nvSpPr>
          <p:cNvPr id="16" name="TextBox 16"/>
          <p:cNvSpPr txBox="1"/>
          <p:nvPr/>
        </p:nvSpPr>
        <p:spPr>
          <a:xfrm>
            <a:off x="1028700" y="479135"/>
            <a:ext cx="8476993" cy="356235"/>
          </a:xfrm>
          <a:prstGeom prst="rect">
            <a:avLst/>
          </a:prstGeom>
        </p:spPr>
        <p:txBody>
          <a:bodyPr lIns="0" tIns="0" rIns="0" bIns="0" rtlCol="0" anchor="t">
            <a:spAutoFit/>
          </a:bodyPr>
          <a:lstStyle/>
          <a:p>
            <a:pPr>
              <a:lnSpc>
                <a:spcPts val="2940"/>
              </a:lnSpc>
            </a:pPr>
            <a:r>
              <a:rPr lang="en-US" sz="2100" spc="50">
                <a:solidFill>
                  <a:srgbClr val="433E3A"/>
                </a:solidFill>
                <a:latin typeface="Anaktoria Bold"/>
              </a:rPr>
              <a:t>May 2023</a:t>
            </a:r>
          </a:p>
        </p:txBody>
      </p:sp>
      <p:sp>
        <p:nvSpPr>
          <p:cNvPr id="17" name="TextBox 17"/>
          <p:cNvSpPr txBox="1"/>
          <p:nvPr/>
        </p:nvSpPr>
        <p:spPr>
          <a:xfrm>
            <a:off x="10764130" y="9689496"/>
            <a:ext cx="6495170" cy="356235"/>
          </a:xfrm>
          <a:prstGeom prst="rect">
            <a:avLst/>
          </a:prstGeom>
        </p:spPr>
        <p:txBody>
          <a:bodyPr lIns="0" tIns="0" rIns="0" bIns="0" rtlCol="0" anchor="t">
            <a:spAutoFit/>
          </a:bodyPr>
          <a:lstStyle/>
          <a:p>
            <a:pPr algn="r">
              <a:lnSpc>
                <a:spcPts val="2940"/>
              </a:lnSpc>
            </a:pPr>
            <a:r>
              <a:rPr lang="en-US" sz="2100">
                <a:solidFill>
                  <a:srgbClr val="150D0A"/>
                </a:solidFill>
                <a:latin typeface="Anaktoria"/>
              </a:rPr>
              <a:t>Submitted by-Shahriar Kabir Omi and Teams</a:t>
            </a:r>
          </a:p>
        </p:txBody>
      </p:sp>
      <p:sp>
        <p:nvSpPr>
          <p:cNvPr id="18" name="TextBox 18"/>
          <p:cNvSpPr txBox="1"/>
          <p:nvPr/>
        </p:nvSpPr>
        <p:spPr>
          <a:xfrm>
            <a:off x="1028700" y="9689496"/>
            <a:ext cx="6495170" cy="356235"/>
          </a:xfrm>
          <a:prstGeom prst="rect">
            <a:avLst/>
          </a:prstGeom>
        </p:spPr>
        <p:txBody>
          <a:bodyPr lIns="0" tIns="0" rIns="0" bIns="0" rtlCol="0" anchor="t">
            <a:spAutoFit/>
          </a:bodyPr>
          <a:lstStyle/>
          <a:p>
            <a:pPr>
              <a:lnSpc>
                <a:spcPts val="2940"/>
              </a:lnSpc>
            </a:pPr>
            <a:r>
              <a:rPr lang="en-US" sz="2100">
                <a:solidFill>
                  <a:srgbClr val="150D0A"/>
                </a:solidFill>
                <a:latin typeface="Anaktoria"/>
              </a:rPr>
              <a:t>Eastern University, Depertment of CSE, Batch 34</a:t>
            </a:r>
          </a:p>
        </p:txBody>
      </p:sp>
      <p:sp>
        <p:nvSpPr>
          <p:cNvPr id="19" name="TextBox 19"/>
          <p:cNvSpPr txBox="1"/>
          <p:nvPr/>
        </p:nvSpPr>
        <p:spPr>
          <a:xfrm>
            <a:off x="1028700" y="5691679"/>
            <a:ext cx="10830045" cy="2273300"/>
          </a:xfrm>
          <a:prstGeom prst="rect">
            <a:avLst/>
          </a:prstGeom>
        </p:spPr>
        <p:txBody>
          <a:bodyPr lIns="0" tIns="0" rIns="0" bIns="0" rtlCol="0" anchor="t">
            <a:spAutoFit/>
          </a:bodyPr>
          <a:lstStyle/>
          <a:p>
            <a:pPr>
              <a:lnSpc>
                <a:spcPts val="9100"/>
              </a:lnSpc>
            </a:pPr>
            <a:r>
              <a:rPr lang="en-US" sz="6500" spc="156">
                <a:solidFill>
                  <a:srgbClr val="000000"/>
                </a:solidFill>
                <a:latin typeface="Montserrat Bold"/>
              </a:rPr>
              <a:t>OF BUS RESERVATION SYSTEM</a:t>
            </a:r>
          </a:p>
        </p:txBody>
      </p:sp>
      <p:sp>
        <p:nvSpPr>
          <p:cNvPr id="20" name="TextBox 20"/>
          <p:cNvSpPr txBox="1"/>
          <p:nvPr/>
        </p:nvSpPr>
        <p:spPr>
          <a:xfrm>
            <a:off x="13578587" y="2693730"/>
            <a:ext cx="4785613" cy="5649419"/>
          </a:xfrm>
          <a:prstGeom prst="rect">
            <a:avLst/>
          </a:prstGeom>
        </p:spPr>
        <p:txBody>
          <a:bodyPr lIns="0" tIns="0" rIns="0" bIns="0" rtlCol="0" anchor="t">
            <a:spAutoFit/>
          </a:bodyPr>
          <a:lstStyle/>
          <a:p>
            <a:pPr>
              <a:lnSpc>
                <a:spcPts val="4944"/>
              </a:lnSpc>
            </a:pPr>
            <a:r>
              <a:rPr lang="en-US" sz="3531" spc="84">
                <a:solidFill>
                  <a:srgbClr val="000000"/>
                </a:solidFill>
                <a:latin typeface="Montserrat Classic Bold"/>
              </a:rPr>
              <a:t>TEAM MEMBERS</a:t>
            </a:r>
          </a:p>
          <a:p>
            <a:pPr>
              <a:lnSpc>
                <a:spcPts val="4384"/>
              </a:lnSpc>
            </a:pPr>
            <a:endParaRPr lang="en-US" sz="3531" spc="84">
              <a:solidFill>
                <a:srgbClr val="000000"/>
              </a:solidFill>
              <a:latin typeface="Montserrat Classic Bold"/>
            </a:endParaRPr>
          </a:p>
          <a:p>
            <a:pPr>
              <a:lnSpc>
                <a:spcPts val="4384"/>
              </a:lnSpc>
            </a:pPr>
            <a:r>
              <a:rPr lang="en-US" sz="3131" spc="75">
                <a:solidFill>
                  <a:srgbClr val="000000"/>
                </a:solidFill>
                <a:latin typeface="Montserrat"/>
              </a:rPr>
              <a:t>Shahriar Kabir Omi</a:t>
            </a:r>
          </a:p>
          <a:p>
            <a:pPr>
              <a:lnSpc>
                <a:spcPts val="4384"/>
              </a:lnSpc>
            </a:pPr>
            <a:r>
              <a:rPr lang="en-US" sz="3131" spc="75">
                <a:solidFill>
                  <a:srgbClr val="000000"/>
                </a:solidFill>
                <a:latin typeface="Montserrat"/>
              </a:rPr>
              <a:t>Mariya Mirza Mim</a:t>
            </a:r>
          </a:p>
          <a:p>
            <a:pPr>
              <a:lnSpc>
                <a:spcPts val="4384"/>
              </a:lnSpc>
            </a:pPr>
            <a:r>
              <a:rPr lang="en-US" sz="3131" spc="75">
                <a:solidFill>
                  <a:srgbClr val="000000"/>
                </a:solidFill>
                <a:latin typeface="Montserrat"/>
              </a:rPr>
              <a:t>Esrat Esha</a:t>
            </a:r>
          </a:p>
          <a:p>
            <a:pPr>
              <a:lnSpc>
                <a:spcPts val="4384"/>
              </a:lnSpc>
            </a:pPr>
            <a:endParaRPr lang="en-US" sz="3131" spc="75">
              <a:solidFill>
                <a:srgbClr val="000000"/>
              </a:solidFill>
              <a:latin typeface="Montserrat"/>
            </a:endParaRPr>
          </a:p>
          <a:p>
            <a:pPr>
              <a:lnSpc>
                <a:spcPts val="4944"/>
              </a:lnSpc>
            </a:pPr>
            <a:r>
              <a:rPr lang="en-US" sz="3531" spc="84">
                <a:solidFill>
                  <a:srgbClr val="000000"/>
                </a:solidFill>
                <a:latin typeface="Montserrat Classic Bold"/>
              </a:rPr>
              <a:t>Submitted to-</a:t>
            </a:r>
          </a:p>
          <a:p>
            <a:pPr>
              <a:lnSpc>
                <a:spcPts val="4384"/>
              </a:lnSpc>
            </a:pPr>
            <a:r>
              <a:rPr lang="en-US" sz="3131" spc="75">
                <a:solidFill>
                  <a:srgbClr val="000000"/>
                </a:solidFill>
                <a:latin typeface="Montserrat"/>
              </a:rPr>
              <a:t>Professor Dr. Md. Mahfuzur Rahman</a:t>
            </a:r>
          </a:p>
          <a:p>
            <a:pPr>
              <a:lnSpc>
                <a:spcPts val="4384"/>
              </a:lnSpc>
            </a:pPr>
            <a:endParaRPr lang="en-US" sz="3131" spc="75">
              <a:solidFill>
                <a:srgbClr val="000000"/>
              </a:solidFill>
              <a:latin typeface="Montserrat"/>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80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80000">
                                          <p:cBhvr additive="base">
                                            <p:cTn id="7" dur="500" fill="hold"/>
                                            <p:tgtEl>
                                              <p:spTgt spid="14"/>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80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14:bounceEnd="80000">
                                          <p:cBhvr additive="base">
                                            <p:cTn id="15" dur="500" fill="hold"/>
                                            <p:tgtEl>
                                              <p:spTgt spid="15"/>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80000">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14:bounceEnd="80000">
                                          <p:cBhvr additive="base">
                                            <p:cTn id="19" dur="500" fill="hold"/>
                                            <p:tgtEl>
                                              <p:spTgt spid="19"/>
                                            </p:tgtEl>
                                            <p:attrNameLst>
                                              <p:attrName>ppt_x</p:attrName>
                                            </p:attrNameLst>
                                          </p:cBhvr>
                                          <p:tavLst>
                                            <p:tav tm="0">
                                              <p:val>
                                                <p:strVal val="0-#ppt_w/2"/>
                                              </p:val>
                                            </p:tav>
                                            <p:tav tm="100000">
                                              <p:val>
                                                <p:strVal val="#ppt_x"/>
                                              </p:val>
                                            </p:tav>
                                          </p:tavLst>
                                        </p:anim>
                                        <p:anim calcmode="lin" valueType="num" p14:bounceEnd="80000">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80000">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14:bounceEnd="80000">
                                          <p:cBhvr additive="base">
                                            <p:cTn id="23" dur="500" fill="hold"/>
                                            <p:tgtEl>
                                              <p:spTgt spid="20"/>
                                            </p:tgtEl>
                                            <p:attrNameLst>
                                              <p:attrName>ppt_x</p:attrName>
                                            </p:attrNameLst>
                                          </p:cBhvr>
                                          <p:tavLst>
                                            <p:tav tm="0">
                                              <p:val>
                                                <p:strVal val="1+#ppt_w/2"/>
                                              </p:val>
                                            </p:tav>
                                            <p:tav tm="100000">
                                              <p:val>
                                                <p:strVal val="#ppt_x"/>
                                              </p:val>
                                            </p:tav>
                                          </p:tavLst>
                                        </p:anim>
                                        <p:anim calcmode="lin" valueType="num" p14:bounceEnd="80000">
                                          <p:cBhvr additive="base">
                                            <p:cTn id="2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1+#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P spid="2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2DFD3"/>
        </a:solidFill>
        <a:effectLst/>
      </p:bgPr>
    </p:bg>
    <p:spTree>
      <p:nvGrpSpPr>
        <p:cNvPr id="1" name=""/>
        <p:cNvGrpSpPr/>
        <p:nvPr/>
      </p:nvGrpSpPr>
      <p:grpSpPr>
        <a:xfrm>
          <a:off x="0" y="0"/>
          <a:ext cx="0" cy="0"/>
          <a:chOff x="0" y="0"/>
          <a:chExt cx="0" cy="0"/>
        </a:xfrm>
      </p:grpSpPr>
      <p:sp>
        <p:nvSpPr>
          <p:cNvPr id="2" name="AutoShape 2"/>
          <p:cNvSpPr/>
          <p:nvPr/>
        </p:nvSpPr>
        <p:spPr>
          <a:xfrm>
            <a:off x="1028700" y="9470421"/>
            <a:ext cx="16230600" cy="0"/>
          </a:xfrm>
          <a:prstGeom prst="line">
            <a:avLst/>
          </a:prstGeom>
          <a:ln w="19050" cap="flat">
            <a:solidFill>
              <a:srgbClr val="150D0A"/>
            </a:solidFill>
            <a:prstDash val="solid"/>
            <a:headEnd type="none" w="sm" len="sm"/>
            <a:tailEnd type="none" w="sm" len="sm"/>
          </a:ln>
        </p:spPr>
      </p:sp>
      <p:grpSp>
        <p:nvGrpSpPr>
          <p:cNvPr id="3" name="Group 3"/>
          <p:cNvGrpSpPr/>
          <p:nvPr/>
        </p:nvGrpSpPr>
        <p:grpSpPr>
          <a:xfrm>
            <a:off x="13338663" y="647341"/>
            <a:ext cx="2328570" cy="2328570"/>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48EB1"/>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08625" y="2742328"/>
            <a:ext cx="8520289" cy="4802345"/>
          </a:xfrm>
          <a:prstGeom prst="rect">
            <a:avLst/>
          </a:prstGeom>
        </p:spPr>
      </p:pic>
      <p:grpSp>
        <p:nvGrpSpPr>
          <p:cNvPr id="7" name="Group 7"/>
          <p:cNvGrpSpPr/>
          <p:nvPr/>
        </p:nvGrpSpPr>
        <p:grpSpPr>
          <a:xfrm>
            <a:off x="1028700" y="7221702"/>
            <a:ext cx="16235298" cy="1628447"/>
            <a:chOff x="0" y="0"/>
            <a:chExt cx="4275963" cy="428891"/>
          </a:xfrm>
        </p:grpSpPr>
        <p:sp>
          <p:nvSpPr>
            <p:cNvPr id="8" name="Freeform 8"/>
            <p:cNvSpPr/>
            <p:nvPr/>
          </p:nvSpPr>
          <p:spPr>
            <a:xfrm>
              <a:off x="0" y="0"/>
              <a:ext cx="4275963" cy="428891"/>
            </a:xfrm>
            <a:custGeom>
              <a:avLst/>
              <a:gdLst/>
              <a:ahLst/>
              <a:cxnLst/>
              <a:rect l="l" t="t" r="r" b="b"/>
              <a:pathLst>
                <a:path w="4275963" h="428891">
                  <a:moveTo>
                    <a:pt x="24320" y="0"/>
                  </a:moveTo>
                  <a:lnTo>
                    <a:pt x="4251643" y="0"/>
                  </a:lnTo>
                  <a:cubicBezTo>
                    <a:pt x="4258093" y="0"/>
                    <a:pt x="4264279" y="2562"/>
                    <a:pt x="4268840" y="7123"/>
                  </a:cubicBezTo>
                  <a:cubicBezTo>
                    <a:pt x="4273401" y="11684"/>
                    <a:pt x="4275963" y="17870"/>
                    <a:pt x="4275963" y="24320"/>
                  </a:cubicBezTo>
                  <a:lnTo>
                    <a:pt x="4275963" y="404572"/>
                  </a:lnTo>
                  <a:cubicBezTo>
                    <a:pt x="4275963" y="411022"/>
                    <a:pt x="4273401" y="417207"/>
                    <a:pt x="4268840" y="421768"/>
                  </a:cubicBezTo>
                  <a:cubicBezTo>
                    <a:pt x="4264279" y="426329"/>
                    <a:pt x="4258093" y="428891"/>
                    <a:pt x="4251643" y="428891"/>
                  </a:cubicBezTo>
                  <a:lnTo>
                    <a:pt x="24320" y="428891"/>
                  </a:lnTo>
                  <a:cubicBezTo>
                    <a:pt x="17870" y="428891"/>
                    <a:pt x="11684" y="426329"/>
                    <a:pt x="7123" y="421768"/>
                  </a:cubicBezTo>
                  <a:cubicBezTo>
                    <a:pt x="2562" y="417207"/>
                    <a:pt x="0" y="411022"/>
                    <a:pt x="0" y="404572"/>
                  </a:cubicBezTo>
                  <a:lnTo>
                    <a:pt x="0" y="24320"/>
                  </a:lnTo>
                  <a:cubicBezTo>
                    <a:pt x="0" y="17870"/>
                    <a:pt x="2562" y="11684"/>
                    <a:pt x="7123" y="7123"/>
                  </a:cubicBezTo>
                  <a:cubicBezTo>
                    <a:pt x="11684" y="2562"/>
                    <a:pt x="17870" y="0"/>
                    <a:pt x="24320" y="0"/>
                  </a:cubicBezTo>
                  <a:close/>
                </a:path>
              </a:pathLst>
            </a:custGeom>
            <a:solidFill>
              <a:srgbClr val="ECCB40"/>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940"/>
                </a:lnSpc>
              </a:pPr>
              <a:endParaRPr/>
            </a:p>
          </p:txBody>
        </p:sp>
      </p:grpSp>
      <p:sp>
        <p:nvSpPr>
          <p:cNvPr id="10" name="AutoShape 10"/>
          <p:cNvSpPr/>
          <p:nvPr/>
        </p:nvSpPr>
        <p:spPr>
          <a:xfrm>
            <a:off x="1028700" y="1023937"/>
            <a:ext cx="11907234" cy="0"/>
          </a:xfrm>
          <a:prstGeom prst="line">
            <a:avLst/>
          </a:prstGeom>
          <a:ln w="19050" cap="flat">
            <a:solidFill>
              <a:srgbClr val="000000"/>
            </a:solidFill>
            <a:prstDash val="solid"/>
            <a:headEnd type="none" w="sm" len="sm"/>
            <a:tailEnd type="none" w="sm" len="sm"/>
          </a:ln>
        </p:spPr>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028914" y="2820957"/>
            <a:ext cx="8520289" cy="4802345"/>
          </a:xfrm>
          <a:prstGeom prst="rect">
            <a:avLst/>
          </a:prstGeom>
        </p:spPr>
      </p:pic>
      <p:sp>
        <p:nvSpPr>
          <p:cNvPr id="12" name="TextBox 12"/>
          <p:cNvSpPr txBox="1"/>
          <p:nvPr/>
        </p:nvSpPr>
        <p:spPr>
          <a:xfrm>
            <a:off x="725130" y="3414394"/>
            <a:ext cx="7588785" cy="3577372"/>
          </a:xfrm>
          <a:prstGeom prst="rect">
            <a:avLst/>
          </a:prstGeom>
        </p:spPr>
        <p:txBody>
          <a:bodyPr lIns="0" tIns="0" rIns="0" bIns="0" rtlCol="0" anchor="t">
            <a:spAutoFit/>
          </a:bodyPr>
          <a:lstStyle/>
          <a:p>
            <a:pPr marL="438266" lvl="1" indent="-219133" algn="just">
              <a:lnSpc>
                <a:spcPts val="2841"/>
              </a:lnSpc>
              <a:buFont typeface="Arial"/>
              <a:buChar char="•"/>
            </a:pPr>
            <a:r>
              <a:rPr lang="en-US" sz="2029">
                <a:solidFill>
                  <a:srgbClr val="150D0A"/>
                </a:solidFill>
                <a:latin typeface="Montserrat Bold"/>
              </a:rPr>
              <a:t>Efficient Booking Process: The system should allow users to search for available buses, view seat availability, select desired seats, and complete the booking process seamlessly. </a:t>
            </a:r>
          </a:p>
          <a:p>
            <a:pPr marL="438266" lvl="1" indent="-219133" algn="just">
              <a:lnSpc>
                <a:spcPts val="2841"/>
              </a:lnSpc>
              <a:buFont typeface="Arial"/>
              <a:buChar char="•"/>
            </a:pPr>
            <a:r>
              <a:rPr lang="en-US" sz="2029">
                <a:solidFill>
                  <a:srgbClr val="150D0A"/>
                </a:solidFill>
                <a:latin typeface="Montserrat Bold"/>
              </a:rPr>
              <a:t>Accurate Seat Management: The system should accurately manage and display seat availability in real-time. It should prevent double bookings, ensure seat selection accuracy, and update seat availability promptly as bookings are made or canceled.</a:t>
            </a:r>
          </a:p>
          <a:p>
            <a:pPr algn="just">
              <a:lnSpc>
                <a:spcPts val="2841"/>
              </a:lnSpc>
            </a:pPr>
            <a:endParaRPr lang="en-US" sz="2029">
              <a:solidFill>
                <a:srgbClr val="150D0A"/>
              </a:solidFill>
              <a:latin typeface="Montserrat Bold"/>
            </a:endParaRPr>
          </a:p>
        </p:txBody>
      </p:sp>
      <p:sp>
        <p:nvSpPr>
          <p:cNvPr id="13" name="TextBox 13"/>
          <p:cNvSpPr txBox="1"/>
          <p:nvPr/>
        </p:nvSpPr>
        <p:spPr>
          <a:xfrm>
            <a:off x="10764130" y="9689496"/>
            <a:ext cx="6495170" cy="356235"/>
          </a:xfrm>
          <a:prstGeom prst="rect">
            <a:avLst/>
          </a:prstGeom>
        </p:spPr>
        <p:txBody>
          <a:bodyPr lIns="0" tIns="0" rIns="0" bIns="0" rtlCol="0" anchor="t">
            <a:spAutoFit/>
          </a:bodyPr>
          <a:lstStyle/>
          <a:p>
            <a:pPr algn="r">
              <a:lnSpc>
                <a:spcPts val="2940"/>
              </a:lnSpc>
            </a:pPr>
            <a:r>
              <a:rPr lang="en-US" sz="2100">
                <a:solidFill>
                  <a:srgbClr val="150D0A"/>
                </a:solidFill>
                <a:latin typeface="Anaktoria"/>
              </a:rPr>
              <a:t>Submitted by-Shahriar Kabir Omi and Teams</a:t>
            </a:r>
          </a:p>
        </p:txBody>
      </p:sp>
      <p:sp>
        <p:nvSpPr>
          <p:cNvPr id="14" name="TextBox 14"/>
          <p:cNvSpPr txBox="1"/>
          <p:nvPr/>
        </p:nvSpPr>
        <p:spPr>
          <a:xfrm>
            <a:off x="1028700" y="9689496"/>
            <a:ext cx="6495170" cy="356235"/>
          </a:xfrm>
          <a:prstGeom prst="rect">
            <a:avLst/>
          </a:prstGeom>
        </p:spPr>
        <p:txBody>
          <a:bodyPr lIns="0" tIns="0" rIns="0" bIns="0" rtlCol="0" anchor="t">
            <a:spAutoFit/>
          </a:bodyPr>
          <a:lstStyle/>
          <a:p>
            <a:pPr>
              <a:lnSpc>
                <a:spcPts val="2940"/>
              </a:lnSpc>
            </a:pPr>
            <a:r>
              <a:rPr lang="en-US" sz="2100">
                <a:solidFill>
                  <a:srgbClr val="150D0A"/>
                </a:solidFill>
                <a:latin typeface="Anaktoria"/>
              </a:rPr>
              <a:t>Eastern University, Depertment of CSE, Batch 34</a:t>
            </a:r>
          </a:p>
        </p:txBody>
      </p:sp>
      <p:sp>
        <p:nvSpPr>
          <p:cNvPr id="15" name="TextBox 15"/>
          <p:cNvSpPr txBox="1"/>
          <p:nvPr/>
        </p:nvSpPr>
        <p:spPr>
          <a:xfrm>
            <a:off x="3598536" y="1659226"/>
            <a:ext cx="12216641" cy="1401407"/>
          </a:xfrm>
          <a:prstGeom prst="rect">
            <a:avLst/>
          </a:prstGeom>
        </p:spPr>
        <p:txBody>
          <a:bodyPr lIns="0" tIns="0" rIns="0" bIns="0" rtlCol="0" anchor="t">
            <a:spAutoFit/>
          </a:bodyPr>
          <a:lstStyle/>
          <a:p>
            <a:pPr>
              <a:lnSpc>
                <a:spcPts val="11480"/>
              </a:lnSpc>
            </a:pPr>
            <a:r>
              <a:rPr lang="en-US" sz="8200" spc="-164">
                <a:solidFill>
                  <a:srgbClr val="000000"/>
                </a:solidFill>
                <a:latin typeface="RoxboroughCF"/>
              </a:rPr>
              <a:t>EXPECTED RESULTS</a:t>
            </a:r>
          </a:p>
        </p:txBody>
      </p:sp>
      <p:sp>
        <p:nvSpPr>
          <p:cNvPr id="16" name="TextBox 16"/>
          <p:cNvSpPr txBox="1"/>
          <p:nvPr/>
        </p:nvSpPr>
        <p:spPr>
          <a:xfrm>
            <a:off x="1425574" y="7336002"/>
            <a:ext cx="15436853" cy="1407795"/>
          </a:xfrm>
          <a:prstGeom prst="rect">
            <a:avLst/>
          </a:prstGeom>
        </p:spPr>
        <p:txBody>
          <a:bodyPr lIns="0" tIns="0" rIns="0" bIns="0" rtlCol="0" anchor="t">
            <a:spAutoFit/>
          </a:bodyPr>
          <a:lstStyle/>
          <a:p>
            <a:pPr algn="just">
              <a:lnSpc>
                <a:spcPts val="3779"/>
              </a:lnSpc>
            </a:pPr>
            <a:r>
              <a:rPr lang="en-US" sz="2699">
                <a:solidFill>
                  <a:srgbClr val="150D0A"/>
                </a:solidFill>
                <a:latin typeface="Montserrat Semi-Bold Bold"/>
              </a:rPr>
              <a:t>The expected result of the Bus Reservation System project is to develop a functional and user-friendly software application that successfully automates and improves the bus ticket booking process. </a:t>
            </a:r>
          </a:p>
        </p:txBody>
      </p:sp>
      <p:sp>
        <p:nvSpPr>
          <p:cNvPr id="17" name="TextBox 17"/>
          <p:cNvSpPr txBox="1"/>
          <p:nvPr/>
        </p:nvSpPr>
        <p:spPr>
          <a:xfrm>
            <a:off x="9450343" y="3575361"/>
            <a:ext cx="7677432" cy="3255438"/>
          </a:xfrm>
          <a:prstGeom prst="rect">
            <a:avLst/>
          </a:prstGeom>
        </p:spPr>
        <p:txBody>
          <a:bodyPr lIns="0" tIns="0" rIns="0" bIns="0" rtlCol="0" anchor="t">
            <a:spAutoFit/>
          </a:bodyPr>
          <a:lstStyle/>
          <a:p>
            <a:pPr algn="just">
              <a:lnSpc>
                <a:spcPts val="2875"/>
              </a:lnSpc>
            </a:pPr>
            <a:r>
              <a:rPr lang="en-US" sz="2053">
                <a:solidFill>
                  <a:srgbClr val="150D0A"/>
                </a:solidFill>
                <a:latin typeface="Montserrat Bold"/>
              </a:rPr>
              <a:t>3.Secure Payment Processing: The system should integrate secure payment gateways or implement a reliable payment system to facilitate online transactions. </a:t>
            </a:r>
          </a:p>
          <a:p>
            <a:pPr algn="just">
              <a:lnSpc>
                <a:spcPts val="2875"/>
              </a:lnSpc>
            </a:pPr>
            <a:r>
              <a:rPr lang="en-US" sz="2053">
                <a:solidFill>
                  <a:srgbClr val="150D0A"/>
                </a:solidFill>
                <a:latin typeface="Montserrat Bold"/>
              </a:rPr>
              <a:t>4.Ticket Generation and Management: The system should generate digital tickets or booking confirmations for successful reservations. These tickets should contain all relevant details, such as passenger information, bus details, seat numbers, and travel dates. </a:t>
            </a:r>
          </a:p>
          <a:p>
            <a:pPr algn="just">
              <a:lnSpc>
                <a:spcPts val="2875"/>
              </a:lnSpc>
            </a:pPr>
            <a:endParaRPr lang="en-US" sz="2053">
              <a:solidFill>
                <a:srgbClr val="150D0A"/>
              </a:solidFill>
              <a:latin typeface="Montserrat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2DFD3"/>
        </a:solidFill>
        <a:effectLst/>
      </p:bgPr>
    </p:bg>
    <p:spTree>
      <p:nvGrpSpPr>
        <p:cNvPr id="1" name=""/>
        <p:cNvGrpSpPr/>
        <p:nvPr/>
      </p:nvGrpSpPr>
      <p:grpSpPr>
        <a:xfrm>
          <a:off x="0" y="0"/>
          <a:ext cx="0" cy="0"/>
          <a:chOff x="0" y="0"/>
          <a:chExt cx="0" cy="0"/>
        </a:xfrm>
      </p:grpSpPr>
      <p:sp>
        <p:nvSpPr>
          <p:cNvPr id="2" name="TextBox 2"/>
          <p:cNvSpPr txBox="1"/>
          <p:nvPr/>
        </p:nvSpPr>
        <p:spPr>
          <a:xfrm>
            <a:off x="6081255" y="3196203"/>
            <a:ext cx="6910151" cy="4101952"/>
          </a:xfrm>
          <a:prstGeom prst="rect">
            <a:avLst/>
          </a:prstGeom>
        </p:spPr>
        <p:txBody>
          <a:bodyPr lIns="0" tIns="0" rIns="0" bIns="0" rtlCol="0" anchor="t">
            <a:spAutoFit/>
          </a:bodyPr>
          <a:lstStyle/>
          <a:p>
            <a:pPr algn="ctr">
              <a:lnSpc>
                <a:spcPts val="15808"/>
              </a:lnSpc>
            </a:pPr>
            <a:r>
              <a:rPr lang="en-US" sz="15651" dirty="0">
                <a:solidFill>
                  <a:srgbClr val="000000"/>
                </a:solidFill>
                <a:latin typeface="Anaktoria"/>
              </a:rPr>
              <a:t>Thank You!</a:t>
            </a:r>
          </a:p>
        </p:txBody>
      </p:sp>
      <p:sp>
        <p:nvSpPr>
          <p:cNvPr id="3" name="AutoShape 3"/>
          <p:cNvSpPr/>
          <p:nvPr/>
        </p:nvSpPr>
        <p:spPr>
          <a:xfrm>
            <a:off x="1028700" y="9470421"/>
            <a:ext cx="16230600" cy="0"/>
          </a:xfrm>
          <a:prstGeom prst="line">
            <a:avLst/>
          </a:prstGeom>
          <a:ln w="19050" cap="flat">
            <a:solidFill>
              <a:srgbClr val="150D0A"/>
            </a:solidFill>
            <a:prstDash val="solid"/>
            <a:headEnd type="none" w="sm" len="sm"/>
            <a:tailEnd type="none" w="sm" len="sm"/>
          </a:ln>
        </p:spPr>
      </p:sp>
      <p:sp>
        <p:nvSpPr>
          <p:cNvPr id="4" name="TextBox 4"/>
          <p:cNvSpPr txBox="1"/>
          <p:nvPr/>
        </p:nvSpPr>
        <p:spPr>
          <a:xfrm>
            <a:off x="10764130" y="9689496"/>
            <a:ext cx="6495170" cy="356235"/>
          </a:xfrm>
          <a:prstGeom prst="rect">
            <a:avLst/>
          </a:prstGeom>
        </p:spPr>
        <p:txBody>
          <a:bodyPr lIns="0" tIns="0" rIns="0" bIns="0" rtlCol="0" anchor="t">
            <a:spAutoFit/>
          </a:bodyPr>
          <a:lstStyle/>
          <a:p>
            <a:pPr algn="r">
              <a:lnSpc>
                <a:spcPts val="2940"/>
              </a:lnSpc>
            </a:pPr>
            <a:r>
              <a:rPr lang="en-US" sz="2100">
                <a:solidFill>
                  <a:srgbClr val="150D0A"/>
                </a:solidFill>
                <a:latin typeface="Anaktoria"/>
              </a:rPr>
              <a:t>Submitted by-Shahriar Kabir Omi and Teams</a:t>
            </a:r>
          </a:p>
        </p:txBody>
      </p:sp>
      <p:sp>
        <p:nvSpPr>
          <p:cNvPr id="5" name="TextBox 5"/>
          <p:cNvSpPr txBox="1"/>
          <p:nvPr/>
        </p:nvSpPr>
        <p:spPr>
          <a:xfrm>
            <a:off x="1028700" y="9689496"/>
            <a:ext cx="6495170" cy="356235"/>
          </a:xfrm>
          <a:prstGeom prst="rect">
            <a:avLst/>
          </a:prstGeom>
        </p:spPr>
        <p:txBody>
          <a:bodyPr lIns="0" tIns="0" rIns="0" bIns="0" rtlCol="0" anchor="t">
            <a:spAutoFit/>
          </a:bodyPr>
          <a:lstStyle/>
          <a:p>
            <a:pPr>
              <a:lnSpc>
                <a:spcPts val="2940"/>
              </a:lnSpc>
            </a:pPr>
            <a:r>
              <a:rPr lang="en-US" sz="2100">
                <a:solidFill>
                  <a:srgbClr val="150D0A"/>
                </a:solidFill>
                <a:latin typeface="Anaktoria"/>
              </a:rPr>
              <a:t>Eastern University, Depertment of CSE, Batch 34</a:t>
            </a:r>
          </a:p>
        </p:txBody>
      </p:sp>
      <p:sp>
        <p:nvSpPr>
          <p:cNvPr id="10" name="AutoShape 10"/>
          <p:cNvSpPr/>
          <p:nvPr/>
        </p:nvSpPr>
        <p:spPr>
          <a:xfrm>
            <a:off x="1028700" y="1023937"/>
            <a:ext cx="16230600" cy="0"/>
          </a:xfrm>
          <a:prstGeom prst="line">
            <a:avLst/>
          </a:prstGeom>
          <a:ln w="19050" cap="flat">
            <a:solidFill>
              <a:srgbClr val="000000"/>
            </a:solidFill>
            <a:prstDash val="solid"/>
            <a:headEnd type="none" w="sm" len="sm"/>
            <a:tailEnd type="none" w="sm" len="sm"/>
          </a:ln>
        </p:spPr>
      </p:sp>
      <p:grpSp>
        <p:nvGrpSpPr>
          <p:cNvPr id="11" name="Group 11"/>
          <p:cNvGrpSpPr/>
          <p:nvPr/>
        </p:nvGrpSpPr>
        <p:grpSpPr>
          <a:xfrm>
            <a:off x="14332710" y="5988591"/>
            <a:ext cx="2017112" cy="2017112"/>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C4232"/>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14" name="Group 14"/>
          <p:cNvGrpSpPr/>
          <p:nvPr/>
        </p:nvGrpSpPr>
        <p:grpSpPr>
          <a:xfrm>
            <a:off x="15276249" y="4325494"/>
            <a:ext cx="1443401" cy="1443401"/>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48EB1"/>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17" name="Group 17"/>
          <p:cNvGrpSpPr/>
          <p:nvPr/>
        </p:nvGrpSpPr>
        <p:grpSpPr>
          <a:xfrm>
            <a:off x="14793650" y="2792430"/>
            <a:ext cx="1313368" cy="1313368"/>
            <a:chOff x="0" y="0"/>
            <a:chExt cx="812800" cy="812800"/>
          </a:xfrm>
        </p:grpSpPr>
        <p:sp>
          <p:nvSpPr>
            <p:cNvPr id="18" name="Freeform 1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CCB40"/>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2DFD3"/>
        </a:solidFill>
        <a:effectLst/>
      </p:bgPr>
    </p:bg>
    <p:spTree>
      <p:nvGrpSpPr>
        <p:cNvPr id="1" name=""/>
        <p:cNvGrpSpPr/>
        <p:nvPr/>
      </p:nvGrpSpPr>
      <p:grpSpPr>
        <a:xfrm>
          <a:off x="0" y="0"/>
          <a:ext cx="0" cy="0"/>
          <a:chOff x="0" y="0"/>
          <a:chExt cx="0" cy="0"/>
        </a:xfrm>
      </p:grpSpPr>
      <p:sp>
        <p:nvSpPr>
          <p:cNvPr id="2" name="AutoShape 2"/>
          <p:cNvSpPr/>
          <p:nvPr/>
        </p:nvSpPr>
        <p:spPr>
          <a:xfrm>
            <a:off x="1028700" y="9470421"/>
            <a:ext cx="16230600" cy="0"/>
          </a:xfrm>
          <a:prstGeom prst="line">
            <a:avLst/>
          </a:prstGeom>
          <a:ln w="19050" cap="flat">
            <a:solidFill>
              <a:srgbClr val="150D0A"/>
            </a:solidFill>
            <a:prstDash val="solid"/>
            <a:headEnd type="none" w="sm" len="sm"/>
            <a:tailEnd type="none" w="sm" len="sm"/>
          </a:ln>
        </p:spPr>
      </p:sp>
      <p:sp>
        <p:nvSpPr>
          <p:cNvPr id="3" name="TextBox 3"/>
          <p:cNvSpPr txBox="1"/>
          <p:nvPr/>
        </p:nvSpPr>
        <p:spPr>
          <a:xfrm>
            <a:off x="10764130" y="9689496"/>
            <a:ext cx="6495170" cy="356235"/>
          </a:xfrm>
          <a:prstGeom prst="rect">
            <a:avLst/>
          </a:prstGeom>
        </p:spPr>
        <p:txBody>
          <a:bodyPr lIns="0" tIns="0" rIns="0" bIns="0" rtlCol="0" anchor="t">
            <a:spAutoFit/>
          </a:bodyPr>
          <a:lstStyle/>
          <a:p>
            <a:pPr algn="r">
              <a:lnSpc>
                <a:spcPts val="2940"/>
              </a:lnSpc>
            </a:pPr>
            <a:r>
              <a:rPr lang="en-US" sz="2100">
                <a:solidFill>
                  <a:srgbClr val="150D0A"/>
                </a:solidFill>
                <a:latin typeface="Anaktoria"/>
              </a:rPr>
              <a:t>Submitted by-Shahriar Kabir Omi and Teams</a:t>
            </a:r>
          </a:p>
        </p:txBody>
      </p:sp>
      <p:sp>
        <p:nvSpPr>
          <p:cNvPr id="4" name="TextBox 4"/>
          <p:cNvSpPr txBox="1"/>
          <p:nvPr/>
        </p:nvSpPr>
        <p:spPr>
          <a:xfrm>
            <a:off x="1028700" y="9689496"/>
            <a:ext cx="6495170" cy="356235"/>
          </a:xfrm>
          <a:prstGeom prst="rect">
            <a:avLst/>
          </a:prstGeom>
        </p:spPr>
        <p:txBody>
          <a:bodyPr lIns="0" tIns="0" rIns="0" bIns="0" rtlCol="0" anchor="t">
            <a:spAutoFit/>
          </a:bodyPr>
          <a:lstStyle/>
          <a:p>
            <a:pPr>
              <a:lnSpc>
                <a:spcPts val="2940"/>
              </a:lnSpc>
            </a:pPr>
            <a:r>
              <a:rPr lang="en-US" sz="2100">
                <a:solidFill>
                  <a:srgbClr val="150D0A"/>
                </a:solidFill>
                <a:latin typeface="Anaktoria"/>
              </a:rPr>
              <a:t>Eastern University, Depertment of CSE, Batch 34</a:t>
            </a:r>
          </a:p>
        </p:txBody>
      </p:sp>
      <p:sp>
        <p:nvSpPr>
          <p:cNvPr id="5" name="AutoShape 5"/>
          <p:cNvSpPr/>
          <p:nvPr/>
        </p:nvSpPr>
        <p:spPr>
          <a:xfrm>
            <a:off x="1028700" y="1023937"/>
            <a:ext cx="16230600" cy="0"/>
          </a:xfrm>
          <a:prstGeom prst="line">
            <a:avLst/>
          </a:prstGeom>
          <a:ln w="19050" cap="flat">
            <a:solidFill>
              <a:srgbClr val="000000"/>
            </a:solidFill>
            <a:prstDash val="solid"/>
            <a:headEnd type="none" w="sm" len="sm"/>
            <a:tailEnd type="none" w="sm" len="sm"/>
          </a:ln>
        </p:spPr>
      </p:sp>
      <p:grpSp>
        <p:nvGrpSpPr>
          <p:cNvPr id="6" name="Group 6"/>
          <p:cNvGrpSpPr/>
          <p:nvPr/>
        </p:nvGrpSpPr>
        <p:grpSpPr>
          <a:xfrm>
            <a:off x="11454633" y="1295038"/>
            <a:ext cx="1816921" cy="1816921"/>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48EB1"/>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1028700" y="1149812"/>
            <a:ext cx="16230600" cy="1562067"/>
          </a:xfrm>
          <a:prstGeom prst="rect">
            <a:avLst/>
          </a:prstGeom>
        </p:spPr>
        <p:txBody>
          <a:bodyPr lIns="0" tIns="0" rIns="0" bIns="0" rtlCol="0" anchor="t">
            <a:spAutoFit/>
          </a:bodyPr>
          <a:lstStyle/>
          <a:p>
            <a:pPr algn="ctr">
              <a:lnSpc>
                <a:spcPts val="12600"/>
              </a:lnSpc>
            </a:pPr>
            <a:r>
              <a:rPr lang="en-US" sz="9000" spc="-180" dirty="0">
                <a:solidFill>
                  <a:srgbClr val="000000"/>
                </a:solidFill>
                <a:latin typeface="RoxboroughCF"/>
              </a:rPr>
              <a:t>OUR TEAM</a:t>
            </a:r>
          </a:p>
        </p:txBody>
      </p:sp>
      <p:sp>
        <p:nvSpPr>
          <p:cNvPr id="10" name="TextBox 10"/>
          <p:cNvSpPr txBox="1"/>
          <p:nvPr/>
        </p:nvSpPr>
        <p:spPr>
          <a:xfrm>
            <a:off x="6915298" y="6249379"/>
            <a:ext cx="4621266" cy="438785"/>
          </a:xfrm>
          <a:prstGeom prst="rect">
            <a:avLst/>
          </a:prstGeom>
        </p:spPr>
        <p:txBody>
          <a:bodyPr lIns="0" tIns="0" rIns="0" bIns="0" rtlCol="0" anchor="t">
            <a:spAutoFit/>
          </a:bodyPr>
          <a:lstStyle/>
          <a:p>
            <a:pPr algn="ctr">
              <a:lnSpc>
                <a:spcPts val="3640"/>
              </a:lnSpc>
            </a:pPr>
            <a:r>
              <a:rPr lang="en-US" sz="2600" spc="-52">
                <a:solidFill>
                  <a:srgbClr val="BC4232"/>
                </a:solidFill>
                <a:latin typeface="RoxboroughCF Bold"/>
              </a:rPr>
              <a:t>SHAHRIAR KABIR OMI</a:t>
            </a:r>
          </a:p>
        </p:txBody>
      </p:sp>
      <p:sp>
        <p:nvSpPr>
          <p:cNvPr id="11" name="TextBox 11"/>
          <p:cNvSpPr txBox="1"/>
          <p:nvPr/>
        </p:nvSpPr>
        <p:spPr>
          <a:xfrm>
            <a:off x="1947215" y="6769735"/>
            <a:ext cx="4621266" cy="438785"/>
          </a:xfrm>
          <a:prstGeom prst="rect">
            <a:avLst/>
          </a:prstGeom>
        </p:spPr>
        <p:txBody>
          <a:bodyPr lIns="0" tIns="0" rIns="0" bIns="0" rtlCol="0" anchor="t">
            <a:spAutoFit/>
          </a:bodyPr>
          <a:lstStyle/>
          <a:p>
            <a:pPr algn="ctr">
              <a:lnSpc>
                <a:spcPts val="3640"/>
              </a:lnSpc>
            </a:pPr>
            <a:r>
              <a:rPr lang="en-US" sz="2600" spc="-52">
                <a:solidFill>
                  <a:srgbClr val="BC4232"/>
                </a:solidFill>
                <a:latin typeface="RoxboroughCF Bold"/>
              </a:rPr>
              <a:t>MARIYA MIRJA MIM</a:t>
            </a:r>
          </a:p>
        </p:txBody>
      </p:sp>
      <p:sp>
        <p:nvSpPr>
          <p:cNvPr id="12" name="TextBox 12"/>
          <p:cNvSpPr txBox="1"/>
          <p:nvPr/>
        </p:nvSpPr>
        <p:spPr>
          <a:xfrm>
            <a:off x="11883381" y="6769735"/>
            <a:ext cx="4621266" cy="438785"/>
          </a:xfrm>
          <a:prstGeom prst="rect">
            <a:avLst/>
          </a:prstGeom>
        </p:spPr>
        <p:txBody>
          <a:bodyPr lIns="0" tIns="0" rIns="0" bIns="0" rtlCol="0" anchor="t">
            <a:spAutoFit/>
          </a:bodyPr>
          <a:lstStyle/>
          <a:p>
            <a:pPr algn="ctr">
              <a:lnSpc>
                <a:spcPts val="3640"/>
              </a:lnSpc>
            </a:pPr>
            <a:r>
              <a:rPr lang="en-US" sz="2600" spc="-52">
                <a:solidFill>
                  <a:srgbClr val="BC4232"/>
                </a:solidFill>
                <a:latin typeface="RoxboroughCF Bold"/>
              </a:rPr>
              <a:t>ESHRAT ESHA</a:t>
            </a:r>
          </a:p>
        </p:txBody>
      </p:sp>
      <p:grpSp>
        <p:nvGrpSpPr>
          <p:cNvPr id="13" name="Group 13"/>
          <p:cNvGrpSpPr/>
          <p:nvPr/>
        </p:nvGrpSpPr>
        <p:grpSpPr>
          <a:xfrm>
            <a:off x="7678935" y="3007154"/>
            <a:ext cx="3093992" cy="3093992"/>
            <a:chOff x="0" y="0"/>
            <a:chExt cx="4125322" cy="4125322"/>
          </a:xfrm>
        </p:grpSpPr>
        <p:pic>
          <p:nvPicPr>
            <p:cNvPr id="14" name="Picture 1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4125322" cy="4125322"/>
            </a:xfrm>
            <a:prstGeom prst="rect">
              <a:avLst/>
            </a:prstGeom>
          </p:spPr>
        </p:pic>
        <p:grpSp>
          <p:nvGrpSpPr>
            <p:cNvPr id="15" name="Group 15"/>
            <p:cNvGrpSpPr>
              <a:grpSpLocks noChangeAspect="1"/>
            </p:cNvGrpSpPr>
            <p:nvPr/>
          </p:nvGrpSpPr>
          <p:grpSpPr>
            <a:xfrm>
              <a:off x="197100" y="197108"/>
              <a:ext cx="3731122" cy="3731107"/>
              <a:chOff x="0" y="0"/>
              <a:chExt cx="6350000" cy="6349975"/>
            </a:xfrm>
          </p:grpSpPr>
          <p:sp>
            <p:nvSpPr>
              <p:cNvPr id="16" name="Freeform 1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a:stretch>
              </a:blipFill>
            </p:spPr>
          </p:sp>
        </p:grpSp>
      </p:grpSp>
      <p:grpSp>
        <p:nvGrpSpPr>
          <p:cNvPr id="17" name="Group 17"/>
          <p:cNvGrpSpPr/>
          <p:nvPr/>
        </p:nvGrpSpPr>
        <p:grpSpPr>
          <a:xfrm>
            <a:off x="2710852" y="3556175"/>
            <a:ext cx="3093992" cy="3093992"/>
            <a:chOff x="0" y="0"/>
            <a:chExt cx="4125322" cy="4125322"/>
          </a:xfrm>
        </p:grpSpPr>
        <p:pic>
          <p:nvPicPr>
            <p:cNvPr id="18" name="Picture 1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4125322" cy="4125322"/>
            </a:xfrm>
            <a:prstGeom prst="rect">
              <a:avLst/>
            </a:prstGeom>
          </p:spPr>
        </p:pic>
        <p:grpSp>
          <p:nvGrpSpPr>
            <p:cNvPr id="19" name="Group 19"/>
            <p:cNvGrpSpPr>
              <a:grpSpLocks noChangeAspect="1"/>
            </p:cNvGrpSpPr>
            <p:nvPr/>
          </p:nvGrpSpPr>
          <p:grpSpPr>
            <a:xfrm>
              <a:off x="197100" y="197108"/>
              <a:ext cx="3731122" cy="3731107"/>
              <a:chOff x="0" y="0"/>
              <a:chExt cx="6350000" cy="6349975"/>
            </a:xfrm>
          </p:grpSpPr>
          <p:sp>
            <p:nvSpPr>
              <p:cNvPr id="20" name="Freeform 2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t="-16296" b="-16296"/>
                </a:stretch>
              </a:blipFill>
            </p:spPr>
          </p:sp>
        </p:grpSp>
      </p:grpSp>
      <p:grpSp>
        <p:nvGrpSpPr>
          <p:cNvPr id="21" name="Group 21"/>
          <p:cNvGrpSpPr/>
          <p:nvPr/>
        </p:nvGrpSpPr>
        <p:grpSpPr>
          <a:xfrm>
            <a:off x="12650989" y="3596504"/>
            <a:ext cx="3093992" cy="3093992"/>
            <a:chOff x="0" y="0"/>
            <a:chExt cx="4125322" cy="4125322"/>
          </a:xfrm>
        </p:grpSpPr>
        <p:pic>
          <p:nvPicPr>
            <p:cNvPr id="22" name="Picture 2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4125322" cy="4125322"/>
            </a:xfrm>
            <a:prstGeom prst="rect">
              <a:avLst/>
            </a:prstGeom>
          </p:spPr>
        </p:pic>
        <p:grpSp>
          <p:nvGrpSpPr>
            <p:cNvPr id="23" name="Group 23"/>
            <p:cNvGrpSpPr>
              <a:grpSpLocks noChangeAspect="1"/>
            </p:cNvGrpSpPr>
            <p:nvPr/>
          </p:nvGrpSpPr>
          <p:grpSpPr>
            <a:xfrm>
              <a:off x="197100" y="197108"/>
              <a:ext cx="3731122" cy="3731107"/>
              <a:chOff x="0" y="0"/>
              <a:chExt cx="6350000" cy="6349975"/>
            </a:xfrm>
          </p:grpSpPr>
          <p:sp>
            <p:nvSpPr>
              <p:cNvPr id="24" name="Freeform 2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349" r="-349"/>
                </a:stretch>
              </a:blipFill>
            </p:spPr>
          </p:sp>
        </p:grpSp>
      </p:grpSp>
      <p:sp>
        <p:nvSpPr>
          <p:cNvPr id="25" name="TextBox 25"/>
          <p:cNvSpPr txBox="1"/>
          <p:nvPr/>
        </p:nvSpPr>
        <p:spPr>
          <a:xfrm>
            <a:off x="7301906" y="6945339"/>
            <a:ext cx="3848050" cy="1564005"/>
          </a:xfrm>
          <a:prstGeom prst="rect">
            <a:avLst/>
          </a:prstGeom>
        </p:spPr>
        <p:txBody>
          <a:bodyPr lIns="0" tIns="0" rIns="0" bIns="0" rtlCol="0" anchor="t">
            <a:spAutoFit/>
          </a:bodyPr>
          <a:lstStyle/>
          <a:p>
            <a:pPr algn="ctr">
              <a:lnSpc>
                <a:spcPts val="2520"/>
              </a:lnSpc>
            </a:pPr>
            <a:r>
              <a:rPr lang="en-US" sz="1800">
                <a:solidFill>
                  <a:srgbClr val="150D0A"/>
                </a:solidFill>
                <a:latin typeface="Montserrat Bold"/>
              </a:rPr>
              <a:t>Team Leader: As a team leader, I handled the Presentation and coding. I also allocated tasks for my team members and monitored them.</a:t>
            </a:r>
          </a:p>
        </p:txBody>
      </p:sp>
      <p:sp>
        <p:nvSpPr>
          <p:cNvPr id="26" name="TextBox 26"/>
          <p:cNvSpPr txBox="1"/>
          <p:nvPr/>
        </p:nvSpPr>
        <p:spPr>
          <a:xfrm>
            <a:off x="2335638" y="7379970"/>
            <a:ext cx="3848050" cy="1878330"/>
          </a:xfrm>
          <a:prstGeom prst="rect">
            <a:avLst/>
          </a:prstGeom>
        </p:spPr>
        <p:txBody>
          <a:bodyPr lIns="0" tIns="0" rIns="0" bIns="0" rtlCol="0" anchor="t">
            <a:spAutoFit/>
          </a:bodyPr>
          <a:lstStyle/>
          <a:p>
            <a:pPr algn="ctr">
              <a:lnSpc>
                <a:spcPts val="2520"/>
              </a:lnSpc>
            </a:pPr>
            <a:r>
              <a:rPr lang="en-US" sz="1800">
                <a:solidFill>
                  <a:srgbClr val="150D0A"/>
                </a:solidFill>
                <a:latin typeface="Montserrat Bold"/>
              </a:rPr>
              <a:t>Project Planner: I planned the whole project. Ensuring quality control and delivering a successful project within scope and budget was also my job.</a:t>
            </a:r>
          </a:p>
          <a:p>
            <a:pPr algn="ctr">
              <a:lnSpc>
                <a:spcPts val="2520"/>
              </a:lnSpc>
            </a:pPr>
            <a:endParaRPr lang="en-US" sz="1800">
              <a:solidFill>
                <a:srgbClr val="150D0A"/>
              </a:solidFill>
              <a:latin typeface="Montserrat Bold"/>
            </a:endParaRPr>
          </a:p>
        </p:txBody>
      </p:sp>
      <p:sp>
        <p:nvSpPr>
          <p:cNvPr id="27" name="TextBox 27"/>
          <p:cNvSpPr txBox="1"/>
          <p:nvPr/>
        </p:nvSpPr>
        <p:spPr>
          <a:xfrm>
            <a:off x="12267643" y="7379970"/>
            <a:ext cx="3848050" cy="1564005"/>
          </a:xfrm>
          <a:prstGeom prst="rect">
            <a:avLst/>
          </a:prstGeom>
        </p:spPr>
        <p:txBody>
          <a:bodyPr lIns="0" tIns="0" rIns="0" bIns="0" rtlCol="0" anchor="t">
            <a:spAutoFit/>
          </a:bodyPr>
          <a:lstStyle/>
          <a:p>
            <a:pPr algn="ctr">
              <a:lnSpc>
                <a:spcPts val="2520"/>
              </a:lnSpc>
            </a:pPr>
            <a:r>
              <a:rPr lang="en-US" sz="1800">
                <a:solidFill>
                  <a:srgbClr val="150D0A"/>
                </a:solidFill>
                <a:latin typeface="Montserrat Bold"/>
              </a:rPr>
              <a:t>Script Writer: I was tasked with developing the script or storyline for this project, including dialogue, narration, and scene descriptions.</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6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60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14:presetBounceEnd="60000">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14:bounceEnd="60000">
                                          <p:cBhvr additive="base">
                                            <p:cTn id="13" dur="500" fill="hold"/>
                                            <p:tgtEl>
                                              <p:spTgt spid="6"/>
                                            </p:tgtEl>
                                            <p:attrNameLst>
                                              <p:attrName>ppt_x</p:attrName>
                                            </p:attrNameLst>
                                          </p:cBhvr>
                                          <p:tavLst>
                                            <p:tav tm="0">
                                              <p:val>
                                                <p:strVal val="#ppt_x"/>
                                              </p:val>
                                            </p:tav>
                                            <p:tav tm="100000">
                                              <p:val>
                                                <p:strVal val="#ppt_x"/>
                                              </p:val>
                                            </p:tav>
                                          </p:tavLst>
                                        </p:anim>
                                        <p:anim calcmode="lin" valueType="num" p14:bounceEnd="60000">
                                          <p:cBhvr additive="base">
                                            <p:cTn id="14" dur="500" fill="hold"/>
                                            <p:tgtEl>
                                              <p:spTgt spid="6"/>
                                            </p:tgtEl>
                                            <p:attrNameLst>
                                              <p:attrName>ppt_y</p:attrName>
                                            </p:attrNameLst>
                                          </p:cBhvr>
                                          <p:tavLst>
                                            <p:tav tm="0">
                                              <p:val>
                                                <p:strVal val="0-#ppt_h/2"/>
                                              </p:val>
                                            </p:tav>
                                            <p:tav tm="100000">
                                              <p:val>
                                                <p:strVal val="#ppt_y"/>
                                              </p:val>
                                            </p:tav>
                                          </p:tavLst>
                                        </p:anim>
                                      </p:childTnLst>
                                    </p:cTn>
                                  </p:par>
                                  <p:par>
                                    <p:cTn id="15" presetID="2" presetClass="entr" presetSubtype="4" fill="hold" nodeType="withEffect" p14:presetBounceEnd="60000">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14:bounceEnd="60000">
                                          <p:cBhvr additive="base">
                                            <p:cTn id="17" dur="5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14:presetBounceEnd="60000">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14:bounceEnd="60000">
                                          <p:cBhvr additive="base">
                                            <p:cTn id="21" dur="50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14:presetBounceEnd="60000">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14:bounceEnd="60000">
                                          <p:cBhvr additive="base">
                                            <p:cTn id="25" dur="500" fill="hold"/>
                                            <p:tgtEl>
                                              <p:spTgt spid="21"/>
                                            </p:tgtEl>
                                            <p:attrNameLst>
                                              <p:attrName>ppt_x</p:attrName>
                                            </p:attrNameLst>
                                          </p:cBhvr>
                                          <p:tavLst>
                                            <p:tav tm="0">
                                              <p:val>
                                                <p:strVal val="#ppt_x"/>
                                              </p:val>
                                            </p:tav>
                                            <p:tav tm="100000">
                                              <p:val>
                                                <p:strVal val="#ppt_x"/>
                                              </p:val>
                                            </p:tav>
                                          </p:tavLst>
                                        </p:anim>
                                        <p:anim calcmode="lin" valueType="num" p14:bounceEnd="60000">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14:presetBounceEnd="60000">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14:bounceEnd="60000">
                                          <p:cBhvr additive="base">
                                            <p:cTn id="29" dur="5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14:presetBounceEnd="60000">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14:bounceEnd="60000">
                                          <p:cBhvr additive="base">
                                            <p:cTn id="33" dur="500" fill="hold"/>
                                            <p:tgtEl>
                                              <p:spTgt spid="10"/>
                                            </p:tgtEl>
                                            <p:attrNameLst>
                                              <p:attrName>ppt_x</p:attrName>
                                            </p:attrNameLst>
                                          </p:cBhvr>
                                          <p:tavLst>
                                            <p:tav tm="0">
                                              <p:val>
                                                <p:strVal val="#ppt_x"/>
                                              </p:val>
                                            </p:tav>
                                            <p:tav tm="100000">
                                              <p:val>
                                                <p:strVal val="#ppt_x"/>
                                              </p:val>
                                            </p:tav>
                                          </p:tavLst>
                                        </p:anim>
                                        <p:anim calcmode="lin" valueType="num" p14:bounceEnd="60000">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60000">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14:bounceEnd="60000">
                                          <p:cBhvr additive="base">
                                            <p:cTn id="37" dur="500" fill="hold"/>
                                            <p:tgtEl>
                                              <p:spTgt spid="12"/>
                                            </p:tgtEl>
                                            <p:attrNameLst>
                                              <p:attrName>ppt_x</p:attrName>
                                            </p:attrNameLst>
                                          </p:cBhvr>
                                          <p:tavLst>
                                            <p:tav tm="0">
                                              <p:val>
                                                <p:strVal val="#ppt_x"/>
                                              </p:val>
                                            </p:tav>
                                            <p:tav tm="100000">
                                              <p:val>
                                                <p:strVal val="#ppt_x"/>
                                              </p:val>
                                            </p:tav>
                                          </p:tavLst>
                                        </p:anim>
                                        <p:anim calcmode="lin" valueType="num" p14:bounceEnd="60000">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14:presetBounceEnd="60000">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14:bounceEnd="60000">
                                          <p:cBhvr additive="base">
                                            <p:cTn id="41" dur="500" fill="hold"/>
                                            <p:tgtEl>
                                              <p:spTgt spid="26"/>
                                            </p:tgtEl>
                                            <p:attrNameLst>
                                              <p:attrName>ppt_x</p:attrName>
                                            </p:attrNameLst>
                                          </p:cBhvr>
                                          <p:tavLst>
                                            <p:tav tm="0">
                                              <p:val>
                                                <p:strVal val="#ppt_x"/>
                                              </p:val>
                                            </p:tav>
                                            <p:tav tm="100000">
                                              <p:val>
                                                <p:strVal val="#ppt_x"/>
                                              </p:val>
                                            </p:tav>
                                          </p:tavLst>
                                        </p:anim>
                                        <p:anim calcmode="lin" valueType="num" p14:bounceEnd="60000">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60000">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14:bounceEnd="60000">
                                          <p:cBhvr additive="base">
                                            <p:cTn id="45" dur="500" fill="hold"/>
                                            <p:tgtEl>
                                              <p:spTgt spid="25"/>
                                            </p:tgtEl>
                                            <p:attrNameLst>
                                              <p:attrName>ppt_x</p:attrName>
                                            </p:attrNameLst>
                                          </p:cBhvr>
                                          <p:tavLst>
                                            <p:tav tm="0">
                                              <p:val>
                                                <p:strVal val="#ppt_x"/>
                                              </p:val>
                                            </p:tav>
                                            <p:tav tm="100000">
                                              <p:val>
                                                <p:strVal val="#ppt_x"/>
                                              </p:val>
                                            </p:tav>
                                          </p:tavLst>
                                        </p:anim>
                                        <p:anim calcmode="lin" valueType="num" p14:bounceEnd="60000">
                                          <p:cBhvr additive="base">
                                            <p:cTn id="46" dur="500" fill="hold"/>
                                            <p:tgtEl>
                                              <p:spTgt spid="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60000">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14:bounceEnd="60000">
                                          <p:cBhvr additive="base">
                                            <p:cTn id="49" dur="500" fill="hold"/>
                                            <p:tgtEl>
                                              <p:spTgt spid="27"/>
                                            </p:tgtEl>
                                            <p:attrNameLst>
                                              <p:attrName>ppt_x</p:attrName>
                                            </p:attrNameLst>
                                          </p:cBhvr>
                                          <p:tavLst>
                                            <p:tav tm="0">
                                              <p:val>
                                                <p:strVal val="#ppt_x"/>
                                              </p:val>
                                            </p:tav>
                                            <p:tav tm="100000">
                                              <p:val>
                                                <p:strVal val="#ppt_x"/>
                                              </p:val>
                                            </p:tav>
                                          </p:tavLst>
                                        </p:anim>
                                        <p:anim calcmode="lin" valueType="num" p14:bounceEnd="60000">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25" grpId="0"/>
          <p:bldP spid="26"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25" grpId="0"/>
          <p:bldP spid="26" grpId="0"/>
          <p:bldP spid="2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2DFD3"/>
        </a:solidFill>
        <a:effectLst/>
      </p:bgPr>
    </p:bg>
    <p:spTree>
      <p:nvGrpSpPr>
        <p:cNvPr id="1" name=""/>
        <p:cNvGrpSpPr/>
        <p:nvPr/>
      </p:nvGrpSpPr>
      <p:grpSpPr>
        <a:xfrm>
          <a:off x="0" y="0"/>
          <a:ext cx="0" cy="0"/>
          <a:chOff x="0" y="0"/>
          <a:chExt cx="0" cy="0"/>
        </a:xfrm>
      </p:grpSpPr>
      <p:sp>
        <p:nvSpPr>
          <p:cNvPr id="2" name="AutoShape 2"/>
          <p:cNvSpPr/>
          <p:nvPr/>
        </p:nvSpPr>
        <p:spPr>
          <a:xfrm>
            <a:off x="1028700" y="9470421"/>
            <a:ext cx="16230600" cy="0"/>
          </a:xfrm>
          <a:prstGeom prst="line">
            <a:avLst/>
          </a:prstGeom>
          <a:ln w="19050" cap="flat">
            <a:solidFill>
              <a:srgbClr val="150D0A"/>
            </a:solidFill>
            <a:prstDash val="solid"/>
            <a:headEnd type="none" w="sm" len="sm"/>
            <a:tailEnd type="none" w="sm" len="sm"/>
          </a:ln>
        </p:spPr>
      </p:sp>
      <p:sp>
        <p:nvSpPr>
          <p:cNvPr id="3" name="AutoShape 3"/>
          <p:cNvSpPr/>
          <p:nvPr/>
        </p:nvSpPr>
        <p:spPr>
          <a:xfrm>
            <a:off x="1028700" y="1023937"/>
            <a:ext cx="6845965" cy="0"/>
          </a:xfrm>
          <a:prstGeom prst="line">
            <a:avLst/>
          </a:prstGeom>
          <a:ln w="19050" cap="flat">
            <a:solidFill>
              <a:srgbClr val="000000"/>
            </a:solidFill>
            <a:prstDash val="solid"/>
            <a:headEnd type="none" w="sm" len="sm"/>
            <a:tailEnd type="none" w="sm" len="sm"/>
          </a:ln>
        </p:spPr>
      </p:sp>
      <p:grpSp>
        <p:nvGrpSpPr>
          <p:cNvPr id="4" name="Group 4"/>
          <p:cNvGrpSpPr/>
          <p:nvPr/>
        </p:nvGrpSpPr>
        <p:grpSpPr>
          <a:xfrm>
            <a:off x="194761" y="1685054"/>
            <a:ext cx="2596891" cy="2596891"/>
            <a:chOff x="0" y="0"/>
            <a:chExt cx="812800" cy="812800"/>
          </a:xfrm>
        </p:grpSpPr>
        <p:sp>
          <p:nvSpPr>
            <p:cNvPr id="5" name="Freeform 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CCB40"/>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pic>
        <p:nvPicPr>
          <p:cNvPr id="7" name="Picture 7"/>
          <p:cNvPicPr>
            <a:picLocks noChangeAspect="1"/>
          </p:cNvPicPr>
          <p:nvPr/>
        </p:nvPicPr>
        <p:blipFill>
          <a:blip r:embed="rId2"/>
          <a:srcRect t="7116" b="7116"/>
          <a:stretch>
            <a:fillRect/>
          </a:stretch>
        </p:blipFill>
        <p:spPr>
          <a:xfrm>
            <a:off x="9441559" y="1015184"/>
            <a:ext cx="4751859" cy="3764795"/>
          </a:xfrm>
          <a:prstGeom prst="rect">
            <a:avLst/>
          </a:prstGeom>
        </p:spPr>
      </p:pic>
      <p:pic>
        <p:nvPicPr>
          <p:cNvPr id="8" name="Picture 8"/>
          <p:cNvPicPr>
            <a:picLocks noChangeAspect="1"/>
          </p:cNvPicPr>
          <p:nvPr/>
        </p:nvPicPr>
        <p:blipFill>
          <a:blip r:embed="rId3"/>
          <a:srcRect/>
          <a:stretch>
            <a:fillRect/>
          </a:stretch>
        </p:blipFill>
        <p:spPr>
          <a:xfrm>
            <a:off x="9144000" y="5313379"/>
            <a:ext cx="5346977" cy="3622146"/>
          </a:xfrm>
          <a:prstGeom prst="rect">
            <a:avLst/>
          </a:prstGeom>
        </p:spPr>
      </p:pic>
      <p:pic>
        <p:nvPicPr>
          <p:cNvPr id="9" name="Picture 9"/>
          <p:cNvPicPr>
            <a:picLocks noChangeAspect="1"/>
          </p:cNvPicPr>
          <p:nvPr/>
        </p:nvPicPr>
        <p:blipFill>
          <a:blip r:embed="rId4"/>
          <a:srcRect/>
          <a:stretch>
            <a:fillRect/>
          </a:stretch>
        </p:blipFill>
        <p:spPr>
          <a:xfrm>
            <a:off x="14924723" y="5926926"/>
            <a:ext cx="3008600" cy="3008600"/>
          </a:xfrm>
          <a:prstGeom prst="rect">
            <a:avLst/>
          </a:prstGeom>
        </p:spPr>
      </p:pic>
      <p:pic>
        <p:nvPicPr>
          <p:cNvPr id="10" name="Picture 10"/>
          <p:cNvPicPr>
            <a:picLocks noChangeAspect="1"/>
          </p:cNvPicPr>
          <p:nvPr/>
        </p:nvPicPr>
        <p:blipFill>
          <a:blip r:embed="rId5"/>
          <a:srcRect/>
          <a:stretch>
            <a:fillRect/>
          </a:stretch>
        </p:blipFill>
        <p:spPr>
          <a:xfrm>
            <a:off x="14490977" y="1942229"/>
            <a:ext cx="3748577" cy="2837750"/>
          </a:xfrm>
          <a:prstGeom prst="rect">
            <a:avLst/>
          </a:prstGeom>
        </p:spPr>
      </p:pic>
      <p:sp>
        <p:nvSpPr>
          <p:cNvPr id="11" name="TextBox 11"/>
          <p:cNvSpPr txBox="1"/>
          <p:nvPr/>
        </p:nvSpPr>
        <p:spPr>
          <a:xfrm>
            <a:off x="10764130" y="9689496"/>
            <a:ext cx="6495170" cy="356235"/>
          </a:xfrm>
          <a:prstGeom prst="rect">
            <a:avLst/>
          </a:prstGeom>
        </p:spPr>
        <p:txBody>
          <a:bodyPr lIns="0" tIns="0" rIns="0" bIns="0" rtlCol="0" anchor="t">
            <a:spAutoFit/>
          </a:bodyPr>
          <a:lstStyle/>
          <a:p>
            <a:pPr algn="r">
              <a:lnSpc>
                <a:spcPts val="2940"/>
              </a:lnSpc>
            </a:pPr>
            <a:r>
              <a:rPr lang="en-US" sz="2100">
                <a:solidFill>
                  <a:srgbClr val="150D0A"/>
                </a:solidFill>
                <a:latin typeface="Anaktoria"/>
              </a:rPr>
              <a:t>Submitted by-Shahriar Kabir Omi and Teams</a:t>
            </a:r>
          </a:p>
        </p:txBody>
      </p:sp>
      <p:sp>
        <p:nvSpPr>
          <p:cNvPr id="12" name="TextBox 12"/>
          <p:cNvSpPr txBox="1"/>
          <p:nvPr/>
        </p:nvSpPr>
        <p:spPr>
          <a:xfrm>
            <a:off x="1028700" y="9689496"/>
            <a:ext cx="6495170" cy="356235"/>
          </a:xfrm>
          <a:prstGeom prst="rect">
            <a:avLst/>
          </a:prstGeom>
        </p:spPr>
        <p:txBody>
          <a:bodyPr lIns="0" tIns="0" rIns="0" bIns="0" rtlCol="0" anchor="t">
            <a:spAutoFit/>
          </a:bodyPr>
          <a:lstStyle/>
          <a:p>
            <a:pPr>
              <a:lnSpc>
                <a:spcPts val="2940"/>
              </a:lnSpc>
            </a:pPr>
            <a:r>
              <a:rPr lang="en-US" sz="2100">
                <a:solidFill>
                  <a:srgbClr val="150D0A"/>
                </a:solidFill>
                <a:latin typeface="Anaktoria"/>
              </a:rPr>
              <a:t>Eastern University, Depertment of CSE, Batch 34</a:t>
            </a:r>
          </a:p>
        </p:txBody>
      </p:sp>
      <p:sp>
        <p:nvSpPr>
          <p:cNvPr id="13" name="TextBox 13"/>
          <p:cNvSpPr txBox="1"/>
          <p:nvPr/>
        </p:nvSpPr>
        <p:spPr>
          <a:xfrm>
            <a:off x="1028700" y="1985026"/>
            <a:ext cx="7895168" cy="1882648"/>
          </a:xfrm>
          <a:prstGeom prst="rect">
            <a:avLst/>
          </a:prstGeom>
        </p:spPr>
        <p:txBody>
          <a:bodyPr lIns="0" tIns="0" rIns="0" bIns="0" rtlCol="0" anchor="t">
            <a:spAutoFit/>
          </a:bodyPr>
          <a:lstStyle/>
          <a:p>
            <a:pPr>
              <a:lnSpc>
                <a:spcPts val="7546"/>
              </a:lnSpc>
            </a:pPr>
            <a:r>
              <a:rPr lang="en-US" sz="5390" spc="-107">
                <a:solidFill>
                  <a:srgbClr val="000000"/>
                </a:solidFill>
                <a:latin typeface="RoxboroughCF"/>
              </a:rPr>
              <a:t>PROJECT OF BUS RESERVATION SYSTEM</a:t>
            </a:r>
          </a:p>
        </p:txBody>
      </p:sp>
      <p:sp>
        <p:nvSpPr>
          <p:cNvPr id="14" name="TextBox 14"/>
          <p:cNvSpPr txBox="1"/>
          <p:nvPr/>
        </p:nvSpPr>
        <p:spPr>
          <a:xfrm>
            <a:off x="1028700" y="4338781"/>
            <a:ext cx="5550726" cy="4596744"/>
          </a:xfrm>
          <a:prstGeom prst="rect">
            <a:avLst/>
          </a:prstGeom>
        </p:spPr>
        <p:txBody>
          <a:bodyPr lIns="0" tIns="0" rIns="0" bIns="0" rtlCol="0" anchor="t">
            <a:spAutoFit/>
          </a:bodyPr>
          <a:lstStyle/>
          <a:p>
            <a:pPr algn="just">
              <a:lnSpc>
                <a:spcPts val="3361"/>
              </a:lnSpc>
            </a:pPr>
            <a:r>
              <a:rPr lang="en-US" sz="2400">
                <a:solidFill>
                  <a:srgbClr val="150D0A"/>
                </a:solidFill>
                <a:latin typeface="Montserrat Classic Bold"/>
              </a:rPr>
              <a:t>Welcome to our Bus Reservation System! With the power of C language, we have developed an advanced platform to revolutionize how bus ticket bookings are managed. Our system offers a seamless user experience, allowing passengers to easily search for available buses, reserve seats, and make secure payments from the comfort of their own devices.</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82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2000">
                                          <p:cBhvr additive="base">
                                            <p:cTn id="7" dur="1000" fill="hold"/>
                                            <p:tgtEl>
                                              <p:spTgt spid="7"/>
                                            </p:tgtEl>
                                            <p:attrNameLst>
                                              <p:attrName>ppt_x</p:attrName>
                                            </p:attrNameLst>
                                          </p:cBhvr>
                                          <p:tavLst>
                                            <p:tav tm="0">
                                              <p:val>
                                                <p:strVal val="1+#ppt_w/2"/>
                                              </p:val>
                                            </p:tav>
                                            <p:tav tm="100000">
                                              <p:val>
                                                <p:strVal val="#ppt_x"/>
                                              </p:val>
                                            </p:tav>
                                          </p:tavLst>
                                        </p:anim>
                                        <p:anim calcmode="lin" valueType="num" p14:bounceEnd="82000">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82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82000">
                                          <p:cBhvr additive="base">
                                            <p:cTn id="11" dur="1000" fill="hold"/>
                                            <p:tgtEl>
                                              <p:spTgt spid="10"/>
                                            </p:tgtEl>
                                            <p:attrNameLst>
                                              <p:attrName>ppt_x</p:attrName>
                                            </p:attrNameLst>
                                          </p:cBhvr>
                                          <p:tavLst>
                                            <p:tav tm="0">
                                              <p:val>
                                                <p:strVal val="1+#ppt_w/2"/>
                                              </p:val>
                                            </p:tav>
                                            <p:tav tm="100000">
                                              <p:val>
                                                <p:strVal val="#ppt_x"/>
                                              </p:val>
                                            </p:tav>
                                          </p:tavLst>
                                        </p:anim>
                                        <p:anim calcmode="lin" valueType="num" p14:bounceEnd="82000">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82000">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14:bounceEnd="82000">
                                          <p:cBhvr additive="base">
                                            <p:cTn id="15" dur="1000" fill="hold"/>
                                            <p:tgtEl>
                                              <p:spTgt spid="8"/>
                                            </p:tgtEl>
                                            <p:attrNameLst>
                                              <p:attrName>ppt_x</p:attrName>
                                            </p:attrNameLst>
                                          </p:cBhvr>
                                          <p:tavLst>
                                            <p:tav tm="0">
                                              <p:val>
                                                <p:strVal val="1+#ppt_w/2"/>
                                              </p:val>
                                            </p:tav>
                                            <p:tav tm="100000">
                                              <p:val>
                                                <p:strVal val="#ppt_x"/>
                                              </p:val>
                                            </p:tav>
                                          </p:tavLst>
                                        </p:anim>
                                        <p:anim calcmode="lin" valueType="num" p14:bounceEnd="82000">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82000">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14:bounceEnd="82000">
                                          <p:cBhvr additive="base">
                                            <p:cTn id="19" dur="1000" fill="hold"/>
                                            <p:tgtEl>
                                              <p:spTgt spid="9"/>
                                            </p:tgtEl>
                                            <p:attrNameLst>
                                              <p:attrName>ppt_x</p:attrName>
                                            </p:attrNameLst>
                                          </p:cBhvr>
                                          <p:tavLst>
                                            <p:tav tm="0">
                                              <p:val>
                                                <p:strVal val="1+#ppt_w/2"/>
                                              </p:val>
                                            </p:tav>
                                            <p:tav tm="100000">
                                              <p:val>
                                                <p:strVal val="#ppt_x"/>
                                              </p:val>
                                            </p:tav>
                                          </p:tavLst>
                                        </p:anim>
                                        <p:anim calcmode="lin" valueType="num" p14:bounceEnd="82000">
                                          <p:cBhvr additive="base">
                                            <p:cTn id="20"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1+#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2DFD3"/>
        </a:solidFill>
        <a:effectLst/>
      </p:bgPr>
    </p:bg>
    <p:spTree>
      <p:nvGrpSpPr>
        <p:cNvPr id="1" name=""/>
        <p:cNvGrpSpPr/>
        <p:nvPr/>
      </p:nvGrpSpPr>
      <p:grpSpPr>
        <a:xfrm>
          <a:off x="0" y="0"/>
          <a:ext cx="0" cy="0"/>
          <a:chOff x="0" y="0"/>
          <a:chExt cx="0" cy="0"/>
        </a:xfrm>
      </p:grpSpPr>
      <p:sp>
        <p:nvSpPr>
          <p:cNvPr id="2" name="AutoShape 2"/>
          <p:cNvSpPr/>
          <p:nvPr/>
        </p:nvSpPr>
        <p:spPr>
          <a:xfrm>
            <a:off x="1028700" y="9470421"/>
            <a:ext cx="16230600" cy="0"/>
          </a:xfrm>
          <a:prstGeom prst="line">
            <a:avLst/>
          </a:prstGeom>
          <a:ln w="19050" cap="flat">
            <a:solidFill>
              <a:srgbClr val="150D0A"/>
            </a:solidFill>
            <a:prstDash val="solid"/>
            <a:headEnd type="none" w="sm" len="sm"/>
            <a:tailEnd type="none" w="sm" len="sm"/>
          </a:ln>
        </p:spPr>
      </p:sp>
      <p:grpSp>
        <p:nvGrpSpPr>
          <p:cNvPr id="3" name="Group 3"/>
          <p:cNvGrpSpPr/>
          <p:nvPr/>
        </p:nvGrpSpPr>
        <p:grpSpPr>
          <a:xfrm>
            <a:off x="1204987" y="1745193"/>
            <a:ext cx="6796615" cy="6796615"/>
            <a:chOff x="0" y="0"/>
            <a:chExt cx="9062153" cy="9062153"/>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9062153" cy="9062153"/>
            </a:xfrm>
            <a:prstGeom prst="rect">
              <a:avLst/>
            </a:prstGeom>
          </p:spPr>
        </p:pic>
        <p:grpSp>
          <p:nvGrpSpPr>
            <p:cNvPr id="5" name="Group 5"/>
            <p:cNvGrpSpPr>
              <a:grpSpLocks noChangeAspect="1"/>
            </p:cNvGrpSpPr>
            <p:nvPr/>
          </p:nvGrpSpPr>
          <p:grpSpPr>
            <a:xfrm>
              <a:off x="432973" y="432989"/>
              <a:ext cx="8196207" cy="8196175"/>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a:stretch>
              </a:blipFill>
            </p:spPr>
          </p:sp>
        </p:grpSp>
      </p:grpSp>
      <p:grpSp>
        <p:nvGrpSpPr>
          <p:cNvPr id="7" name="Group 7"/>
          <p:cNvGrpSpPr/>
          <p:nvPr/>
        </p:nvGrpSpPr>
        <p:grpSpPr>
          <a:xfrm>
            <a:off x="8421592" y="1882737"/>
            <a:ext cx="1816921" cy="1816921"/>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C4232"/>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10" name="AutoShape 10"/>
          <p:cNvSpPr/>
          <p:nvPr/>
        </p:nvSpPr>
        <p:spPr>
          <a:xfrm>
            <a:off x="1028700" y="1023937"/>
            <a:ext cx="16230600" cy="0"/>
          </a:xfrm>
          <a:prstGeom prst="line">
            <a:avLst/>
          </a:prstGeom>
          <a:ln w="19050" cap="flat">
            <a:solidFill>
              <a:srgbClr val="000000"/>
            </a:solidFill>
            <a:prstDash val="solid"/>
            <a:headEnd type="none" w="sm" len="sm"/>
            <a:tailEnd type="none" w="sm" len="sm"/>
          </a:ln>
        </p:spPr>
      </p:sp>
      <p:sp>
        <p:nvSpPr>
          <p:cNvPr id="11" name="TextBox 11"/>
          <p:cNvSpPr txBox="1"/>
          <p:nvPr/>
        </p:nvSpPr>
        <p:spPr>
          <a:xfrm>
            <a:off x="10764130" y="9689496"/>
            <a:ext cx="6495170" cy="356235"/>
          </a:xfrm>
          <a:prstGeom prst="rect">
            <a:avLst/>
          </a:prstGeom>
        </p:spPr>
        <p:txBody>
          <a:bodyPr lIns="0" tIns="0" rIns="0" bIns="0" rtlCol="0" anchor="t">
            <a:spAutoFit/>
          </a:bodyPr>
          <a:lstStyle/>
          <a:p>
            <a:pPr algn="r">
              <a:lnSpc>
                <a:spcPts val="2940"/>
              </a:lnSpc>
            </a:pPr>
            <a:r>
              <a:rPr lang="en-US" sz="2100">
                <a:solidFill>
                  <a:srgbClr val="150D0A"/>
                </a:solidFill>
                <a:latin typeface="Anaktoria"/>
              </a:rPr>
              <a:t>Submitted by-Shahriar Kabir Omi and Teams</a:t>
            </a:r>
          </a:p>
        </p:txBody>
      </p:sp>
      <p:sp>
        <p:nvSpPr>
          <p:cNvPr id="12" name="TextBox 12"/>
          <p:cNvSpPr txBox="1"/>
          <p:nvPr/>
        </p:nvSpPr>
        <p:spPr>
          <a:xfrm>
            <a:off x="1028700" y="9689496"/>
            <a:ext cx="6495170" cy="356235"/>
          </a:xfrm>
          <a:prstGeom prst="rect">
            <a:avLst/>
          </a:prstGeom>
        </p:spPr>
        <p:txBody>
          <a:bodyPr lIns="0" tIns="0" rIns="0" bIns="0" rtlCol="0" anchor="t">
            <a:spAutoFit/>
          </a:bodyPr>
          <a:lstStyle/>
          <a:p>
            <a:pPr>
              <a:lnSpc>
                <a:spcPts val="2940"/>
              </a:lnSpc>
            </a:pPr>
            <a:r>
              <a:rPr lang="en-US" sz="2100">
                <a:solidFill>
                  <a:srgbClr val="150D0A"/>
                </a:solidFill>
                <a:latin typeface="Anaktoria"/>
              </a:rPr>
              <a:t>Eastern University, Depertment of CSE, Batch 34</a:t>
            </a:r>
          </a:p>
        </p:txBody>
      </p:sp>
      <p:sp>
        <p:nvSpPr>
          <p:cNvPr id="13" name="TextBox 13"/>
          <p:cNvSpPr txBox="1"/>
          <p:nvPr/>
        </p:nvSpPr>
        <p:spPr>
          <a:xfrm>
            <a:off x="9144000" y="2147633"/>
            <a:ext cx="8370803" cy="1153779"/>
          </a:xfrm>
          <a:prstGeom prst="rect">
            <a:avLst/>
          </a:prstGeom>
        </p:spPr>
        <p:txBody>
          <a:bodyPr lIns="0" tIns="0" rIns="0" bIns="0" rtlCol="0" anchor="t">
            <a:spAutoFit/>
          </a:bodyPr>
          <a:lstStyle/>
          <a:p>
            <a:pPr>
              <a:lnSpc>
                <a:spcPts val="9380"/>
              </a:lnSpc>
            </a:pPr>
            <a:r>
              <a:rPr lang="en-US" sz="6700" spc="-134">
                <a:solidFill>
                  <a:srgbClr val="000000"/>
                </a:solidFill>
                <a:latin typeface="RoxboroughCF"/>
              </a:rPr>
              <a:t>CONCEPT</a:t>
            </a:r>
          </a:p>
        </p:txBody>
      </p:sp>
      <p:sp>
        <p:nvSpPr>
          <p:cNvPr id="14" name="TextBox 14"/>
          <p:cNvSpPr txBox="1"/>
          <p:nvPr/>
        </p:nvSpPr>
        <p:spPr>
          <a:xfrm>
            <a:off x="8421592" y="4045937"/>
            <a:ext cx="9093210" cy="5030579"/>
          </a:xfrm>
          <a:prstGeom prst="rect">
            <a:avLst/>
          </a:prstGeom>
        </p:spPr>
        <p:txBody>
          <a:bodyPr lIns="0" tIns="0" rIns="0" bIns="0" rtlCol="0" anchor="t">
            <a:spAutoFit/>
          </a:bodyPr>
          <a:lstStyle/>
          <a:p>
            <a:pPr algn="just">
              <a:lnSpc>
                <a:spcPts val="3651"/>
              </a:lnSpc>
            </a:pPr>
            <a:r>
              <a:rPr lang="en-US" sz="2608">
                <a:solidFill>
                  <a:srgbClr val="150D0A"/>
                </a:solidFill>
                <a:latin typeface="Montserrat Semi-Bold Bold"/>
              </a:rPr>
              <a:t>The concept of the "Bus Reservation System" project revolves around creating a software application that automates and simplifies the process of booking bus tickets. The primary objective is to develop a user-friendly system that allows passengers to search for available buses, select seats, and make secure online payments. By digitizing and streamlining the reservation process, the project aims to improve bus ticket bookings' efficiency, accuracy, and convenience for passengers and bus operators.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ED0329-0A02-4C58-A6D7-207D053D30B1}"/>
              </a:ext>
            </a:extLst>
          </p:cNvPr>
          <p:cNvSpPr txBox="1"/>
          <p:nvPr/>
        </p:nvSpPr>
        <p:spPr>
          <a:xfrm>
            <a:off x="176561" y="1441354"/>
            <a:ext cx="9144000" cy="8956298"/>
          </a:xfrm>
          <a:prstGeom prst="rect">
            <a:avLst/>
          </a:prstGeom>
          <a:noFill/>
        </p:spPr>
        <p:txBody>
          <a:bodyPr wrap="square">
            <a:spAutoFit/>
          </a:bodyPr>
          <a:lstStyle/>
          <a:p>
            <a:r>
              <a:rPr lang="en-GB" sz="2400" b="0" dirty="0">
                <a:solidFill>
                  <a:srgbClr val="569CD6"/>
                </a:solidFill>
                <a:effectLst/>
                <a:latin typeface="Consolas" panose="020B0609020204030204" pitchFamily="49" charset="0"/>
              </a:rPr>
              <a:t>#include </a:t>
            </a:r>
            <a:r>
              <a:rPr lang="en-GB" sz="2400" b="0" dirty="0">
                <a:solidFill>
                  <a:srgbClr val="CE9178"/>
                </a:solidFill>
                <a:effectLst/>
                <a:latin typeface="Consolas" panose="020B0609020204030204" pitchFamily="49" charset="0"/>
              </a:rPr>
              <a:t>&lt;</a:t>
            </a:r>
            <a:r>
              <a:rPr lang="en-GB" sz="2400" b="0" dirty="0" err="1">
                <a:solidFill>
                  <a:srgbClr val="CE9178"/>
                </a:solidFill>
                <a:effectLst/>
                <a:latin typeface="Consolas" panose="020B0609020204030204" pitchFamily="49" charset="0"/>
              </a:rPr>
              <a:t>stdio.h</a:t>
            </a:r>
            <a:r>
              <a:rPr lang="en-GB" sz="2400" b="0" dirty="0">
                <a:solidFill>
                  <a:srgbClr val="CE9178"/>
                </a:solidFill>
                <a:effectLst/>
                <a:latin typeface="Consolas" panose="020B0609020204030204" pitchFamily="49" charset="0"/>
              </a:rPr>
              <a:t>&gt;</a:t>
            </a:r>
            <a:endParaRPr lang="en-GB" sz="2400" b="0" dirty="0">
              <a:solidFill>
                <a:srgbClr val="D4D4D4"/>
              </a:solidFill>
              <a:effectLst/>
              <a:latin typeface="Consolas" panose="020B0609020204030204" pitchFamily="49" charset="0"/>
            </a:endParaRPr>
          </a:p>
          <a:p>
            <a:r>
              <a:rPr lang="en-GB" sz="2400" b="0" dirty="0">
                <a:solidFill>
                  <a:srgbClr val="569CD6"/>
                </a:solidFill>
                <a:effectLst/>
                <a:latin typeface="Consolas" panose="020B0609020204030204" pitchFamily="49" charset="0"/>
              </a:rPr>
              <a:t>#include </a:t>
            </a:r>
            <a:r>
              <a:rPr lang="en-GB" sz="2400" b="0" dirty="0">
                <a:solidFill>
                  <a:srgbClr val="CE9178"/>
                </a:solidFill>
                <a:effectLst/>
                <a:latin typeface="Consolas" panose="020B0609020204030204" pitchFamily="49" charset="0"/>
              </a:rPr>
              <a:t>&lt;stdlib.h&gt;</a:t>
            </a:r>
            <a:endParaRPr lang="en-GB" sz="2400" dirty="0">
              <a:solidFill>
                <a:srgbClr val="D4D4D4"/>
              </a:solidFill>
              <a:latin typeface="Consolas" panose="020B0609020204030204" pitchFamily="49" charset="0"/>
            </a:endParaRPr>
          </a:p>
          <a:p>
            <a:br>
              <a:rPr lang="en-GB" sz="2400" b="0" dirty="0">
                <a:solidFill>
                  <a:srgbClr val="D4D4D4"/>
                </a:solidFill>
                <a:effectLst/>
                <a:latin typeface="Consolas" panose="020B0609020204030204" pitchFamily="49" charset="0"/>
              </a:rPr>
            </a:br>
            <a:r>
              <a:rPr lang="en-GB" sz="2400" b="0" dirty="0">
                <a:solidFill>
                  <a:srgbClr val="569CD6"/>
                </a:solidFill>
                <a:effectLst/>
                <a:latin typeface="Consolas" panose="020B0609020204030204" pitchFamily="49" charset="0"/>
              </a:rPr>
              <a:t>#define MAX_SEATS </a:t>
            </a:r>
            <a:r>
              <a:rPr lang="en-GB" sz="2400" b="0" dirty="0">
                <a:solidFill>
                  <a:srgbClr val="B5CEA8"/>
                </a:solidFill>
                <a:effectLst/>
                <a:latin typeface="Consolas" panose="020B0609020204030204" pitchFamily="49" charset="0"/>
              </a:rPr>
              <a:t>40</a:t>
            </a:r>
          </a:p>
          <a:p>
            <a:br>
              <a:rPr lang="en-GB" sz="2400" b="0" dirty="0">
                <a:solidFill>
                  <a:srgbClr val="D4D4D4"/>
                </a:solidFill>
                <a:effectLst/>
                <a:latin typeface="Consolas" panose="020B0609020204030204" pitchFamily="49" charset="0"/>
              </a:rPr>
            </a:br>
            <a:r>
              <a:rPr lang="en-GB" sz="2400" b="0" dirty="0">
                <a:solidFill>
                  <a:srgbClr val="569CD6"/>
                </a:solidFill>
                <a:effectLst/>
                <a:latin typeface="Consolas" panose="020B0609020204030204" pitchFamily="49" charset="0"/>
              </a:rPr>
              <a:t>typedef</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struct</a:t>
            </a:r>
            <a:r>
              <a:rPr lang="en-GB" sz="2400" b="0" dirty="0">
                <a:solidFill>
                  <a:srgbClr val="D4D4D4"/>
                </a:solidFill>
                <a:effectLst/>
                <a:latin typeface="Consolas" panose="020B0609020204030204" pitchFamily="49" charset="0"/>
              </a:rPr>
              <a:t> {</a:t>
            </a:r>
          </a:p>
          <a:p>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char</a:t>
            </a:r>
            <a:r>
              <a:rPr lang="en-GB" sz="2400" b="0" dirty="0">
                <a:solidFill>
                  <a:srgbClr val="D4D4D4"/>
                </a:solidFill>
                <a:effectLst/>
                <a:latin typeface="Consolas" panose="020B0609020204030204" pitchFamily="49" charset="0"/>
              </a:rPr>
              <a:t> name[</a:t>
            </a:r>
            <a:r>
              <a:rPr lang="en-GB" sz="2400" b="0" dirty="0">
                <a:solidFill>
                  <a:srgbClr val="B5CEA8"/>
                </a:solidFill>
                <a:effectLst/>
                <a:latin typeface="Consolas" panose="020B0609020204030204" pitchFamily="49" charset="0"/>
              </a:rPr>
              <a:t>50</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int</a:t>
            </a:r>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Passenger;</a:t>
            </a:r>
          </a:p>
          <a:p>
            <a:br>
              <a:rPr lang="en-GB" sz="2400" b="0" dirty="0">
                <a:solidFill>
                  <a:srgbClr val="D4D4D4"/>
                </a:solidFill>
                <a:effectLst/>
                <a:latin typeface="Consolas" panose="020B0609020204030204" pitchFamily="49" charset="0"/>
              </a:rPr>
            </a:br>
            <a:r>
              <a:rPr lang="en-GB" sz="2400" b="0" dirty="0">
                <a:solidFill>
                  <a:srgbClr val="569CD6"/>
                </a:solidFill>
                <a:effectLst/>
                <a:latin typeface="Consolas" panose="020B0609020204030204" pitchFamily="49" charset="0"/>
              </a:rPr>
              <a:t>void</a:t>
            </a:r>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reserveSeat</a:t>
            </a:r>
            <a:r>
              <a:rPr lang="en-GB" sz="2400" b="0" dirty="0">
                <a:solidFill>
                  <a:srgbClr val="D4D4D4"/>
                </a:solidFill>
                <a:effectLst/>
                <a:latin typeface="Consolas" panose="020B0609020204030204" pitchFamily="49" charset="0"/>
              </a:rPr>
              <a:t>(Passenger passengers</a:t>
            </a:r>
            <a:r>
              <a:rPr lang="en-GB" sz="2400" b="0" dirty="0">
                <a:solidFill>
                  <a:srgbClr val="569CD6"/>
                </a:solidFill>
                <a:effectLst/>
                <a:latin typeface="Consolas" panose="020B0609020204030204" pitchFamily="49" charset="0"/>
              </a:rPr>
              <a:t>[]</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int</a:t>
            </a:r>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a:t>
            </a:r>
          </a:p>
          <a:p>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if</a:t>
            </a:r>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&lt; </a:t>
            </a:r>
            <a:r>
              <a:rPr lang="en-GB" sz="2400" b="0" dirty="0">
                <a:solidFill>
                  <a:srgbClr val="B5CEA8"/>
                </a:solidFill>
                <a:effectLst/>
                <a:latin typeface="Consolas" panose="020B0609020204030204" pitchFamily="49" charset="0"/>
              </a:rPr>
              <a:t>1</a:t>
            </a:r>
            <a:r>
              <a:rPr lang="en-GB" sz="2400" b="0" dirty="0">
                <a:solidFill>
                  <a:srgbClr val="D4D4D4"/>
                </a:solidFill>
                <a:effectLst/>
                <a:latin typeface="Consolas" panose="020B0609020204030204" pitchFamily="49" charset="0"/>
              </a:rPr>
              <a:t> || </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&gt; </a:t>
            </a:r>
            <a:r>
              <a:rPr lang="en-GB" sz="2400" b="0" dirty="0">
                <a:solidFill>
                  <a:srgbClr val="569CD6"/>
                </a:solidFill>
                <a:effectLst/>
                <a:latin typeface="Consolas" panose="020B0609020204030204" pitchFamily="49" charset="0"/>
              </a:rPr>
              <a:t>MAX_SEATS</a:t>
            </a:r>
            <a:r>
              <a:rPr lang="en-GB" sz="2400" b="0" dirty="0">
                <a:solidFill>
                  <a:srgbClr val="D4D4D4"/>
                </a:solidFill>
                <a:effectLst/>
                <a:latin typeface="Consolas" panose="020B0609020204030204" pitchFamily="49" charset="0"/>
              </a:rPr>
              <a:t>) {</a:t>
            </a:r>
          </a:p>
          <a:p>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printf</a:t>
            </a:r>
            <a:r>
              <a:rPr lang="en-GB" sz="2400" b="0" dirty="0">
                <a:solidFill>
                  <a:srgbClr val="D4D4D4"/>
                </a:solidFill>
                <a:effectLst/>
                <a:latin typeface="Consolas" panose="020B0609020204030204" pitchFamily="49" charset="0"/>
              </a:rPr>
              <a:t>(</a:t>
            </a:r>
            <a:r>
              <a:rPr lang="en-GB" sz="2400" b="0" dirty="0">
                <a:solidFill>
                  <a:srgbClr val="CE9178"/>
                </a:solidFill>
                <a:effectLst/>
                <a:latin typeface="Consolas" panose="020B0609020204030204" pitchFamily="49" charset="0"/>
              </a:rPr>
              <a:t>"Invalid seat number. Please try again.\n"</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return</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a:t>
            </a:r>
          </a:p>
          <a:p>
            <a:br>
              <a:rPr lang="en-GB" sz="2400" b="0" dirty="0">
                <a:solidFill>
                  <a:srgbClr val="D4D4D4"/>
                </a:solidFill>
                <a:effectLst/>
                <a:latin typeface="Consolas" panose="020B0609020204030204" pitchFamily="49" charset="0"/>
              </a:rPr>
            </a:b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if</a:t>
            </a:r>
            <a:r>
              <a:rPr lang="en-GB" sz="2400" b="0" dirty="0">
                <a:solidFill>
                  <a:srgbClr val="D4D4D4"/>
                </a:solidFill>
                <a:effectLst/>
                <a:latin typeface="Consolas" panose="020B0609020204030204" pitchFamily="49" charset="0"/>
              </a:rPr>
              <a:t> (passengers[</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 </a:t>
            </a:r>
            <a:r>
              <a:rPr lang="en-GB" sz="2400" b="0" dirty="0">
                <a:solidFill>
                  <a:srgbClr val="B5CEA8"/>
                </a:solidFill>
                <a:effectLst/>
                <a:latin typeface="Consolas" panose="020B0609020204030204" pitchFamily="49" charset="0"/>
              </a:rPr>
              <a:t>1</a:t>
            </a:r>
            <a:r>
              <a:rPr lang="en-GB" sz="2400" b="0" dirty="0">
                <a:solidFill>
                  <a:srgbClr val="D4D4D4"/>
                </a:solidFill>
                <a:effectLst/>
                <a:latin typeface="Consolas" panose="020B0609020204030204" pitchFamily="49" charset="0"/>
              </a:rPr>
              <a:t>].</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 </a:t>
            </a:r>
            <a:r>
              <a:rPr lang="en-GB" sz="2400" b="0" dirty="0">
                <a:solidFill>
                  <a:srgbClr val="B5CEA8"/>
                </a:solidFill>
                <a:effectLst/>
                <a:latin typeface="Consolas" panose="020B0609020204030204" pitchFamily="49" charset="0"/>
              </a:rPr>
              <a:t>0</a:t>
            </a:r>
            <a:r>
              <a:rPr lang="en-GB" sz="2400" b="0" dirty="0">
                <a:solidFill>
                  <a:srgbClr val="D4D4D4"/>
                </a:solidFill>
                <a:effectLst/>
                <a:latin typeface="Consolas" panose="020B0609020204030204" pitchFamily="49" charset="0"/>
              </a:rPr>
              <a:t>) {</a:t>
            </a:r>
          </a:p>
          <a:p>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printf</a:t>
            </a:r>
            <a:r>
              <a:rPr lang="en-GB" sz="2400" b="0" dirty="0">
                <a:solidFill>
                  <a:srgbClr val="D4D4D4"/>
                </a:solidFill>
                <a:effectLst/>
                <a:latin typeface="Consolas" panose="020B0609020204030204" pitchFamily="49" charset="0"/>
              </a:rPr>
              <a:t>(</a:t>
            </a:r>
            <a:r>
              <a:rPr lang="en-GB" sz="2400" b="0" dirty="0">
                <a:solidFill>
                  <a:srgbClr val="CE9178"/>
                </a:solidFill>
                <a:effectLst/>
                <a:latin typeface="Consolas" panose="020B0609020204030204" pitchFamily="49" charset="0"/>
              </a:rPr>
              <a:t>"Seat already reserved. Please choose another seat.\n"</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return</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a:t>
            </a:r>
          </a:p>
          <a:p>
            <a:endParaRPr lang="en-GB" sz="2400" b="0" dirty="0">
              <a:solidFill>
                <a:srgbClr val="D4D4D4"/>
              </a:solidFill>
              <a:effectLst/>
              <a:latin typeface="Consolas" panose="020B0609020204030204" pitchFamily="49" charset="0"/>
            </a:endParaRPr>
          </a:p>
        </p:txBody>
      </p:sp>
      <p:sp>
        <p:nvSpPr>
          <p:cNvPr id="7" name="AutoShape 7">
            <a:extLst>
              <a:ext uri="{FF2B5EF4-FFF2-40B4-BE49-F238E27FC236}">
                <a16:creationId xmlns:a16="http://schemas.microsoft.com/office/drawing/2014/main" id="{21FC243A-B183-40B2-BEB5-4813F7FA7188}"/>
              </a:ext>
            </a:extLst>
          </p:cNvPr>
          <p:cNvSpPr/>
          <p:nvPr/>
        </p:nvSpPr>
        <p:spPr>
          <a:xfrm>
            <a:off x="9173737" y="1234058"/>
            <a:ext cx="14868" cy="8664590"/>
          </a:xfrm>
          <a:prstGeom prst="line">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sp>
      <p:sp>
        <p:nvSpPr>
          <p:cNvPr id="9" name="TextBox 8">
            <a:extLst>
              <a:ext uri="{FF2B5EF4-FFF2-40B4-BE49-F238E27FC236}">
                <a16:creationId xmlns:a16="http://schemas.microsoft.com/office/drawing/2014/main" id="{714EF990-E3D2-40B7-AA68-7A73CA928311}"/>
              </a:ext>
            </a:extLst>
          </p:cNvPr>
          <p:cNvSpPr txBox="1"/>
          <p:nvPr/>
        </p:nvSpPr>
        <p:spPr>
          <a:xfrm>
            <a:off x="9188605" y="1441354"/>
            <a:ext cx="9144000" cy="8217634"/>
          </a:xfrm>
          <a:prstGeom prst="rect">
            <a:avLst/>
          </a:prstGeom>
          <a:noFill/>
        </p:spPr>
        <p:txBody>
          <a:bodyPr wrap="square">
            <a:spAutoFit/>
          </a:bodyPr>
          <a:lstStyle/>
          <a:p>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printf</a:t>
            </a:r>
            <a:r>
              <a:rPr lang="en-GB" sz="2400" b="0" dirty="0">
                <a:solidFill>
                  <a:srgbClr val="D4D4D4"/>
                </a:solidFill>
                <a:effectLst/>
                <a:latin typeface="Consolas" panose="020B0609020204030204" pitchFamily="49" charset="0"/>
              </a:rPr>
              <a:t>(</a:t>
            </a:r>
            <a:r>
              <a:rPr lang="en-GB" sz="2400" b="0" dirty="0">
                <a:solidFill>
                  <a:srgbClr val="CE9178"/>
                </a:solidFill>
                <a:effectLst/>
                <a:latin typeface="Consolas" panose="020B0609020204030204" pitchFamily="49" charset="0"/>
              </a:rPr>
              <a:t>"Enter passenger name: "</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scanf</a:t>
            </a:r>
            <a:r>
              <a:rPr lang="en-GB" sz="2400" b="0" dirty="0">
                <a:solidFill>
                  <a:srgbClr val="D4D4D4"/>
                </a:solidFill>
                <a:effectLst/>
                <a:latin typeface="Consolas" panose="020B0609020204030204" pitchFamily="49" charset="0"/>
              </a:rPr>
              <a:t>(</a:t>
            </a:r>
            <a:r>
              <a:rPr lang="en-GB" sz="2400" b="0" dirty="0">
                <a:solidFill>
                  <a:srgbClr val="CE9178"/>
                </a:solidFill>
                <a:effectLst/>
                <a:latin typeface="Consolas" panose="020B0609020204030204" pitchFamily="49" charset="0"/>
              </a:rPr>
              <a:t>"%s"</a:t>
            </a:r>
            <a:r>
              <a:rPr lang="en-GB" sz="2400" b="0" dirty="0">
                <a:solidFill>
                  <a:srgbClr val="D4D4D4"/>
                </a:solidFill>
                <a:effectLst/>
                <a:latin typeface="Consolas" panose="020B0609020204030204" pitchFamily="49" charset="0"/>
              </a:rPr>
              <a:t>, passengers[</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 </a:t>
            </a:r>
            <a:r>
              <a:rPr lang="en-GB" sz="2400" b="0" dirty="0">
                <a:solidFill>
                  <a:srgbClr val="B5CEA8"/>
                </a:solidFill>
                <a:effectLst/>
                <a:latin typeface="Consolas" panose="020B0609020204030204" pitchFamily="49" charset="0"/>
              </a:rPr>
              <a:t>1</a:t>
            </a:r>
            <a:r>
              <a:rPr lang="en-GB" sz="2400" b="0" dirty="0">
                <a:solidFill>
                  <a:srgbClr val="D4D4D4"/>
                </a:solidFill>
                <a:effectLst/>
                <a:latin typeface="Consolas" panose="020B0609020204030204" pitchFamily="49" charset="0"/>
              </a:rPr>
              <a:t>].name);</a:t>
            </a:r>
          </a:p>
          <a:p>
            <a:br>
              <a:rPr lang="en-GB" sz="2400" b="0" dirty="0">
                <a:solidFill>
                  <a:srgbClr val="D4D4D4"/>
                </a:solidFill>
                <a:effectLst/>
                <a:latin typeface="Consolas" panose="020B0609020204030204" pitchFamily="49" charset="0"/>
              </a:rPr>
            </a:br>
            <a:r>
              <a:rPr lang="en-GB" sz="2400" b="0" dirty="0">
                <a:solidFill>
                  <a:srgbClr val="D4D4D4"/>
                </a:solidFill>
                <a:effectLst/>
                <a:latin typeface="Consolas" panose="020B0609020204030204" pitchFamily="49" charset="0"/>
              </a:rPr>
              <a:t>    passengers[</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 </a:t>
            </a:r>
            <a:r>
              <a:rPr lang="en-GB" sz="2400" b="0" dirty="0">
                <a:solidFill>
                  <a:srgbClr val="B5CEA8"/>
                </a:solidFill>
                <a:effectLst/>
                <a:latin typeface="Consolas" panose="020B0609020204030204" pitchFamily="49" charset="0"/>
              </a:rPr>
              <a:t>1</a:t>
            </a:r>
            <a:r>
              <a:rPr lang="en-GB" sz="2400" b="0" dirty="0">
                <a:solidFill>
                  <a:srgbClr val="D4D4D4"/>
                </a:solidFill>
                <a:effectLst/>
                <a:latin typeface="Consolas" panose="020B0609020204030204" pitchFamily="49" charset="0"/>
              </a:rPr>
              <a:t>].</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 </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printf</a:t>
            </a:r>
            <a:r>
              <a:rPr lang="en-GB" sz="2400" b="0" dirty="0">
                <a:solidFill>
                  <a:srgbClr val="D4D4D4"/>
                </a:solidFill>
                <a:effectLst/>
                <a:latin typeface="Consolas" panose="020B0609020204030204" pitchFamily="49" charset="0"/>
              </a:rPr>
              <a:t>(</a:t>
            </a:r>
            <a:r>
              <a:rPr lang="en-GB" sz="2400" b="0" dirty="0">
                <a:solidFill>
                  <a:srgbClr val="CE9178"/>
                </a:solidFill>
                <a:effectLst/>
                <a:latin typeface="Consolas" panose="020B0609020204030204" pitchFamily="49" charset="0"/>
              </a:rPr>
              <a:t>"Seat %d reserved for %s.\n"</a:t>
            </a:r>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passengers[</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 </a:t>
            </a:r>
            <a:r>
              <a:rPr lang="en-GB" sz="2400" b="0" dirty="0">
                <a:solidFill>
                  <a:srgbClr val="B5CEA8"/>
                </a:solidFill>
                <a:effectLst/>
                <a:latin typeface="Consolas" panose="020B0609020204030204" pitchFamily="49" charset="0"/>
              </a:rPr>
              <a:t>1</a:t>
            </a:r>
            <a:r>
              <a:rPr lang="en-GB" sz="2400" b="0" dirty="0">
                <a:solidFill>
                  <a:srgbClr val="D4D4D4"/>
                </a:solidFill>
                <a:effectLst/>
                <a:latin typeface="Consolas" panose="020B0609020204030204" pitchFamily="49" charset="0"/>
              </a:rPr>
              <a:t>].name);</a:t>
            </a:r>
          </a:p>
          <a:p>
            <a:r>
              <a:rPr lang="en-GB" sz="2400" b="0" dirty="0">
                <a:solidFill>
                  <a:srgbClr val="D4D4D4"/>
                </a:solidFill>
                <a:effectLst/>
                <a:latin typeface="Consolas" panose="020B0609020204030204" pitchFamily="49" charset="0"/>
              </a:rPr>
              <a:t>}</a:t>
            </a:r>
          </a:p>
          <a:p>
            <a:br>
              <a:rPr lang="en-GB" sz="2400" b="0" dirty="0">
                <a:solidFill>
                  <a:srgbClr val="D4D4D4"/>
                </a:solidFill>
                <a:effectLst/>
                <a:latin typeface="Consolas" panose="020B0609020204030204" pitchFamily="49" charset="0"/>
              </a:rPr>
            </a:br>
            <a:r>
              <a:rPr lang="en-GB" sz="2400" b="0" dirty="0">
                <a:solidFill>
                  <a:srgbClr val="569CD6"/>
                </a:solidFill>
                <a:effectLst/>
                <a:latin typeface="Consolas" panose="020B0609020204030204" pitchFamily="49" charset="0"/>
              </a:rPr>
              <a:t>void</a:t>
            </a:r>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cancelReservation</a:t>
            </a:r>
            <a:r>
              <a:rPr lang="en-GB" sz="2400" b="0" dirty="0">
                <a:solidFill>
                  <a:srgbClr val="D4D4D4"/>
                </a:solidFill>
                <a:effectLst/>
                <a:latin typeface="Consolas" panose="020B0609020204030204" pitchFamily="49" charset="0"/>
              </a:rPr>
              <a:t>(Passenger passengers</a:t>
            </a:r>
            <a:r>
              <a:rPr lang="en-GB" sz="2400" b="0" dirty="0">
                <a:solidFill>
                  <a:srgbClr val="569CD6"/>
                </a:solidFill>
                <a:effectLst/>
                <a:latin typeface="Consolas" panose="020B0609020204030204" pitchFamily="49" charset="0"/>
              </a:rPr>
              <a:t>[]</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int</a:t>
            </a:r>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a:t>
            </a:r>
          </a:p>
          <a:p>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if</a:t>
            </a:r>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&lt; </a:t>
            </a:r>
            <a:r>
              <a:rPr lang="en-GB" sz="2400" b="0" dirty="0">
                <a:solidFill>
                  <a:srgbClr val="B5CEA8"/>
                </a:solidFill>
                <a:effectLst/>
                <a:latin typeface="Consolas" panose="020B0609020204030204" pitchFamily="49" charset="0"/>
              </a:rPr>
              <a:t>1</a:t>
            </a:r>
            <a:r>
              <a:rPr lang="en-GB" sz="2400" b="0" dirty="0">
                <a:solidFill>
                  <a:srgbClr val="D4D4D4"/>
                </a:solidFill>
                <a:effectLst/>
                <a:latin typeface="Consolas" panose="020B0609020204030204" pitchFamily="49" charset="0"/>
              </a:rPr>
              <a:t> || </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&gt; </a:t>
            </a:r>
            <a:r>
              <a:rPr lang="en-GB" sz="2400" b="0" dirty="0">
                <a:solidFill>
                  <a:srgbClr val="569CD6"/>
                </a:solidFill>
                <a:effectLst/>
                <a:latin typeface="Consolas" panose="020B0609020204030204" pitchFamily="49" charset="0"/>
              </a:rPr>
              <a:t>MAX_SEATS</a:t>
            </a:r>
            <a:r>
              <a:rPr lang="en-GB" sz="2400" b="0" dirty="0">
                <a:solidFill>
                  <a:srgbClr val="D4D4D4"/>
                </a:solidFill>
                <a:effectLst/>
                <a:latin typeface="Consolas" panose="020B0609020204030204" pitchFamily="49" charset="0"/>
              </a:rPr>
              <a:t>) {</a:t>
            </a:r>
          </a:p>
          <a:p>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printf</a:t>
            </a:r>
            <a:r>
              <a:rPr lang="en-GB" sz="2400" b="0" dirty="0">
                <a:solidFill>
                  <a:srgbClr val="D4D4D4"/>
                </a:solidFill>
                <a:effectLst/>
                <a:latin typeface="Consolas" panose="020B0609020204030204" pitchFamily="49" charset="0"/>
              </a:rPr>
              <a:t>(</a:t>
            </a:r>
            <a:r>
              <a:rPr lang="en-GB" sz="2400" b="0" dirty="0">
                <a:solidFill>
                  <a:srgbClr val="CE9178"/>
                </a:solidFill>
                <a:effectLst/>
                <a:latin typeface="Consolas" panose="020B0609020204030204" pitchFamily="49" charset="0"/>
              </a:rPr>
              <a:t>"Invalid seat number. Please try again.\n"</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return</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a:t>
            </a:r>
          </a:p>
          <a:p>
            <a:br>
              <a:rPr lang="en-GB" sz="2400" b="0" dirty="0">
                <a:solidFill>
                  <a:srgbClr val="D4D4D4"/>
                </a:solidFill>
                <a:effectLst/>
                <a:latin typeface="Consolas" panose="020B0609020204030204" pitchFamily="49" charset="0"/>
              </a:rPr>
            </a:b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if</a:t>
            </a:r>
            <a:r>
              <a:rPr lang="en-GB" sz="2400" b="0" dirty="0">
                <a:solidFill>
                  <a:srgbClr val="D4D4D4"/>
                </a:solidFill>
                <a:effectLst/>
                <a:latin typeface="Consolas" panose="020B0609020204030204" pitchFamily="49" charset="0"/>
              </a:rPr>
              <a:t> (passengers[</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 </a:t>
            </a:r>
            <a:r>
              <a:rPr lang="en-GB" sz="2400" b="0" dirty="0">
                <a:solidFill>
                  <a:srgbClr val="B5CEA8"/>
                </a:solidFill>
                <a:effectLst/>
                <a:latin typeface="Consolas" panose="020B0609020204030204" pitchFamily="49" charset="0"/>
              </a:rPr>
              <a:t>1</a:t>
            </a:r>
            <a:r>
              <a:rPr lang="en-GB" sz="2400" b="0" dirty="0">
                <a:solidFill>
                  <a:srgbClr val="D4D4D4"/>
                </a:solidFill>
                <a:effectLst/>
                <a:latin typeface="Consolas" panose="020B0609020204030204" pitchFamily="49" charset="0"/>
              </a:rPr>
              <a:t>].</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 == </a:t>
            </a:r>
            <a:r>
              <a:rPr lang="en-GB" sz="2400" b="0" dirty="0">
                <a:solidFill>
                  <a:srgbClr val="B5CEA8"/>
                </a:solidFill>
                <a:effectLst/>
                <a:latin typeface="Consolas" panose="020B0609020204030204" pitchFamily="49" charset="0"/>
              </a:rPr>
              <a:t>0</a:t>
            </a:r>
            <a:r>
              <a:rPr lang="en-GB" sz="2400" b="0" dirty="0">
                <a:solidFill>
                  <a:srgbClr val="D4D4D4"/>
                </a:solidFill>
                <a:effectLst/>
                <a:latin typeface="Consolas" panose="020B0609020204030204" pitchFamily="49" charset="0"/>
              </a:rPr>
              <a:t>) {</a:t>
            </a:r>
          </a:p>
          <a:p>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printf</a:t>
            </a:r>
            <a:r>
              <a:rPr lang="en-GB" sz="2400" b="0" dirty="0">
                <a:solidFill>
                  <a:srgbClr val="D4D4D4"/>
                </a:solidFill>
                <a:effectLst/>
                <a:latin typeface="Consolas" panose="020B0609020204030204" pitchFamily="49" charset="0"/>
              </a:rPr>
              <a:t>(</a:t>
            </a:r>
            <a:r>
              <a:rPr lang="en-GB" sz="2400" b="0" dirty="0">
                <a:solidFill>
                  <a:srgbClr val="CE9178"/>
                </a:solidFill>
                <a:effectLst/>
                <a:latin typeface="Consolas" panose="020B0609020204030204" pitchFamily="49" charset="0"/>
              </a:rPr>
              <a:t>"No reservation found for seat %d.\n"</a:t>
            </a:r>
            <a:r>
              <a:rPr lang="en-GB" sz="2400" b="0" dirty="0">
                <a:solidFill>
                  <a:srgbClr val="D4D4D4"/>
                </a:solidFill>
                <a:effectLst/>
                <a:latin typeface="Consolas" panose="020B0609020204030204" pitchFamily="49" charset="0"/>
              </a:rPr>
              <a:t>, </a:t>
            </a:r>
            <a:r>
              <a:rPr lang="en-GB" sz="2400" b="0" dirty="0" err="1">
                <a:solidFill>
                  <a:srgbClr val="D4D4D4"/>
                </a:solidFill>
                <a:effectLst/>
                <a:latin typeface="Consolas" panose="020B0609020204030204" pitchFamily="49" charset="0"/>
              </a:rPr>
              <a:t>seatNumber</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return</a:t>
            </a:r>
            <a:r>
              <a:rPr lang="en-GB" sz="2400" b="0" dirty="0">
                <a:solidFill>
                  <a:srgbClr val="D4D4D4"/>
                </a:solidFill>
                <a:effectLst/>
                <a:latin typeface="Consolas" panose="020B0609020204030204" pitchFamily="49" charset="0"/>
              </a:rPr>
              <a:t>;</a:t>
            </a:r>
          </a:p>
          <a:p>
            <a:r>
              <a:rPr lang="en-GB" sz="2400" b="0" dirty="0">
                <a:solidFill>
                  <a:srgbClr val="D4D4D4"/>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F794CA61-CA6A-4C4B-BA72-786CCAE73AA3}"/>
              </a:ext>
            </a:extLst>
          </p:cNvPr>
          <p:cNvSpPr txBox="1"/>
          <p:nvPr/>
        </p:nvSpPr>
        <p:spPr>
          <a:xfrm>
            <a:off x="7543800" y="40970"/>
            <a:ext cx="5443656" cy="1323439"/>
          </a:xfrm>
          <a:prstGeom prst="rect">
            <a:avLst/>
          </a:prstGeom>
          <a:noFill/>
        </p:spPr>
        <p:txBody>
          <a:bodyPr wrap="square" rtlCol="0">
            <a:spAutoFit/>
          </a:bodyPr>
          <a:lstStyle/>
          <a:p>
            <a:r>
              <a:rPr lang="en-US" sz="8000" dirty="0">
                <a:solidFill>
                  <a:schemeClr val="accent5">
                    <a:lumMod val="75000"/>
                  </a:schemeClr>
                </a:solidFill>
                <a:latin typeface="Arial Black" panose="020B0A04020102020204" pitchFamily="34" charset="0"/>
              </a:rPr>
              <a:t>CODE</a:t>
            </a:r>
            <a:endParaRPr lang="en-GB" sz="8000" dirty="0">
              <a:solidFill>
                <a:schemeClr val="accent5">
                  <a:lumMod val="75000"/>
                </a:schemeClr>
              </a:solidFill>
              <a:latin typeface="Arial Black" panose="020B0A04020102020204" pitchFamily="34" charset="0"/>
            </a:endParaRPr>
          </a:p>
        </p:txBody>
      </p:sp>
    </p:spTree>
    <p:extLst>
      <p:ext uri="{BB962C8B-B14F-4D97-AF65-F5344CB8AC3E}">
        <p14:creationId xmlns:p14="http://schemas.microsoft.com/office/powerpoint/2010/main" val="40421943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AutoShape 7">
            <a:extLst>
              <a:ext uri="{FF2B5EF4-FFF2-40B4-BE49-F238E27FC236}">
                <a16:creationId xmlns:a16="http://schemas.microsoft.com/office/drawing/2014/main" id="{09178BD4-CBAD-4EBC-9739-847A9305EE4E}"/>
              </a:ext>
            </a:extLst>
          </p:cNvPr>
          <p:cNvSpPr/>
          <p:nvPr/>
        </p:nvSpPr>
        <p:spPr>
          <a:xfrm>
            <a:off x="9129823" y="388352"/>
            <a:ext cx="0" cy="9510296"/>
          </a:xfrm>
          <a:prstGeom prst="line">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sp>
      <p:sp>
        <p:nvSpPr>
          <p:cNvPr id="5" name="TextBox 4">
            <a:extLst>
              <a:ext uri="{FF2B5EF4-FFF2-40B4-BE49-F238E27FC236}">
                <a16:creationId xmlns:a16="http://schemas.microsoft.com/office/drawing/2014/main" id="{FF6E3582-A942-471C-BCD7-50E18D3BF8F7}"/>
              </a:ext>
            </a:extLst>
          </p:cNvPr>
          <p:cNvSpPr txBox="1"/>
          <p:nvPr/>
        </p:nvSpPr>
        <p:spPr>
          <a:xfrm>
            <a:off x="457150" y="388352"/>
            <a:ext cx="8585536" cy="9941183"/>
          </a:xfrm>
          <a:prstGeom prst="rect">
            <a:avLst/>
          </a:prstGeom>
          <a:noFill/>
        </p:spPr>
        <p:txBody>
          <a:bodyPr wrap="square">
            <a:spAutoFit/>
          </a:bodyPr>
          <a:lstStyle/>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"Cancelled reservation for seat %d (Passenger: %s).\n"</a:t>
            </a:r>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 passengers[</a:t>
            </a:r>
            <a:r>
              <a:rPr lang="en-GB" sz="2000"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 - </a:t>
            </a:r>
            <a:r>
              <a:rPr lang="en-GB" sz="2000" b="0" dirty="0">
                <a:solidFill>
                  <a:srgbClr val="B5CEA8"/>
                </a:solidFill>
                <a:effectLst/>
                <a:latin typeface="Consolas" panose="020B0609020204030204" pitchFamily="49" charset="0"/>
              </a:rPr>
              <a:t>1</a:t>
            </a:r>
            <a:r>
              <a:rPr lang="en-GB" sz="2000" b="0" dirty="0">
                <a:solidFill>
                  <a:srgbClr val="D4D4D4"/>
                </a:solidFill>
                <a:effectLst/>
                <a:latin typeface="Consolas" panose="020B0609020204030204" pitchFamily="49" charset="0"/>
              </a:rPr>
              <a:t>].name);</a:t>
            </a:r>
          </a:p>
          <a:p>
            <a:r>
              <a:rPr lang="en-GB" sz="2000" b="0" dirty="0">
                <a:solidFill>
                  <a:srgbClr val="D4D4D4"/>
                </a:solidFill>
                <a:effectLst/>
                <a:latin typeface="Consolas" panose="020B0609020204030204" pitchFamily="49" charset="0"/>
              </a:rPr>
              <a:t>    passengers[</a:t>
            </a:r>
            <a:r>
              <a:rPr lang="en-GB" sz="2000"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 - </a:t>
            </a:r>
            <a:r>
              <a:rPr lang="en-GB" sz="2000" b="0" dirty="0">
                <a:solidFill>
                  <a:srgbClr val="B5CEA8"/>
                </a:solidFill>
                <a:effectLst/>
                <a:latin typeface="Consolas" panose="020B0609020204030204" pitchFamily="49" charset="0"/>
              </a:rPr>
              <a:t>1</a:t>
            </a:r>
            <a:r>
              <a:rPr lang="en-GB" sz="2000" b="0" dirty="0">
                <a:solidFill>
                  <a:srgbClr val="D4D4D4"/>
                </a:solidFill>
                <a:effectLst/>
                <a:latin typeface="Consolas" panose="020B0609020204030204" pitchFamily="49" charset="0"/>
              </a:rPr>
              <a:t>].</a:t>
            </a:r>
            <a:r>
              <a:rPr lang="en-GB" sz="2000"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 = </a:t>
            </a:r>
            <a:r>
              <a:rPr lang="en-GB" sz="2000" b="0" dirty="0">
                <a:solidFill>
                  <a:srgbClr val="B5CEA8"/>
                </a:solidFill>
                <a:effectLst/>
                <a:latin typeface="Consolas" panose="020B0609020204030204" pitchFamily="49" charset="0"/>
              </a:rPr>
              <a:t>0</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passengers[</a:t>
            </a:r>
            <a:r>
              <a:rPr lang="en-GB" sz="2000"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 - </a:t>
            </a:r>
            <a:r>
              <a:rPr lang="en-GB" sz="2000" b="0" dirty="0">
                <a:solidFill>
                  <a:srgbClr val="B5CEA8"/>
                </a:solidFill>
                <a:effectLst/>
                <a:latin typeface="Consolas" panose="020B0609020204030204" pitchFamily="49" charset="0"/>
              </a:rPr>
              <a:t>1</a:t>
            </a:r>
            <a:r>
              <a:rPr lang="en-GB" sz="2000" b="0" dirty="0">
                <a:solidFill>
                  <a:srgbClr val="D4D4D4"/>
                </a:solidFill>
                <a:effectLst/>
                <a:latin typeface="Consolas" panose="020B0609020204030204" pitchFamily="49" charset="0"/>
              </a:rPr>
              <a:t>].name[</a:t>
            </a:r>
            <a:r>
              <a:rPr lang="en-GB" sz="2000" b="0" dirty="0">
                <a:solidFill>
                  <a:srgbClr val="B5CEA8"/>
                </a:solidFill>
                <a:effectLst/>
                <a:latin typeface="Consolas" panose="020B0609020204030204" pitchFamily="49" charset="0"/>
              </a:rPr>
              <a:t>0</a:t>
            </a:r>
            <a:r>
              <a:rPr lang="en-GB" sz="2000" b="0" dirty="0">
                <a:solidFill>
                  <a:srgbClr val="D4D4D4"/>
                </a:solidFill>
                <a:effectLst/>
                <a:latin typeface="Consolas" panose="020B0609020204030204" pitchFamily="49" charset="0"/>
              </a:rPr>
              <a:t>] = </a:t>
            </a:r>
            <a:r>
              <a:rPr lang="en-GB" sz="2000" b="0" dirty="0">
                <a:solidFill>
                  <a:srgbClr val="CE9178"/>
                </a:solidFill>
                <a:effectLst/>
                <a:latin typeface="Consolas" panose="020B0609020204030204" pitchFamily="49" charset="0"/>
              </a:rPr>
              <a:t>'\0'</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a:t>
            </a:r>
            <a:br>
              <a:rPr lang="en-GB" sz="2000" b="0" dirty="0">
                <a:solidFill>
                  <a:srgbClr val="D4D4D4"/>
                </a:solidFill>
                <a:effectLst/>
                <a:latin typeface="Consolas" panose="020B0609020204030204" pitchFamily="49" charset="0"/>
              </a:rPr>
            </a:br>
            <a:r>
              <a:rPr lang="en-GB" sz="2000" b="0" dirty="0">
                <a:solidFill>
                  <a:srgbClr val="569CD6"/>
                </a:solidFill>
                <a:effectLst/>
                <a:latin typeface="Consolas" panose="020B0609020204030204" pitchFamily="49" charset="0"/>
              </a:rPr>
              <a:t>void</a:t>
            </a:r>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displaySeatStatus</a:t>
            </a:r>
            <a:r>
              <a:rPr lang="en-GB" sz="2000" b="0" dirty="0">
                <a:solidFill>
                  <a:srgbClr val="D4D4D4"/>
                </a:solidFill>
                <a:effectLst/>
                <a:latin typeface="Consolas" panose="020B0609020204030204" pitchFamily="49" charset="0"/>
              </a:rPr>
              <a:t>(Passenger passengers</a:t>
            </a:r>
            <a:r>
              <a:rPr lang="en-GB" sz="2000" b="0" dirty="0">
                <a:solidFill>
                  <a:srgbClr val="569CD6"/>
                </a:solidFill>
                <a:effectLst/>
                <a:latin typeface="Consolas" panose="020B0609020204030204" pitchFamily="49" charset="0"/>
              </a:rPr>
              <a:t>[]</a:t>
            </a:r>
            <a:r>
              <a:rPr lang="en-GB" sz="2000" b="0" dirty="0">
                <a:solidFill>
                  <a:srgbClr val="D4D4D4"/>
                </a:solidFill>
                <a:effectLst/>
                <a:latin typeface="Consolas" panose="020B0609020204030204" pitchFamily="49" charset="0"/>
              </a:rPr>
              <a:t>) {</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"==================================================\n"</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                    Seat Status                   \n"</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"==================================================\n"</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  Seat No.    Passenger Name\n"</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"--------------------------------------------------\n"</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for</a:t>
            </a:r>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int</a:t>
            </a:r>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i</a:t>
            </a:r>
            <a:r>
              <a:rPr lang="en-GB" sz="2000" b="0" dirty="0">
                <a:solidFill>
                  <a:srgbClr val="D4D4D4"/>
                </a:solidFill>
                <a:effectLst/>
                <a:latin typeface="Consolas" panose="020B0609020204030204" pitchFamily="49" charset="0"/>
              </a:rPr>
              <a:t> = </a:t>
            </a:r>
            <a:r>
              <a:rPr lang="en-GB" sz="2000" b="0" dirty="0">
                <a:solidFill>
                  <a:srgbClr val="B5CEA8"/>
                </a:solidFill>
                <a:effectLst/>
                <a:latin typeface="Consolas" panose="020B0609020204030204" pitchFamily="49" charset="0"/>
              </a:rPr>
              <a:t>0</a:t>
            </a:r>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i</a:t>
            </a:r>
            <a:r>
              <a:rPr lang="en-GB" sz="2000" b="0" dirty="0">
                <a:solidFill>
                  <a:srgbClr val="D4D4D4"/>
                </a:solidFill>
                <a:effectLst/>
                <a:latin typeface="Consolas" panose="020B0609020204030204" pitchFamily="49" charset="0"/>
              </a:rPr>
              <a:t> &lt; </a:t>
            </a:r>
            <a:r>
              <a:rPr lang="en-GB" sz="2000" b="0" dirty="0">
                <a:solidFill>
                  <a:srgbClr val="569CD6"/>
                </a:solidFill>
                <a:effectLst/>
                <a:latin typeface="Consolas" panose="020B0609020204030204" pitchFamily="49" charset="0"/>
              </a:rPr>
              <a:t>MAX_SEATS</a:t>
            </a:r>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i</a:t>
            </a:r>
            <a:r>
              <a:rPr lang="en-GB" sz="2000" b="0" dirty="0">
                <a:solidFill>
                  <a:srgbClr val="D4D4D4"/>
                </a:solidFill>
                <a:effectLst/>
                <a:latin typeface="Consolas" panose="020B0609020204030204" pitchFamily="49" charset="0"/>
              </a:rPr>
              <a:t>++) {</a:t>
            </a:r>
          </a:p>
          <a:p>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if</a:t>
            </a:r>
            <a:r>
              <a:rPr lang="en-GB" sz="2000" b="0" dirty="0">
                <a:solidFill>
                  <a:srgbClr val="D4D4D4"/>
                </a:solidFill>
                <a:effectLst/>
                <a:latin typeface="Consolas" panose="020B0609020204030204" pitchFamily="49" charset="0"/>
              </a:rPr>
              <a:t> (passengers[</a:t>
            </a:r>
            <a:r>
              <a:rPr lang="en-GB" sz="2000" b="0" dirty="0" err="1">
                <a:solidFill>
                  <a:srgbClr val="D4D4D4"/>
                </a:solidFill>
                <a:effectLst/>
                <a:latin typeface="Consolas" panose="020B0609020204030204" pitchFamily="49" charset="0"/>
              </a:rPr>
              <a:t>i</a:t>
            </a:r>
            <a:r>
              <a:rPr lang="en-GB" sz="2000" b="0" dirty="0">
                <a:solidFill>
                  <a:srgbClr val="D4D4D4"/>
                </a:solidFill>
                <a:effectLst/>
                <a:latin typeface="Consolas" panose="020B0609020204030204" pitchFamily="49" charset="0"/>
              </a:rPr>
              <a:t>].</a:t>
            </a:r>
            <a:r>
              <a:rPr lang="en-GB" sz="2000"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 != </a:t>
            </a:r>
            <a:r>
              <a:rPr lang="en-GB" sz="2000" b="0" dirty="0">
                <a:solidFill>
                  <a:srgbClr val="B5CEA8"/>
                </a:solidFill>
                <a:effectLst/>
                <a:latin typeface="Consolas" panose="020B0609020204030204" pitchFamily="49" charset="0"/>
              </a:rPr>
              <a:t>0</a:t>
            </a:r>
            <a:r>
              <a:rPr lang="en-GB" sz="2000" b="0" dirty="0">
                <a:solidFill>
                  <a:srgbClr val="D4D4D4"/>
                </a:solidFill>
                <a:effectLst/>
                <a:latin typeface="Consolas" panose="020B0609020204030204" pitchFamily="49" charset="0"/>
              </a:rPr>
              <a:t>) {</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    %2d         %s\n"</a:t>
            </a:r>
            <a:r>
              <a:rPr lang="en-GB" sz="2000" b="0" dirty="0">
                <a:solidFill>
                  <a:srgbClr val="D4D4D4"/>
                </a:solidFill>
                <a:effectLst/>
                <a:latin typeface="Consolas" panose="020B0609020204030204" pitchFamily="49" charset="0"/>
              </a:rPr>
              <a:t>, passengers[</a:t>
            </a:r>
            <a:r>
              <a:rPr lang="en-GB" sz="2000" b="0" dirty="0" err="1">
                <a:solidFill>
                  <a:srgbClr val="D4D4D4"/>
                </a:solidFill>
                <a:effectLst/>
                <a:latin typeface="Consolas" panose="020B0609020204030204" pitchFamily="49" charset="0"/>
              </a:rPr>
              <a:t>i</a:t>
            </a:r>
            <a:r>
              <a:rPr lang="en-GB" sz="2000" b="0" dirty="0">
                <a:solidFill>
                  <a:srgbClr val="D4D4D4"/>
                </a:solidFill>
                <a:effectLst/>
                <a:latin typeface="Consolas" panose="020B0609020204030204" pitchFamily="49" charset="0"/>
              </a:rPr>
              <a:t>].</a:t>
            </a:r>
            <a:r>
              <a:rPr lang="en-GB" sz="2000"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 passengers[</a:t>
            </a:r>
            <a:r>
              <a:rPr lang="en-GB" sz="2000" b="0" dirty="0" err="1">
                <a:solidFill>
                  <a:srgbClr val="D4D4D4"/>
                </a:solidFill>
                <a:effectLst/>
                <a:latin typeface="Consolas" panose="020B0609020204030204" pitchFamily="49" charset="0"/>
              </a:rPr>
              <a:t>i</a:t>
            </a:r>
            <a:r>
              <a:rPr lang="en-GB" sz="2000" b="0" dirty="0">
                <a:solidFill>
                  <a:srgbClr val="D4D4D4"/>
                </a:solidFill>
                <a:effectLst/>
                <a:latin typeface="Consolas" panose="020B0609020204030204" pitchFamily="49" charset="0"/>
              </a:rPr>
              <a:t>].name);</a:t>
            </a:r>
          </a:p>
          <a:p>
            <a:r>
              <a:rPr lang="en-GB" sz="2000" b="0" dirty="0">
                <a:solidFill>
                  <a:srgbClr val="D4D4D4"/>
                </a:solidFill>
                <a:effectLst/>
                <a:latin typeface="Consolas" panose="020B0609020204030204" pitchFamily="49" charset="0"/>
              </a:rPr>
              <a:t>        }</a:t>
            </a:r>
          </a:p>
          <a:p>
            <a:r>
              <a:rPr lang="en-GB" sz="2000" b="0" dirty="0">
                <a:solidFill>
                  <a:srgbClr val="D4D4D4"/>
                </a:solidFill>
                <a:effectLst/>
                <a:latin typeface="Consolas" panose="020B0609020204030204" pitchFamily="49" charset="0"/>
              </a:rPr>
              <a:t>    }</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"==================================================\n"</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a:t>
            </a:r>
            <a:br>
              <a:rPr lang="en-GB" sz="2000" b="0" dirty="0">
                <a:solidFill>
                  <a:srgbClr val="D4D4D4"/>
                </a:solidFill>
                <a:effectLst/>
                <a:latin typeface="Consolas" panose="020B0609020204030204" pitchFamily="49" charset="0"/>
              </a:rPr>
            </a:br>
            <a:r>
              <a:rPr lang="en-GB" sz="2000" b="0" dirty="0">
                <a:solidFill>
                  <a:srgbClr val="569CD6"/>
                </a:solidFill>
                <a:effectLst/>
                <a:latin typeface="Consolas" panose="020B0609020204030204" pitchFamily="49" charset="0"/>
              </a:rPr>
              <a:t>int</a:t>
            </a:r>
            <a:r>
              <a:rPr lang="en-GB" sz="2000" b="0" dirty="0">
                <a:solidFill>
                  <a:srgbClr val="D4D4D4"/>
                </a:solidFill>
                <a:effectLst/>
                <a:latin typeface="Consolas" panose="020B0609020204030204" pitchFamily="49" charset="0"/>
              </a:rPr>
              <a:t> main() {</a:t>
            </a:r>
          </a:p>
          <a:p>
            <a:r>
              <a:rPr lang="en-GB" sz="2000" b="0" dirty="0">
                <a:solidFill>
                  <a:srgbClr val="D4D4D4"/>
                </a:solidFill>
                <a:effectLst/>
                <a:latin typeface="Consolas" panose="020B0609020204030204" pitchFamily="49" charset="0"/>
              </a:rPr>
              <a:t>    Passenger passengers[</a:t>
            </a:r>
            <a:r>
              <a:rPr lang="en-GB" sz="2000" b="0" dirty="0">
                <a:solidFill>
                  <a:srgbClr val="569CD6"/>
                </a:solidFill>
                <a:effectLst/>
                <a:latin typeface="Consolas" panose="020B0609020204030204" pitchFamily="49" charset="0"/>
              </a:rPr>
              <a:t>MAX_SEATS</a:t>
            </a:r>
            <a:r>
              <a:rPr lang="en-GB" sz="2000" b="0" dirty="0">
                <a:solidFill>
                  <a:srgbClr val="D4D4D4"/>
                </a:solidFill>
                <a:effectLst/>
                <a:latin typeface="Consolas" panose="020B0609020204030204" pitchFamily="49" charset="0"/>
              </a:rPr>
              <a:t>] = {</a:t>
            </a:r>
            <a:r>
              <a:rPr lang="en-GB" sz="2000" b="0" dirty="0">
                <a:solidFill>
                  <a:srgbClr val="B5CEA8"/>
                </a:solidFill>
                <a:effectLst/>
                <a:latin typeface="Consolas" panose="020B0609020204030204" pitchFamily="49" charset="0"/>
              </a:rPr>
              <a:t>0</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int</a:t>
            </a:r>
            <a:r>
              <a:rPr lang="en-GB" sz="2000" b="0" dirty="0">
                <a:solidFill>
                  <a:srgbClr val="D4D4D4"/>
                </a:solidFill>
                <a:effectLst/>
                <a:latin typeface="Consolas" panose="020B0609020204030204" pitchFamily="49" charset="0"/>
              </a:rPr>
              <a:t> choice, </a:t>
            </a:r>
            <a:r>
              <a:rPr lang="en-GB" sz="2000"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a:t>
            </a:r>
          </a:p>
          <a:p>
            <a:r>
              <a:rPr lang="en-GB" sz="2000" b="0" dirty="0">
                <a:solidFill>
                  <a:srgbClr val="569CD6"/>
                </a:solidFill>
                <a:effectLst/>
                <a:latin typeface="Consolas" panose="020B0609020204030204" pitchFamily="49" charset="0"/>
              </a:rPr>
              <a:t>while</a:t>
            </a:r>
            <a:r>
              <a:rPr lang="en-GB" sz="2000" b="0" dirty="0">
                <a:solidFill>
                  <a:srgbClr val="D4D4D4"/>
                </a:solidFill>
                <a:effectLst/>
                <a:latin typeface="Consolas" panose="020B0609020204030204" pitchFamily="49" charset="0"/>
              </a:rPr>
              <a:t> (</a:t>
            </a:r>
            <a:r>
              <a:rPr lang="en-GB" sz="2000" b="0" dirty="0">
                <a:solidFill>
                  <a:srgbClr val="B5CEA8"/>
                </a:solidFill>
                <a:effectLst/>
                <a:latin typeface="Consolas" panose="020B0609020204030204" pitchFamily="49" charset="0"/>
              </a:rPr>
              <a:t>1</a:t>
            </a:r>
            <a:r>
              <a:rPr lang="en-GB" sz="2000" b="0" dirty="0">
                <a:solidFill>
                  <a:srgbClr val="D4D4D4"/>
                </a:solidFill>
                <a:effectLst/>
                <a:latin typeface="Consolas" panose="020B0609020204030204" pitchFamily="49" charset="0"/>
              </a:rPr>
              <a:t>) {</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a:t>
            </a:r>
            <a:r>
              <a:rPr lang="en-GB" sz="2000" b="0" dirty="0" err="1">
                <a:solidFill>
                  <a:srgbClr val="CE9178"/>
                </a:solidFill>
                <a:effectLst/>
                <a:latin typeface="Consolas" panose="020B0609020204030204" pitchFamily="49" charset="0"/>
              </a:rPr>
              <a:t>nBus</a:t>
            </a:r>
            <a:r>
              <a:rPr lang="en-GB" sz="2000" b="0" dirty="0">
                <a:solidFill>
                  <a:srgbClr val="CE9178"/>
                </a:solidFill>
                <a:effectLst/>
                <a:latin typeface="Consolas" panose="020B0609020204030204" pitchFamily="49" charset="0"/>
              </a:rPr>
              <a:t> Reservation System\n"</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"1. Reserve a seat\n"</a:t>
            </a:r>
            <a:r>
              <a:rPr lang="en-GB" sz="2000" b="0" dirty="0">
                <a:solidFill>
                  <a:srgbClr val="D4D4D4"/>
                </a:solidFill>
                <a:effectLst/>
                <a:latin typeface="Consolas" panose="020B0609020204030204" pitchFamily="49" charset="0"/>
              </a:rPr>
              <a:t>);</a:t>
            </a:r>
          </a:p>
          <a:p>
            <a:endParaRPr lang="en-GB" sz="2000" b="0" dirty="0">
              <a:solidFill>
                <a:srgbClr val="D4D4D4"/>
              </a:solidFill>
              <a:effectLst/>
              <a:latin typeface="Consolas" panose="020B0609020204030204" pitchFamily="49" charset="0"/>
            </a:endParaRPr>
          </a:p>
          <a:p>
            <a:endParaRPr lang="en-GB" sz="20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93531D2E-EA51-4B9C-A7C1-C3B04F7D8F77}"/>
              </a:ext>
            </a:extLst>
          </p:cNvPr>
          <p:cNvSpPr txBox="1"/>
          <p:nvPr/>
        </p:nvSpPr>
        <p:spPr>
          <a:xfrm>
            <a:off x="9182127" y="388352"/>
            <a:ext cx="9415004" cy="9941183"/>
          </a:xfrm>
          <a:prstGeom prst="rect">
            <a:avLst/>
          </a:prstGeom>
          <a:noFill/>
        </p:spPr>
        <p:txBody>
          <a:bodyPr wrap="square">
            <a:spAutoFit/>
          </a:bodyPr>
          <a:lstStyle/>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"2. Cancel seat reservation\n"</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"3. Display seat status\n"</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"4. Exit\n"</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"Enter your choice: "</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scanf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"%d"</a:t>
            </a:r>
            <a:r>
              <a:rPr lang="en-GB" sz="2000" b="0" dirty="0">
                <a:solidFill>
                  <a:srgbClr val="D4D4D4"/>
                </a:solidFill>
                <a:effectLst/>
                <a:latin typeface="Consolas" panose="020B0609020204030204" pitchFamily="49" charset="0"/>
              </a:rPr>
              <a:t>, &amp;choice);</a:t>
            </a:r>
          </a:p>
          <a:p>
            <a:br>
              <a:rPr lang="en-GB" sz="2000" b="0" dirty="0">
                <a:solidFill>
                  <a:srgbClr val="D4D4D4"/>
                </a:solidFill>
                <a:effectLst/>
                <a:latin typeface="Consolas" panose="020B0609020204030204" pitchFamily="49" charset="0"/>
              </a:rPr>
            </a:br>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switch</a:t>
            </a:r>
            <a:r>
              <a:rPr lang="en-GB" sz="2000" b="0" dirty="0">
                <a:solidFill>
                  <a:srgbClr val="D4D4D4"/>
                </a:solidFill>
                <a:effectLst/>
                <a:latin typeface="Consolas" panose="020B0609020204030204" pitchFamily="49" charset="0"/>
              </a:rPr>
              <a:t> (choice) {</a:t>
            </a:r>
          </a:p>
          <a:p>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case</a:t>
            </a:r>
            <a:r>
              <a:rPr lang="en-GB" sz="2000" b="0" dirty="0">
                <a:solidFill>
                  <a:srgbClr val="D4D4D4"/>
                </a:solidFill>
                <a:effectLst/>
                <a:latin typeface="Consolas" panose="020B0609020204030204" pitchFamily="49" charset="0"/>
              </a:rPr>
              <a:t> </a:t>
            </a:r>
            <a:r>
              <a:rPr lang="en-GB" sz="2000" b="0" dirty="0">
                <a:solidFill>
                  <a:srgbClr val="B5CEA8"/>
                </a:solidFill>
                <a:effectLst/>
                <a:latin typeface="Consolas" panose="020B0609020204030204" pitchFamily="49" charset="0"/>
              </a:rPr>
              <a:t>1</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"Enter seat number to reserve: "</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scanf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"%d"</a:t>
            </a:r>
            <a:r>
              <a:rPr lang="en-GB" sz="2000" b="0" dirty="0">
                <a:solidFill>
                  <a:srgbClr val="D4D4D4"/>
                </a:solidFill>
                <a:effectLst/>
                <a:latin typeface="Consolas" panose="020B0609020204030204" pitchFamily="49" charset="0"/>
              </a:rPr>
              <a:t>, &amp;</a:t>
            </a:r>
            <a:r>
              <a:rPr lang="en-GB"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reserveSeat</a:t>
            </a:r>
            <a:r>
              <a:rPr lang="en-GB" sz="2000" b="0" dirty="0">
                <a:solidFill>
                  <a:srgbClr val="D4D4D4"/>
                </a:solidFill>
                <a:effectLst/>
                <a:latin typeface="Consolas" panose="020B0609020204030204" pitchFamily="49" charset="0"/>
              </a:rPr>
              <a:t>(passengers, </a:t>
            </a:r>
            <a:r>
              <a:rPr lang="en-GB" sz="2000"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break</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case</a:t>
            </a:r>
            <a:r>
              <a:rPr lang="en-GB" sz="2000" b="0" dirty="0">
                <a:solidFill>
                  <a:srgbClr val="D4D4D4"/>
                </a:solidFill>
                <a:effectLst/>
                <a:latin typeface="Consolas" panose="020B0609020204030204" pitchFamily="49" charset="0"/>
              </a:rPr>
              <a:t> </a:t>
            </a:r>
            <a:r>
              <a:rPr lang="en-GB" sz="2000" b="0" dirty="0">
                <a:solidFill>
                  <a:srgbClr val="B5CEA8"/>
                </a:solidFill>
                <a:effectLst/>
                <a:latin typeface="Consolas" panose="020B0609020204030204" pitchFamily="49" charset="0"/>
              </a:rPr>
              <a:t>2</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"Enter seat number to cancel reservation: "</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scanf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"%d"</a:t>
            </a:r>
            <a:r>
              <a:rPr lang="en-GB" sz="2000" b="0" dirty="0">
                <a:solidFill>
                  <a:srgbClr val="D4D4D4"/>
                </a:solidFill>
                <a:effectLst/>
                <a:latin typeface="Consolas" panose="020B0609020204030204" pitchFamily="49" charset="0"/>
              </a:rPr>
              <a:t>, &amp;</a:t>
            </a:r>
            <a:r>
              <a:rPr lang="en-GB" sz="2000"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cancelReservation</a:t>
            </a:r>
            <a:r>
              <a:rPr lang="en-GB" sz="2000" b="0" dirty="0">
                <a:solidFill>
                  <a:srgbClr val="D4D4D4"/>
                </a:solidFill>
                <a:effectLst/>
                <a:latin typeface="Consolas" panose="020B0609020204030204" pitchFamily="49" charset="0"/>
              </a:rPr>
              <a:t>(passengers, </a:t>
            </a:r>
            <a:r>
              <a:rPr lang="en-GB" sz="2000" b="0" dirty="0" err="1">
                <a:solidFill>
                  <a:srgbClr val="D4D4D4"/>
                </a:solidFill>
                <a:effectLst/>
                <a:latin typeface="Consolas" panose="020B0609020204030204" pitchFamily="49" charset="0"/>
              </a:rPr>
              <a:t>seatNumber</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break</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case</a:t>
            </a:r>
            <a:r>
              <a:rPr lang="en-GB" sz="2000" b="0" dirty="0">
                <a:solidFill>
                  <a:srgbClr val="D4D4D4"/>
                </a:solidFill>
                <a:effectLst/>
                <a:latin typeface="Consolas" panose="020B0609020204030204" pitchFamily="49" charset="0"/>
              </a:rPr>
              <a:t> </a:t>
            </a:r>
            <a:r>
              <a:rPr lang="en-GB" sz="2000" b="0" dirty="0">
                <a:solidFill>
                  <a:srgbClr val="B5CEA8"/>
                </a:solidFill>
                <a:effectLst/>
                <a:latin typeface="Consolas" panose="020B0609020204030204" pitchFamily="49" charset="0"/>
              </a:rPr>
              <a:t>3</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displaySeatStatus</a:t>
            </a:r>
            <a:r>
              <a:rPr lang="en-GB" sz="2000" b="0" dirty="0">
                <a:solidFill>
                  <a:srgbClr val="D4D4D4"/>
                </a:solidFill>
                <a:effectLst/>
                <a:latin typeface="Consolas" panose="020B0609020204030204" pitchFamily="49" charset="0"/>
              </a:rPr>
              <a:t>(passengers);</a:t>
            </a:r>
          </a:p>
          <a:p>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break</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case</a:t>
            </a:r>
            <a:r>
              <a:rPr lang="en-GB" sz="2000" b="0" dirty="0">
                <a:solidFill>
                  <a:srgbClr val="D4D4D4"/>
                </a:solidFill>
                <a:effectLst/>
                <a:latin typeface="Consolas" panose="020B0609020204030204" pitchFamily="49" charset="0"/>
              </a:rPr>
              <a:t> </a:t>
            </a:r>
            <a:r>
              <a:rPr lang="en-GB" sz="2000" b="0" dirty="0">
                <a:solidFill>
                  <a:srgbClr val="B5CEA8"/>
                </a:solidFill>
                <a:effectLst/>
                <a:latin typeface="Consolas" panose="020B0609020204030204" pitchFamily="49" charset="0"/>
              </a:rPr>
              <a:t>4</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exit(</a:t>
            </a:r>
            <a:r>
              <a:rPr lang="en-GB" sz="2000" b="0" dirty="0">
                <a:solidFill>
                  <a:srgbClr val="B5CEA8"/>
                </a:solidFill>
                <a:effectLst/>
                <a:latin typeface="Consolas" panose="020B0609020204030204" pitchFamily="49" charset="0"/>
              </a:rPr>
              <a:t>0</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default</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r>
              <a:rPr lang="en-GB" sz="2000" b="0" dirty="0" err="1">
                <a:solidFill>
                  <a:srgbClr val="D4D4D4"/>
                </a:solidFill>
                <a:effectLst/>
                <a:latin typeface="Consolas" panose="020B0609020204030204" pitchFamily="49" charset="0"/>
              </a:rPr>
              <a:t>printf</a:t>
            </a:r>
            <a:r>
              <a:rPr lang="en-GB" sz="2000" b="0" dirty="0">
                <a:solidFill>
                  <a:srgbClr val="D4D4D4"/>
                </a:solidFill>
                <a:effectLst/>
                <a:latin typeface="Consolas" panose="020B0609020204030204" pitchFamily="49" charset="0"/>
              </a:rPr>
              <a:t>(</a:t>
            </a:r>
            <a:r>
              <a:rPr lang="en-GB" sz="2000" b="0" dirty="0">
                <a:solidFill>
                  <a:srgbClr val="CE9178"/>
                </a:solidFill>
                <a:effectLst/>
                <a:latin typeface="Consolas" panose="020B0609020204030204" pitchFamily="49" charset="0"/>
              </a:rPr>
              <a:t>"Invalid choice. Please try again.\n"</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        }</a:t>
            </a:r>
          </a:p>
          <a:p>
            <a:r>
              <a:rPr lang="en-GB" sz="2000" b="0" dirty="0">
                <a:solidFill>
                  <a:srgbClr val="D4D4D4"/>
                </a:solidFill>
                <a:effectLst/>
                <a:latin typeface="Consolas" panose="020B0609020204030204" pitchFamily="49" charset="0"/>
              </a:rPr>
              <a:t>    }</a:t>
            </a:r>
          </a:p>
          <a:p>
            <a:br>
              <a:rPr lang="en-GB" sz="2000" b="0" dirty="0">
                <a:solidFill>
                  <a:srgbClr val="D4D4D4"/>
                </a:solidFill>
                <a:effectLst/>
                <a:latin typeface="Consolas" panose="020B0609020204030204" pitchFamily="49" charset="0"/>
              </a:rPr>
            </a:br>
            <a:r>
              <a:rPr lang="en-GB" sz="2000" b="0" dirty="0">
                <a:solidFill>
                  <a:srgbClr val="D4D4D4"/>
                </a:solidFill>
                <a:effectLst/>
                <a:latin typeface="Consolas" panose="020B0609020204030204" pitchFamily="49" charset="0"/>
              </a:rPr>
              <a:t>    </a:t>
            </a:r>
            <a:r>
              <a:rPr lang="en-GB" sz="2000" b="0" dirty="0">
                <a:solidFill>
                  <a:srgbClr val="569CD6"/>
                </a:solidFill>
                <a:effectLst/>
                <a:latin typeface="Consolas" panose="020B0609020204030204" pitchFamily="49" charset="0"/>
              </a:rPr>
              <a:t>return</a:t>
            </a:r>
            <a:r>
              <a:rPr lang="en-GB" sz="2000" b="0" dirty="0">
                <a:solidFill>
                  <a:srgbClr val="D4D4D4"/>
                </a:solidFill>
                <a:effectLst/>
                <a:latin typeface="Consolas" panose="020B0609020204030204" pitchFamily="49" charset="0"/>
              </a:rPr>
              <a:t> </a:t>
            </a:r>
            <a:r>
              <a:rPr lang="en-GB" sz="2000" b="0" dirty="0">
                <a:solidFill>
                  <a:srgbClr val="B5CEA8"/>
                </a:solidFill>
                <a:effectLst/>
                <a:latin typeface="Consolas" panose="020B0609020204030204" pitchFamily="49" charset="0"/>
              </a:rPr>
              <a:t>0</a:t>
            </a:r>
            <a:r>
              <a:rPr lang="en-GB" sz="2000" b="0" dirty="0">
                <a:solidFill>
                  <a:srgbClr val="D4D4D4"/>
                </a:solidFill>
                <a:effectLst/>
                <a:latin typeface="Consolas" panose="020B0609020204030204" pitchFamily="49" charset="0"/>
              </a:rPr>
              <a:t>;</a:t>
            </a:r>
          </a:p>
          <a:p>
            <a:r>
              <a:rPr lang="en-GB" sz="2000" b="0" dirty="0">
                <a:solidFill>
                  <a:srgbClr val="D4D4D4"/>
                </a:solidFill>
                <a:effectLst/>
                <a:latin typeface="Consolas" panose="020B0609020204030204" pitchFamily="49" charset="0"/>
              </a:rPr>
              <a:t>}</a:t>
            </a:r>
          </a:p>
          <a:p>
            <a:br>
              <a:rPr lang="en-GB" sz="2000" b="0" dirty="0">
                <a:solidFill>
                  <a:srgbClr val="D4D4D4"/>
                </a:solidFill>
                <a:effectLst/>
                <a:latin typeface="Consolas" panose="020B0609020204030204" pitchFamily="49" charset="0"/>
              </a:rPr>
            </a:br>
            <a:endParaRPr lang="en-GB" sz="2000" b="0" dirty="0">
              <a:solidFill>
                <a:srgbClr val="D4D4D4"/>
              </a:solidFill>
              <a:effectLst/>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96D77E-2FDA-4740-A28D-9461CDDFE22B}"/>
              </a:ext>
            </a:extLst>
          </p:cNvPr>
          <p:cNvSpPr txBox="1"/>
          <p:nvPr/>
        </p:nvSpPr>
        <p:spPr>
          <a:xfrm>
            <a:off x="6781800" y="266700"/>
            <a:ext cx="9144000" cy="1323439"/>
          </a:xfrm>
          <a:prstGeom prst="rect">
            <a:avLst/>
          </a:prstGeom>
          <a:noFill/>
        </p:spPr>
        <p:txBody>
          <a:bodyPr wrap="square">
            <a:spAutoFit/>
          </a:bodyPr>
          <a:lstStyle/>
          <a:p>
            <a:r>
              <a:rPr lang="en-US" sz="8000" dirty="0">
                <a:solidFill>
                  <a:schemeClr val="accent5">
                    <a:lumMod val="75000"/>
                  </a:schemeClr>
                </a:solidFill>
                <a:latin typeface="Arial Black" panose="020B0A04020102020204" pitchFamily="34" charset="0"/>
              </a:rPr>
              <a:t>OUTPUT</a:t>
            </a:r>
            <a:endParaRPr lang="en-GB" sz="8000" dirty="0">
              <a:solidFill>
                <a:schemeClr val="accent5">
                  <a:lumMod val="7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63564181-258D-4AE9-BD10-278331934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189" y="2170037"/>
            <a:ext cx="7051841" cy="3805333"/>
          </a:xfrm>
          <a:prstGeom prst="rect">
            <a:avLst/>
          </a:prstGeom>
        </p:spPr>
      </p:pic>
      <p:pic>
        <p:nvPicPr>
          <p:cNvPr id="7" name="Picture 6">
            <a:extLst>
              <a:ext uri="{FF2B5EF4-FFF2-40B4-BE49-F238E27FC236}">
                <a16:creationId xmlns:a16="http://schemas.microsoft.com/office/drawing/2014/main" id="{C141982A-8EF3-4427-8226-C1BDD3E7E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8217" y="1998303"/>
            <a:ext cx="6497594" cy="4148800"/>
          </a:xfrm>
          <a:prstGeom prst="rect">
            <a:avLst/>
          </a:prstGeom>
        </p:spPr>
      </p:pic>
      <p:pic>
        <p:nvPicPr>
          <p:cNvPr id="9" name="Picture 8">
            <a:extLst>
              <a:ext uri="{FF2B5EF4-FFF2-40B4-BE49-F238E27FC236}">
                <a16:creationId xmlns:a16="http://schemas.microsoft.com/office/drawing/2014/main" id="{6AE13B71-7558-424E-A325-AF6BD3EF7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7059804"/>
            <a:ext cx="10899733" cy="28216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2DFD3"/>
        </a:solidFill>
        <a:effectLst/>
      </p:bgPr>
    </p:bg>
    <p:spTree>
      <p:nvGrpSpPr>
        <p:cNvPr id="1" name=""/>
        <p:cNvGrpSpPr/>
        <p:nvPr/>
      </p:nvGrpSpPr>
      <p:grpSpPr>
        <a:xfrm>
          <a:off x="0" y="0"/>
          <a:ext cx="0" cy="0"/>
          <a:chOff x="0" y="0"/>
          <a:chExt cx="0" cy="0"/>
        </a:xfrm>
      </p:grpSpPr>
      <p:sp>
        <p:nvSpPr>
          <p:cNvPr id="2" name="AutoShape 2"/>
          <p:cNvSpPr/>
          <p:nvPr/>
        </p:nvSpPr>
        <p:spPr>
          <a:xfrm>
            <a:off x="1028700" y="9470421"/>
            <a:ext cx="16230600" cy="0"/>
          </a:xfrm>
          <a:prstGeom prst="line">
            <a:avLst/>
          </a:prstGeom>
          <a:ln w="19050" cap="flat">
            <a:solidFill>
              <a:srgbClr val="150D0A"/>
            </a:solidFill>
            <a:prstDash val="solid"/>
            <a:headEnd type="none" w="sm" len="sm"/>
            <a:tailEnd type="none" w="sm" len="sm"/>
          </a:ln>
        </p:spPr>
      </p:sp>
      <p:sp>
        <p:nvSpPr>
          <p:cNvPr id="3" name="AutoShape 3"/>
          <p:cNvSpPr/>
          <p:nvPr/>
        </p:nvSpPr>
        <p:spPr>
          <a:xfrm>
            <a:off x="1028700" y="1023937"/>
            <a:ext cx="16230600" cy="0"/>
          </a:xfrm>
          <a:prstGeom prst="line">
            <a:avLst/>
          </a:prstGeom>
          <a:ln w="19050" cap="flat">
            <a:solidFill>
              <a:srgbClr val="000000"/>
            </a:solidFill>
            <a:prstDash val="solid"/>
            <a:headEnd type="none" w="sm" len="sm"/>
            <a:tailEnd type="none" w="sm" len="sm"/>
          </a:ln>
        </p:spPr>
      </p:sp>
      <p:grpSp>
        <p:nvGrpSpPr>
          <p:cNvPr id="4" name="Group 4"/>
          <p:cNvGrpSpPr/>
          <p:nvPr/>
        </p:nvGrpSpPr>
        <p:grpSpPr>
          <a:xfrm rot="-220916">
            <a:off x="1340787" y="3076692"/>
            <a:ext cx="7491126" cy="2450381"/>
            <a:chOff x="0" y="0"/>
            <a:chExt cx="1972972" cy="645368"/>
          </a:xfrm>
        </p:grpSpPr>
        <p:sp>
          <p:nvSpPr>
            <p:cNvPr id="5" name="Freeform 5"/>
            <p:cNvSpPr/>
            <p:nvPr/>
          </p:nvSpPr>
          <p:spPr>
            <a:xfrm>
              <a:off x="0" y="0"/>
              <a:ext cx="1972972" cy="645368"/>
            </a:xfrm>
            <a:custGeom>
              <a:avLst/>
              <a:gdLst/>
              <a:ahLst/>
              <a:cxnLst/>
              <a:rect l="l" t="t" r="r" b="b"/>
              <a:pathLst>
                <a:path w="1972972" h="645368">
                  <a:moveTo>
                    <a:pt x="52707" y="0"/>
                  </a:moveTo>
                  <a:lnTo>
                    <a:pt x="1920264" y="0"/>
                  </a:lnTo>
                  <a:cubicBezTo>
                    <a:pt x="1934243" y="0"/>
                    <a:pt x="1947650" y="5553"/>
                    <a:pt x="1957534" y="15438"/>
                  </a:cubicBezTo>
                  <a:cubicBezTo>
                    <a:pt x="1967418" y="25322"/>
                    <a:pt x="1972972" y="38729"/>
                    <a:pt x="1972972" y="52707"/>
                  </a:cubicBezTo>
                  <a:lnTo>
                    <a:pt x="1972972" y="592660"/>
                  </a:lnTo>
                  <a:cubicBezTo>
                    <a:pt x="1972972" y="606639"/>
                    <a:pt x="1967418" y="620046"/>
                    <a:pt x="1957534" y="629930"/>
                  </a:cubicBezTo>
                  <a:cubicBezTo>
                    <a:pt x="1947650" y="639815"/>
                    <a:pt x="1934243" y="645368"/>
                    <a:pt x="1920264" y="645368"/>
                  </a:cubicBezTo>
                  <a:lnTo>
                    <a:pt x="52707" y="645368"/>
                  </a:lnTo>
                  <a:cubicBezTo>
                    <a:pt x="38729" y="645368"/>
                    <a:pt x="25322" y="639815"/>
                    <a:pt x="15438" y="629930"/>
                  </a:cubicBezTo>
                  <a:cubicBezTo>
                    <a:pt x="5553" y="620046"/>
                    <a:pt x="0" y="606639"/>
                    <a:pt x="0" y="592660"/>
                  </a:cubicBezTo>
                  <a:lnTo>
                    <a:pt x="0" y="52707"/>
                  </a:lnTo>
                  <a:cubicBezTo>
                    <a:pt x="0" y="38729"/>
                    <a:pt x="5553" y="25322"/>
                    <a:pt x="15438" y="15438"/>
                  </a:cubicBezTo>
                  <a:cubicBezTo>
                    <a:pt x="25322" y="5553"/>
                    <a:pt x="38729" y="0"/>
                    <a:pt x="52707" y="0"/>
                  </a:cubicBezTo>
                  <a:close/>
                </a:path>
              </a:pathLst>
            </a:custGeom>
            <a:solidFill>
              <a:srgbClr val="BC4232"/>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940"/>
                </a:lnSpc>
              </a:pPr>
              <a:endParaRPr/>
            </a:p>
          </p:txBody>
        </p:sp>
      </p:grpSp>
      <p:grpSp>
        <p:nvGrpSpPr>
          <p:cNvPr id="7" name="Group 7"/>
          <p:cNvGrpSpPr/>
          <p:nvPr/>
        </p:nvGrpSpPr>
        <p:grpSpPr>
          <a:xfrm rot="-210574">
            <a:off x="9443721" y="6202168"/>
            <a:ext cx="7491126" cy="2450381"/>
            <a:chOff x="0" y="0"/>
            <a:chExt cx="1972972" cy="645368"/>
          </a:xfrm>
        </p:grpSpPr>
        <p:sp>
          <p:nvSpPr>
            <p:cNvPr id="8" name="Freeform 8"/>
            <p:cNvSpPr/>
            <p:nvPr/>
          </p:nvSpPr>
          <p:spPr>
            <a:xfrm>
              <a:off x="0" y="0"/>
              <a:ext cx="1972972" cy="645368"/>
            </a:xfrm>
            <a:custGeom>
              <a:avLst/>
              <a:gdLst/>
              <a:ahLst/>
              <a:cxnLst/>
              <a:rect l="l" t="t" r="r" b="b"/>
              <a:pathLst>
                <a:path w="1972972" h="645368">
                  <a:moveTo>
                    <a:pt x="52707" y="0"/>
                  </a:moveTo>
                  <a:lnTo>
                    <a:pt x="1920264" y="0"/>
                  </a:lnTo>
                  <a:cubicBezTo>
                    <a:pt x="1934243" y="0"/>
                    <a:pt x="1947650" y="5553"/>
                    <a:pt x="1957534" y="15438"/>
                  </a:cubicBezTo>
                  <a:cubicBezTo>
                    <a:pt x="1967418" y="25322"/>
                    <a:pt x="1972972" y="38729"/>
                    <a:pt x="1972972" y="52707"/>
                  </a:cubicBezTo>
                  <a:lnTo>
                    <a:pt x="1972972" y="592660"/>
                  </a:lnTo>
                  <a:cubicBezTo>
                    <a:pt x="1972972" y="606639"/>
                    <a:pt x="1967418" y="620046"/>
                    <a:pt x="1957534" y="629930"/>
                  </a:cubicBezTo>
                  <a:cubicBezTo>
                    <a:pt x="1947650" y="639815"/>
                    <a:pt x="1934243" y="645368"/>
                    <a:pt x="1920264" y="645368"/>
                  </a:cubicBezTo>
                  <a:lnTo>
                    <a:pt x="52707" y="645368"/>
                  </a:lnTo>
                  <a:cubicBezTo>
                    <a:pt x="38729" y="645368"/>
                    <a:pt x="25322" y="639815"/>
                    <a:pt x="15438" y="629930"/>
                  </a:cubicBezTo>
                  <a:cubicBezTo>
                    <a:pt x="5553" y="620046"/>
                    <a:pt x="0" y="606639"/>
                    <a:pt x="0" y="592660"/>
                  </a:cubicBezTo>
                  <a:lnTo>
                    <a:pt x="0" y="52707"/>
                  </a:lnTo>
                  <a:cubicBezTo>
                    <a:pt x="0" y="38729"/>
                    <a:pt x="5553" y="25322"/>
                    <a:pt x="15438" y="15438"/>
                  </a:cubicBezTo>
                  <a:cubicBezTo>
                    <a:pt x="25322" y="5553"/>
                    <a:pt x="38729" y="0"/>
                    <a:pt x="52707" y="0"/>
                  </a:cubicBezTo>
                  <a:close/>
                </a:path>
              </a:pathLst>
            </a:custGeom>
            <a:solidFill>
              <a:srgbClr val="BC4232"/>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940"/>
                </a:lnSpc>
              </a:pPr>
              <a:endParaRPr/>
            </a:p>
          </p:txBody>
        </p:sp>
      </p:grpSp>
      <p:grpSp>
        <p:nvGrpSpPr>
          <p:cNvPr id="10" name="Group 10"/>
          <p:cNvGrpSpPr/>
          <p:nvPr/>
        </p:nvGrpSpPr>
        <p:grpSpPr>
          <a:xfrm rot="168764">
            <a:off x="9456087" y="3076692"/>
            <a:ext cx="7491126" cy="2450381"/>
            <a:chOff x="0" y="0"/>
            <a:chExt cx="1972972" cy="645368"/>
          </a:xfrm>
        </p:grpSpPr>
        <p:sp>
          <p:nvSpPr>
            <p:cNvPr id="11" name="Freeform 11"/>
            <p:cNvSpPr/>
            <p:nvPr/>
          </p:nvSpPr>
          <p:spPr>
            <a:xfrm>
              <a:off x="0" y="0"/>
              <a:ext cx="1972972" cy="645368"/>
            </a:xfrm>
            <a:custGeom>
              <a:avLst/>
              <a:gdLst/>
              <a:ahLst/>
              <a:cxnLst/>
              <a:rect l="l" t="t" r="r" b="b"/>
              <a:pathLst>
                <a:path w="1972972" h="645368">
                  <a:moveTo>
                    <a:pt x="52707" y="0"/>
                  </a:moveTo>
                  <a:lnTo>
                    <a:pt x="1920264" y="0"/>
                  </a:lnTo>
                  <a:cubicBezTo>
                    <a:pt x="1934243" y="0"/>
                    <a:pt x="1947650" y="5553"/>
                    <a:pt x="1957534" y="15438"/>
                  </a:cubicBezTo>
                  <a:cubicBezTo>
                    <a:pt x="1967418" y="25322"/>
                    <a:pt x="1972972" y="38729"/>
                    <a:pt x="1972972" y="52707"/>
                  </a:cubicBezTo>
                  <a:lnTo>
                    <a:pt x="1972972" y="592660"/>
                  </a:lnTo>
                  <a:cubicBezTo>
                    <a:pt x="1972972" y="606639"/>
                    <a:pt x="1967418" y="620046"/>
                    <a:pt x="1957534" y="629930"/>
                  </a:cubicBezTo>
                  <a:cubicBezTo>
                    <a:pt x="1947650" y="639815"/>
                    <a:pt x="1934243" y="645368"/>
                    <a:pt x="1920264" y="645368"/>
                  </a:cubicBezTo>
                  <a:lnTo>
                    <a:pt x="52707" y="645368"/>
                  </a:lnTo>
                  <a:cubicBezTo>
                    <a:pt x="38729" y="645368"/>
                    <a:pt x="25322" y="639815"/>
                    <a:pt x="15438" y="629930"/>
                  </a:cubicBezTo>
                  <a:cubicBezTo>
                    <a:pt x="5553" y="620046"/>
                    <a:pt x="0" y="606639"/>
                    <a:pt x="0" y="592660"/>
                  </a:cubicBezTo>
                  <a:lnTo>
                    <a:pt x="0" y="52707"/>
                  </a:lnTo>
                  <a:cubicBezTo>
                    <a:pt x="0" y="38729"/>
                    <a:pt x="5553" y="25322"/>
                    <a:pt x="15438" y="15438"/>
                  </a:cubicBezTo>
                  <a:cubicBezTo>
                    <a:pt x="25322" y="5553"/>
                    <a:pt x="38729" y="0"/>
                    <a:pt x="52707" y="0"/>
                  </a:cubicBezTo>
                  <a:close/>
                </a:path>
              </a:pathLst>
            </a:custGeom>
            <a:solidFill>
              <a:srgbClr val="448EB1"/>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940"/>
                </a:lnSpc>
              </a:pPr>
              <a:endParaRPr/>
            </a:p>
          </p:txBody>
        </p:sp>
      </p:grpSp>
      <p:grpSp>
        <p:nvGrpSpPr>
          <p:cNvPr id="13" name="Group 13"/>
          <p:cNvGrpSpPr/>
          <p:nvPr/>
        </p:nvGrpSpPr>
        <p:grpSpPr>
          <a:xfrm rot="193467">
            <a:off x="1348750" y="6220416"/>
            <a:ext cx="7491126" cy="2450381"/>
            <a:chOff x="0" y="0"/>
            <a:chExt cx="1972972" cy="645368"/>
          </a:xfrm>
        </p:grpSpPr>
        <p:sp>
          <p:nvSpPr>
            <p:cNvPr id="14" name="Freeform 14"/>
            <p:cNvSpPr/>
            <p:nvPr/>
          </p:nvSpPr>
          <p:spPr>
            <a:xfrm>
              <a:off x="0" y="0"/>
              <a:ext cx="1972972" cy="645368"/>
            </a:xfrm>
            <a:custGeom>
              <a:avLst/>
              <a:gdLst/>
              <a:ahLst/>
              <a:cxnLst/>
              <a:rect l="l" t="t" r="r" b="b"/>
              <a:pathLst>
                <a:path w="1972972" h="645368">
                  <a:moveTo>
                    <a:pt x="52707" y="0"/>
                  </a:moveTo>
                  <a:lnTo>
                    <a:pt x="1920264" y="0"/>
                  </a:lnTo>
                  <a:cubicBezTo>
                    <a:pt x="1934243" y="0"/>
                    <a:pt x="1947650" y="5553"/>
                    <a:pt x="1957534" y="15438"/>
                  </a:cubicBezTo>
                  <a:cubicBezTo>
                    <a:pt x="1967418" y="25322"/>
                    <a:pt x="1972972" y="38729"/>
                    <a:pt x="1972972" y="52707"/>
                  </a:cubicBezTo>
                  <a:lnTo>
                    <a:pt x="1972972" y="592660"/>
                  </a:lnTo>
                  <a:cubicBezTo>
                    <a:pt x="1972972" y="606639"/>
                    <a:pt x="1967418" y="620046"/>
                    <a:pt x="1957534" y="629930"/>
                  </a:cubicBezTo>
                  <a:cubicBezTo>
                    <a:pt x="1947650" y="639815"/>
                    <a:pt x="1934243" y="645368"/>
                    <a:pt x="1920264" y="645368"/>
                  </a:cubicBezTo>
                  <a:lnTo>
                    <a:pt x="52707" y="645368"/>
                  </a:lnTo>
                  <a:cubicBezTo>
                    <a:pt x="38729" y="645368"/>
                    <a:pt x="25322" y="639815"/>
                    <a:pt x="15438" y="629930"/>
                  </a:cubicBezTo>
                  <a:cubicBezTo>
                    <a:pt x="5553" y="620046"/>
                    <a:pt x="0" y="606639"/>
                    <a:pt x="0" y="592660"/>
                  </a:cubicBezTo>
                  <a:lnTo>
                    <a:pt x="0" y="52707"/>
                  </a:lnTo>
                  <a:cubicBezTo>
                    <a:pt x="0" y="38729"/>
                    <a:pt x="5553" y="25322"/>
                    <a:pt x="15438" y="15438"/>
                  </a:cubicBezTo>
                  <a:cubicBezTo>
                    <a:pt x="25322" y="5553"/>
                    <a:pt x="38729" y="0"/>
                    <a:pt x="52707" y="0"/>
                  </a:cubicBezTo>
                  <a:close/>
                </a:path>
              </a:pathLst>
            </a:custGeom>
            <a:solidFill>
              <a:srgbClr val="ECCB40"/>
            </a:soli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940"/>
                </a:lnSpc>
              </a:pPr>
              <a:endParaRPr/>
            </a:p>
          </p:txBody>
        </p:sp>
      </p:grpSp>
      <p:sp>
        <p:nvSpPr>
          <p:cNvPr id="16" name="TextBox 16"/>
          <p:cNvSpPr txBox="1"/>
          <p:nvPr/>
        </p:nvSpPr>
        <p:spPr>
          <a:xfrm>
            <a:off x="10764130" y="9689496"/>
            <a:ext cx="6495170" cy="356235"/>
          </a:xfrm>
          <a:prstGeom prst="rect">
            <a:avLst/>
          </a:prstGeom>
        </p:spPr>
        <p:txBody>
          <a:bodyPr lIns="0" tIns="0" rIns="0" bIns="0" rtlCol="0" anchor="t">
            <a:spAutoFit/>
          </a:bodyPr>
          <a:lstStyle/>
          <a:p>
            <a:pPr algn="r">
              <a:lnSpc>
                <a:spcPts val="2940"/>
              </a:lnSpc>
            </a:pPr>
            <a:r>
              <a:rPr lang="en-US" sz="2100">
                <a:solidFill>
                  <a:srgbClr val="150D0A"/>
                </a:solidFill>
                <a:latin typeface="Anaktoria"/>
              </a:rPr>
              <a:t>Submitted by-Shahriar Kabir Omi and Teams</a:t>
            </a:r>
          </a:p>
        </p:txBody>
      </p:sp>
      <p:sp>
        <p:nvSpPr>
          <p:cNvPr id="17" name="TextBox 17"/>
          <p:cNvSpPr txBox="1"/>
          <p:nvPr/>
        </p:nvSpPr>
        <p:spPr>
          <a:xfrm>
            <a:off x="1028700" y="9689496"/>
            <a:ext cx="6495170" cy="356235"/>
          </a:xfrm>
          <a:prstGeom prst="rect">
            <a:avLst/>
          </a:prstGeom>
        </p:spPr>
        <p:txBody>
          <a:bodyPr lIns="0" tIns="0" rIns="0" bIns="0" rtlCol="0" anchor="t">
            <a:spAutoFit/>
          </a:bodyPr>
          <a:lstStyle/>
          <a:p>
            <a:pPr>
              <a:lnSpc>
                <a:spcPts val="2940"/>
              </a:lnSpc>
            </a:pPr>
            <a:r>
              <a:rPr lang="en-US" sz="2100">
                <a:solidFill>
                  <a:srgbClr val="150D0A"/>
                </a:solidFill>
                <a:latin typeface="Anaktoria"/>
              </a:rPr>
              <a:t>Eastern University, Depertment of CSE, Batch 34</a:t>
            </a:r>
          </a:p>
        </p:txBody>
      </p:sp>
      <p:sp>
        <p:nvSpPr>
          <p:cNvPr id="18" name="TextBox 18"/>
          <p:cNvSpPr txBox="1"/>
          <p:nvPr/>
        </p:nvSpPr>
        <p:spPr>
          <a:xfrm>
            <a:off x="1028700" y="1278223"/>
            <a:ext cx="16230600" cy="1153779"/>
          </a:xfrm>
          <a:prstGeom prst="rect">
            <a:avLst/>
          </a:prstGeom>
        </p:spPr>
        <p:txBody>
          <a:bodyPr lIns="0" tIns="0" rIns="0" bIns="0" rtlCol="0" anchor="t">
            <a:spAutoFit/>
          </a:bodyPr>
          <a:lstStyle/>
          <a:p>
            <a:pPr algn="ctr">
              <a:lnSpc>
                <a:spcPts val="9380"/>
              </a:lnSpc>
            </a:pPr>
            <a:r>
              <a:rPr lang="en-US" sz="6700" spc="-134">
                <a:solidFill>
                  <a:srgbClr val="000000"/>
                </a:solidFill>
                <a:latin typeface="RoxboroughCF"/>
              </a:rPr>
              <a:t>PROCESS</a:t>
            </a:r>
          </a:p>
        </p:txBody>
      </p:sp>
      <p:sp>
        <p:nvSpPr>
          <p:cNvPr id="19" name="TextBox 19"/>
          <p:cNvSpPr txBox="1"/>
          <p:nvPr/>
        </p:nvSpPr>
        <p:spPr>
          <a:xfrm rot="-220916">
            <a:off x="1714609" y="3293571"/>
            <a:ext cx="7070468" cy="533345"/>
          </a:xfrm>
          <a:prstGeom prst="rect">
            <a:avLst/>
          </a:prstGeom>
        </p:spPr>
        <p:txBody>
          <a:bodyPr lIns="0" tIns="0" rIns="0" bIns="0" rtlCol="0" anchor="t">
            <a:spAutoFit/>
          </a:bodyPr>
          <a:lstStyle/>
          <a:p>
            <a:pPr>
              <a:lnSpc>
                <a:spcPts val="4200"/>
              </a:lnSpc>
            </a:pPr>
            <a:r>
              <a:rPr lang="en-US" sz="3000" spc="-60">
                <a:solidFill>
                  <a:srgbClr val="FFFFFF"/>
                </a:solidFill>
                <a:latin typeface="RoxboroughCF Bold"/>
              </a:rPr>
              <a:t>STEP 1</a:t>
            </a:r>
          </a:p>
        </p:txBody>
      </p:sp>
      <p:sp>
        <p:nvSpPr>
          <p:cNvPr id="20" name="TextBox 20"/>
          <p:cNvSpPr txBox="1"/>
          <p:nvPr/>
        </p:nvSpPr>
        <p:spPr>
          <a:xfrm rot="-220916">
            <a:off x="9976708" y="6454339"/>
            <a:ext cx="7070468" cy="533345"/>
          </a:xfrm>
          <a:prstGeom prst="rect">
            <a:avLst/>
          </a:prstGeom>
        </p:spPr>
        <p:txBody>
          <a:bodyPr lIns="0" tIns="0" rIns="0" bIns="0" rtlCol="0" anchor="t">
            <a:spAutoFit/>
          </a:bodyPr>
          <a:lstStyle/>
          <a:p>
            <a:pPr>
              <a:lnSpc>
                <a:spcPts val="4200"/>
              </a:lnSpc>
            </a:pPr>
            <a:r>
              <a:rPr lang="en-US" sz="3000" spc="-60">
                <a:solidFill>
                  <a:srgbClr val="FFFFFF"/>
                </a:solidFill>
                <a:latin typeface="RoxboroughCF Bold"/>
              </a:rPr>
              <a:t>STEP 4</a:t>
            </a:r>
          </a:p>
        </p:txBody>
      </p:sp>
      <p:sp>
        <p:nvSpPr>
          <p:cNvPr id="21" name="TextBox 21"/>
          <p:cNvSpPr txBox="1"/>
          <p:nvPr/>
        </p:nvSpPr>
        <p:spPr>
          <a:xfrm rot="182560">
            <a:off x="1945347" y="6472965"/>
            <a:ext cx="6520679" cy="533345"/>
          </a:xfrm>
          <a:prstGeom prst="rect">
            <a:avLst/>
          </a:prstGeom>
        </p:spPr>
        <p:txBody>
          <a:bodyPr lIns="0" tIns="0" rIns="0" bIns="0" rtlCol="0" anchor="t">
            <a:spAutoFit/>
          </a:bodyPr>
          <a:lstStyle/>
          <a:p>
            <a:pPr>
              <a:lnSpc>
                <a:spcPts val="4200"/>
              </a:lnSpc>
            </a:pPr>
            <a:r>
              <a:rPr lang="en-US" sz="3000" spc="-60">
                <a:solidFill>
                  <a:srgbClr val="122620"/>
                </a:solidFill>
                <a:latin typeface="RoxboroughCF Bold"/>
              </a:rPr>
              <a:t>STEP 3</a:t>
            </a:r>
          </a:p>
        </p:txBody>
      </p:sp>
      <p:sp>
        <p:nvSpPr>
          <p:cNvPr id="22" name="TextBox 22"/>
          <p:cNvSpPr txBox="1"/>
          <p:nvPr/>
        </p:nvSpPr>
        <p:spPr>
          <a:xfrm rot="276913">
            <a:off x="9981752" y="3323687"/>
            <a:ext cx="6549634" cy="533345"/>
          </a:xfrm>
          <a:prstGeom prst="rect">
            <a:avLst/>
          </a:prstGeom>
        </p:spPr>
        <p:txBody>
          <a:bodyPr lIns="0" tIns="0" rIns="0" bIns="0" rtlCol="0" anchor="t">
            <a:spAutoFit/>
          </a:bodyPr>
          <a:lstStyle/>
          <a:p>
            <a:pPr>
              <a:lnSpc>
                <a:spcPts val="4200"/>
              </a:lnSpc>
            </a:pPr>
            <a:r>
              <a:rPr lang="en-US" sz="3000" spc="-60">
                <a:solidFill>
                  <a:srgbClr val="000000"/>
                </a:solidFill>
                <a:latin typeface="RoxboroughCF Bold"/>
              </a:rPr>
              <a:t>STEP 2</a:t>
            </a:r>
          </a:p>
        </p:txBody>
      </p:sp>
      <p:sp>
        <p:nvSpPr>
          <p:cNvPr id="23" name="TextBox 23"/>
          <p:cNvSpPr txBox="1"/>
          <p:nvPr/>
        </p:nvSpPr>
        <p:spPr>
          <a:xfrm rot="-220916">
            <a:off x="1780820" y="4055953"/>
            <a:ext cx="6269426" cy="1099185"/>
          </a:xfrm>
          <a:prstGeom prst="rect">
            <a:avLst/>
          </a:prstGeom>
        </p:spPr>
        <p:txBody>
          <a:bodyPr lIns="0" tIns="0" rIns="0" bIns="0" rtlCol="0" anchor="t">
            <a:spAutoFit/>
          </a:bodyPr>
          <a:lstStyle/>
          <a:p>
            <a:pPr>
              <a:lnSpc>
                <a:spcPts val="2940"/>
              </a:lnSpc>
            </a:pPr>
            <a:r>
              <a:rPr lang="en-US" sz="2100">
                <a:solidFill>
                  <a:srgbClr val="FFFFFF"/>
                </a:solidFill>
                <a:latin typeface="Montserrat Bold"/>
              </a:rPr>
              <a:t>User Registration and Login:</a:t>
            </a:r>
          </a:p>
          <a:p>
            <a:pPr>
              <a:lnSpc>
                <a:spcPts val="2940"/>
              </a:lnSpc>
              <a:spcBef>
                <a:spcPct val="0"/>
              </a:spcBef>
            </a:pPr>
            <a:r>
              <a:rPr lang="en-US" sz="2100">
                <a:solidFill>
                  <a:srgbClr val="FFFFFF"/>
                </a:solidFill>
                <a:latin typeface="Montserrat Bold"/>
              </a:rPr>
              <a:t>Implement a user registration system where new users can create an account</a:t>
            </a:r>
          </a:p>
        </p:txBody>
      </p:sp>
      <p:sp>
        <p:nvSpPr>
          <p:cNvPr id="24" name="TextBox 24"/>
          <p:cNvSpPr txBox="1"/>
          <p:nvPr/>
        </p:nvSpPr>
        <p:spPr>
          <a:xfrm rot="-220916">
            <a:off x="10065940" y="7057777"/>
            <a:ext cx="6269426" cy="2213610"/>
          </a:xfrm>
          <a:prstGeom prst="rect">
            <a:avLst/>
          </a:prstGeom>
        </p:spPr>
        <p:txBody>
          <a:bodyPr lIns="0" tIns="0" rIns="0" bIns="0" rtlCol="0" anchor="t">
            <a:spAutoFit/>
          </a:bodyPr>
          <a:lstStyle/>
          <a:p>
            <a:pPr>
              <a:lnSpc>
                <a:spcPts val="2940"/>
              </a:lnSpc>
            </a:pPr>
            <a:r>
              <a:rPr lang="en-US" sz="2100">
                <a:solidFill>
                  <a:srgbClr val="FFFFFF"/>
                </a:solidFill>
                <a:latin typeface="Montserrat"/>
              </a:rPr>
              <a:t>Ticket Management and Reporting: Implement a ticket management system to store and retrieve booking information for future reference.</a:t>
            </a:r>
          </a:p>
          <a:p>
            <a:pPr>
              <a:lnSpc>
                <a:spcPts val="2940"/>
              </a:lnSpc>
            </a:pPr>
            <a:endParaRPr lang="en-US" sz="2100">
              <a:solidFill>
                <a:srgbClr val="FFFFFF"/>
              </a:solidFill>
              <a:latin typeface="Montserrat"/>
            </a:endParaRPr>
          </a:p>
          <a:p>
            <a:pPr>
              <a:lnSpc>
                <a:spcPts val="2940"/>
              </a:lnSpc>
              <a:spcBef>
                <a:spcPct val="0"/>
              </a:spcBef>
            </a:pPr>
            <a:endParaRPr lang="en-US" sz="2100">
              <a:solidFill>
                <a:srgbClr val="FFFFFF"/>
              </a:solidFill>
              <a:latin typeface="Montserrat"/>
            </a:endParaRPr>
          </a:p>
        </p:txBody>
      </p:sp>
      <p:sp>
        <p:nvSpPr>
          <p:cNvPr id="25" name="TextBox 25"/>
          <p:cNvSpPr txBox="1"/>
          <p:nvPr/>
        </p:nvSpPr>
        <p:spPr>
          <a:xfrm rot="182560">
            <a:off x="1881449" y="7203352"/>
            <a:ext cx="6269426" cy="1470660"/>
          </a:xfrm>
          <a:prstGeom prst="rect">
            <a:avLst/>
          </a:prstGeom>
        </p:spPr>
        <p:txBody>
          <a:bodyPr lIns="0" tIns="0" rIns="0" bIns="0" rtlCol="0" anchor="t">
            <a:spAutoFit/>
          </a:bodyPr>
          <a:lstStyle/>
          <a:p>
            <a:pPr>
              <a:lnSpc>
                <a:spcPts val="2940"/>
              </a:lnSpc>
            </a:pPr>
            <a:r>
              <a:rPr lang="en-US" sz="2100">
                <a:solidFill>
                  <a:srgbClr val="122620"/>
                </a:solidFill>
                <a:latin typeface="Montserrat Bold"/>
              </a:rPr>
              <a:t>Reservation and Payment:Develop the booking process that allows users to reserve seats on selected buses.</a:t>
            </a:r>
          </a:p>
          <a:p>
            <a:pPr>
              <a:lnSpc>
                <a:spcPts val="2940"/>
              </a:lnSpc>
              <a:spcBef>
                <a:spcPct val="0"/>
              </a:spcBef>
            </a:pPr>
            <a:endParaRPr lang="en-US" sz="2100">
              <a:solidFill>
                <a:srgbClr val="122620"/>
              </a:solidFill>
              <a:latin typeface="Montserrat Bold"/>
            </a:endParaRPr>
          </a:p>
        </p:txBody>
      </p:sp>
      <p:sp>
        <p:nvSpPr>
          <p:cNvPr id="26" name="TextBox 26"/>
          <p:cNvSpPr txBox="1"/>
          <p:nvPr/>
        </p:nvSpPr>
        <p:spPr>
          <a:xfrm rot="170332">
            <a:off x="9922480" y="3811493"/>
            <a:ext cx="6866764" cy="1842135"/>
          </a:xfrm>
          <a:prstGeom prst="rect">
            <a:avLst/>
          </a:prstGeom>
        </p:spPr>
        <p:txBody>
          <a:bodyPr lIns="0" tIns="0" rIns="0" bIns="0" rtlCol="0" anchor="t">
            <a:spAutoFit/>
          </a:bodyPr>
          <a:lstStyle/>
          <a:p>
            <a:pPr>
              <a:lnSpc>
                <a:spcPts val="2940"/>
              </a:lnSpc>
            </a:pPr>
            <a:r>
              <a:rPr lang="en-US" sz="2100">
                <a:solidFill>
                  <a:srgbClr val="000000"/>
                </a:solidFill>
                <a:latin typeface="Montserrat Bold"/>
              </a:rPr>
              <a:t>Bus and Seat Management:Create a database or data structure to store information about buses, including their routes, schedules, and seat availability.</a:t>
            </a:r>
          </a:p>
          <a:p>
            <a:pPr>
              <a:lnSpc>
                <a:spcPts val="2940"/>
              </a:lnSpc>
              <a:spcBef>
                <a:spcPct val="0"/>
              </a:spcBef>
            </a:pPr>
            <a:endParaRPr lang="en-US" sz="2100">
              <a:solidFill>
                <a:srgbClr val="000000"/>
              </a:solidFill>
              <a:latin typeface="Montserrat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2DFD3"/>
        </a:solidFill>
        <a:effectLst/>
      </p:bgPr>
    </p:bg>
    <p:spTree>
      <p:nvGrpSpPr>
        <p:cNvPr id="1" name=""/>
        <p:cNvGrpSpPr/>
        <p:nvPr/>
      </p:nvGrpSpPr>
      <p:grpSpPr>
        <a:xfrm>
          <a:off x="0" y="0"/>
          <a:ext cx="0" cy="0"/>
          <a:chOff x="0" y="0"/>
          <a:chExt cx="0" cy="0"/>
        </a:xfrm>
      </p:grpSpPr>
      <p:sp>
        <p:nvSpPr>
          <p:cNvPr id="2" name="AutoShape 2"/>
          <p:cNvSpPr/>
          <p:nvPr/>
        </p:nvSpPr>
        <p:spPr>
          <a:xfrm>
            <a:off x="1028700" y="9470421"/>
            <a:ext cx="16230600" cy="0"/>
          </a:xfrm>
          <a:prstGeom prst="line">
            <a:avLst/>
          </a:prstGeom>
          <a:ln w="19050" cap="flat">
            <a:solidFill>
              <a:srgbClr val="150D0A"/>
            </a:solidFill>
            <a:prstDash val="solid"/>
            <a:headEnd type="none" w="sm" len="sm"/>
            <a:tailEnd type="none" w="sm" len="sm"/>
          </a:ln>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942644" y="267101"/>
            <a:ext cx="8446779" cy="8708020"/>
          </a:xfrm>
          <a:prstGeom prst="rect">
            <a:avLst/>
          </a:prstGeom>
        </p:spPr>
      </p:pic>
      <p:sp>
        <p:nvSpPr>
          <p:cNvPr id="4" name="TextBox 4"/>
          <p:cNvSpPr txBox="1"/>
          <p:nvPr/>
        </p:nvSpPr>
        <p:spPr>
          <a:xfrm>
            <a:off x="10764130" y="9689496"/>
            <a:ext cx="6495170" cy="356235"/>
          </a:xfrm>
          <a:prstGeom prst="rect">
            <a:avLst/>
          </a:prstGeom>
        </p:spPr>
        <p:txBody>
          <a:bodyPr lIns="0" tIns="0" rIns="0" bIns="0" rtlCol="0" anchor="t">
            <a:spAutoFit/>
          </a:bodyPr>
          <a:lstStyle/>
          <a:p>
            <a:pPr algn="r">
              <a:lnSpc>
                <a:spcPts val="2940"/>
              </a:lnSpc>
            </a:pPr>
            <a:r>
              <a:rPr lang="en-US" sz="2100">
                <a:solidFill>
                  <a:srgbClr val="150D0A"/>
                </a:solidFill>
                <a:latin typeface="Anaktoria"/>
              </a:rPr>
              <a:t>Submitted by-Shahriar Kabir Omi and Teams</a:t>
            </a:r>
          </a:p>
        </p:txBody>
      </p:sp>
      <p:sp>
        <p:nvSpPr>
          <p:cNvPr id="5" name="TextBox 5"/>
          <p:cNvSpPr txBox="1"/>
          <p:nvPr/>
        </p:nvSpPr>
        <p:spPr>
          <a:xfrm>
            <a:off x="1028700" y="9689496"/>
            <a:ext cx="6495170" cy="356235"/>
          </a:xfrm>
          <a:prstGeom prst="rect">
            <a:avLst/>
          </a:prstGeom>
        </p:spPr>
        <p:txBody>
          <a:bodyPr lIns="0" tIns="0" rIns="0" bIns="0" rtlCol="0" anchor="t">
            <a:spAutoFit/>
          </a:bodyPr>
          <a:lstStyle/>
          <a:p>
            <a:pPr>
              <a:lnSpc>
                <a:spcPts val="2940"/>
              </a:lnSpc>
            </a:pPr>
            <a:r>
              <a:rPr lang="en-US" sz="2100">
                <a:solidFill>
                  <a:srgbClr val="150D0A"/>
                </a:solidFill>
                <a:latin typeface="Anaktoria"/>
              </a:rPr>
              <a:t>Eastern University, Depertment of CSE, Batch 34</a:t>
            </a:r>
          </a:p>
        </p:txBody>
      </p:sp>
      <p:grpSp>
        <p:nvGrpSpPr>
          <p:cNvPr id="6" name="Group 6"/>
          <p:cNvGrpSpPr/>
          <p:nvPr/>
        </p:nvGrpSpPr>
        <p:grpSpPr>
          <a:xfrm>
            <a:off x="466393" y="468495"/>
            <a:ext cx="1962308" cy="196230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CCB40"/>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1379346" y="777923"/>
            <a:ext cx="6495170" cy="1401407"/>
          </a:xfrm>
          <a:prstGeom prst="rect">
            <a:avLst/>
          </a:prstGeom>
        </p:spPr>
        <p:txBody>
          <a:bodyPr lIns="0" tIns="0" rIns="0" bIns="0" rtlCol="0" anchor="t">
            <a:spAutoFit/>
          </a:bodyPr>
          <a:lstStyle/>
          <a:p>
            <a:pPr algn="just">
              <a:lnSpc>
                <a:spcPts val="11480"/>
              </a:lnSpc>
            </a:pPr>
            <a:r>
              <a:rPr lang="en-US" sz="8200" spc="-164" dirty="0">
                <a:solidFill>
                  <a:srgbClr val="000000"/>
                </a:solidFill>
                <a:latin typeface="RoxboroughCF"/>
              </a:rPr>
              <a:t>TIMELINE</a:t>
            </a:r>
          </a:p>
        </p:txBody>
      </p:sp>
      <p:sp>
        <p:nvSpPr>
          <p:cNvPr id="10" name="TextBox 10"/>
          <p:cNvSpPr txBox="1"/>
          <p:nvPr/>
        </p:nvSpPr>
        <p:spPr>
          <a:xfrm>
            <a:off x="14567961" y="1238420"/>
            <a:ext cx="2189934" cy="507413"/>
          </a:xfrm>
          <a:prstGeom prst="rect">
            <a:avLst/>
          </a:prstGeom>
        </p:spPr>
        <p:txBody>
          <a:bodyPr lIns="0" tIns="0" rIns="0" bIns="0" rtlCol="0" anchor="t">
            <a:spAutoFit/>
          </a:bodyPr>
          <a:lstStyle/>
          <a:p>
            <a:pPr algn="just">
              <a:lnSpc>
                <a:spcPts val="4056"/>
              </a:lnSpc>
            </a:pPr>
            <a:r>
              <a:rPr lang="en-US" sz="2897" spc="-57">
                <a:solidFill>
                  <a:srgbClr val="FFFFFF"/>
                </a:solidFill>
                <a:latin typeface="Anaktoria"/>
              </a:rPr>
              <a:t>PLANNING</a:t>
            </a:r>
          </a:p>
        </p:txBody>
      </p:sp>
      <p:sp>
        <p:nvSpPr>
          <p:cNvPr id="11" name="TextBox 11"/>
          <p:cNvSpPr txBox="1"/>
          <p:nvPr/>
        </p:nvSpPr>
        <p:spPr>
          <a:xfrm>
            <a:off x="9416998" y="2436865"/>
            <a:ext cx="2189934" cy="507413"/>
          </a:xfrm>
          <a:prstGeom prst="rect">
            <a:avLst/>
          </a:prstGeom>
        </p:spPr>
        <p:txBody>
          <a:bodyPr lIns="0" tIns="0" rIns="0" bIns="0" rtlCol="0" anchor="t">
            <a:spAutoFit/>
          </a:bodyPr>
          <a:lstStyle/>
          <a:p>
            <a:pPr algn="r">
              <a:lnSpc>
                <a:spcPts val="4056"/>
              </a:lnSpc>
            </a:pPr>
            <a:r>
              <a:rPr lang="en-US" sz="2897" spc="-57" dirty="0">
                <a:solidFill>
                  <a:srgbClr val="FFFFFF"/>
                </a:solidFill>
                <a:latin typeface="Anaktoria"/>
              </a:rPr>
              <a:t>DESIGNING</a:t>
            </a:r>
          </a:p>
        </p:txBody>
      </p:sp>
      <p:sp>
        <p:nvSpPr>
          <p:cNvPr id="12" name="TextBox 12"/>
          <p:cNvSpPr txBox="1"/>
          <p:nvPr/>
        </p:nvSpPr>
        <p:spPr>
          <a:xfrm>
            <a:off x="14427568" y="3692564"/>
            <a:ext cx="3465096" cy="505844"/>
          </a:xfrm>
          <a:prstGeom prst="rect">
            <a:avLst/>
          </a:prstGeom>
        </p:spPr>
        <p:txBody>
          <a:bodyPr wrap="square" lIns="0" tIns="0" rIns="0" bIns="0" rtlCol="0" anchor="t">
            <a:spAutoFit/>
          </a:bodyPr>
          <a:lstStyle/>
          <a:p>
            <a:pPr algn="just">
              <a:lnSpc>
                <a:spcPts val="4056"/>
              </a:lnSpc>
            </a:pPr>
            <a:r>
              <a:rPr lang="en-US" sz="2400" spc="-57" dirty="0">
                <a:solidFill>
                  <a:srgbClr val="FFFFFF"/>
                </a:solidFill>
                <a:latin typeface="Anaktoria"/>
              </a:rPr>
              <a:t>IMPLEMENTATION</a:t>
            </a:r>
          </a:p>
        </p:txBody>
      </p:sp>
      <p:sp>
        <p:nvSpPr>
          <p:cNvPr id="13" name="TextBox 13"/>
          <p:cNvSpPr txBox="1"/>
          <p:nvPr/>
        </p:nvSpPr>
        <p:spPr>
          <a:xfrm>
            <a:off x="9428101" y="4834219"/>
            <a:ext cx="2189934" cy="507413"/>
          </a:xfrm>
          <a:prstGeom prst="rect">
            <a:avLst/>
          </a:prstGeom>
        </p:spPr>
        <p:txBody>
          <a:bodyPr lIns="0" tIns="0" rIns="0" bIns="0" rtlCol="0" anchor="t">
            <a:spAutoFit/>
          </a:bodyPr>
          <a:lstStyle/>
          <a:p>
            <a:pPr algn="r">
              <a:lnSpc>
                <a:spcPts val="4056"/>
              </a:lnSpc>
            </a:pPr>
            <a:r>
              <a:rPr lang="en-US" sz="2897" spc="-57" dirty="0">
                <a:solidFill>
                  <a:srgbClr val="FFFFFF"/>
                </a:solidFill>
                <a:latin typeface="Anaktoria"/>
              </a:rPr>
              <a:t>INTERFACE</a:t>
            </a:r>
          </a:p>
        </p:txBody>
      </p:sp>
      <p:sp>
        <p:nvSpPr>
          <p:cNvPr id="14" name="TextBox 14"/>
          <p:cNvSpPr txBox="1"/>
          <p:nvPr/>
        </p:nvSpPr>
        <p:spPr>
          <a:xfrm>
            <a:off x="14567961" y="6147757"/>
            <a:ext cx="2189934" cy="507413"/>
          </a:xfrm>
          <a:prstGeom prst="rect">
            <a:avLst/>
          </a:prstGeom>
        </p:spPr>
        <p:txBody>
          <a:bodyPr lIns="0" tIns="0" rIns="0" bIns="0" rtlCol="0" anchor="t">
            <a:spAutoFit/>
          </a:bodyPr>
          <a:lstStyle/>
          <a:p>
            <a:pPr algn="just">
              <a:lnSpc>
                <a:spcPts val="4056"/>
              </a:lnSpc>
            </a:pPr>
            <a:r>
              <a:rPr lang="en-US" sz="2897" spc="-57" dirty="0">
                <a:solidFill>
                  <a:srgbClr val="FFFFFF"/>
                </a:solidFill>
                <a:latin typeface="Anaktoria"/>
              </a:rPr>
              <a:t>TESTING</a:t>
            </a:r>
          </a:p>
        </p:txBody>
      </p:sp>
      <p:sp>
        <p:nvSpPr>
          <p:cNvPr id="15" name="TextBox 15"/>
          <p:cNvSpPr txBox="1"/>
          <p:nvPr/>
        </p:nvSpPr>
        <p:spPr>
          <a:xfrm>
            <a:off x="9028948" y="7511769"/>
            <a:ext cx="2675391" cy="505844"/>
          </a:xfrm>
          <a:prstGeom prst="rect">
            <a:avLst/>
          </a:prstGeom>
        </p:spPr>
        <p:txBody>
          <a:bodyPr wrap="square" lIns="0" tIns="0" rIns="0" bIns="0" rtlCol="0" anchor="t">
            <a:spAutoFit/>
          </a:bodyPr>
          <a:lstStyle/>
          <a:p>
            <a:pPr algn="r">
              <a:lnSpc>
                <a:spcPts val="4056"/>
              </a:lnSpc>
            </a:pPr>
            <a:r>
              <a:rPr lang="en-US" sz="2897" spc="-57" dirty="0">
                <a:solidFill>
                  <a:srgbClr val="FFFFFF"/>
                </a:solidFill>
                <a:latin typeface="Anaktoria"/>
              </a:rPr>
              <a:t>DEPLOYMENT</a:t>
            </a:r>
          </a:p>
        </p:txBody>
      </p:sp>
      <p:sp>
        <p:nvSpPr>
          <p:cNvPr id="16" name="TextBox 16"/>
          <p:cNvSpPr txBox="1"/>
          <p:nvPr/>
        </p:nvSpPr>
        <p:spPr>
          <a:xfrm>
            <a:off x="886874" y="2396775"/>
            <a:ext cx="7412136" cy="7039619"/>
          </a:xfrm>
          <a:prstGeom prst="rect">
            <a:avLst/>
          </a:prstGeom>
        </p:spPr>
        <p:txBody>
          <a:bodyPr wrap="square" lIns="0" tIns="0" rIns="0" bIns="0" rtlCol="0" anchor="t">
            <a:spAutoFit/>
          </a:bodyPr>
          <a:lstStyle/>
          <a:p>
            <a:pPr algn="just">
              <a:lnSpc>
                <a:spcPts val="2940"/>
              </a:lnSpc>
            </a:pPr>
            <a:r>
              <a:rPr lang="en-GB" sz="2100" dirty="0">
                <a:solidFill>
                  <a:srgbClr val="150D0A"/>
                </a:solidFill>
                <a:latin typeface="Montserrat"/>
              </a:rPr>
              <a:t>Planning and Design (4 hours): Define the requirements and objectives of the system. Design the basic structure, including data structures and functions.</a:t>
            </a:r>
          </a:p>
          <a:p>
            <a:pPr algn="just">
              <a:lnSpc>
                <a:spcPts val="2940"/>
              </a:lnSpc>
            </a:pPr>
            <a:endParaRPr lang="en-GB" sz="2100" dirty="0">
              <a:solidFill>
                <a:srgbClr val="150D0A"/>
              </a:solidFill>
              <a:latin typeface="Montserrat"/>
            </a:endParaRPr>
          </a:p>
          <a:p>
            <a:pPr algn="just">
              <a:lnSpc>
                <a:spcPts val="2940"/>
              </a:lnSpc>
            </a:pPr>
            <a:r>
              <a:rPr lang="en-GB" sz="2100" dirty="0">
                <a:solidFill>
                  <a:srgbClr val="150D0A"/>
                </a:solidFill>
                <a:latin typeface="Montserrat"/>
              </a:rPr>
              <a:t>Implementation of Seat Reservation Logic (6 hours): Write the code to display available seats, reserve a seat, and cancel seat reservations. Test the functionality to ensure it works as expected.</a:t>
            </a:r>
          </a:p>
          <a:p>
            <a:pPr algn="just">
              <a:lnSpc>
                <a:spcPts val="2940"/>
              </a:lnSpc>
            </a:pPr>
            <a:endParaRPr lang="en-GB" sz="2100" dirty="0">
              <a:solidFill>
                <a:srgbClr val="150D0A"/>
              </a:solidFill>
              <a:latin typeface="Montserrat"/>
            </a:endParaRPr>
          </a:p>
          <a:p>
            <a:pPr algn="just">
              <a:lnSpc>
                <a:spcPts val="2940"/>
              </a:lnSpc>
            </a:pPr>
            <a:r>
              <a:rPr lang="en-GB" sz="2100" dirty="0">
                <a:solidFill>
                  <a:srgbClr val="150D0A"/>
                </a:solidFill>
                <a:latin typeface="Montserrat"/>
              </a:rPr>
              <a:t>User Interface Development (2 hours): Enhance the program by adding a user-friendly interface. This can include menu options, input validation, and error handling.</a:t>
            </a:r>
          </a:p>
          <a:p>
            <a:pPr algn="just">
              <a:lnSpc>
                <a:spcPts val="2940"/>
              </a:lnSpc>
            </a:pPr>
            <a:endParaRPr lang="en-GB" sz="2100" dirty="0">
              <a:solidFill>
                <a:srgbClr val="150D0A"/>
              </a:solidFill>
              <a:latin typeface="Montserrat"/>
            </a:endParaRPr>
          </a:p>
          <a:p>
            <a:pPr algn="just">
              <a:lnSpc>
                <a:spcPts val="2940"/>
              </a:lnSpc>
            </a:pPr>
            <a:r>
              <a:rPr lang="en-GB" sz="2100" dirty="0">
                <a:solidFill>
                  <a:srgbClr val="150D0A"/>
                </a:solidFill>
                <a:latin typeface="Montserrat"/>
              </a:rPr>
              <a:t>Testing and Bug Fixing (2 hours): Test the system thoroughly, identify any bugs or issues, and fix them accordingly. Conduct different test scenarios to ensure the reliability of the system.</a:t>
            </a:r>
            <a:endParaRPr lang="en-US" sz="2100" dirty="0">
              <a:solidFill>
                <a:srgbClr val="150D0A"/>
              </a:solidFill>
              <a:latin typeface="Montserrat"/>
            </a:endParaRPr>
          </a:p>
        </p:txBody>
      </p:sp>
      <p:sp>
        <p:nvSpPr>
          <p:cNvPr id="17" name="TextBox 17"/>
          <p:cNvSpPr txBox="1"/>
          <p:nvPr/>
        </p:nvSpPr>
        <p:spPr>
          <a:xfrm>
            <a:off x="13804878" y="2290575"/>
            <a:ext cx="3673329" cy="791242"/>
          </a:xfrm>
          <a:prstGeom prst="rect">
            <a:avLst/>
          </a:prstGeom>
        </p:spPr>
        <p:txBody>
          <a:bodyPr lIns="0" tIns="0" rIns="0" bIns="0" rtlCol="0" anchor="t">
            <a:spAutoFit/>
          </a:bodyPr>
          <a:lstStyle/>
          <a:p>
            <a:pPr algn="ctr">
              <a:lnSpc>
                <a:spcPts val="2100"/>
              </a:lnSpc>
            </a:pPr>
            <a:r>
              <a:rPr lang="en-GB" sz="1600" dirty="0">
                <a:solidFill>
                  <a:srgbClr val="150D0A"/>
                </a:solidFill>
                <a:latin typeface="Montserrat"/>
              </a:rPr>
              <a:t>Design the basic structure, including data structures and functions.</a:t>
            </a:r>
            <a:endParaRPr lang="en-US" sz="1600" dirty="0">
              <a:solidFill>
                <a:srgbClr val="150D0A"/>
              </a:solidFill>
              <a:latin typeface="Montserrat"/>
            </a:endParaRPr>
          </a:p>
        </p:txBody>
      </p:sp>
      <p:sp>
        <p:nvSpPr>
          <p:cNvPr id="18" name="TextBox 18"/>
          <p:cNvSpPr txBox="1"/>
          <p:nvPr/>
        </p:nvSpPr>
        <p:spPr>
          <a:xfrm>
            <a:off x="14011715" y="4614797"/>
            <a:ext cx="3673329" cy="1057405"/>
          </a:xfrm>
          <a:prstGeom prst="rect">
            <a:avLst/>
          </a:prstGeom>
        </p:spPr>
        <p:txBody>
          <a:bodyPr lIns="0" tIns="0" rIns="0" bIns="0" rtlCol="0" anchor="t">
            <a:spAutoFit/>
          </a:bodyPr>
          <a:lstStyle/>
          <a:p>
            <a:pPr algn="ctr">
              <a:lnSpc>
                <a:spcPts val="2100"/>
              </a:lnSpc>
            </a:pPr>
            <a:r>
              <a:rPr lang="en-GB" sz="1600" dirty="0">
                <a:solidFill>
                  <a:srgbClr val="150D0A"/>
                </a:solidFill>
                <a:latin typeface="Montserrat"/>
              </a:rPr>
              <a:t>Enhance the program by adding a user-friendly interface. This can include menu options, input validation, and error handling.</a:t>
            </a:r>
            <a:endParaRPr lang="en-US" sz="1600" dirty="0">
              <a:solidFill>
                <a:srgbClr val="150D0A"/>
              </a:solidFill>
              <a:latin typeface="Montserrat"/>
            </a:endParaRPr>
          </a:p>
        </p:txBody>
      </p:sp>
      <p:sp>
        <p:nvSpPr>
          <p:cNvPr id="19" name="TextBox 19"/>
          <p:cNvSpPr txBox="1"/>
          <p:nvPr/>
        </p:nvSpPr>
        <p:spPr>
          <a:xfrm>
            <a:off x="14011715" y="7157816"/>
            <a:ext cx="3673329" cy="1326710"/>
          </a:xfrm>
          <a:prstGeom prst="rect">
            <a:avLst/>
          </a:prstGeom>
        </p:spPr>
        <p:txBody>
          <a:bodyPr lIns="0" tIns="0" rIns="0" bIns="0" rtlCol="0" anchor="t">
            <a:spAutoFit/>
          </a:bodyPr>
          <a:lstStyle/>
          <a:p>
            <a:pPr algn="ctr">
              <a:lnSpc>
                <a:spcPts val="2100"/>
              </a:lnSpc>
            </a:pPr>
            <a:r>
              <a:rPr lang="en-GB" sz="1600" dirty="0">
                <a:solidFill>
                  <a:srgbClr val="150D0A"/>
                </a:solidFill>
                <a:latin typeface="Montserrat"/>
              </a:rPr>
              <a:t>Review the entire project, ensure all documentation is complete, and deliver the final solution. Celebrate the successful completion of the bus reservation system project!</a:t>
            </a:r>
            <a:endParaRPr lang="en-US" sz="1600" dirty="0">
              <a:solidFill>
                <a:srgbClr val="150D0A"/>
              </a:solidFill>
              <a:latin typeface="Montserrat"/>
            </a:endParaRPr>
          </a:p>
        </p:txBody>
      </p:sp>
      <p:sp>
        <p:nvSpPr>
          <p:cNvPr id="20" name="TextBox 20"/>
          <p:cNvSpPr txBox="1"/>
          <p:nvPr/>
        </p:nvSpPr>
        <p:spPr>
          <a:xfrm>
            <a:off x="8546640" y="3569742"/>
            <a:ext cx="3673329" cy="788101"/>
          </a:xfrm>
          <a:prstGeom prst="rect">
            <a:avLst/>
          </a:prstGeom>
        </p:spPr>
        <p:txBody>
          <a:bodyPr lIns="0" tIns="0" rIns="0" bIns="0" rtlCol="0" anchor="t">
            <a:spAutoFit/>
          </a:bodyPr>
          <a:lstStyle/>
          <a:p>
            <a:pPr algn="ctr">
              <a:lnSpc>
                <a:spcPts val="2100"/>
              </a:lnSpc>
            </a:pPr>
            <a:r>
              <a:rPr lang="en-GB" sz="1600" dirty="0">
                <a:solidFill>
                  <a:srgbClr val="150D0A"/>
                </a:solidFill>
                <a:latin typeface="Montserrat"/>
              </a:rPr>
              <a:t>Write the code to display available seats, reserve a seat, and cancel seat reservations. </a:t>
            </a:r>
            <a:endParaRPr lang="en-US" sz="1600" dirty="0">
              <a:solidFill>
                <a:srgbClr val="150D0A"/>
              </a:solidFill>
              <a:latin typeface="Montserrat"/>
            </a:endParaRPr>
          </a:p>
        </p:txBody>
      </p:sp>
      <p:sp>
        <p:nvSpPr>
          <p:cNvPr id="21" name="TextBox 21"/>
          <p:cNvSpPr txBox="1"/>
          <p:nvPr/>
        </p:nvSpPr>
        <p:spPr>
          <a:xfrm>
            <a:off x="8335182" y="5888553"/>
            <a:ext cx="3673329" cy="788101"/>
          </a:xfrm>
          <a:prstGeom prst="rect">
            <a:avLst/>
          </a:prstGeom>
        </p:spPr>
        <p:txBody>
          <a:bodyPr lIns="0" tIns="0" rIns="0" bIns="0" rtlCol="0" anchor="t">
            <a:spAutoFit/>
          </a:bodyPr>
          <a:lstStyle/>
          <a:p>
            <a:pPr algn="ctr">
              <a:lnSpc>
                <a:spcPts val="2100"/>
              </a:lnSpc>
            </a:pPr>
            <a:r>
              <a:rPr lang="en-GB" sz="1600" dirty="0">
                <a:solidFill>
                  <a:srgbClr val="150D0A"/>
                </a:solidFill>
                <a:latin typeface="Montserrat"/>
              </a:rPr>
              <a:t>Test the system thoroughly, identify any bugs or issues, and fix them accordingly.</a:t>
            </a:r>
            <a:endParaRPr lang="en-US" sz="1600" dirty="0">
              <a:solidFill>
                <a:srgbClr val="150D0A"/>
              </a:solidFill>
              <a:latin typeface="Montserrat"/>
            </a:endParaRPr>
          </a:p>
        </p:txBody>
      </p:sp>
      <p:sp>
        <p:nvSpPr>
          <p:cNvPr id="22" name="TextBox 22"/>
          <p:cNvSpPr txBox="1"/>
          <p:nvPr/>
        </p:nvSpPr>
        <p:spPr>
          <a:xfrm>
            <a:off x="8751862" y="8397808"/>
            <a:ext cx="3673329" cy="791242"/>
          </a:xfrm>
          <a:prstGeom prst="rect">
            <a:avLst/>
          </a:prstGeom>
        </p:spPr>
        <p:txBody>
          <a:bodyPr lIns="0" tIns="0" rIns="0" bIns="0" rtlCol="0" anchor="t">
            <a:spAutoFit/>
          </a:bodyPr>
          <a:lstStyle/>
          <a:p>
            <a:pPr algn="ctr">
              <a:lnSpc>
                <a:spcPts val="2100"/>
              </a:lnSpc>
            </a:pPr>
            <a:r>
              <a:rPr lang="en-GB" sz="1600" dirty="0">
                <a:solidFill>
                  <a:srgbClr val="150D0A"/>
                </a:solidFill>
                <a:latin typeface="Montserrat"/>
              </a:rPr>
              <a:t>Perform a final round of testing to ensure all functionalities are working correctly.</a:t>
            </a:r>
            <a:endParaRPr lang="en-US" sz="1600" dirty="0">
              <a:solidFill>
                <a:srgbClr val="150D0A"/>
              </a:solidFill>
              <a:latin typeface="Montserrat"/>
            </a:endParaRPr>
          </a:p>
        </p:txBody>
      </p:sp>
      <p:sp>
        <p:nvSpPr>
          <p:cNvPr id="23" name="TextBox 23"/>
          <p:cNvSpPr txBox="1"/>
          <p:nvPr/>
        </p:nvSpPr>
        <p:spPr>
          <a:xfrm>
            <a:off x="13132349" y="1082025"/>
            <a:ext cx="1085689" cy="705904"/>
          </a:xfrm>
          <a:prstGeom prst="rect">
            <a:avLst/>
          </a:prstGeom>
        </p:spPr>
        <p:txBody>
          <a:bodyPr lIns="0" tIns="0" rIns="0" bIns="0" rtlCol="0" anchor="t">
            <a:spAutoFit/>
          </a:bodyPr>
          <a:lstStyle/>
          <a:p>
            <a:pPr algn="ctr">
              <a:lnSpc>
                <a:spcPts val="5713"/>
              </a:lnSpc>
            </a:pPr>
            <a:r>
              <a:rPr lang="en-US" sz="4081" spc="-81">
                <a:solidFill>
                  <a:srgbClr val="000000"/>
                </a:solidFill>
                <a:latin typeface="RoxboroughCF Bold"/>
              </a:rPr>
              <a:t>01</a:t>
            </a:r>
          </a:p>
        </p:txBody>
      </p:sp>
      <p:sp>
        <p:nvSpPr>
          <p:cNvPr id="24" name="TextBox 24"/>
          <p:cNvSpPr txBox="1"/>
          <p:nvPr/>
        </p:nvSpPr>
        <p:spPr>
          <a:xfrm>
            <a:off x="11808535" y="2328094"/>
            <a:ext cx="1085689" cy="705904"/>
          </a:xfrm>
          <a:prstGeom prst="rect">
            <a:avLst/>
          </a:prstGeom>
        </p:spPr>
        <p:txBody>
          <a:bodyPr lIns="0" tIns="0" rIns="0" bIns="0" rtlCol="0" anchor="t">
            <a:spAutoFit/>
          </a:bodyPr>
          <a:lstStyle/>
          <a:p>
            <a:pPr algn="ctr">
              <a:lnSpc>
                <a:spcPts val="5713"/>
              </a:lnSpc>
            </a:pPr>
            <a:r>
              <a:rPr lang="en-US" sz="4081" spc="-81">
                <a:solidFill>
                  <a:srgbClr val="000000"/>
                </a:solidFill>
                <a:latin typeface="RoxboroughCF Bold"/>
              </a:rPr>
              <a:t>02</a:t>
            </a:r>
          </a:p>
        </p:txBody>
      </p:sp>
      <p:sp>
        <p:nvSpPr>
          <p:cNvPr id="25" name="TextBox 25"/>
          <p:cNvSpPr txBox="1"/>
          <p:nvPr/>
        </p:nvSpPr>
        <p:spPr>
          <a:xfrm>
            <a:off x="13094249" y="3609057"/>
            <a:ext cx="1085689" cy="705904"/>
          </a:xfrm>
          <a:prstGeom prst="rect">
            <a:avLst/>
          </a:prstGeom>
        </p:spPr>
        <p:txBody>
          <a:bodyPr lIns="0" tIns="0" rIns="0" bIns="0" rtlCol="0" anchor="t">
            <a:spAutoFit/>
          </a:bodyPr>
          <a:lstStyle/>
          <a:p>
            <a:pPr algn="ctr">
              <a:lnSpc>
                <a:spcPts val="5713"/>
              </a:lnSpc>
            </a:pPr>
            <a:r>
              <a:rPr lang="en-US" sz="4081" spc="-81">
                <a:solidFill>
                  <a:srgbClr val="000000"/>
                </a:solidFill>
                <a:latin typeface="RoxboroughCF Bold"/>
              </a:rPr>
              <a:t>03</a:t>
            </a:r>
          </a:p>
        </p:txBody>
      </p:sp>
      <p:sp>
        <p:nvSpPr>
          <p:cNvPr id="26" name="TextBox 26"/>
          <p:cNvSpPr txBox="1"/>
          <p:nvPr/>
        </p:nvSpPr>
        <p:spPr>
          <a:xfrm>
            <a:off x="11818060" y="4725448"/>
            <a:ext cx="1085689" cy="705904"/>
          </a:xfrm>
          <a:prstGeom prst="rect">
            <a:avLst/>
          </a:prstGeom>
        </p:spPr>
        <p:txBody>
          <a:bodyPr lIns="0" tIns="0" rIns="0" bIns="0" rtlCol="0" anchor="t">
            <a:spAutoFit/>
          </a:bodyPr>
          <a:lstStyle/>
          <a:p>
            <a:pPr algn="ctr">
              <a:lnSpc>
                <a:spcPts val="5713"/>
              </a:lnSpc>
            </a:pPr>
            <a:r>
              <a:rPr lang="en-US" sz="4081" spc="-81">
                <a:solidFill>
                  <a:srgbClr val="000000"/>
                </a:solidFill>
                <a:latin typeface="RoxboroughCF Bold"/>
              </a:rPr>
              <a:t>04</a:t>
            </a:r>
          </a:p>
        </p:txBody>
      </p:sp>
      <p:sp>
        <p:nvSpPr>
          <p:cNvPr id="27" name="TextBox 27"/>
          <p:cNvSpPr txBox="1"/>
          <p:nvPr/>
        </p:nvSpPr>
        <p:spPr>
          <a:xfrm>
            <a:off x="13103774" y="6038986"/>
            <a:ext cx="1085689" cy="705904"/>
          </a:xfrm>
          <a:prstGeom prst="rect">
            <a:avLst/>
          </a:prstGeom>
        </p:spPr>
        <p:txBody>
          <a:bodyPr lIns="0" tIns="0" rIns="0" bIns="0" rtlCol="0" anchor="t">
            <a:spAutoFit/>
          </a:bodyPr>
          <a:lstStyle/>
          <a:p>
            <a:pPr algn="ctr">
              <a:lnSpc>
                <a:spcPts val="5713"/>
              </a:lnSpc>
            </a:pPr>
            <a:r>
              <a:rPr lang="en-US" sz="4081" spc="-81">
                <a:solidFill>
                  <a:srgbClr val="000000"/>
                </a:solidFill>
                <a:latin typeface="RoxboroughCF Bold"/>
              </a:rPr>
              <a:t>05</a:t>
            </a:r>
          </a:p>
        </p:txBody>
      </p:sp>
      <p:sp>
        <p:nvSpPr>
          <p:cNvPr id="28" name="TextBox 28"/>
          <p:cNvSpPr txBox="1"/>
          <p:nvPr/>
        </p:nvSpPr>
        <p:spPr>
          <a:xfrm>
            <a:off x="11808535" y="7311709"/>
            <a:ext cx="1085689" cy="705904"/>
          </a:xfrm>
          <a:prstGeom prst="rect">
            <a:avLst/>
          </a:prstGeom>
        </p:spPr>
        <p:txBody>
          <a:bodyPr lIns="0" tIns="0" rIns="0" bIns="0" rtlCol="0" anchor="t">
            <a:spAutoFit/>
          </a:bodyPr>
          <a:lstStyle/>
          <a:p>
            <a:pPr algn="ctr">
              <a:lnSpc>
                <a:spcPts val="5713"/>
              </a:lnSpc>
            </a:pPr>
            <a:r>
              <a:rPr lang="en-US" sz="4081" spc="-81">
                <a:solidFill>
                  <a:srgbClr val="000000"/>
                </a:solidFill>
                <a:latin typeface="RoxboroughCF Bold"/>
              </a:rPr>
              <a:t>06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1979</Words>
  <Application>Microsoft Office PowerPoint</Application>
  <PresentationFormat>Custom</PresentationFormat>
  <Paragraphs>163</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Anaktoria</vt:lpstr>
      <vt:lpstr>Montserrat Bold</vt:lpstr>
      <vt:lpstr>Anaktoria Bold</vt:lpstr>
      <vt:lpstr>Montserrat</vt:lpstr>
      <vt:lpstr>RoxboroughCF</vt:lpstr>
      <vt:lpstr>RoxboroughCF Bold</vt:lpstr>
      <vt:lpstr>Montserrat Classic Bold</vt:lpstr>
      <vt:lpstr>Calibri</vt:lpstr>
      <vt:lpstr>Arial Black</vt:lpstr>
      <vt:lpstr>Consolas</vt:lpstr>
      <vt:lpstr>Montserrat Semi-Bold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 Minimalist Modern Project Proposal Presentation</dc:title>
  <cp:lastModifiedBy>shahriar.eu.cse34@gmail.com</cp:lastModifiedBy>
  <cp:revision>10</cp:revision>
  <dcterms:created xsi:type="dcterms:W3CDTF">2006-08-16T00:00:00Z</dcterms:created>
  <dcterms:modified xsi:type="dcterms:W3CDTF">2023-05-28T06:08:11Z</dcterms:modified>
  <dc:identifier>DAFjm_ToUNw</dc:identifier>
</cp:coreProperties>
</file>