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93" r:id="rId2"/>
    <p:sldId id="294" r:id="rId3"/>
    <p:sldId id="295" r:id="rId4"/>
    <p:sldId id="296" r:id="rId5"/>
    <p:sldId id="297" r:id="rId6"/>
    <p:sldId id="298" r:id="rId7"/>
    <p:sldId id="299" r:id="rId8"/>
    <p:sldId id="300" r:id="rId9"/>
    <p:sldId id="256" r:id="rId10"/>
    <p:sldId id="257" r:id="rId11"/>
    <p:sldId id="259" r:id="rId12"/>
    <p:sldId id="258" r:id="rId13"/>
    <p:sldId id="261" r:id="rId14"/>
    <p:sldId id="260"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301" r:id="rId34"/>
    <p:sldId id="302" r:id="rId35"/>
    <p:sldId id="303"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ED528-15AB-477C-A620-49D26FA7B4BB}" type="datetimeFigureOut">
              <a:rPr lang="en-US" smtClean="0"/>
              <a:t>4/26/2022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EDEEB-911D-4F6C-B9A4-B62B022197A2}" type="slidenum">
              <a:rPr lang="en-US" smtClean="0"/>
              <a:t>‹#›</a:t>
            </a:fld>
            <a:endParaRPr lang="en-US"/>
          </a:p>
        </p:txBody>
      </p:sp>
    </p:spTree>
    <p:extLst>
      <p:ext uri="{BB962C8B-B14F-4D97-AF65-F5344CB8AC3E}">
        <p14:creationId xmlns:p14="http://schemas.microsoft.com/office/powerpoint/2010/main" val="3520202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F0DE1C-22AD-4DE1-A525-4432F6E63646}"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D9312-34F1-4BF4-A11F-D869EA1D7965}"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9C64E-6DD2-4826-A7DC-9DD0E5B2C5FD}"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DD52A-9D09-4EAA-BA25-0DF7F517EA4B}"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95AAB-F64D-49C9-AE06-465BE165A3B6}"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7D5F43-6DC0-40C0-A134-7A8037BC6E1E}"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BF35B-0744-4CB3-B602-38AF1EC7B89D}" type="datetime1">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9254AD-E164-44E7-A514-A2D2D5AE196E}" type="datetime1">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E46BA-D872-46A7-BF72-2AEDFCA098F8}" type="datetime1">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AA7733-0354-405D-9051-C63BEB79A678}"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397E51-E19E-40F1-83E8-285CB156EC27}"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0B0C3-07AA-438D-87FF-9C921B1B55E5}" type="datetime1">
              <a:rPr lang="en-US" smtClean="0"/>
              <a:t>4/26/2022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Presented By</a:t>
            </a:r>
          </a:p>
          <a:p>
            <a:r>
              <a:rPr lang="en-US" dirty="0" smtClean="0"/>
              <a:t>Dr. Md. Zahid Hasan</a:t>
            </a:r>
          </a:p>
          <a:p>
            <a:r>
              <a:rPr lang="en-US" dirty="0" smtClean="0"/>
              <a:t>Associate Professor, CSE, DIU</a:t>
            </a:r>
            <a:endParaRPr lang="en-US" dirty="0"/>
          </a:p>
        </p:txBody>
      </p:sp>
    </p:spTree>
    <p:extLst>
      <p:ext uri="{BB962C8B-B14F-4D97-AF65-F5344CB8AC3E}">
        <p14:creationId xmlns:p14="http://schemas.microsoft.com/office/powerpoint/2010/main" val="1038858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just"/>
            <a:r>
              <a:rPr lang="en-US" sz="2000" dirty="0"/>
              <a:t>Linear Regression is the </a:t>
            </a:r>
            <a:r>
              <a:rPr lang="en-US" sz="2000" b="1" dirty="0"/>
              <a:t>supervised Machine Learning </a:t>
            </a:r>
            <a:r>
              <a:rPr lang="en-US" sz="2000" dirty="0"/>
              <a:t>model in which the model finds the best fit linear line between the independent and dependent variable </a:t>
            </a:r>
            <a:r>
              <a:rPr lang="en-US" sz="2000" dirty="0" err="1"/>
              <a:t>i.e</a:t>
            </a:r>
            <a:r>
              <a:rPr lang="en-US" sz="2000" dirty="0"/>
              <a:t> it finds the linear relationship between the dependent and independent variable</a:t>
            </a:r>
            <a:r>
              <a:rPr lang="en-US" sz="2000" dirty="0" smtClean="0"/>
              <a:t>.</a:t>
            </a:r>
          </a:p>
          <a:p>
            <a:pPr algn="just"/>
            <a:r>
              <a:rPr lang="en-US" sz="2000" dirty="0"/>
              <a:t>The core idea is to obtain a line that best fits the data. The best fit line is the one for which total prediction error (all data points) are as small as possible. Error is the distance between the point to the regression line.</a:t>
            </a:r>
          </a:p>
          <a:p>
            <a:endParaRPr lang="en-US" sz="1800" dirty="0">
              <a:latin typeface="Bahnschrift SemiBold Condensed"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343" y="4016829"/>
            <a:ext cx="28860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67211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Linear Regression</a:t>
            </a:r>
            <a:endParaRPr lang="en-US" dirty="0"/>
          </a:p>
        </p:txBody>
      </p:sp>
      <p:sp>
        <p:nvSpPr>
          <p:cNvPr id="3" name="Content Placeholder 2"/>
          <p:cNvSpPr>
            <a:spLocks noGrp="1"/>
          </p:cNvSpPr>
          <p:nvPr>
            <p:ph idx="1"/>
          </p:nvPr>
        </p:nvSpPr>
        <p:spPr/>
        <p:txBody>
          <a:bodyPr/>
          <a:lstStyle/>
          <a:p>
            <a:pPr algn="just"/>
            <a:r>
              <a:rPr lang="en-US" dirty="0"/>
              <a:t>Linear Regression is of </a:t>
            </a:r>
            <a:r>
              <a:rPr lang="en-US" b="1" dirty="0"/>
              <a:t>two types</a:t>
            </a:r>
            <a:r>
              <a:rPr lang="en-US" dirty="0"/>
              <a:t>: </a:t>
            </a:r>
            <a:r>
              <a:rPr lang="en-US" b="1" dirty="0"/>
              <a:t>Simple and Multiple</a:t>
            </a:r>
            <a:r>
              <a:rPr lang="en-US" dirty="0"/>
              <a:t>. </a:t>
            </a:r>
            <a:r>
              <a:rPr lang="en-US" b="1" dirty="0"/>
              <a:t>Simple Linear Regression</a:t>
            </a:r>
            <a:r>
              <a:rPr lang="en-US" dirty="0"/>
              <a:t> is where only one independent variable is present and the model has to find the linear relationship of it with the dependent variable</a:t>
            </a:r>
          </a:p>
          <a:p>
            <a:pPr algn="just"/>
            <a:r>
              <a:rPr lang="en-US" dirty="0"/>
              <a:t>Whereas, In </a:t>
            </a:r>
            <a:r>
              <a:rPr lang="en-US" b="1" dirty="0"/>
              <a:t>Multiple Linear Regression</a:t>
            </a:r>
            <a:r>
              <a:rPr lang="en-US" dirty="0"/>
              <a:t> there are more than one independent variables for the model to find the relationship.</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713816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Equation of Simple Linear Regression</a:t>
            </a:r>
            <a:endParaRPr lang="en-US" dirty="0"/>
          </a:p>
        </p:txBody>
      </p:sp>
      <p:sp>
        <p:nvSpPr>
          <p:cNvPr id="3" name="Content Placeholder 2"/>
          <p:cNvSpPr>
            <a:spLocks noGrp="1"/>
          </p:cNvSpPr>
          <p:nvPr>
            <p:ph idx="1"/>
          </p:nvPr>
        </p:nvSpPr>
        <p:spPr>
          <a:xfrm>
            <a:off x="457200" y="1600201"/>
            <a:ext cx="8229600" cy="1466906"/>
          </a:xfrm>
        </p:spPr>
        <p:txBody>
          <a:bodyPr>
            <a:normAutofit/>
          </a:bodyPr>
          <a:lstStyle/>
          <a:p>
            <a:r>
              <a:rPr lang="en-US" sz="2400" dirty="0" smtClean="0"/>
              <a:t>For </a:t>
            </a:r>
            <a:r>
              <a:rPr lang="en-US" sz="2400" dirty="0"/>
              <a:t>a set of data points: (</a:t>
            </a:r>
            <a:r>
              <a:rPr lang="en-US" sz="2400" dirty="0" err="1"/>
              <a:t>x</a:t>
            </a:r>
            <a:r>
              <a:rPr lang="en-US" sz="1400" dirty="0" err="1"/>
              <a:t>i</a:t>
            </a:r>
            <a:r>
              <a:rPr lang="en-US" sz="2400" dirty="0" err="1"/>
              <a:t>,y</a:t>
            </a:r>
            <a:r>
              <a:rPr lang="en-US" sz="1400" dirty="0" err="1"/>
              <a:t>i</a:t>
            </a:r>
            <a:r>
              <a:rPr lang="en-US" sz="2400" dirty="0"/>
              <a:t>), we can write the equation of the line as:</a:t>
            </a:r>
            <a:r>
              <a:rPr lang="en-US" dirty="0"/>
              <a:t/>
            </a:r>
            <a:br>
              <a:rPr lang="en-US" dirty="0"/>
            </a:b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077" y="2667000"/>
            <a:ext cx="1933845" cy="400106"/>
          </a:xfrm>
          <a:prstGeom prst="rect">
            <a:avLst/>
          </a:prstGeom>
        </p:spPr>
      </p:pic>
      <p:sp>
        <p:nvSpPr>
          <p:cNvPr id="7" name="Rectangle 6"/>
          <p:cNvSpPr/>
          <p:nvPr/>
        </p:nvSpPr>
        <p:spPr>
          <a:xfrm>
            <a:off x="1219200" y="3200400"/>
            <a:ext cx="7391400" cy="369332"/>
          </a:xfrm>
          <a:prstGeom prst="rect">
            <a:avLst/>
          </a:prstGeom>
        </p:spPr>
        <p:txBody>
          <a:bodyPr wrap="square">
            <a:spAutoFit/>
          </a:bodyPr>
          <a:lstStyle/>
          <a:p>
            <a:r>
              <a:rPr lang="en-US" dirty="0"/>
              <a:t>where </a:t>
            </a:r>
            <a:r>
              <a:rPr lang="en-US" dirty="0" err="1"/>
              <a:t>y</a:t>
            </a:r>
            <a:r>
              <a:rPr lang="en-US" sz="1100" dirty="0" err="1"/>
              <a:t>i</a:t>
            </a:r>
            <a:r>
              <a:rPr lang="en-US" dirty="0"/>
              <a:t> is the predicted y-value, not the actual y-values of our points.</a:t>
            </a:r>
          </a:p>
        </p:txBody>
      </p:sp>
      <p:sp>
        <p:nvSpPr>
          <p:cNvPr id="9" name="Content Placeholder 2"/>
          <p:cNvSpPr txBox="1">
            <a:spLocks/>
          </p:cNvSpPr>
          <p:nvPr/>
        </p:nvSpPr>
        <p:spPr>
          <a:xfrm>
            <a:off x="533400" y="3810000"/>
            <a:ext cx="8229600"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The gradient - m and y-intercept - c are called fit parameters. By using the method of linear regression (also called the method of least squares fitting), we can calculate the values for the two parameters and plot our line of best fit.</a:t>
            </a:r>
          </a:p>
          <a:p>
            <a:r>
              <a:rPr lang="en-US" sz="2200" dirty="0" smtClean="0"/>
              <a:t>Calculate Slope and Intercept by using the formula</a:t>
            </a:r>
            <a:r>
              <a:rPr lang="en-US" dirty="0" smtClean="0"/>
              <a:t/>
            </a:r>
            <a:br>
              <a:rPr lang="en-US" dirty="0" smtClean="0"/>
            </a:br>
            <a:endParaRPr lang="en-US"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5662318"/>
            <a:ext cx="3200400" cy="101237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656928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Dataset for Simple Linear Regression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44409175"/>
              </p:ext>
            </p:extLst>
          </p:nvPr>
        </p:nvGraphicFramePr>
        <p:xfrm>
          <a:off x="1524000" y="2514600"/>
          <a:ext cx="6096000" cy="2647315"/>
        </p:xfrm>
        <a:graphic>
          <a:graphicData uri="http://schemas.openxmlformats.org/drawingml/2006/table">
            <a:tbl>
              <a:tblPr firstRow="1" bandRow="1">
                <a:tableStyleId>{5C22544A-7EE6-4342-B048-85BDC9FD1C3A}</a:tableStyleId>
              </a:tblPr>
              <a:tblGrid>
                <a:gridCol w="838200"/>
                <a:gridCol w="2362200"/>
                <a:gridCol w="2895600"/>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effectLst/>
                        </a:rPr>
                        <a:t>Years Experience</a:t>
                      </a:r>
                    </a:p>
                  </a:txBody>
                  <a:tcPr/>
                </a:tc>
                <a:tc>
                  <a:txBody>
                    <a:bodyPr/>
                    <a:lstStyle/>
                    <a:p>
                      <a:r>
                        <a:rPr lang="en-US" dirty="0" smtClean="0"/>
                        <a:t>Salary</a:t>
                      </a:r>
                      <a:endParaRPr lang="en-US" dirty="0"/>
                    </a:p>
                  </a:txBody>
                  <a:tcPr/>
                </a:tc>
              </a:tr>
              <a:tr h="370840">
                <a:tc>
                  <a:txBody>
                    <a:bodyPr/>
                    <a:lstStyle/>
                    <a:p>
                      <a:pPr algn="r" fontAlgn="t"/>
                      <a:r>
                        <a:rPr lang="en-US" dirty="0" smtClean="0">
                          <a:effectLst/>
                          <a:latin typeface="ui-monospace"/>
                        </a:rPr>
                        <a:t>1</a:t>
                      </a:r>
                      <a:endParaRPr lang="en-US" dirty="0">
                        <a:effectLst/>
                        <a:latin typeface="ui-monospace"/>
                      </a:endParaRPr>
                    </a:p>
                  </a:txBody>
                  <a:tcPr marL="76200" marR="76200" marT="95250" marB="85725"/>
                </a:tc>
                <a:tc>
                  <a:txBody>
                    <a:bodyPr/>
                    <a:lstStyle/>
                    <a:p>
                      <a:pPr algn="l"/>
                      <a:r>
                        <a:rPr lang="en-US" dirty="0">
                          <a:effectLst/>
                        </a:rPr>
                        <a:t>1.1</a:t>
                      </a:r>
                    </a:p>
                  </a:txBody>
                  <a:tcPr marL="47625" marR="47625" marT="47625" marB="47625" anchor="ctr"/>
                </a:tc>
                <a:tc>
                  <a:txBody>
                    <a:bodyPr/>
                    <a:lstStyle/>
                    <a:p>
                      <a:pPr algn="l"/>
                      <a:r>
                        <a:rPr lang="en-US" dirty="0">
                          <a:effectLst/>
                        </a:rPr>
                        <a:t>39343.00</a:t>
                      </a:r>
                    </a:p>
                  </a:txBody>
                  <a:tcPr marL="47625" marR="47625" marT="47625" marB="47625" anchor="ctr"/>
                </a:tc>
              </a:tr>
              <a:tr h="370840">
                <a:tc>
                  <a:txBody>
                    <a:bodyPr/>
                    <a:lstStyle/>
                    <a:p>
                      <a:pPr algn="r" fontAlgn="t"/>
                      <a:r>
                        <a:rPr lang="en-US" dirty="0" smtClean="0">
                          <a:effectLst/>
                          <a:latin typeface="ui-monospace"/>
                        </a:rPr>
                        <a:t>2</a:t>
                      </a:r>
                      <a:endParaRPr lang="en-US" dirty="0">
                        <a:effectLst/>
                        <a:latin typeface="ui-monospace"/>
                      </a:endParaRPr>
                    </a:p>
                  </a:txBody>
                  <a:tcPr marL="76200" marR="76200" marT="95250" marB="85725"/>
                </a:tc>
                <a:tc>
                  <a:txBody>
                    <a:bodyPr/>
                    <a:lstStyle/>
                    <a:p>
                      <a:pPr algn="l"/>
                      <a:r>
                        <a:rPr lang="en-US" dirty="0">
                          <a:effectLst/>
                        </a:rPr>
                        <a:t>1.3</a:t>
                      </a:r>
                    </a:p>
                  </a:txBody>
                  <a:tcPr marL="47625" marR="47625" marT="47625" marB="47625" anchor="ctr"/>
                </a:tc>
                <a:tc>
                  <a:txBody>
                    <a:bodyPr/>
                    <a:lstStyle/>
                    <a:p>
                      <a:pPr algn="l"/>
                      <a:r>
                        <a:rPr lang="en-US" dirty="0">
                          <a:effectLst/>
                        </a:rPr>
                        <a:t>46205.00</a:t>
                      </a:r>
                    </a:p>
                  </a:txBody>
                  <a:tcPr marL="47625" marR="47625" marT="47625" marB="47625" anchor="ctr"/>
                </a:tc>
              </a:tr>
              <a:tr h="370840">
                <a:tc>
                  <a:txBody>
                    <a:bodyPr/>
                    <a:lstStyle/>
                    <a:p>
                      <a:pPr algn="r" fontAlgn="t"/>
                      <a:r>
                        <a:rPr lang="en-US" dirty="0" smtClean="0">
                          <a:effectLst/>
                          <a:latin typeface="ui-monospace"/>
                        </a:rPr>
                        <a:t>3</a:t>
                      </a:r>
                      <a:endParaRPr lang="en-US" dirty="0">
                        <a:effectLst/>
                        <a:latin typeface="ui-monospace"/>
                      </a:endParaRPr>
                    </a:p>
                  </a:txBody>
                  <a:tcPr marL="76200" marR="76200" marT="95250" marB="85725"/>
                </a:tc>
                <a:tc>
                  <a:txBody>
                    <a:bodyPr/>
                    <a:lstStyle/>
                    <a:p>
                      <a:pPr algn="l"/>
                      <a:r>
                        <a:rPr lang="en-US" dirty="0">
                          <a:effectLst/>
                        </a:rPr>
                        <a:t>1.5</a:t>
                      </a:r>
                    </a:p>
                  </a:txBody>
                  <a:tcPr marL="47625" marR="47625" marT="47625" marB="47625" anchor="ctr"/>
                </a:tc>
                <a:tc>
                  <a:txBody>
                    <a:bodyPr/>
                    <a:lstStyle/>
                    <a:p>
                      <a:pPr algn="l"/>
                      <a:r>
                        <a:rPr lang="en-US" dirty="0">
                          <a:effectLst/>
                        </a:rPr>
                        <a:t>37731.00</a:t>
                      </a:r>
                    </a:p>
                  </a:txBody>
                  <a:tcPr marL="47625" marR="47625" marT="47625" marB="47625" anchor="ctr"/>
                </a:tc>
              </a:tr>
              <a:tr h="370840">
                <a:tc>
                  <a:txBody>
                    <a:bodyPr/>
                    <a:lstStyle/>
                    <a:p>
                      <a:pPr algn="r" fontAlgn="t"/>
                      <a:r>
                        <a:rPr lang="en-US" dirty="0" smtClean="0">
                          <a:effectLst/>
                          <a:latin typeface="ui-monospace"/>
                        </a:rPr>
                        <a:t>4</a:t>
                      </a:r>
                      <a:endParaRPr lang="en-US" dirty="0">
                        <a:effectLst/>
                        <a:latin typeface="ui-monospace"/>
                      </a:endParaRPr>
                    </a:p>
                  </a:txBody>
                  <a:tcPr marL="76200" marR="76200" marT="95250" marB="85725"/>
                </a:tc>
                <a:tc>
                  <a:txBody>
                    <a:bodyPr/>
                    <a:lstStyle/>
                    <a:p>
                      <a:pPr algn="l"/>
                      <a:r>
                        <a:rPr lang="en-US">
                          <a:effectLst/>
                        </a:rPr>
                        <a:t>2.0</a:t>
                      </a:r>
                    </a:p>
                  </a:txBody>
                  <a:tcPr marL="47625" marR="47625" marT="47625" marB="47625" anchor="ctr"/>
                </a:tc>
                <a:tc>
                  <a:txBody>
                    <a:bodyPr/>
                    <a:lstStyle/>
                    <a:p>
                      <a:pPr algn="l"/>
                      <a:r>
                        <a:rPr lang="en-US" dirty="0">
                          <a:effectLst/>
                        </a:rPr>
                        <a:t>43525.00</a:t>
                      </a:r>
                    </a:p>
                  </a:txBody>
                  <a:tcPr marL="47625" marR="47625" marT="47625" marB="47625" anchor="ctr"/>
                </a:tc>
              </a:tr>
              <a:tr h="370840">
                <a:tc>
                  <a:txBody>
                    <a:bodyPr/>
                    <a:lstStyle/>
                    <a:p>
                      <a:pPr algn="r" fontAlgn="t"/>
                      <a:r>
                        <a:rPr lang="en-US" dirty="0" smtClean="0">
                          <a:effectLst/>
                          <a:latin typeface="ui-monospace"/>
                        </a:rPr>
                        <a:t>5</a:t>
                      </a:r>
                      <a:endParaRPr lang="en-US" dirty="0">
                        <a:effectLst/>
                        <a:latin typeface="ui-monospace"/>
                      </a:endParaRPr>
                    </a:p>
                  </a:txBody>
                  <a:tcPr marL="76200" marR="76200" marT="95250" marB="85725"/>
                </a:tc>
                <a:tc>
                  <a:txBody>
                    <a:bodyPr/>
                    <a:lstStyle/>
                    <a:p>
                      <a:pPr algn="l"/>
                      <a:r>
                        <a:rPr lang="en-US" dirty="0">
                          <a:effectLst/>
                        </a:rPr>
                        <a:t>2.2</a:t>
                      </a:r>
                    </a:p>
                  </a:txBody>
                  <a:tcPr marL="47625" marR="47625" marT="47625" marB="47625" anchor="ctr"/>
                </a:tc>
                <a:tc>
                  <a:txBody>
                    <a:bodyPr/>
                    <a:lstStyle/>
                    <a:p>
                      <a:pPr algn="l"/>
                      <a:r>
                        <a:rPr lang="en-US" dirty="0">
                          <a:effectLst/>
                        </a:rPr>
                        <a:t>39891.00</a:t>
                      </a:r>
                    </a:p>
                  </a:txBody>
                  <a:tcPr marL="47625" marR="47625" marT="47625" marB="47625" anchor="ctr"/>
                </a:tc>
              </a:tr>
            </a:tbl>
          </a:graphicData>
        </a:graphic>
      </p:graphicFrame>
      <p:sp>
        <p:nvSpPr>
          <p:cNvPr id="6" name="Content Placeholder 5"/>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285472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sp>
        <p:nvSpPr>
          <p:cNvPr id="3" name="Content Placeholder 2"/>
          <p:cNvSpPr>
            <a:spLocks noGrp="1"/>
          </p:cNvSpPr>
          <p:nvPr>
            <p:ph idx="1"/>
          </p:nvPr>
        </p:nvSpPr>
        <p:spPr/>
        <p:txBody>
          <a:bodyPr/>
          <a:lstStyle/>
          <a:p>
            <a:pPr algn="just"/>
            <a:r>
              <a:rPr lang="en-US" u="sng" dirty="0"/>
              <a:t>Equation of Multiple Linear Regression</a:t>
            </a:r>
            <a:r>
              <a:rPr lang="en-US" dirty="0"/>
              <a:t>, where </a:t>
            </a:r>
            <a:r>
              <a:rPr lang="en-US" dirty="0" err="1"/>
              <a:t>bo</a:t>
            </a:r>
            <a:r>
              <a:rPr lang="en-US" dirty="0"/>
              <a:t> is the intercept, b</a:t>
            </a:r>
            <a:r>
              <a:rPr lang="en-US" baseline="-25000" dirty="0"/>
              <a:t>1</a:t>
            </a:r>
            <a:r>
              <a:rPr lang="en-US" dirty="0"/>
              <a:t>,b</a:t>
            </a:r>
            <a:r>
              <a:rPr lang="en-US" baseline="-25000" dirty="0"/>
              <a:t>2</a:t>
            </a:r>
            <a:r>
              <a:rPr lang="en-US" dirty="0"/>
              <a:t>,b</a:t>
            </a:r>
            <a:r>
              <a:rPr lang="en-US" baseline="-25000" dirty="0"/>
              <a:t>3</a:t>
            </a:r>
            <a:r>
              <a:rPr lang="en-US" dirty="0"/>
              <a:t>,b</a:t>
            </a:r>
            <a:r>
              <a:rPr lang="en-US" baseline="-25000" dirty="0"/>
              <a:t>4</a:t>
            </a:r>
            <a:r>
              <a:rPr lang="en-US" dirty="0"/>
              <a:t>…,</a:t>
            </a:r>
            <a:r>
              <a:rPr lang="en-US" dirty="0" err="1"/>
              <a:t>b</a:t>
            </a:r>
            <a:r>
              <a:rPr lang="en-US" baseline="-25000" dirty="0" err="1"/>
              <a:t>n</a:t>
            </a:r>
            <a:r>
              <a:rPr lang="en-US" dirty="0"/>
              <a:t> are coefficients or slopes of the independent variables x</a:t>
            </a:r>
            <a:r>
              <a:rPr lang="en-US" baseline="-25000" dirty="0"/>
              <a:t>1</a:t>
            </a:r>
            <a:r>
              <a:rPr lang="en-US" dirty="0"/>
              <a:t>,x</a:t>
            </a:r>
            <a:r>
              <a:rPr lang="en-US" baseline="-25000" dirty="0"/>
              <a:t>2</a:t>
            </a:r>
            <a:r>
              <a:rPr lang="en-US" dirty="0"/>
              <a:t>,x</a:t>
            </a:r>
            <a:r>
              <a:rPr lang="en-US" baseline="-25000" dirty="0"/>
              <a:t>3</a:t>
            </a:r>
            <a:r>
              <a:rPr lang="en-US" dirty="0"/>
              <a:t>,x</a:t>
            </a:r>
            <a:r>
              <a:rPr lang="en-US" baseline="-25000" dirty="0"/>
              <a:t>4</a:t>
            </a:r>
            <a:r>
              <a:rPr lang="en-US" dirty="0"/>
              <a:t>…,</a:t>
            </a:r>
            <a:r>
              <a:rPr lang="en-US" dirty="0" err="1"/>
              <a:t>x</a:t>
            </a:r>
            <a:r>
              <a:rPr lang="en-US" baseline="-25000" dirty="0" err="1"/>
              <a:t>n</a:t>
            </a:r>
            <a:r>
              <a:rPr lang="en-US" dirty="0"/>
              <a:t> and y is the dependent variable.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495800"/>
            <a:ext cx="4415365" cy="5334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713480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for </a:t>
            </a:r>
            <a:r>
              <a:rPr lang="en-US" dirty="0" smtClean="0"/>
              <a:t>Multi variable </a:t>
            </a:r>
            <a:r>
              <a:rPr lang="en-US" dirty="0"/>
              <a:t>Regression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0354162"/>
              </p:ext>
            </p:extLst>
          </p:nvPr>
        </p:nvGraphicFramePr>
        <p:xfrm>
          <a:off x="1752600" y="1752600"/>
          <a:ext cx="5638799" cy="2225040"/>
        </p:xfrm>
        <a:graphic>
          <a:graphicData uri="http://schemas.openxmlformats.org/drawingml/2006/table">
            <a:tbl>
              <a:tblPr firstRow="1" bandRow="1">
                <a:tableStyleId>{5C22544A-7EE6-4342-B048-85BDC9FD1C3A}</a:tableStyleId>
              </a:tblPr>
              <a:tblGrid>
                <a:gridCol w="1035697"/>
                <a:gridCol w="1326503"/>
                <a:gridCol w="1295400"/>
                <a:gridCol w="1981199"/>
              </a:tblGrid>
              <a:tr h="370840">
                <a:tc>
                  <a:txBody>
                    <a:bodyPr/>
                    <a:lstStyle/>
                    <a:p>
                      <a:r>
                        <a:rPr lang="en-US" dirty="0" smtClean="0"/>
                        <a:t>Area</a:t>
                      </a:r>
                      <a:endParaRPr lang="en-US" dirty="0"/>
                    </a:p>
                  </a:txBody>
                  <a:tcPr/>
                </a:tc>
                <a:tc>
                  <a:txBody>
                    <a:bodyPr/>
                    <a:lstStyle/>
                    <a:p>
                      <a:r>
                        <a:rPr lang="en-US" dirty="0" smtClean="0"/>
                        <a:t>Bedrooms</a:t>
                      </a:r>
                      <a:endParaRPr lang="en-US" dirty="0"/>
                    </a:p>
                  </a:txBody>
                  <a:tcPr/>
                </a:tc>
                <a:tc>
                  <a:txBody>
                    <a:bodyPr/>
                    <a:lstStyle/>
                    <a:p>
                      <a:r>
                        <a:rPr lang="en-US" dirty="0" smtClean="0"/>
                        <a:t>Age </a:t>
                      </a:r>
                      <a:endParaRPr lang="en-US" dirty="0"/>
                    </a:p>
                  </a:txBody>
                  <a:tcPr/>
                </a:tc>
                <a:tc>
                  <a:txBody>
                    <a:bodyPr/>
                    <a:lstStyle/>
                    <a:p>
                      <a:r>
                        <a:rPr lang="en-US" dirty="0" smtClean="0"/>
                        <a:t>Price</a:t>
                      </a:r>
                      <a:endParaRPr lang="en-US" dirty="0"/>
                    </a:p>
                  </a:txBody>
                  <a:tcPr/>
                </a:tc>
              </a:tr>
              <a:tr h="370840">
                <a:tc>
                  <a:txBody>
                    <a:bodyPr/>
                    <a:lstStyle/>
                    <a:p>
                      <a:r>
                        <a:rPr lang="en-US" dirty="0" smtClean="0"/>
                        <a:t>2600</a:t>
                      </a:r>
                      <a:endParaRPr lang="en-US" dirty="0"/>
                    </a:p>
                  </a:txBody>
                  <a:tcPr/>
                </a:tc>
                <a:tc>
                  <a:txBody>
                    <a:bodyPr/>
                    <a:lstStyle/>
                    <a:p>
                      <a:r>
                        <a:rPr lang="en-US" dirty="0" smtClean="0"/>
                        <a:t>3</a:t>
                      </a:r>
                      <a:endParaRPr lang="en-US" dirty="0"/>
                    </a:p>
                  </a:txBody>
                  <a:tcPr/>
                </a:tc>
                <a:tc>
                  <a:txBody>
                    <a:bodyPr/>
                    <a:lstStyle/>
                    <a:p>
                      <a:r>
                        <a:rPr lang="en-US" dirty="0" smtClean="0"/>
                        <a:t>20</a:t>
                      </a:r>
                      <a:endParaRPr lang="en-US" dirty="0"/>
                    </a:p>
                  </a:txBody>
                  <a:tcPr/>
                </a:tc>
                <a:tc>
                  <a:txBody>
                    <a:bodyPr/>
                    <a:lstStyle/>
                    <a:p>
                      <a:r>
                        <a:rPr lang="en-US" dirty="0" smtClean="0"/>
                        <a:t>550000</a:t>
                      </a:r>
                      <a:endParaRPr lang="en-US" dirty="0"/>
                    </a:p>
                  </a:txBody>
                  <a:tcPr/>
                </a:tc>
              </a:tr>
              <a:tr h="370840">
                <a:tc>
                  <a:txBody>
                    <a:bodyPr/>
                    <a:lstStyle/>
                    <a:p>
                      <a:r>
                        <a:rPr lang="en-US" dirty="0" smtClean="0"/>
                        <a:t>3000</a:t>
                      </a:r>
                      <a:endParaRPr lang="en-US" dirty="0"/>
                    </a:p>
                  </a:txBody>
                  <a:tcPr/>
                </a:tc>
                <a:tc>
                  <a:txBody>
                    <a:bodyPr/>
                    <a:lstStyle/>
                    <a:p>
                      <a:r>
                        <a:rPr lang="en-US" dirty="0" smtClean="0"/>
                        <a:t>4</a:t>
                      </a:r>
                      <a:endParaRPr lang="en-US" dirty="0"/>
                    </a:p>
                  </a:txBody>
                  <a:tcPr/>
                </a:tc>
                <a:tc>
                  <a:txBody>
                    <a:bodyPr/>
                    <a:lstStyle/>
                    <a:p>
                      <a:r>
                        <a:rPr lang="en-US" dirty="0" smtClean="0"/>
                        <a:t>15</a:t>
                      </a:r>
                      <a:endParaRPr lang="en-US" dirty="0"/>
                    </a:p>
                  </a:txBody>
                  <a:tcPr/>
                </a:tc>
                <a:tc>
                  <a:txBody>
                    <a:bodyPr/>
                    <a:lstStyle/>
                    <a:p>
                      <a:r>
                        <a:rPr lang="en-US" dirty="0" smtClean="0"/>
                        <a:t>565000</a:t>
                      </a:r>
                      <a:endParaRPr lang="en-US" dirty="0"/>
                    </a:p>
                  </a:txBody>
                  <a:tcPr/>
                </a:tc>
              </a:tr>
              <a:tr h="370840">
                <a:tc>
                  <a:txBody>
                    <a:bodyPr/>
                    <a:lstStyle/>
                    <a:p>
                      <a:r>
                        <a:rPr lang="en-US" dirty="0" smtClean="0"/>
                        <a:t>3200</a:t>
                      </a:r>
                      <a:endParaRPr lang="en-US" dirty="0"/>
                    </a:p>
                  </a:txBody>
                  <a:tcPr/>
                </a:tc>
                <a:tc>
                  <a:txBody>
                    <a:bodyPr/>
                    <a:lstStyle/>
                    <a:p>
                      <a:r>
                        <a:rPr lang="en-US" dirty="0" smtClean="0"/>
                        <a:t>3</a:t>
                      </a:r>
                      <a:endParaRPr lang="en-US" dirty="0"/>
                    </a:p>
                  </a:txBody>
                  <a:tcPr/>
                </a:tc>
                <a:tc>
                  <a:txBody>
                    <a:bodyPr/>
                    <a:lstStyle/>
                    <a:p>
                      <a:r>
                        <a:rPr lang="en-US" dirty="0" smtClean="0"/>
                        <a:t>18</a:t>
                      </a:r>
                      <a:endParaRPr lang="en-US" dirty="0"/>
                    </a:p>
                  </a:txBody>
                  <a:tcPr/>
                </a:tc>
                <a:tc>
                  <a:txBody>
                    <a:bodyPr/>
                    <a:lstStyle/>
                    <a:p>
                      <a:r>
                        <a:rPr lang="en-US" dirty="0" smtClean="0"/>
                        <a:t>610000</a:t>
                      </a:r>
                      <a:endParaRPr lang="en-US" dirty="0"/>
                    </a:p>
                  </a:txBody>
                  <a:tcPr/>
                </a:tc>
              </a:tr>
              <a:tr h="370840">
                <a:tc>
                  <a:txBody>
                    <a:bodyPr/>
                    <a:lstStyle/>
                    <a:p>
                      <a:r>
                        <a:rPr lang="en-US" dirty="0" smtClean="0"/>
                        <a:t>3600</a:t>
                      </a:r>
                      <a:endParaRPr lang="en-US" dirty="0"/>
                    </a:p>
                  </a:txBody>
                  <a:tcPr/>
                </a:tc>
                <a:tc>
                  <a:txBody>
                    <a:bodyPr/>
                    <a:lstStyle/>
                    <a:p>
                      <a:r>
                        <a:rPr lang="en-US" dirty="0" smtClean="0"/>
                        <a:t>3</a:t>
                      </a:r>
                      <a:endParaRPr lang="en-US" dirty="0"/>
                    </a:p>
                  </a:txBody>
                  <a:tcPr/>
                </a:tc>
                <a:tc>
                  <a:txBody>
                    <a:bodyPr/>
                    <a:lstStyle/>
                    <a:p>
                      <a:r>
                        <a:rPr lang="en-US" dirty="0" smtClean="0"/>
                        <a:t>30</a:t>
                      </a:r>
                      <a:endParaRPr lang="en-US" dirty="0"/>
                    </a:p>
                  </a:txBody>
                  <a:tcPr/>
                </a:tc>
                <a:tc>
                  <a:txBody>
                    <a:bodyPr/>
                    <a:lstStyle/>
                    <a:p>
                      <a:r>
                        <a:rPr lang="en-US" dirty="0" smtClean="0"/>
                        <a:t>595000</a:t>
                      </a:r>
                      <a:endParaRPr lang="en-US" dirty="0"/>
                    </a:p>
                  </a:txBody>
                  <a:tcPr/>
                </a:tc>
              </a:tr>
              <a:tr h="370840">
                <a:tc>
                  <a:txBody>
                    <a:bodyPr/>
                    <a:lstStyle/>
                    <a:p>
                      <a:r>
                        <a:rPr lang="en-US" dirty="0" smtClean="0"/>
                        <a:t>4000</a:t>
                      </a:r>
                      <a:endParaRPr lang="en-US" dirty="0"/>
                    </a:p>
                  </a:txBody>
                  <a:tcPr/>
                </a:tc>
                <a:tc>
                  <a:txBody>
                    <a:bodyPr/>
                    <a:lstStyle/>
                    <a:p>
                      <a:r>
                        <a:rPr lang="en-US" dirty="0" smtClean="0"/>
                        <a:t>5</a:t>
                      </a:r>
                      <a:endParaRPr lang="en-US" dirty="0"/>
                    </a:p>
                  </a:txBody>
                  <a:tcPr/>
                </a:tc>
                <a:tc>
                  <a:txBody>
                    <a:bodyPr/>
                    <a:lstStyle/>
                    <a:p>
                      <a:r>
                        <a:rPr lang="en-US" dirty="0" smtClean="0"/>
                        <a:t>8</a:t>
                      </a:r>
                      <a:endParaRPr lang="en-US" dirty="0"/>
                    </a:p>
                  </a:txBody>
                  <a:tcPr/>
                </a:tc>
                <a:tc>
                  <a:txBody>
                    <a:bodyPr/>
                    <a:lstStyle/>
                    <a:p>
                      <a:r>
                        <a:rPr lang="en-US" dirty="0" smtClean="0"/>
                        <a:t>760000</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267200"/>
            <a:ext cx="6420820" cy="137212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86319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Coefficients and Intercept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133600"/>
            <a:ext cx="8021169" cy="2391109"/>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5333947"/>
            <a:ext cx="4667901" cy="381053"/>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261533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Used in Program</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import pandas as </a:t>
            </a:r>
            <a:r>
              <a:rPr lang="en-US" dirty="0" err="1"/>
              <a:t>pd</a:t>
            </a:r>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from </a:t>
            </a:r>
            <a:r>
              <a:rPr lang="en-US" dirty="0" err="1"/>
              <a:t>sklearn</a:t>
            </a:r>
            <a:r>
              <a:rPr lang="en-US" dirty="0"/>
              <a:t> import </a:t>
            </a:r>
            <a:r>
              <a:rPr lang="en-US" dirty="0" err="1"/>
              <a:t>linear_model</a:t>
            </a:r>
            <a:endParaRPr lang="en-US" dirty="0"/>
          </a:p>
          <a:p>
            <a:pPr marL="0" indent="0">
              <a:buNone/>
            </a:pPr>
            <a:r>
              <a:rPr lang="en-US" dirty="0"/>
              <a:t>from </a:t>
            </a:r>
            <a:r>
              <a:rPr lang="en-US" dirty="0" err="1"/>
              <a:t>sklearn.model_selection</a:t>
            </a:r>
            <a:r>
              <a:rPr lang="en-US" dirty="0"/>
              <a:t> import </a:t>
            </a:r>
            <a:r>
              <a:rPr lang="en-US" dirty="0" err="1"/>
              <a:t>train_test_split</a:t>
            </a:r>
            <a:endParaRPr lang="en-US" dirty="0"/>
          </a:p>
          <a:p>
            <a:pPr marL="0" indent="0">
              <a:buNone/>
            </a:pPr>
            <a:r>
              <a:rPr lang="en-US" dirty="0"/>
              <a:t>import </a:t>
            </a:r>
            <a:r>
              <a:rPr lang="en-US" dirty="0" err="1"/>
              <a:t>seaborn</a:t>
            </a:r>
            <a:r>
              <a:rPr lang="en-US" dirty="0"/>
              <a:t> as </a:t>
            </a:r>
            <a:r>
              <a:rPr lang="en-US" dirty="0" err="1"/>
              <a:t>sns</a:t>
            </a:r>
            <a:endParaRPr lang="en-US" dirty="0"/>
          </a:p>
          <a:p>
            <a:pPr marL="0" indent="0">
              <a:buNone/>
            </a:pPr>
            <a:r>
              <a:rPr lang="en-US" dirty="0"/>
              <a:t>from </a:t>
            </a:r>
            <a:r>
              <a:rPr lang="en-US" dirty="0" err="1"/>
              <a:t>sklearn</a:t>
            </a:r>
            <a:r>
              <a:rPr lang="en-US" dirty="0"/>
              <a:t> import metrics</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from </a:t>
            </a:r>
            <a:r>
              <a:rPr lang="en-US" dirty="0" err="1"/>
              <a:t>sklearn.model_selection</a:t>
            </a:r>
            <a:r>
              <a:rPr lang="en-US" dirty="0"/>
              <a:t> import </a:t>
            </a:r>
            <a:r>
              <a:rPr lang="en-US" dirty="0" err="1"/>
              <a:t>train_test_split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37294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 and Array</a:t>
            </a:r>
            <a:endParaRPr lang="en-US" dirty="0"/>
          </a:p>
        </p:txBody>
      </p:sp>
      <p:sp>
        <p:nvSpPr>
          <p:cNvPr id="3" name="Content Placeholder 2"/>
          <p:cNvSpPr>
            <a:spLocks noGrp="1"/>
          </p:cNvSpPr>
          <p:nvPr>
            <p:ph idx="1"/>
          </p:nvPr>
        </p:nvSpPr>
        <p:spPr/>
        <p:txBody>
          <a:bodyPr>
            <a:normAutofit lnSpcReduction="10000"/>
          </a:bodyPr>
          <a:lstStyle/>
          <a:p>
            <a:r>
              <a:rPr lang="en-US" dirty="0"/>
              <a:t>#Salary Dataset</a:t>
            </a:r>
          </a:p>
          <a:p>
            <a:r>
              <a:rPr lang="en-US" dirty="0"/>
              <a:t># Generates data frame from </a:t>
            </a:r>
            <a:r>
              <a:rPr lang="en-US" dirty="0" err="1"/>
              <a:t>csv</a:t>
            </a:r>
            <a:r>
              <a:rPr lang="en-US" dirty="0"/>
              <a:t> file</a:t>
            </a:r>
          </a:p>
          <a:p>
            <a:pPr marL="0" indent="0">
              <a:buNone/>
            </a:pPr>
            <a:r>
              <a:rPr lang="en-US" dirty="0" err="1"/>
              <a:t>df</a:t>
            </a:r>
            <a:r>
              <a:rPr lang="en-US" dirty="0"/>
              <a:t> = </a:t>
            </a:r>
            <a:r>
              <a:rPr lang="en-US" dirty="0" err="1"/>
              <a:t>pd.read_csv</a:t>
            </a:r>
            <a:r>
              <a:rPr lang="en-US" dirty="0"/>
              <a:t>("F:/AI and Machine learning Book/Coding/Salary_Data.csv")</a:t>
            </a:r>
          </a:p>
          <a:p>
            <a:endParaRPr lang="en-US" dirty="0"/>
          </a:p>
          <a:p>
            <a:r>
              <a:rPr lang="en-US" dirty="0"/>
              <a:t># Turning the columns into arrays</a:t>
            </a:r>
          </a:p>
          <a:p>
            <a:pPr marL="0" indent="0">
              <a:buNone/>
            </a:pPr>
            <a:r>
              <a:rPr lang="en-US" dirty="0"/>
              <a:t>x = </a:t>
            </a:r>
            <a:r>
              <a:rPr lang="en-US" dirty="0" err="1"/>
              <a:t>df</a:t>
            </a:r>
            <a:r>
              <a:rPr lang="en-US" dirty="0"/>
              <a:t>["</a:t>
            </a:r>
            <a:r>
              <a:rPr lang="en-US" dirty="0" err="1"/>
              <a:t>YearsExperience</a:t>
            </a:r>
            <a:r>
              <a:rPr lang="en-US" dirty="0"/>
              <a:t>"].values</a:t>
            </a:r>
          </a:p>
          <a:p>
            <a:pPr marL="0" indent="0">
              <a:buNone/>
            </a:pPr>
            <a:r>
              <a:rPr lang="en-US" dirty="0"/>
              <a:t>y = </a:t>
            </a:r>
            <a:r>
              <a:rPr lang="en-US" dirty="0" err="1"/>
              <a:t>df</a:t>
            </a:r>
            <a:r>
              <a:rPr lang="en-US" dirty="0"/>
              <a:t>["Salary"].values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63589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the data in Graph</a:t>
            </a:r>
            <a:endParaRPr lang="en-US" dirty="0"/>
          </a:p>
        </p:txBody>
      </p:sp>
      <p:sp>
        <p:nvSpPr>
          <p:cNvPr id="3" name="Content Placeholder 2"/>
          <p:cNvSpPr>
            <a:spLocks noGrp="1"/>
          </p:cNvSpPr>
          <p:nvPr>
            <p:ph idx="1"/>
          </p:nvPr>
        </p:nvSpPr>
        <p:spPr/>
        <p:txBody>
          <a:bodyPr/>
          <a:lstStyle/>
          <a:p>
            <a:r>
              <a:rPr lang="en-US" dirty="0"/>
              <a:t># Plots the graph from the above data</a:t>
            </a:r>
          </a:p>
          <a:p>
            <a:pPr marL="0" indent="0">
              <a:buNone/>
            </a:pPr>
            <a:r>
              <a:rPr lang="en-US" dirty="0" err="1"/>
              <a:t>plt.figure</a:t>
            </a:r>
            <a:r>
              <a:rPr lang="en-US" dirty="0"/>
              <a:t>()</a:t>
            </a:r>
          </a:p>
          <a:p>
            <a:pPr marL="0" indent="0">
              <a:buNone/>
            </a:pPr>
            <a:r>
              <a:rPr lang="en-US" dirty="0" err="1"/>
              <a:t>plt.grid</a:t>
            </a:r>
            <a:r>
              <a:rPr lang="en-US" dirty="0"/>
              <a:t>(True)</a:t>
            </a:r>
          </a:p>
          <a:p>
            <a:pPr marL="0" indent="0">
              <a:buNone/>
            </a:pPr>
            <a:r>
              <a:rPr lang="en-US" dirty="0" err="1"/>
              <a:t>plt.plot</a:t>
            </a:r>
            <a:r>
              <a:rPr lang="en-US" dirty="0"/>
              <a:t>(</a:t>
            </a:r>
            <a:r>
              <a:rPr lang="en-US" dirty="0" err="1"/>
              <a:t>x,y,'r</a:t>
            </a:r>
            <a:r>
              <a:rPr lang="en-US" dirty="0" smtClean="0"/>
              <a: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27695266"/>
              </p:ext>
            </p:extLst>
          </p:nvPr>
        </p:nvGraphicFramePr>
        <p:xfrm>
          <a:off x="3657600" y="2514600"/>
          <a:ext cx="3803650" cy="2895600"/>
        </p:xfrm>
        <a:graphic>
          <a:graphicData uri="http://schemas.openxmlformats.org/presentationml/2006/ole">
            <mc:AlternateContent xmlns:mc="http://schemas.openxmlformats.org/markup-compatibility/2006">
              <mc:Choice xmlns:v="urn:schemas-microsoft-com:vml" Requires="v">
                <p:oleObj spid="_x0000_s1090" name="Worksheet" r:id="rId3" imgW="1752480" imgH="2486025" progId="Excel.Sheet.12">
                  <p:embed/>
                </p:oleObj>
              </mc:Choice>
              <mc:Fallback>
                <p:oleObj name="Worksheet" r:id="rId3" imgW="1752480" imgH="2486025" progId="Excel.Sheet.12">
                  <p:embed/>
                  <p:pic>
                    <p:nvPicPr>
                      <p:cNvPr id="0" name=""/>
                      <p:cNvPicPr/>
                      <p:nvPr/>
                    </p:nvPicPr>
                    <p:blipFill>
                      <a:blip r:embed="rId4"/>
                      <a:stretch>
                        <a:fillRect/>
                      </a:stretch>
                    </p:blipFill>
                    <p:spPr>
                      <a:xfrm>
                        <a:off x="3657600" y="2514600"/>
                        <a:ext cx="3803650" cy="2895600"/>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117444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Machine Learning</a:t>
            </a:r>
            <a:endParaRPr lang="en-US" dirty="0"/>
          </a:p>
        </p:txBody>
      </p:sp>
      <p:sp>
        <p:nvSpPr>
          <p:cNvPr id="3" name="Content Placeholder 2"/>
          <p:cNvSpPr>
            <a:spLocks noGrp="1"/>
          </p:cNvSpPr>
          <p:nvPr>
            <p:ph idx="1"/>
          </p:nvPr>
        </p:nvSpPr>
        <p:spPr/>
        <p:txBody>
          <a:bodyPr/>
          <a:lstStyle/>
          <a:p>
            <a:r>
              <a:rPr lang="en-US" dirty="0" smtClean="0"/>
              <a:t>Machine Learning involves making machine learn things like humans do. </a:t>
            </a:r>
          </a:p>
          <a:p>
            <a:r>
              <a:rPr lang="en-US" dirty="0" smtClean="0"/>
              <a:t>It is set of techniques to make computers better at doing things.</a:t>
            </a:r>
          </a:p>
          <a:p>
            <a:r>
              <a:rPr lang="en-US" dirty="0" smtClean="0"/>
              <a:t>Set of techniques to extract knowledge from available data and use that knowledge to make decisions. </a:t>
            </a:r>
            <a:endParaRPr lang="en-US" dirty="0"/>
          </a:p>
        </p:txBody>
      </p:sp>
    </p:spTree>
    <p:extLst>
      <p:ext uri="{BB962C8B-B14F-4D97-AF65-F5344CB8AC3E}">
        <p14:creationId xmlns:p14="http://schemas.microsoft.com/office/powerpoint/2010/main" val="450882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Gradient and Intercept</a:t>
            </a:r>
            <a:endParaRPr lang="en-US" dirty="0"/>
          </a:p>
        </p:txBody>
      </p:sp>
      <p:sp>
        <p:nvSpPr>
          <p:cNvPr id="3" name="Content Placeholder 2"/>
          <p:cNvSpPr>
            <a:spLocks noGrp="1"/>
          </p:cNvSpPr>
          <p:nvPr>
            <p:ph idx="1"/>
          </p:nvPr>
        </p:nvSpPr>
        <p:spPr>
          <a:xfrm>
            <a:off x="457200" y="1447800"/>
            <a:ext cx="8229600" cy="4525963"/>
          </a:xfrm>
        </p:spPr>
        <p:txBody>
          <a:bodyPr>
            <a:normAutofit fontScale="70000" lnSpcReduction="20000"/>
          </a:bodyPr>
          <a:lstStyle/>
          <a:p>
            <a:r>
              <a:rPr lang="en-US" dirty="0" err="1" smtClean="0"/>
              <a:t>Independant</a:t>
            </a:r>
            <a:r>
              <a:rPr lang="en-US" dirty="0" smtClean="0"/>
              <a:t> </a:t>
            </a:r>
            <a:r>
              <a:rPr lang="en-US" dirty="0"/>
              <a:t>variable or features</a:t>
            </a:r>
          </a:p>
          <a:p>
            <a:pPr marL="0" indent="0" algn="ctr">
              <a:buNone/>
            </a:pPr>
            <a:r>
              <a:rPr lang="en-US" dirty="0"/>
              <a:t>x = </a:t>
            </a:r>
            <a:r>
              <a:rPr lang="en-US" dirty="0" err="1"/>
              <a:t>x.reshape</a:t>
            </a:r>
            <a:r>
              <a:rPr lang="en-US" dirty="0"/>
              <a:t>(-1,1)</a:t>
            </a:r>
          </a:p>
          <a:p>
            <a:r>
              <a:rPr lang="en-US" dirty="0" err="1" smtClean="0"/>
              <a:t>Dependant</a:t>
            </a:r>
            <a:r>
              <a:rPr lang="en-US" dirty="0" smtClean="0"/>
              <a:t> </a:t>
            </a:r>
            <a:r>
              <a:rPr lang="en-US" dirty="0"/>
              <a:t>variable or labels</a:t>
            </a:r>
          </a:p>
          <a:p>
            <a:pPr marL="0" indent="0" algn="ctr">
              <a:buNone/>
            </a:pPr>
            <a:r>
              <a:rPr lang="en-US" dirty="0"/>
              <a:t>y = </a:t>
            </a:r>
            <a:r>
              <a:rPr lang="en-US" dirty="0" err="1"/>
              <a:t>y.reshape</a:t>
            </a:r>
            <a:r>
              <a:rPr lang="en-US" dirty="0"/>
              <a:t>(-1,1)</a:t>
            </a:r>
          </a:p>
          <a:p>
            <a:r>
              <a:rPr lang="en-US" dirty="0" err="1" smtClean="0"/>
              <a:t>Seperates</a:t>
            </a:r>
            <a:r>
              <a:rPr lang="en-US" dirty="0" smtClean="0"/>
              <a:t> </a:t>
            </a:r>
            <a:r>
              <a:rPr lang="en-US" dirty="0"/>
              <a:t>the data into test and training sets </a:t>
            </a:r>
          </a:p>
          <a:p>
            <a:pPr marL="0" indent="0" algn="ctr">
              <a:buNone/>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 = 0.2)</a:t>
            </a:r>
          </a:p>
          <a:p>
            <a:r>
              <a:rPr lang="en-US" dirty="0" smtClean="0"/>
              <a:t>Plotting </a:t>
            </a:r>
            <a:r>
              <a:rPr lang="en-US" dirty="0"/>
              <a:t>the training and testing splits</a:t>
            </a:r>
          </a:p>
          <a:p>
            <a:pPr marL="0" indent="0">
              <a:buNone/>
            </a:pPr>
            <a:r>
              <a:rPr lang="en-US" dirty="0" err="1"/>
              <a:t>plt.scatter</a:t>
            </a:r>
            <a:r>
              <a:rPr lang="en-US" dirty="0"/>
              <a:t>(</a:t>
            </a:r>
            <a:r>
              <a:rPr lang="en-US" dirty="0" err="1"/>
              <a:t>X_train</a:t>
            </a:r>
            <a:r>
              <a:rPr lang="en-US" dirty="0"/>
              <a:t>, </a:t>
            </a:r>
            <a:r>
              <a:rPr lang="en-US" dirty="0" err="1"/>
              <a:t>y_train</a:t>
            </a:r>
            <a:r>
              <a:rPr lang="en-US" dirty="0"/>
              <a:t>, label = "Training Data", color = 'r')</a:t>
            </a:r>
          </a:p>
          <a:p>
            <a:pPr marL="0" indent="0">
              <a:buNone/>
            </a:pPr>
            <a:r>
              <a:rPr lang="en-US" dirty="0" err="1"/>
              <a:t>plt.scatter</a:t>
            </a:r>
            <a:r>
              <a:rPr lang="en-US" dirty="0"/>
              <a:t>(</a:t>
            </a:r>
            <a:r>
              <a:rPr lang="en-US" dirty="0" err="1"/>
              <a:t>X_test</a:t>
            </a:r>
            <a:r>
              <a:rPr lang="en-US" dirty="0"/>
              <a:t>, </a:t>
            </a:r>
            <a:r>
              <a:rPr lang="en-US" dirty="0" err="1"/>
              <a:t>y_test</a:t>
            </a:r>
            <a:r>
              <a:rPr lang="en-US" dirty="0"/>
              <a:t>, label = "Testing Data", color = 'b')</a:t>
            </a:r>
          </a:p>
          <a:p>
            <a:pPr marL="0" indent="0">
              <a:buNone/>
            </a:pPr>
            <a:r>
              <a:rPr lang="en-US" dirty="0" err="1"/>
              <a:t>plt.legend</a:t>
            </a:r>
            <a:r>
              <a:rPr lang="en-US" dirty="0"/>
              <a:t>()</a:t>
            </a:r>
          </a:p>
          <a:p>
            <a:pPr marL="0" indent="0">
              <a:buNone/>
            </a:pPr>
            <a:r>
              <a:rPr lang="en-US" dirty="0" err="1"/>
              <a:t>plt.grid</a:t>
            </a:r>
            <a:r>
              <a:rPr lang="en-US" dirty="0"/>
              <a:t>("True")</a:t>
            </a:r>
          </a:p>
          <a:p>
            <a:pPr marL="0" indent="0">
              <a:buNone/>
            </a:pPr>
            <a:r>
              <a:rPr lang="en-US" dirty="0" err="1"/>
              <a:t>plt.title</a:t>
            </a:r>
            <a:r>
              <a:rPr lang="en-US" dirty="0"/>
              <a:t>("Test/Train Split")</a:t>
            </a:r>
          </a:p>
          <a:p>
            <a:pPr marL="0" indent="0">
              <a:buNone/>
            </a:pPr>
            <a:r>
              <a:rPr lang="en-US" dirty="0" err="1"/>
              <a:t>plt.show</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495800"/>
            <a:ext cx="3219450" cy="215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126058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Linear Regression</a:t>
            </a:r>
            <a:endParaRPr lang="en-US" dirty="0"/>
          </a:p>
        </p:txBody>
      </p:sp>
      <p:sp>
        <p:nvSpPr>
          <p:cNvPr id="3" name="Content Placeholder 2"/>
          <p:cNvSpPr>
            <a:spLocks noGrp="1"/>
          </p:cNvSpPr>
          <p:nvPr>
            <p:ph idx="1"/>
          </p:nvPr>
        </p:nvSpPr>
        <p:spPr/>
        <p:txBody>
          <a:bodyPr/>
          <a:lstStyle/>
          <a:p>
            <a:r>
              <a:rPr lang="en-US" dirty="0"/>
              <a:t># Defining our </a:t>
            </a:r>
            <a:r>
              <a:rPr lang="en-US" dirty="0" err="1"/>
              <a:t>regressor</a:t>
            </a:r>
            <a:endParaRPr lang="en-US" dirty="0"/>
          </a:p>
          <a:p>
            <a:pPr marL="0" indent="0">
              <a:buNone/>
            </a:pPr>
            <a:r>
              <a:rPr lang="en-US" dirty="0" err="1"/>
              <a:t>regressor</a:t>
            </a:r>
            <a:r>
              <a:rPr lang="en-US" dirty="0"/>
              <a:t> = </a:t>
            </a:r>
            <a:r>
              <a:rPr lang="en-US" dirty="0" err="1"/>
              <a:t>linear_model.LinearRegression</a:t>
            </a:r>
            <a:r>
              <a:rPr lang="en-US" dirty="0"/>
              <a:t>()</a:t>
            </a:r>
          </a:p>
          <a:p>
            <a:r>
              <a:rPr lang="en-US" dirty="0"/>
              <a:t># Train the </a:t>
            </a:r>
            <a:r>
              <a:rPr lang="en-US" dirty="0" err="1"/>
              <a:t>regressor</a:t>
            </a:r>
            <a:endParaRPr lang="en-US" dirty="0"/>
          </a:p>
          <a:p>
            <a:pPr marL="0" indent="0">
              <a:buNone/>
            </a:pPr>
            <a:r>
              <a:rPr lang="en-US" dirty="0"/>
              <a:t>fit = </a:t>
            </a:r>
            <a:r>
              <a:rPr lang="en-US" dirty="0" err="1"/>
              <a:t>regressor.fit</a:t>
            </a:r>
            <a:r>
              <a:rPr lang="en-US" dirty="0"/>
              <a:t>(</a:t>
            </a:r>
            <a:r>
              <a:rPr lang="en-US" dirty="0" err="1"/>
              <a:t>X_train</a:t>
            </a:r>
            <a:r>
              <a:rPr lang="en-US" dirty="0"/>
              <a:t>, </a:t>
            </a:r>
            <a:r>
              <a:rPr lang="en-US" dirty="0" err="1"/>
              <a:t>y_train</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65976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and Intercept</a:t>
            </a:r>
            <a:endParaRPr lang="en-US" dirty="0"/>
          </a:p>
        </p:txBody>
      </p:sp>
      <p:sp>
        <p:nvSpPr>
          <p:cNvPr id="3" name="Content Placeholder 2"/>
          <p:cNvSpPr>
            <a:spLocks noGrp="1"/>
          </p:cNvSpPr>
          <p:nvPr>
            <p:ph idx="1"/>
          </p:nvPr>
        </p:nvSpPr>
        <p:spPr/>
        <p:txBody>
          <a:bodyPr/>
          <a:lstStyle/>
          <a:p>
            <a:r>
              <a:rPr lang="en-US" dirty="0"/>
              <a:t># Returns gradient and intercept</a:t>
            </a:r>
          </a:p>
          <a:p>
            <a:pPr marL="0" indent="0">
              <a:buNone/>
            </a:pPr>
            <a:r>
              <a:rPr lang="en-US" dirty="0"/>
              <a:t>print("Gradient:",</a:t>
            </a:r>
            <a:r>
              <a:rPr lang="en-US" dirty="0" err="1"/>
              <a:t>fit.coef</a:t>
            </a:r>
            <a:r>
              <a:rPr lang="en-US" dirty="0"/>
              <a:t>_)</a:t>
            </a:r>
          </a:p>
          <a:p>
            <a:pPr marL="0" indent="0">
              <a:buNone/>
            </a:pPr>
            <a:r>
              <a:rPr lang="en-US" dirty="0"/>
              <a:t>print("Intercept:",</a:t>
            </a:r>
            <a:r>
              <a:rPr lang="en-US" dirty="0" err="1"/>
              <a:t>fit.intercept</a:t>
            </a:r>
            <a:r>
              <a:rPr lang="en-US" dirty="0"/>
              <a:t>_)</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505562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Lines</a:t>
            </a:r>
            <a:endParaRPr lang="en-US" dirty="0"/>
          </a:p>
        </p:txBody>
      </p:sp>
      <p:sp>
        <p:nvSpPr>
          <p:cNvPr id="3" name="Content Placeholder 2"/>
          <p:cNvSpPr>
            <a:spLocks noGrp="1"/>
          </p:cNvSpPr>
          <p:nvPr>
            <p:ph idx="1"/>
          </p:nvPr>
        </p:nvSpPr>
        <p:spPr/>
        <p:txBody>
          <a:bodyPr/>
          <a:lstStyle/>
          <a:p>
            <a:r>
              <a:rPr lang="en-US" dirty="0"/>
              <a:t># Predicted values </a:t>
            </a:r>
          </a:p>
          <a:p>
            <a:pPr marL="0" indent="0">
              <a:buNone/>
            </a:pPr>
            <a:r>
              <a:rPr lang="en-US" dirty="0" err="1"/>
              <a:t>y_pred</a:t>
            </a:r>
            <a:r>
              <a:rPr lang="en-US" dirty="0"/>
              <a:t> = </a:t>
            </a:r>
            <a:r>
              <a:rPr lang="en-US" dirty="0" err="1"/>
              <a:t>regressor.predict</a:t>
            </a:r>
            <a:r>
              <a:rPr lang="en-US" dirty="0"/>
              <a:t>(</a:t>
            </a:r>
            <a:r>
              <a:rPr lang="en-US" dirty="0" err="1"/>
              <a:t>X_test</a:t>
            </a:r>
            <a:r>
              <a:rPr lang="en-US" dirty="0"/>
              <a:t>)</a:t>
            </a:r>
          </a:p>
          <a:p>
            <a:r>
              <a:rPr lang="en-US" dirty="0"/>
              <a:t># Plot of the data with the line of best fit</a:t>
            </a:r>
          </a:p>
          <a:p>
            <a:pPr marL="0" indent="0">
              <a:buNone/>
            </a:pPr>
            <a:r>
              <a:rPr lang="en-US" dirty="0" err="1"/>
              <a:t>plt.plot</a:t>
            </a:r>
            <a:r>
              <a:rPr lang="en-US" dirty="0"/>
              <a:t>(</a:t>
            </a:r>
            <a:r>
              <a:rPr lang="en-US" dirty="0" err="1"/>
              <a:t>X_test,y_pred</a:t>
            </a:r>
            <a:r>
              <a:rPr lang="en-US" dirty="0"/>
              <a:t>)</a:t>
            </a:r>
          </a:p>
          <a:p>
            <a:pPr marL="0" indent="0">
              <a:buNone/>
            </a:pPr>
            <a:r>
              <a:rPr lang="en-US" dirty="0" err="1"/>
              <a:t>plt.plot</a:t>
            </a:r>
            <a:r>
              <a:rPr lang="en-US" dirty="0"/>
              <a:t>(</a:t>
            </a:r>
            <a:r>
              <a:rPr lang="en-US" dirty="0" err="1"/>
              <a:t>x,y</a:t>
            </a:r>
            <a:r>
              <a:rPr lang="en-US" dirty="0"/>
              <a:t>, "</a:t>
            </a:r>
            <a:r>
              <a:rPr lang="en-US" dirty="0" err="1"/>
              <a:t>rx</a:t>
            </a:r>
            <a:r>
              <a:rPr lang="en-US" dirty="0"/>
              <a:t>")</a:t>
            </a:r>
          </a:p>
          <a:p>
            <a:pPr marL="0" indent="0">
              <a:buNone/>
            </a:pPr>
            <a:r>
              <a:rPr lang="en-US" dirty="0" err="1"/>
              <a:t>plt.grid</a:t>
            </a:r>
            <a:r>
              <a:rPr lang="en-US" dirty="0"/>
              <a:t>(True)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429000"/>
            <a:ext cx="37528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237895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Compare Predicted and Actual Value</a:t>
            </a:r>
            <a:endParaRPr lang="en-US" dirty="0"/>
          </a:p>
        </p:txBody>
      </p:sp>
      <p:sp>
        <p:nvSpPr>
          <p:cNvPr id="3" name="Content Placeholder 2"/>
          <p:cNvSpPr>
            <a:spLocks noGrp="1"/>
          </p:cNvSpPr>
          <p:nvPr>
            <p:ph idx="1"/>
          </p:nvPr>
        </p:nvSpPr>
        <p:spPr/>
        <p:txBody>
          <a:bodyPr/>
          <a:lstStyle/>
          <a:p>
            <a:r>
              <a:rPr lang="en-US" dirty="0" smtClean="0"/>
              <a:t>#Converts </a:t>
            </a:r>
            <a:r>
              <a:rPr lang="en-US" dirty="0"/>
              <a:t>predicted values and test values to a data frame</a:t>
            </a:r>
          </a:p>
          <a:p>
            <a:pPr marL="0" indent="0">
              <a:buNone/>
            </a:pPr>
            <a:r>
              <a:rPr lang="en-US" dirty="0" err="1"/>
              <a:t>df</a:t>
            </a:r>
            <a:r>
              <a:rPr lang="en-US" dirty="0"/>
              <a:t> = </a:t>
            </a:r>
            <a:r>
              <a:rPr lang="en-US" dirty="0" err="1"/>
              <a:t>pd.DataFrame</a:t>
            </a:r>
            <a:r>
              <a:rPr lang="en-US" dirty="0"/>
              <a:t>({"Predicted": </a:t>
            </a:r>
            <a:r>
              <a:rPr lang="en-US" dirty="0" err="1"/>
              <a:t>y_pred</a:t>
            </a:r>
            <a:r>
              <a:rPr lang="en-US" dirty="0"/>
              <a:t>[:,0], "Actual": </a:t>
            </a:r>
            <a:r>
              <a:rPr lang="en-US" dirty="0" err="1"/>
              <a:t>y_test</a:t>
            </a:r>
            <a:r>
              <a:rPr lang="en-US" dirty="0"/>
              <a:t>[:,0]})</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599102032"/>
              </p:ext>
            </p:extLst>
          </p:nvPr>
        </p:nvGraphicFramePr>
        <p:xfrm>
          <a:off x="4114800" y="3505200"/>
          <a:ext cx="4724400" cy="2834640"/>
        </p:xfrm>
        <a:graphic>
          <a:graphicData uri="http://schemas.openxmlformats.org/drawingml/2006/table">
            <a:tbl>
              <a:tblPr/>
              <a:tblGrid>
                <a:gridCol w="1143000"/>
                <a:gridCol w="2006600"/>
                <a:gridCol w="1574800"/>
              </a:tblGrid>
              <a:tr h="533400">
                <a:tc>
                  <a:txBody>
                    <a:bodyPr/>
                    <a:lstStyle/>
                    <a:p>
                      <a:pPr algn="r" fontAlgn="ctr"/>
                      <a:r>
                        <a:rPr lang="en-US" b="1" dirty="0">
                          <a:effectLst/>
                        </a:rPr>
                        <a:t/>
                      </a:r>
                      <a:br>
                        <a:rPr lang="en-US" b="1" dirty="0">
                          <a:effectLst/>
                        </a:rPr>
                      </a:br>
                      <a:endParaRPr lang="en-US" b="1" dirty="0">
                        <a:effectLst/>
                      </a:endParaRPr>
                    </a:p>
                  </a:txBody>
                  <a:tcPr anchor="ctr">
                    <a:lnL>
                      <a:noFill/>
                    </a:lnL>
                    <a:lnR>
                      <a:noFill/>
                    </a:lnR>
                    <a:lnT>
                      <a:noFill/>
                    </a:lnT>
                    <a:lnB>
                      <a:noFill/>
                    </a:lnB>
                    <a:solidFill>
                      <a:srgbClr val="FFFFFF"/>
                    </a:solidFill>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b="1" dirty="0" smtClean="0">
                          <a:effectLst/>
                        </a:rPr>
                        <a:t>Predicted</a:t>
                      </a:r>
                    </a:p>
                    <a:p>
                      <a:pPr algn="r" fontAlgn="ctr"/>
                      <a:endParaRPr lang="en-US" b="1" dirty="0">
                        <a:effectLst/>
                      </a:endParaRPr>
                    </a:p>
                  </a:txBody>
                  <a:tcPr anchor="ctr">
                    <a:lnL>
                      <a:noFill/>
                    </a:lnL>
                    <a:lnR>
                      <a:noFill/>
                    </a:lnR>
                    <a:lnT>
                      <a:noFill/>
                    </a:lnT>
                    <a:lnB>
                      <a:noFill/>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effectLst/>
                        </a:rPr>
                        <a:t>Actual</a:t>
                      </a:r>
                    </a:p>
                    <a:p>
                      <a:endParaRPr lang="en-US" dirty="0"/>
                    </a:p>
                  </a:txBody>
                  <a:tcPr>
                    <a:lnL>
                      <a:noFill/>
                    </a:lnL>
                  </a:tcPr>
                </a:tc>
              </a:tr>
              <a:tr h="287102">
                <a:tc>
                  <a:txBody>
                    <a:bodyPr/>
                    <a:lstStyle/>
                    <a:p>
                      <a:pPr algn="r" fontAlgn="ctr"/>
                      <a:r>
                        <a:rPr lang="en-US" b="1">
                          <a:effectLst/>
                        </a:rPr>
                        <a:t>0</a:t>
                      </a:r>
                    </a:p>
                  </a:txBody>
                  <a:tcPr anchor="ctr">
                    <a:lnL>
                      <a:noFill/>
                    </a:lnL>
                    <a:lnR>
                      <a:noFill/>
                    </a:lnR>
                    <a:lnT>
                      <a:noFill/>
                    </a:lnT>
                    <a:lnB>
                      <a:noFill/>
                    </a:lnB>
                    <a:solidFill>
                      <a:srgbClr val="F5F5F5"/>
                    </a:solidFill>
                  </a:tcPr>
                </a:tc>
                <a:tc>
                  <a:txBody>
                    <a:bodyPr/>
                    <a:lstStyle/>
                    <a:p>
                      <a:pPr algn="r" fontAlgn="ctr"/>
                      <a:r>
                        <a:rPr lang="en-US">
                          <a:effectLst/>
                        </a:rPr>
                        <a:t>60820.440334</a:t>
                      </a:r>
                    </a:p>
                  </a:txBody>
                  <a:tcPr anchor="ctr">
                    <a:lnL>
                      <a:noFill/>
                    </a:lnL>
                    <a:lnR>
                      <a:noFill/>
                    </a:lnR>
                    <a:lnT>
                      <a:noFill/>
                    </a:lnT>
                    <a:lnB>
                      <a:noFill/>
                    </a:lnB>
                    <a:solidFill>
                      <a:srgbClr val="F5F5F5"/>
                    </a:solidFill>
                  </a:tcPr>
                </a:tc>
                <a:tc>
                  <a:txBody>
                    <a:bodyPr/>
                    <a:lstStyle/>
                    <a:p>
                      <a:pPr algn="r" fontAlgn="ctr"/>
                      <a:r>
                        <a:rPr lang="en-US">
                          <a:effectLst/>
                        </a:rPr>
                        <a:t>57189.0</a:t>
                      </a:r>
                    </a:p>
                  </a:txBody>
                  <a:tcPr anchor="ctr">
                    <a:lnL>
                      <a:noFill/>
                    </a:lnL>
                    <a:lnR>
                      <a:noFill/>
                    </a:lnR>
                    <a:lnB>
                      <a:noFill/>
                    </a:lnB>
                    <a:solidFill>
                      <a:srgbClr val="F5F5F5"/>
                    </a:solidFill>
                  </a:tcPr>
                </a:tc>
              </a:tr>
              <a:tr h="287102">
                <a:tc>
                  <a:txBody>
                    <a:bodyPr/>
                    <a:lstStyle/>
                    <a:p>
                      <a:pPr algn="r" fontAlgn="ctr"/>
                      <a:r>
                        <a:rPr lang="en-US" b="1">
                          <a:effectLst/>
                        </a:rPr>
                        <a:t>1</a:t>
                      </a:r>
                    </a:p>
                  </a:txBody>
                  <a:tcPr anchor="ctr">
                    <a:lnL>
                      <a:noFill/>
                    </a:lnL>
                    <a:lnR>
                      <a:noFill/>
                    </a:lnR>
                    <a:lnT>
                      <a:noFill/>
                    </a:lnT>
                    <a:lnB>
                      <a:noFill/>
                    </a:lnB>
                    <a:solidFill>
                      <a:srgbClr val="FFFFFF"/>
                    </a:solidFill>
                  </a:tcPr>
                </a:tc>
                <a:tc>
                  <a:txBody>
                    <a:bodyPr/>
                    <a:lstStyle/>
                    <a:p>
                      <a:pPr algn="r" fontAlgn="ctr"/>
                      <a:r>
                        <a:rPr lang="en-US">
                          <a:effectLst/>
                        </a:rPr>
                        <a:t>54176.807620</a:t>
                      </a:r>
                    </a:p>
                  </a:txBody>
                  <a:tcPr anchor="ctr">
                    <a:lnL>
                      <a:noFill/>
                    </a:lnL>
                    <a:lnR>
                      <a:noFill/>
                    </a:lnR>
                    <a:lnT>
                      <a:noFill/>
                    </a:lnT>
                    <a:lnB>
                      <a:noFill/>
                    </a:lnB>
                    <a:solidFill>
                      <a:srgbClr val="FFFFFF"/>
                    </a:solidFill>
                  </a:tcPr>
                </a:tc>
                <a:tc>
                  <a:txBody>
                    <a:bodyPr/>
                    <a:lstStyle/>
                    <a:p>
                      <a:pPr algn="r" fontAlgn="ctr"/>
                      <a:r>
                        <a:rPr lang="en-US">
                          <a:effectLst/>
                        </a:rPr>
                        <a:t>60150.0</a:t>
                      </a:r>
                    </a:p>
                  </a:txBody>
                  <a:tcPr anchor="ctr">
                    <a:lnL>
                      <a:noFill/>
                    </a:lnL>
                    <a:lnR>
                      <a:noFill/>
                    </a:lnR>
                    <a:lnT>
                      <a:noFill/>
                    </a:lnT>
                    <a:lnB>
                      <a:noFill/>
                    </a:lnB>
                    <a:solidFill>
                      <a:srgbClr val="FFFFFF"/>
                    </a:solidFill>
                  </a:tcPr>
                </a:tc>
              </a:tr>
              <a:tr h="287102">
                <a:tc>
                  <a:txBody>
                    <a:bodyPr/>
                    <a:lstStyle/>
                    <a:p>
                      <a:pPr algn="r" fontAlgn="ctr"/>
                      <a:r>
                        <a:rPr lang="en-US" b="1">
                          <a:effectLst/>
                        </a:rPr>
                        <a:t>2</a:t>
                      </a:r>
                    </a:p>
                  </a:txBody>
                  <a:tcPr anchor="ctr">
                    <a:lnL>
                      <a:noFill/>
                    </a:lnL>
                    <a:lnR>
                      <a:noFill/>
                    </a:lnR>
                    <a:lnT>
                      <a:noFill/>
                    </a:lnT>
                    <a:lnB>
                      <a:noFill/>
                    </a:lnB>
                    <a:solidFill>
                      <a:srgbClr val="F5F5F5"/>
                    </a:solidFill>
                  </a:tcPr>
                </a:tc>
                <a:tc>
                  <a:txBody>
                    <a:bodyPr/>
                    <a:lstStyle/>
                    <a:p>
                      <a:pPr algn="r" fontAlgn="ctr"/>
                      <a:r>
                        <a:rPr lang="en-US">
                          <a:effectLst/>
                        </a:rPr>
                        <a:t>56074.988396</a:t>
                      </a:r>
                    </a:p>
                  </a:txBody>
                  <a:tcPr anchor="ctr">
                    <a:lnL>
                      <a:noFill/>
                    </a:lnL>
                    <a:lnR>
                      <a:noFill/>
                    </a:lnR>
                    <a:lnT>
                      <a:noFill/>
                    </a:lnT>
                    <a:lnB>
                      <a:noFill/>
                    </a:lnB>
                    <a:solidFill>
                      <a:srgbClr val="F5F5F5"/>
                    </a:solidFill>
                  </a:tcPr>
                </a:tc>
                <a:tc>
                  <a:txBody>
                    <a:bodyPr/>
                    <a:lstStyle/>
                    <a:p>
                      <a:pPr algn="r" fontAlgn="ctr"/>
                      <a:r>
                        <a:rPr lang="en-US">
                          <a:effectLst/>
                        </a:rPr>
                        <a:t>54445.0</a:t>
                      </a:r>
                    </a:p>
                  </a:txBody>
                  <a:tcPr anchor="ctr">
                    <a:lnL>
                      <a:noFill/>
                    </a:lnL>
                    <a:lnR>
                      <a:noFill/>
                    </a:lnR>
                    <a:lnT>
                      <a:noFill/>
                    </a:lnT>
                    <a:lnB>
                      <a:noFill/>
                    </a:lnB>
                    <a:solidFill>
                      <a:srgbClr val="F5F5F5"/>
                    </a:solidFill>
                  </a:tcPr>
                </a:tc>
              </a:tr>
              <a:tr h="287102">
                <a:tc>
                  <a:txBody>
                    <a:bodyPr/>
                    <a:lstStyle/>
                    <a:p>
                      <a:pPr algn="r" fontAlgn="ctr"/>
                      <a:r>
                        <a:rPr lang="en-US" b="1">
                          <a:effectLst/>
                        </a:rPr>
                        <a:t>3</a:t>
                      </a:r>
                    </a:p>
                  </a:txBody>
                  <a:tcPr anchor="ctr">
                    <a:lnL>
                      <a:noFill/>
                    </a:lnL>
                    <a:lnR>
                      <a:noFill/>
                    </a:lnR>
                    <a:lnT>
                      <a:noFill/>
                    </a:lnT>
                    <a:lnB>
                      <a:noFill/>
                    </a:lnB>
                    <a:solidFill>
                      <a:srgbClr val="FFFFFF"/>
                    </a:solidFill>
                  </a:tcPr>
                </a:tc>
                <a:tc>
                  <a:txBody>
                    <a:bodyPr/>
                    <a:lstStyle/>
                    <a:p>
                      <a:pPr algn="r" fontAlgn="ctr"/>
                      <a:r>
                        <a:rPr lang="en-US">
                          <a:effectLst/>
                        </a:rPr>
                        <a:t>115867.682821</a:t>
                      </a:r>
                    </a:p>
                  </a:txBody>
                  <a:tcPr anchor="ctr">
                    <a:lnL>
                      <a:noFill/>
                    </a:lnL>
                    <a:lnR>
                      <a:noFill/>
                    </a:lnR>
                    <a:lnT>
                      <a:noFill/>
                    </a:lnT>
                    <a:lnB>
                      <a:noFill/>
                    </a:lnB>
                    <a:solidFill>
                      <a:srgbClr val="FFFFFF"/>
                    </a:solidFill>
                  </a:tcPr>
                </a:tc>
                <a:tc>
                  <a:txBody>
                    <a:bodyPr/>
                    <a:lstStyle/>
                    <a:p>
                      <a:pPr algn="r" fontAlgn="ctr"/>
                      <a:r>
                        <a:rPr lang="en-US">
                          <a:effectLst/>
                        </a:rPr>
                        <a:t>116969.0</a:t>
                      </a:r>
                    </a:p>
                  </a:txBody>
                  <a:tcPr anchor="ctr">
                    <a:lnL>
                      <a:noFill/>
                    </a:lnL>
                    <a:lnR>
                      <a:noFill/>
                    </a:lnR>
                    <a:lnT>
                      <a:noFill/>
                    </a:lnT>
                    <a:lnB>
                      <a:noFill/>
                    </a:lnB>
                    <a:solidFill>
                      <a:srgbClr val="FFFFFF"/>
                    </a:solidFill>
                  </a:tcPr>
                </a:tc>
              </a:tr>
              <a:tr h="287102">
                <a:tc>
                  <a:txBody>
                    <a:bodyPr/>
                    <a:lstStyle/>
                    <a:p>
                      <a:pPr algn="r" fontAlgn="ctr"/>
                      <a:r>
                        <a:rPr lang="en-US" b="1">
                          <a:effectLst/>
                        </a:rPr>
                        <a:t>4</a:t>
                      </a:r>
                    </a:p>
                  </a:txBody>
                  <a:tcPr anchor="ctr">
                    <a:lnL>
                      <a:noFill/>
                    </a:lnL>
                    <a:lnR>
                      <a:noFill/>
                    </a:lnR>
                    <a:lnT>
                      <a:noFill/>
                    </a:lnT>
                    <a:lnB>
                      <a:noFill/>
                    </a:lnB>
                    <a:solidFill>
                      <a:srgbClr val="F5F5F5"/>
                    </a:solidFill>
                  </a:tcPr>
                </a:tc>
                <a:tc>
                  <a:txBody>
                    <a:bodyPr/>
                    <a:lstStyle/>
                    <a:p>
                      <a:pPr algn="r" fontAlgn="ctr"/>
                      <a:r>
                        <a:rPr lang="en-US">
                          <a:effectLst/>
                        </a:rPr>
                        <a:t>39940.451805</a:t>
                      </a:r>
                    </a:p>
                  </a:txBody>
                  <a:tcPr anchor="ctr">
                    <a:lnL>
                      <a:noFill/>
                    </a:lnL>
                    <a:lnR>
                      <a:noFill/>
                    </a:lnR>
                    <a:lnT>
                      <a:noFill/>
                    </a:lnT>
                    <a:lnB>
                      <a:noFill/>
                    </a:lnB>
                    <a:solidFill>
                      <a:srgbClr val="F5F5F5"/>
                    </a:solidFill>
                  </a:tcPr>
                </a:tc>
                <a:tc>
                  <a:txBody>
                    <a:bodyPr/>
                    <a:lstStyle/>
                    <a:p>
                      <a:pPr algn="r" fontAlgn="ctr"/>
                      <a:r>
                        <a:rPr lang="en-US">
                          <a:effectLst/>
                        </a:rPr>
                        <a:t>37731.0</a:t>
                      </a:r>
                    </a:p>
                  </a:txBody>
                  <a:tcPr anchor="ctr">
                    <a:lnL>
                      <a:noFill/>
                    </a:lnL>
                    <a:lnR>
                      <a:noFill/>
                    </a:lnR>
                    <a:lnT>
                      <a:noFill/>
                    </a:lnT>
                    <a:lnB>
                      <a:noFill/>
                    </a:lnB>
                    <a:solidFill>
                      <a:srgbClr val="F5F5F5"/>
                    </a:solidFill>
                  </a:tcPr>
                </a:tc>
              </a:tr>
              <a:tr h="287102">
                <a:tc>
                  <a:txBody>
                    <a:bodyPr/>
                    <a:lstStyle/>
                    <a:p>
                      <a:pPr algn="r" fontAlgn="ctr"/>
                      <a:r>
                        <a:rPr lang="en-US" b="1">
                          <a:effectLst/>
                        </a:rPr>
                        <a:t>5</a:t>
                      </a:r>
                    </a:p>
                  </a:txBody>
                  <a:tcPr anchor="ctr">
                    <a:lnL>
                      <a:noFill/>
                    </a:lnL>
                    <a:lnR>
                      <a:noFill/>
                    </a:lnR>
                    <a:lnT>
                      <a:noFill/>
                    </a:lnT>
                    <a:lnB>
                      <a:noFill/>
                    </a:lnB>
                    <a:solidFill>
                      <a:srgbClr val="FFFFFF"/>
                    </a:solidFill>
                  </a:tcPr>
                </a:tc>
                <a:tc>
                  <a:txBody>
                    <a:bodyPr/>
                    <a:lstStyle/>
                    <a:p>
                      <a:pPr algn="r" fontAlgn="ctr"/>
                      <a:r>
                        <a:rPr lang="en-US">
                          <a:effectLst/>
                        </a:rPr>
                        <a:t>125358.586698</a:t>
                      </a:r>
                    </a:p>
                  </a:txBody>
                  <a:tcPr anchor="ctr">
                    <a:lnL>
                      <a:noFill/>
                    </a:lnL>
                    <a:lnR>
                      <a:noFill/>
                    </a:lnR>
                    <a:lnT>
                      <a:noFill/>
                    </a:lnT>
                    <a:lnB>
                      <a:noFill/>
                    </a:lnB>
                    <a:solidFill>
                      <a:srgbClr val="FFFFFF"/>
                    </a:solidFill>
                  </a:tcPr>
                </a:tc>
                <a:tc>
                  <a:txBody>
                    <a:bodyPr/>
                    <a:lstStyle/>
                    <a:p>
                      <a:pPr algn="r" fontAlgn="ctr"/>
                      <a:r>
                        <a:rPr lang="en-US" dirty="0">
                          <a:effectLst/>
                        </a:rPr>
                        <a:t>121872.0</a:t>
                      </a:r>
                    </a:p>
                  </a:txBody>
                  <a:tcPr anchor="ctr">
                    <a:lnL>
                      <a:noFill/>
                    </a:lnL>
                    <a:lnR>
                      <a:noFill/>
                    </a:lnR>
                    <a:lnT>
                      <a:noFill/>
                    </a:lnT>
                    <a:lnB>
                      <a:noFill/>
                    </a:lnB>
                    <a:solidFill>
                      <a:srgbClr val="FFFFFF"/>
                    </a:solidFill>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63975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Score of the model</a:t>
            </a:r>
            <a:endParaRPr lang="en-US" dirty="0"/>
          </a:p>
        </p:txBody>
      </p:sp>
      <p:sp>
        <p:nvSpPr>
          <p:cNvPr id="3" name="Content Placeholder 2"/>
          <p:cNvSpPr>
            <a:spLocks noGrp="1"/>
          </p:cNvSpPr>
          <p:nvPr>
            <p:ph idx="1"/>
          </p:nvPr>
        </p:nvSpPr>
        <p:spPr/>
        <p:txBody>
          <a:bodyPr/>
          <a:lstStyle/>
          <a:p>
            <a:r>
              <a:rPr lang="en-US" dirty="0"/>
              <a:t># Determines a score for our model</a:t>
            </a:r>
          </a:p>
          <a:p>
            <a:pPr marL="0" indent="0">
              <a:buNone/>
            </a:pPr>
            <a:r>
              <a:rPr lang="en-US" dirty="0"/>
              <a:t>score = </a:t>
            </a:r>
            <a:r>
              <a:rPr lang="en-US" dirty="0" err="1"/>
              <a:t>regressor.score</a:t>
            </a:r>
            <a:r>
              <a:rPr lang="en-US" dirty="0"/>
              <a:t>(</a:t>
            </a:r>
            <a:r>
              <a:rPr lang="en-US" dirty="0" err="1"/>
              <a:t>X_test</a:t>
            </a:r>
            <a:r>
              <a:rPr lang="en-US" dirty="0"/>
              <a:t>, </a:t>
            </a:r>
            <a:r>
              <a:rPr lang="en-US" dirty="0" err="1"/>
              <a:t>y_test</a:t>
            </a:r>
            <a:r>
              <a:rPr lang="en-US" dirty="0"/>
              <a:t>)</a:t>
            </a:r>
          </a:p>
          <a:p>
            <a:pPr marL="0" indent="0">
              <a:buNone/>
            </a:pPr>
            <a:r>
              <a:rPr lang="en-US" dirty="0"/>
              <a:t>print(score)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52751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805494"/>
            <a:ext cx="3791160" cy="4115374"/>
          </a:xfrm>
        </p:spPr>
      </p:pic>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407115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Dataset</a:t>
            </a:r>
            <a:endParaRPr lang="en-US" dirty="0"/>
          </a:p>
        </p:txBody>
      </p:sp>
      <p:sp>
        <p:nvSpPr>
          <p:cNvPr id="3" name="Content Placeholder 2"/>
          <p:cNvSpPr>
            <a:spLocks noGrp="1"/>
          </p:cNvSpPr>
          <p:nvPr>
            <p:ph idx="1"/>
          </p:nvPr>
        </p:nvSpPr>
        <p:spPr/>
        <p:txBody>
          <a:bodyPr/>
          <a:lstStyle/>
          <a:p>
            <a:r>
              <a:rPr lang="en-US" dirty="0" smtClean="0"/>
              <a:t> </a:t>
            </a:r>
            <a:r>
              <a:rPr lang="en-US" dirty="0"/>
              <a:t>Converts advertising </a:t>
            </a:r>
            <a:r>
              <a:rPr lang="en-US" dirty="0" err="1"/>
              <a:t>csv</a:t>
            </a:r>
            <a:r>
              <a:rPr lang="en-US" dirty="0"/>
              <a:t> to a data frame</a:t>
            </a:r>
          </a:p>
          <a:p>
            <a:pPr marL="0" indent="0">
              <a:buNone/>
            </a:pPr>
            <a:r>
              <a:rPr lang="en-US" dirty="0" err="1"/>
              <a:t>df</a:t>
            </a:r>
            <a:r>
              <a:rPr lang="en-US" dirty="0"/>
              <a:t> = </a:t>
            </a:r>
            <a:r>
              <a:rPr lang="en-US" dirty="0" err="1"/>
              <a:t>pd.read_csv</a:t>
            </a:r>
            <a:r>
              <a:rPr lang="en-US" dirty="0"/>
              <a:t>("F:/AI and Machine learning Book/Coding/advertising.csv")</a:t>
            </a:r>
          </a:p>
          <a:p>
            <a:pPr marL="0" indent="0">
              <a:buNone/>
            </a:pPr>
            <a:r>
              <a:rPr lang="en-US" dirty="0" err="1"/>
              <a:t>df</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239917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Column and Split Dataset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a:t>
            </a:r>
            <a:r>
              <a:rPr lang="en-US" dirty="0"/>
              <a:t>the following code cell, we can see that Sales is dropped from </a:t>
            </a:r>
            <a:r>
              <a:rPr lang="en-US" dirty="0" err="1"/>
              <a:t>df</a:t>
            </a:r>
            <a:r>
              <a:rPr lang="en-US" dirty="0"/>
              <a:t> so that only </a:t>
            </a:r>
            <a:r>
              <a:rPr lang="en-US" dirty="0" smtClean="0"/>
              <a:t>independent </a:t>
            </a:r>
            <a:r>
              <a:rPr lang="en-US" dirty="0"/>
              <a:t>variables x remain. Now we specify Sales as y since it is the dependent variable </a:t>
            </a:r>
            <a:r>
              <a:rPr lang="en-US" dirty="0" smtClean="0"/>
              <a:t>and </a:t>
            </a:r>
            <a:r>
              <a:rPr lang="en-US" dirty="0"/>
              <a:t>we need to reshape it because it consists of only one column</a:t>
            </a:r>
          </a:p>
          <a:p>
            <a:endParaRPr lang="en-US" dirty="0"/>
          </a:p>
          <a:p>
            <a:r>
              <a:rPr lang="en-US" dirty="0" smtClean="0"/>
              <a:t>Independent </a:t>
            </a:r>
            <a:r>
              <a:rPr lang="en-US" dirty="0"/>
              <a:t>variables</a:t>
            </a:r>
          </a:p>
          <a:p>
            <a:pPr marL="0" indent="0">
              <a:buNone/>
            </a:pPr>
            <a:r>
              <a:rPr lang="en-US" dirty="0"/>
              <a:t>X = </a:t>
            </a:r>
            <a:r>
              <a:rPr lang="en-US" dirty="0" err="1"/>
              <a:t>df.drop</a:t>
            </a:r>
            <a:r>
              <a:rPr lang="en-US" dirty="0"/>
              <a:t>("</a:t>
            </a:r>
            <a:r>
              <a:rPr lang="en-US" dirty="0" err="1"/>
              <a:t>Sales",axis</a:t>
            </a:r>
            <a:r>
              <a:rPr lang="en-US" dirty="0"/>
              <a:t>=1)</a:t>
            </a:r>
          </a:p>
          <a:p>
            <a:endParaRPr lang="en-US" dirty="0"/>
          </a:p>
          <a:p>
            <a:r>
              <a:rPr lang="en-US" dirty="0" smtClean="0"/>
              <a:t>Dependent </a:t>
            </a:r>
            <a:r>
              <a:rPr lang="en-US" dirty="0"/>
              <a:t>variable</a:t>
            </a:r>
          </a:p>
          <a:p>
            <a:pPr marL="0" indent="0">
              <a:buNone/>
            </a:pPr>
            <a:r>
              <a:rPr lang="en-US" dirty="0"/>
              <a:t>y = </a:t>
            </a:r>
            <a:r>
              <a:rPr lang="en-US" dirty="0" err="1"/>
              <a:t>df</a:t>
            </a:r>
            <a:r>
              <a:rPr lang="en-US" dirty="0"/>
              <a:t>["Sales"].</a:t>
            </a:r>
            <a:r>
              <a:rPr lang="en-US" dirty="0" err="1"/>
              <a:t>values.reshape</a:t>
            </a:r>
            <a:r>
              <a:rPr lang="en-US" dirty="0"/>
              <a:t>(-1,1)</a:t>
            </a:r>
          </a:p>
          <a:p>
            <a:endParaRPr lang="en-US" dirty="0"/>
          </a:p>
          <a:p>
            <a:r>
              <a:rPr lang="en-US" dirty="0" smtClean="0"/>
              <a:t>Splitting </a:t>
            </a:r>
            <a:r>
              <a:rPr lang="en-US" dirty="0"/>
              <a:t>into test and training data</a:t>
            </a:r>
          </a:p>
          <a:p>
            <a:pPr marL="0" indent="0">
              <a:buNone/>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a:t>
            </a:r>
            <a:r>
              <a:rPr lang="en-US" dirty="0" err="1"/>
              <a:t>X,y,test_size</a:t>
            </a:r>
            <a:r>
              <a:rPr lang="en-US" dirty="0"/>
              <a:t>=0.2)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859859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Linear Regression </a:t>
            </a:r>
            <a:endParaRPr lang="en-US" dirty="0"/>
          </a:p>
        </p:txBody>
      </p:sp>
      <p:sp>
        <p:nvSpPr>
          <p:cNvPr id="3" name="Content Placeholder 2"/>
          <p:cNvSpPr>
            <a:spLocks noGrp="1"/>
          </p:cNvSpPr>
          <p:nvPr>
            <p:ph idx="1"/>
          </p:nvPr>
        </p:nvSpPr>
        <p:spPr/>
        <p:txBody>
          <a:bodyPr>
            <a:normAutofit lnSpcReduction="10000"/>
          </a:bodyPr>
          <a:lstStyle/>
          <a:p>
            <a:r>
              <a:rPr lang="en-US" dirty="0" smtClean="0"/>
              <a:t>Defining </a:t>
            </a:r>
            <a:r>
              <a:rPr lang="en-US" dirty="0" err="1"/>
              <a:t>regressor</a:t>
            </a:r>
            <a:endParaRPr lang="en-US" dirty="0"/>
          </a:p>
          <a:p>
            <a:pPr marL="0" indent="0">
              <a:buNone/>
            </a:pPr>
            <a:r>
              <a:rPr lang="en-US" dirty="0" err="1"/>
              <a:t>regressor</a:t>
            </a:r>
            <a:r>
              <a:rPr lang="en-US" dirty="0"/>
              <a:t> = </a:t>
            </a:r>
            <a:r>
              <a:rPr lang="en-US" dirty="0" err="1"/>
              <a:t>linear_model.LinearRegression</a:t>
            </a:r>
            <a:r>
              <a:rPr lang="en-US" dirty="0"/>
              <a:t>()</a:t>
            </a:r>
          </a:p>
          <a:p>
            <a:endParaRPr lang="en-US" dirty="0"/>
          </a:p>
          <a:p>
            <a:r>
              <a:rPr lang="en-US" dirty="0" smtClean="0"/>
              <a:t>Training </a:t>
            </a:r>
            <a:r>
              <a:rPr lang="en-US" dirty="0"/>
              <a:t>our </a:t>
            </a:r>
            <a:r>
              <a:rPr lang="en-US" dirty="0" err="1"/>
              <a:t>regressor</a:t>
            </a:r>
            <a:endParaRPr lang="en-US" dirty="0"/>
          </a:p>
          <a:p>
            <a:pPr marL="0" indent="0">
              <a:buNone/>
            </a:pPr>
            <a:r>
              <a:rPr lang="en-US" dirty="0"/>
              <a:t>fit = </a:t>
            </a:r>
            <a:r>
              <a:rPr lang="en-US" dirty="0" err="1"/>
              <a:t>regressor.fit</a:t>
            </a:r>
            <a:r>
              <a:rPr lang="en-US" dirty="0"/>
              <a:t>(</a:t>
            </a:r>
            <a:r>
              <a:rPr lang="en-US" dirty="0" err="1"/>
              <a:t>X_train,y_train</a:t>
            </a:r>
            <a:r>
              <a:rPr lang="en-US" dirty="0"/>
              <a:t>)</a:t>
            </a:r>
          </a:p>
          <a:p>
            <a:endParaRPr lang="en-US" dirty="0"/>
          </a:p>
          <a:p>
            <a:r>
              <a:rPr lang="en-US" dirty="0" smtClean="0"/>
              <a:t>Predicting </a:t>
            </a:r>
            <a:r>
              <a:rPr lang="en-US" dirty="0"/>
              <a:t>values</a:t>
            </a:r>
          </a:p>
          <a:p>
            <a:pPr marL="0" indent="0">
              <a:buNone/>
            </a:pPr>
            <a:r>
              <a:rPr lang="en-US" dirty="0" err="1"/>
              <a:t>y_pred</a:t>
            </a:r>
            <a:r>
              <a:rPr lang="en-US" dirty="0"/>
              <a:t> = </a:t>
            </a:r>
            <a:r>
              <a:rPr lang="en-US" dirty="0" err="1"/>
              <a:t>fit.predict</a:t>
            </a:r>
            <a:r>
              <a:rPr lang="en-US" dirty="0"/>
              <a:t>(</a:t>
            </a:r>
            <a:r>
              <a:rPr lang="en-US" dirty="0" err="1"/>
              <a:t>X_test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036679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ML?</a:t>
            </a:r>
            <a:endParaRPr lang="en-US" dirty="0"/>
          </a:p>
        </p:txBody>
      </p:sp>
      <p:sp>
        <p:nvSpPr>
          <p:cNvPr id="3" name="Content Placeholder 2"/>
          <p:cNvSpPr>
            <a:spLocks noGrp="1"/>
          </p:cNvSpPr>
          <p:nvPr>
            <p:ph idx="1"/>
          </p:nvPr>
        </p:nvSpPr>
        <p:spPr/>
        <p:txBody>
          <a:bodyPr/>
          <a:lstStyle/>
          <a:p>
            <a:r>
              <a:rPr lang="en-US" dirty="0" smtClean="0"/>
              <a:t>Traditional programming involves us writing rules, expressed in a programming language, that act on data and give us answers.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dirty="0" smtClean="0"/>
              <a:t>Fig.1 : View of traditional programming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683" y="3810000"/>
            <a:ext cx="3448633" cy="1143330"/>
          </a:xfrm>
          <a:prstGeom prst="rect">
            <a:avLst/>
          </a:prstGeom>
        </p:spPr>
      </p:pic>
    </p:spTree>
    <p:extLst>
      <p:ext uri="{BB962C8B-B14F-4D97-AF65-F5344CB8AC3E}">
        <p14:creationId xmlns:p14="http://schemas.microsoft.com/office/powerpoint/2010/main" val="3647192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Compare predicted and Actual value</a:t>
            </a:r>
            <a:endParaRPr lang="en-US" dirty="0"/>
          </a:p>
        </p:txBody>
      </p:sp>
      <p:sp>
        <p:nvSpPr>
          <p:cNvPr id="3" name="Content Placeholder 2"/>
          <p:cNvSpPr>
            <a:spLocks noGrp="1"/>
          </p:cNvSpPr>
          <p:nvPr>
            <p:ph idx="1"/>
          </p:nvPr>
        </p:nvSpPr>
        <p:spPr/>
        <p:txBody>
          <a:bodyPr/>
          <a:lstStyle/>
          <a:p>
            <a:r>
              <a:rPr lang="en-US" dirty="0" smtClean="0"/>
              <a:t>Comparing </a:t>
            </a:r>
            <a:r>
              <a:rPr lang="en-US" dirty="0"/>
              <a:t>predicted against actual values</a:t>
            </a:r>
          </a:p>
          <a:p>
            <a:pPr marL="0" indent="0">
              <a:buNone/>
            </a:pPr>
            <a:r>
              <a:rPr lang="en-US" sz="2000" dirty="0" err="1"/>
              <a:t>df</a:t>
            </a:r>
            <a:r>
              <a:rPr lang="en-US" sz="2000" dirty="0"/>
              <a:t> = </a:t>
            </a:r>
            <a:r>
              <a:rPr lang="en-US" sz="2000" dirty="0" err="1"/>
              <a:t>pd.DataFrame</a:t>
            </a:r>
            <a:r>
              <a:rPr lang="en-US" sz="2000" dirty="0"/>
              <a:t>({"Predicted": </a:t>
            </a:r>
            <a:r>
              <a:rPr lang="en-US" sz="2000" dirty="0" err="1"/>
              <a:t>y_pred</a:t>
            </a:r>
            <a:r>
              <a:rPr lang="en-US" sz="2000" dirty="0"/>
              <a:t>[:,0], "Actual": </a:t>
            </a:r>
            <a:r>
              <a:rPr lang="en-US" sz="2000" dirty="0" err="1"/>
              <a:t>y_test</a:t>
            </a:r>
            <a:r>
              <a:rPr lang="en-US" sz="2000" dirty="0"/>
              <a:t>[:,0]})</a:t>
            </a:r>
          </a:p>
          <a:p>
            <a:pPr marL="0" indent="0">
              <a:buNone/>
            </a:pPr>
            <a:r>
              <a:rPr lang="en-US" sz="2000" dirty="0" err="1"/>
              <a:t>df</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667000"/>
            <a:ext cx="1829055" cy="3600953"/>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27923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with Best fitted line</a:t>
            </a:r>
            <a:endParaRPr lang="en-US" dirty="0"/>
          </a:p>
        </p:txBody>
      </p:sp>
      <p:sp>
        <p:nvSpPr>
          <p:cNvPr id="3" name="Content Placeholder 2"/>
          <p:cNvSpPr>
            <a:spLocks noGrp="1"/>
          </p:cNvSpPr>
          <p:nvPr>
            <p:ph idx="1"/>
          </p:nvPr>
        </p:nvSpPr>
        <p:spPr/>
        <p:txBody>
          <a:bodyPr/>
          <a:lstStyle/>
          <a:p>
            <a:r>
              <a:rPr lang="en-US" dirty="0" smtClean="0"/>
              <a:t>Plot </a:t>
            </a:r>
            <a:r>
              <a:rPr lang="en-US" dirty="0"/>
              <a:t>of the data with the line of best fit</a:t>
            </a:r>
          </a:p>
          <a:p>
            <a:pPr marL="0" indent="0">
              <a:buNone/>
            </a:pPr>
            <a:r>
              <a:rPr lang="en-US" dirty="0" err="1"/>
              <a:t>plt.plot</a:t>
            </a:r>
            <a:r>
              <a:rPr lang="en-US" dirty="0"/>
              <a:t>(</a:t>
            </a:r>
            <a:r>
              <a:rPr lang="en-US" dirty="0" err="1"/>
              <a:t>X_test,y_pred</a:t>
            </a:r>
            <a:r>
              <a:rPr lang="en-US" dirty="0"/>
              <a:t>)</a:t>
            </a:r>
          </a:p>
          <a:p>
            <a:pPr marL="0" indent="0">
              <a:buNone/>
            </a:pPr>
            <a:r>
              <a:rPr lang="en-US" dirty="0" err="1"/>
              <a:t>plt.plot</a:t>
            </a:r>
            <a:r>
              <a:rPr lang="en-US" dirty="0"/>
              <a:t>(</a:t>
            </a:r>
            <a:r>
              <a:rPr lang="en-US" dirty="0" err="1"/>
              <a:t>X,y</a:t>
            </a:r>
            <a:r>
              <a:rPr lang="en-US" dirty="0"/>
              <a:t>, "</a:t>
            </a:r>
            <a:r>
              <a:rPr lang="en-US" dirty="0" err="1"/>
              <a:t>rx</a:t>
            </a:r>
            <a:r>
              <a:rPr lang="en-US" dirty="0"/>
              <a:t>")</a:t>
            </a:r>
          </a:p>
          <a:p>
            <a:pPr marL="0" indent="0">
              <a:buNone/>
            </a:pPr>
            <a:r>
              <a:rPr lang="en-US" dirty="0" err="1"/>
              <a:t>plt.grid</a:t>
            </a:r>
            <a:r>
              <a:rPr lang="en-US" dirty="0"/>
              <a:t>(True)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124200"/>
            <a:ext cx="3505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72612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of the model</a:t>
            </a:r>
            <a:endParaRPr lang="en-US" dirty="0"/>
          </a:p>
        </p:txBody>
      </p:sp>
      <p:sp>
        <p:nvSpPr>
          <p:cNvPr id="3" name="Content Placeholder 2"/>
          <p:cNvSpPr>
            <a:spLocks noGrp="1"/>
          </p:cNvSpPr>
          <p:nvPr>
            <p:ph idx="1"/>
          </p:nvPr>
        </p:nvSpPr>
        <p:spPr/>
        <p:txBody>
          <a:bodyPr/>
          <a:lstStyle/>
          <a:p>
            <a:r>
              <a:rPr lang="en-US" dirty="0"/>
              <a:t># Scoring our </a:t>
            </a:r>
            <a:r>
              <a:rPr lang="en-US" dirty="0" err="1"/>
              <a:t>regressor</a:t>
            </a:r>
            <a:endParaRPr lang="en-US" dirty="0"/>
          </a:p>
          <a:p>
            <a:pPr marL="0" indent="0">
              <a:buNone/>
            </a:pPr>
            <a:r>
              <a:rPr lang="en-US" dirty="0" err="1"/>
              <a:t>fit.score</a:t>
            </a:r>
            <a:r>
              <a:rPr lang="en-US" dirty="0"/>
              <a:t>(</a:t>
            </a:r>
            <a:r>
              <a:rPr lang="en-US" dirty="0" err="1"/>
              <a:t>X_test,y_test</a:t>
            </a:r>
            <a:r>
              <a:rPr lang="en-US" dirty="0" smtClean="0"/>
              <a:t>)</a:t>
            </a:r>
          </a:p>
          <a:p>
            <a:pPr marL="0" indent="0">
              <a:buNone/>
            </a:pPr>
            <a:endParaRPr lang="en-US" dirty="0"/>
          </a:p>
          <a:p>
            <a:pPr marL="0" indent="0">
              <a:buNone/>
            </a:pPr>
            <a:r>
              <a:rPr lang="en-US" dirty="0"/>
              <a:t>Accuracy=0.9291555806063022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7750152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and Load the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811" y="1829310"/>
            <a:ext cx="6468378" cy="4067743"/>
          </a:xfrm>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308004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the model in a file</a:t>
            </a:r>
            <a:endParaRPr lang="en-US" dirty="0"/>
          </a:p>
        </p:txBody>
      </p:sp>
      <p:sp>
        <p:nvSpPr>
          <p:cNvPr id="3" name="Content Placeholder 2"/>
          <p:cNvSpPr>
            <a:spLocks noGrp="1"/>
          </p:cNvSpPr>
          <p:nvPr>
            <p:ph idx="1"/>
          </p:nvPr>
        </p:nvSpPr>
        <p:spPr/>
        <p:txBody>
          <a:bodyPr/>
          <a:lstStyle/>
          <a:p>
            <a:r>
              <a:rPr lang="en-US" dirty="0"/>
              <a:t>import pickle</a:t>
            </a:r>
          </a:p>
          <a:p>
            <a:r>
              <a:rPr lang="en-US" dirty="0"/>
              <a:t>filename = '/content/drive/</a:t>
            </a:r>
            <a:r>
              <a:rPr lang="en-US" dirty="0" err="1"/>
              <a:t>MyDrive</a:t>
            </a:r>
            <a:r>
              <a:rPr lang="en-US" dirty="0"/>
              <a:t>/Summer </a:t>
            </a:r>
            <a:r>
              <a:rPr lang="en-US" dirty="0" smtClean="0"/>
              <a:t>2022/MSC/</a:t>
            </a:r>
            <a:r>
              <a:rPr lang="en-US" dirty="0" err="1" smtClean="0"/>
              <a:t>Linear_Regression</a:t>
            </a:r>
            <a:r>
              <a:rPr lang="en-US" dirty="0" smtClean="0"/>
              <a:t>/</a:t>
            </a:r>
            <a:r>
              <a:rPr lang="en-US" dirty="0" err="1" smtClean="0"/>
              <a:t>finalized_model.sav</a:t>
            </a:r>
            <a:r>
              <a:rPr lang="en-US" dirty="0" smtClean="0"/>
              <a:t>‘</a:t>
            </a:r>
          </a:p>
          <a:p>
            <a:r>
              <a:rPr lang="en-US" dirty="0" err="1"/>
              <a:t>pickle.dump</a:t>
            </a:r>
            <a:r>
              <a:rPr lang="en-US" dirty="0"/>
              <a:t>(fit, open(filename, '</a:t>
            </a:r>
            <a:r>
              <a:rPr lang="en-US" dirty="0" err="1"/>
              <a:t>wb</a:t>
            </a:r>
            <a:r>
              <a:rPr lang="en-U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785177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the saved model</a:t>
            </a:r>
            <a:endParaRPr lang="en-US" dirty="0"/>
          </a:p>
        </p:txBody>
      </p:sp>
      <p:sp>
        <p:nvSpPr>
          <p:cNvPr id="3" name="Content Placeholder 2"/>
          <p:cNvSpPr>
            <a:spLocks noGrp="1"/>
          </p:cNvSpPr>
          <p:nvPr>
            <p:ph idx="1"/>
          </p:nvPr>
        </p:nvSpPr>
        <p:spPr/>
        <p:txBody>
          <a:bodyPr/>
          <a:lstStyle/>
          <a:p>
            <a:r>
              <a:rPr lang="en-US" dirty="0" err="1"/>
              <a:t>loaded_model</a:t>
            </a:r>
            <a:r>
              <a:rPr lang="en-US" dirty="0"/>
              <a:t> = </a:t>
            </a:r>
            <a:r>
              <a:rPr lang="en-US" dirty="0" err="1"/>
              <a:t>pickle.load</a:t>
            </a:r>
            <a:r>
              <a:rPr lang="en-US" dirty="0"/>
              <a:t>(open(filename, '</a:t>
            </a:r>
            <a:r>
              <a:rPr lang="en-US" dirty="0" err="1"/>
              <a:t>rb</a:t>
            </a:r>
            <a:r>
              <a:rPr lang="en-US" dirty="0"/>
              <a:t>'))</a:t>
            </a:r>
          </a:p>
          <a:p>
            <a:r>
              <a:rPr lang="en-US" dirty="0" err="1"/>
              <a:t>loaded_model.coef</a:t>
            </a:r>
            <a:r>
              <a:rPr lang="en-US" dirty="0"/>
              <a:t>_</a:t>
            </a:r>
          </a:p>
          <a:p>
            <a:r>
              <a:rPr lang="en-US" dirty="0" err="1"/>
              <a:t>loaded_model.intercept</a:t>
            </a:r>
            <a:r>
              <a:rPr lang="en-US" dirty="0"/>
              <a:t>_</a:t>
            </a:r>
          </a:p>
          <a:p>
            <a:r>
              <a:rPr lang="en-US" dirty="0" err="1"/>
              <a:t>loaded_model.predict</a:t>
            </a:r>
            <a:r>
              <a:rPr lang="en-US" dirty="0"/>
              <a:t>([[5000]])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418395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R^2 Square value</a:t>
            </a:r>
          </a:p>
        </p:txBody>
      </p:sp>
      <p:sp>
        <p:nvSpPr>
          <p:cNvPr id="3" name="Content Placeholder 2"/>
          <p:cNvSpPr>
            <a:spLocks noGrp="1"/>
          </p:cNvSpPr>
          <p:nvPr>
            <p:ph idx="1"/>
          </p:nvPr>
        </p:nvSpPr>
        <p:spPr>
          <a:xfrm>
            <a:off x="457200" y="1600200"/>
            <a:ext cx="8229600" cy="4724400"/>
          </a:xfrm>
        </p:spPr>
        <p:txBody>
          <a:bodyPr>
            <a:normAutofit lnSpcReduction="10000"/>
          </a:bodyPr>
          <a:lstStyle/>
          <a:p>
            <a:pPr marL="0" indent="0">
              <a:buNone/>
            </a:pPr>
            <a:r>
              <a:rPr lang="en-US" sz="2000" dirty="0"/>
              <a:t>from </a:t>
            </a:r>
            <a:r>
              <a:rPr lang="en-US" sz="2000" dirty="0" err="1"/>
              <a:t>sklearn</a:t>
            </a:r>
            <a:r>
              <a:rPr lang="en-US" sz="2000" dirty="0"/>
              <a:t> import metrics</a:t>
            </a:r>
          </a:p>
          <a:p>
            <a:pPr marL="0" indent="0">
              <a:buNone/>
            </a:pPr>
            <a:r>
              <a:rPr lang="en-US" sz="2000" dirty="0" smtClean="0"/>
              <a:t>print</a:t>
            </a:r>
            <a:r>
              <a:rPr lang="en-US" sz="2000" dirty="0"/>
              <a:t>(</a:t>
            </a:r>
            <a:r>
              <a:rPr lang="en-US" sz="2000" dirty="0" smtClean="0"/>
              <a:t>'Model </a:t>
            </a:r>
            <a:r>
              <a:rPr lang="en-US" sz="2000" dirty="0"/>
              <a:t>R^2 Square value', metrics.r2_score(</a:t>
            </a:r>
            <a:r>
              <a:rPr lang="en-US" sz="2000" dirty="0" err="1"/>
              <a:t>y_test</a:t>
            </a:r>
            <a:r>
              <a:rPr lang="en-US" sz="2000" dirty="0"/>
              <a:t>, </a:t>
            </a:r>
            <a:r>
              <a:rPr lang="en-US" sz="2000" dirty="0" err="1"/>
              <a:t>y_pred</a:t>
            </a:r>
            <a:r>
              <a:rPr lang="en-US" sz="2000" dirty="0" smtClean="0"/>
              <a:t>))</a:t>
            </a:r>
          </a:p>
          <a:p>
            <a:pPr marL="0" indent="0">
              <a:buNone/>
            </a:pPr>
            <a:endParaRPr lang="en-US" sz="2000" dirty="0"/>
          </a:p>
          <a:p>
            <a:endParaRPr lang="en-US" sz="2000" dirty="0" smtClean="0"/>
          </a:p>
          <a:p>
            <a:endParaRPr lang="en-US" sz="2000" dirty="0" smtClean="0"/>
          </a:p>
          <a:p>
            <a:endParaRPr lang="en-US" sz="2000" dirty="0" smtClean="0"/>
          </a:p>
          <a:p>
            <a:r>
              <a:rPr lang="en-US" sz="2000" dirty="0" smtClean="0"/>
              <a:t>Model </a:t>
            </a:r>
            <a:r>
              <a:rPr lang="en-US" sz="2000" dirty="0"/>
              <a:t>R^2 Square value </a:t>
            </a:r>
            <a:r>
              <a:rPr lang="en-US" sz="2000" dirty="0" smtClean="0"/>
              <a:t>0.9291555806063022</a:t>
            </a:r>
            <a:endParaRPr lang="en-US" sz="2000" dirty="0"/>
          </a:p>
          <a:p>
            <a:r>
              <a:rPr lang="en-US" sz="2000" dirty="0" smtClean="0"/>
              <a:t>The Goal of Linear Regression is to  find out the best hypothesis which maximize the </a:t>
            </a:r>
            <a:r>
              <a:rPr lang="en-US" sz="2000" dirty="0"/>
              <a:t>R^2 Square </a:t>
            </a:r>
            <a:r>
              <a:rPr lang="en-US" sz="2000" dirty="0" smtClean="0"/>
              <a:t>value.</a:t>
            </a:r>
          </a:p>
          <a:p>
            <a:pPr algn="just"/>
            <a:r>
              <a:rPr lang="en-US" sz="2000" dirty="0"/>
              <a:t>The </a:t>
            </a:r>
            <a:r>
              <a:rPr lang="en-US" sz="2000" i="1" dirty="0"/>
              <a:t>coefficient of determination</a:t>
            </a:r>
            <a:r>
              <a:rPr lang="en-US" sz="2000" dirty="0"/>
              <a:t>, or  R^2</a:t>
            </a:r>
            <a:r>
              <a:rPr lang="en-US" sz="2000" dirty="0" smtClean="0"/>
              <a:t>, </a:t>
            </a:r>
            <a:r>
              <a:rPr lang="en-US" sz="2000" dirty="0"/>
              <a:t>is a measure that provides information about the goodness of fit of a model. In the context of regression it is a statistical measure of how well the regression line approximates the actual data. It is therefore important when a statistical model is used either to predict future outcomes or in the testing of hypotheses.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99" y="2438400"/>
            <a:ext cx="3315163" cy="1114581"/>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2994581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Input x=[1,2,3,4,5]</a:t>
            </a:r>
          </a:p>
          <a:p>
            <a:r>
              <a:rPr lang="en-US" sz="2800" dirty="0" smtClean="0"/>
              <a:t>Output y=[5,7,9,11,13]</a:t>
            </a:r>
          </a:p>
          <a:p>
            <a:r>
              <a:rPr lang="en-US" sz="2800" dirty="0" smtClean="0"/>
              <a:t>Derive an Equation (Prediction Function)</a:t>
            </a:r>
          </a:p>
          <a:p>
            <a:pPr marL="0" indent="0" algn="ctr">
              <a:buNone/>
            </a:pPr>
            <a:r>
              <a:rPr lang="en-US" b="1" dirty="0" smtClean="0"/>
              <a:t> y=2x+3</a:t>
            </a:r>
          </a:p>
          <a:p>
            <a:r>
              <a:rPr lang="en-US" sz="2800" dirty="0" smtClean="0"/>
              <a:t>Area=[2600,3000,3200,3600,4000]</a:t>
            </a:r>
          </a:p>
          <a:p>
            <a:r>
              <a:rPr lang="en-US" sz="2800" dirty="0" smtClean="0"/>
              <a:t>Price= [550K, 565k, 610k, 680k, 725k]</a:t>
            </a:r>
          </a:p>
          <a:p>
            <a:r>
              <a:rPr lang="en-US" sz="2800" dirty="0" smtClean="0"/>
              <a:t>Derive Equation </a:t>
            </a:r>
            <a:r>
              <a:rPr lang="en-US" sz="2800" dirty="0"/>
              <a:t>(Prediction Function)</a:t>
            </a:r>
            <a:endParaRPr lang="en-US" sz="2800" dirty="0" smtClean="0"/>
          </a:p>
          <a:p>
            <a:pPr marL="0" indent="0" algn="ctr">
              <a:buNone/>
            </a:pPr>
            <a:r>
              <a:rPr lang="en-US" b="1" dirty="0" smtClean="0"/>
              <a:t>Price= 135.78*Area+180616.43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6274187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Price </a:t>
            </a:r>
            <a:r>
              <a:rPr lang="en-US" dirty="0" err="1" smtClean="0"/>
              <a:t>vs</a:t>
            </a:r>
            <a:r>
              <a:rPr lang="en-US" dirty="0" smtClean="0"/>
              <a:t> Area using Linear Regression (Multiple Best Fit 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362" y="1600200"/>
            <a:ext cx="7169276" cy="4525963"/>
          </a:xfrm>
        </p:spPr>
      </p:pic>
    </p:spTree>
    <p:extLst>
      <p:ext uri="{BB962C8B-B14F-4D97-AF65-F5344CB8AC3E}">
        <p14:creationId xmlns:p14="http://schemas.microsoft.com/office/powerpoint/2010/main" val="4140782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error from Data Points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63245"/>
            <a:ext cx="8229600" cy="4199872"/>
          </a:xfrm>
        </p:spPr>
      </p:pic>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31350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 financial services scenario</a:t>
            </a:r>
            <a:endParaRPr lang="en-US" dirty="0"/>
          </a:p>
        </p:txBody>
      </p:sp>
      <p:sp>
        <p:nvSpPr>
          <p:cNvPr id="6" name="Rectangle 5"/>
          <p:cNvSpPr/>
          <p:nvPr/>
        </p:nvSpPr>
        <p:spPr>
          <a:xfrm>
            <a:off x="3007160" y="5208472"/>
            <a:ext cx="3097427" cy="646331"/>
          </a:xfrm>
          <a:prstGeom prst="rect">
            <a:avLst/>
          </a:prstGeom>
        </p:spPr>
        <p:txBody>
          <a:bodyPr wrap="square">
            <a:spAutoFit/>
          </a:bodyPr>
          <a:lstStyle/>
          <a:p>
            <a:r>
              <a:rPr lang="en-US" dirty="0" smtClean="0"/>
              <a:t>Fig. 2: </a:t>
            </a:r>
            <a:r>
              <a:rPr lang="it-IT" dirty="0" smtClean="0"/>
              <a:t>Code in a financial services scenario</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800" y="2382591"/>
            <a:ext cx="4153040" cy="2369712"/>
          </a:xfrm>
        </p:spPr>
      </p:pic>
    </p:spTree>
    <p:extLst>
      <p:ext uri="{BB962C8B-B14F-4D97-AF65-F5344CB8AC3E}">
        <p14:creationId xmlns:p14="http://schemas.microsoft.com/office/powerpoint/2010/main" val="1454354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Squared Error (MSE)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647" y="1676400"/>
            <a:ext cx="6830378" cy="2067213"/>
          </a:xfrm>
        </p:spPr>
      </p:pic>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034205"/>
            <a:ext cx="6148894" cy="1990533"/>
          </a:xfrm>
          <a:prstGeom prst="rect">
            <a:avLst/>
          </a:prstGeom>
        </p:spPr>
      </p:pic>
    </p:spTree>
    <p:extLst>
      <p:ext uri="{BB962C8B-B14F-4D97-AF65-F5344CB8AC3E}">
        <p14:creationId xmlns:p14="http://schemas.microsoft.com/office/powerpoint/2010/main" val="2520473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Algorithm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8471" y="1600200"/>
            <a:ext cx="676705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1729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Search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912" y="2091531"/>
            <a:ext cx="6734175" cy="3543300"/>
          </a:xfrm>
        </p:spPr>
      </p:pic>
    </p:spTree>
    <p:extLst>
      <p:ext uri="{BB962C8B-B14F-4D97-AF65-F5344CB8AC3E}">
        <p14:creationId xmlns:p14="http://schemas.microsoft.com/office/powerpoint/2010/main" val="17888009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Fixed Size Step to reach global Minima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905000"/>
            <a:ext cx="6332002" cy="3840163"/>
          </a:xfrm>
        </p:spPr>
      </p:pic>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091197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steps (learning rate)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6264552" cy="4025886"/>
          </a:xfrm>
        </p:spPr>
      </p:pic>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520749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Partial Derivative of Mean Square Error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1905000"/>
            <a:ext cx="4772691" cy="1286054"/>
          </a:xfrm>
        </p:spPr>
      </p:pic>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437569"/>
            <a:ext cx="4853537" cy="2517736"/>
          </a:xfrm>
          <a:prstGeom prst="rect">
            <a:avLst/>
          </a:prstGeom>
        </p:spPr>
      </p:pic>
    </p:spTree>
    <p:extLst>
      <p:ext uri="{BB962C8B-B14F-4D97-AF65-F5344CB8AC3E}">
        <p14:creationId xmlns:p14="http://schemas.microsoft.com/office/powerpoint/2010/main" val="1821934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b using Partial Derivative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676400"/>
            <a:ext cx="3948621" cy="138847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00398"/>
            <a:ext cx="4913048" cy="3293149"/>
          </a:xfrm>
          <a:prstGeom prst="rect">
            <a:avLst/>
          </a:prstGeom>
        </p:spPr>
      </p:pic>
    </p:spTree>
    <p:extLst>
      <p:ext uri="{BB962C8B-B14F-4D97-AF65-F5344CB8AC3E}">
        <p14:creationId xmlns:p14="http://schemas.microsoft.com/office/powerpoint/2010/main" val="1982026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import</a:t>
            </a:r>
            <a:r>
              <a:rPr lang="en-US" dirty="0"/>
              <a:t> </a:t>
            </a:r>
            <a:r>
              <a:rPr lang="en-US" dirty="0" err="1"/>
              <a:t>numpy</a:t>
            </a:r>
            <a:r>
              <a:rPr lang="en-US" dirty="0"/>
              <a:t> </a:t>
            </a:r>
            <a:r>
              <a:rPr lang="en-US" b="1" dirty="0"/>
              <a:t>as</a:t>
            </a:r>
            <a:r>
              <a:rPr lang="en-US" dirty="0"/>
              <a:t> </a:t>
            </a:r>
            <a:r>
              <a:rPr lang="en-US" dirty="0" err="1"/>
              <a:t>np</a:t>
            </a:r>
            <a:r>
              <a:rPr lang="en-US" dirty="0"/>
              <a:t> </a:t>
            </a:r>
            <a:endParaRPr lang="en-US" dirty="0" smtClean="0"/>
          </a:p>
          <a:p>
            <a:r>
              <a:rPr lang="en-US" b="1" dirty="0" smtClean="0"/>
              <a:t>import</a:t>
            </a:r>
            <a:r>
              <a:rPr lang="en-US" dirty="0" smtClean="0"/>
              <a:t> </a:t>
            </a:r>
            <a:r>
              <a:rPr lang="en-US" dirty="0" err="1" smtClean="0"/>
              <a:t>matplotlib.pyplot</a:t>
            </a:r>
            <a:r>
              <a:rPr lang="en-US" dirty="0" smtClean="0"/>
              <a:t> </a:t>
            </a:r>
            <a:r>
              <a:rPr lang="en-US" b="1" dirty="0"/>
              <a:t>as</a:t>
            </a:r>
            <a:r>
              <a:rPr lang="en-US" dirty="0"/>
              <a:t> </a:t>
            </a:r>
            <a:r>
              <a:rPr lang="en-US" dirty="0" err="1" smtClean="0"/>
              <a:t>plt</a:t>
            </a:r>
            <a:endParaRPr lang="en-US" dirty="0" smtClean="0"/>
          </a:p>
          <a:p>
            <a:r>
              <a:rPr lang="en-US" b="1" dirty="0" err="1" smtClean="0"/>
              <a:t>def</a:t>
            </a:r>
            <a:r>
              <a:rPr lang="en-US" dirty="0" smtClean="0"/>
              <a:t> </a:t>
            </a:r>
            <a:r>
              <a:rPr lang="en-US" dirty="0" err="1"/>
              <a:t>gradient_descent</a:t>
            </a:r>
            <a:r>
              <a:rPr lang="en-US" dirty="0"/>
              <a:t>(</a:t>
            </a:r>
            <a:r>
              <a:rPr lang="en-US" dirty="0" err="1"/>
              <a:t>x,y</a:t>
            </a:r>
            <a:r>
              <a:rPr lang="en-US" dirty="0"/>
              <a:t>):</a:t>
            </a:r>
          </a:p>
          <a:p>
            <a:pPr marL="0" indent="0">
              <a:buNone/>
            </a:pPr>
            <a:r>
              <a:rPr lang="en-US" dirty="0" smtClean="0"/>
              <a:t>	</a:t>
            </a:r>
            <a:r>
              <a:rPr lang="en-US" dirty="0" err="1" smtClean="0"/>
              <a:t>m_curr</a:t>
            </a:r>
            <a:r>
              <a:rPr lang="en-US" dirty="0" smtClean="0"/>
              <a:t> </a:t>
            </a:r>
            <a:r>
              <a:rPr lang="en-US" b="1" dirty="0"/>
              <a:t>=</a:t>
            </a:r>
            <a:r>
              <a:rPr lang="en-US" dirty="0"/>
              <a:t> </a:t>
            </a:r>
            <a:r>
              <a:rPr lang="en-US" dirty="0" err="1"/>
              <a:t>b_curr</a:t>
            </a:r>
            <a:r>
              <a:rPr lang="en-US" dirty="0"/>
              <a:t> </a:t>
            </a:r>
            <a:r>
              <a:rPr lang="en-US" b="1" dirty="0"/>
              <a:t>=</a:t>
            </a:r>
            <a:r>
              <a:rPr lang="en-US" dirty="0"/>
              <a:t> </a:t>
            </a:r>
            <a:r>
              <a:rPr lang="en-US" dirty="0" smtClean="0"/>
              <a:t>0</a:t>
            </a:r>
          </a:p>
          <a:p>
            <a:pPr marL="0" indent="0">
              <a:buNone/>
            </a:pPr>
            <a:r>
              <a:rPr lang="en-US" dirty="0"/>
              <a:t>	</a:t>
            </a:r>
            <a:r>
              <a:rPr lang="en-US" dirty="0" smtClean="0"/>
              <a:t>rate </a:t>
            </a:r>
            <a:r>
              <a:rPr lang="en-US" b="1" dirty="0"/>
              <a:t>=</a:t>
            </a:r>
            <a:r>
              <a:rPr lang="en-US" dirty="0"/>
              <a:t> 0.01</a:t>
            </a:r>
          </a:p>
          <a:p>
            <a:pPr marL="0" indent="0">
              <a:buNone/>
            </a:pPr>
            <a:r>
              <a:rPr lang="en-US" dirty="0" smtClean="0"/>
              <a:t>	n </a:t>
            </a:r>
            <a:r>
              <a:rPr lang="en-US" b="1" dirty="0"/>
              <a:t>=</a:t>
            </a:r>
            <a:r>
              <a:rPr lang="en-US" dirty="0"/>
              <a:t> </a:t>
            </a:r>
            <a:r>
              <a:rPr lang="en-US" dirty="0" err="1"/>
              <a:t>len</a:t>
            </a:r>
            <a:r>
              <a:rPr lang="en-US" dirty="0"/>
              <a:t>(x)</a:t>
            </a:r>
          </a:p>
          <a:p>
            <a:pPr marL="0" indent="0">
              <a:buNone/>
            </a:pPr>
            <a:r>
              <a:rPr lang="en-US" dirty="0" smtClean="0"/>
              <a:t>	</a:t>
            </a:r>
            <a:r>
              <a:rPr lang="en-US" dirty="0" err="1" smtClean="0"/>
              <a:t>plt</a:t>
            </a:r>
            <a:r>
              <a:rPr lang="en-US" b="1" dirty="0" err="1" smtClean="0"/>
              <a:t>.</a:t>
            </a:r>
            <a:r>
              <a:rPr lang="en-US" dirty="0" err="1" smtClean="0"/>
              <a:t>scatter</a:t>
            </a:r>
            <a:r>
              <a:rPr lang="en-US" dirty="0" smtClean="0"/>
              <a:t>(</a:t>
            </a:r>
            <a:r>
              <a:rPr lang="en-US" dirty="0" err="1" smtClean="0"/>
              <a:t>x,y,color</a:t>
            </a:r>
            <a:r>
              <a:rPr lang="en-US" b="1" dirty="0"/>
              <a:t>=</a:t>
            </a:r>
            <a:r>
              <a:rPr lang="en-US" dirty="0"/>
              <a:t>'</a:t>
            </a:r>
            <a:r>
              <a:rPr lang="en-US" dirty="0" err="1"/>
              <a:t>red',marker</a:t>
            </a:r>
            <a:r>
              <a:rPr lang="en-US" b="1" dirty="0"/>
              <a:t>=</a:t>
            </a:r>
            <a:r>
              <a:rPr lang="en-US" dirty="0"/>
              <a:t>'+',</a:t>
            </a:r>
            <a:r>
              <a:rPr lang="en-US" dirty="0" err="1"/>
              <a:t>linewidth</a:t>
            </a:r>
            <a:r>
              <a:rPr lang="en-US" b="1" dirty="0"/>
              <a:t>=</a:t>
            </a:r>
            <a:r>
              <a:rPr lang="en-US" dirty="0"/>
              <a:t>'5')</a:t>
            </a:r>
          </a:p>
          <a:p>
            <a:pPr marL="0" indent="0">
              <a:buNone/>
            </a:pPr>
            <a:r>
              <a:rPr lang="en-US" b="1" dirty="0" smtClean="0"/>
              <a:t>                for</a:t>
            </a:r>
            <a:r>
              <a:rPr lang="en-US" dirty="0" smtClean="0"/>
              <a:t> </a:t>
            </a:r>
            <a:r>
              <a:rPr lang="en-US" dirty="0"/>
              <a:t>i </a:t>
            </a:r>
            <a:r>
              <a:rPr lang="en-US" b="1" dirty="0"/>
              <a:t>in</a:t>
            </a:r>
            <a:r>
              <a:rPr lang="en-US" dirty="0"/>
              <a:t> range(10000):</a:t>
            </a:r>
          </a:p>
          <a:p>
            <a:pPr marL="0" indent="0">
              <a:buNone/>
            </a:pPr>
            <a:r>
              <a:rPr lang="en-US" dirty="0" smtClean="0"/>
              <a:t>                  </a:t>
            </a:r>
            <a:r>
              <a:rPr lang="en-US" dirty="0" err="1" smtClean="0"/>
              <a:t>y_predicted</a:t>
            </a:r>
            <a:r>
              <a:rPr lang="en-US" dirty="0" smtClean="0"/>
              <a:t> </a:t>
            </a:r>
            <a:r>
              <a:rPr lang="en-US" b="1" dirty="0"/>
              <a:t>=</a:t>
            </a:r>
            <a:r>
              <a:rPr lang="en-US" dirty="0"/>
              <a:t> </a:t>
            </a:r>
            <a:r>
              <a:rPr lang="en-US" dirty="0" err="1"/>
              <a:t>m_curr</a:t>
            </a:r>
            <a:r>
              <a:rPr lang="en-US" dirty="0"/>
              <a:t> </a:t>
            </a:r>
            <a:r>
              <a:rPr lang="en-US" b="1" dirty="0"/>
              <a:t>*</a:t>
            </a:r>
            <a:r>
              <a:rPr lang="en-US" dirty="0"/>
              <a:t> x </a:t>
            </a:r>
            <a:r>
              <a:rPr lang="en-US" b="1" dirty="0"/>
              <a:t>+</a:t>
            </a:r>
            <a:r>
              <a:rPr lang="en-US" dirty="0"/>
              <a:t> </a:t>
            </a:r>
            <a:r>
              <a:rPr lang="en-US" dirty="0" err="1"/>
              <a:t>b_curr</a:t>
            </a:r>
            <a:endParaRPr lang="en-US" dirty="0"/>
          </a:p>
          <a:p>
            <a:pPr marL="0" indent="0">
              <a:buNone/>
            </a:pPr>
            <a:r>
              <a:rPr lang="en-US" dirty="0" smtClean="0"/>
              <a:t>                  </a:t>
            </a:r>
            <a:r>
              <a:rPr lang="en-US" dirty="0" err="1" smtClean="0"/>
              <a:t>plt</a:t>
            </a:r>
            <a:r>
              <a:rPr lang="en-US" b="1" dirty="0" err="1" smtClean="0"/>
              <a:t>.</a:t>
            </a:r>
            <a:r>
              <a:rPr lang="en-US" dirty="0" err="1" smtClean="0"/>
              <a:t>plot</a:t>
            </a:r>
            <a:r>
              <a:rPr lang="en-US" dirty="0" smtClean="0"/>
              <a:t>(</a:t>
            </a:r>
            <a:r>
              <a:rPr lang="en-US" dirty="0" err="1" smtClean="0"/>
              <a:t>x,y_predicted,color</a:t>
            </a:r>
            <a:r>
              <a:rPr lang="en-US" b="1" dirty="0"/>
              <a:t>=</a:t>
            </a:r>
            <a:r>
              <a:rPr lang="en-US" dirty="0"/>
              <a:t>'green')</a:t>
            </a:r>
          </a:p>
          <a:p>
            <a:pPr marL="0" indent="0">
              <a:buNone/>
            </a:pPr>
            <a:r>
              <a:rPr lang="en-US" dirty="0" smtClean="0"/>
              <a:t>                  md </a:t>
            </a:r>
            <a:r>
              <a:rPr lang="en-US" b="1" dirty="0"/>
              <a:t>=</a:t>
            </a:r>
            <a:r>
              <a:rPr lang="en-US" dirty="0"/>
              <a:t> </a:t>
            </a:r>
            <a:r>
              <a:rPr lang="en-US" b="1" dirty="0"/>
              <a:t>-</a:t>
            </a:r>
            <a:r>
              <a:rPr lang="en-US" dirty="0"/>
              <a:t>(2</a:t>
            </a:r>
            <a:r>
              <a:rPr lang="en-US" b="1" dirty="0"/>
              <a:t>/</a:t>
            </a:r>
            <a:r>
              <a:rPr lang="en-US" dirty="0"/>
              <a:t>n)</a:t>
            </a:r>
            <a:r>
              <a:rPr lang="en-US" b="1" dirty="0"/>
              <a:t>*</a:t>
            </a:r>
            <a:r>
              <a:rPr lang="en-US" dirty="0"/>
              <a:t>sum(x</a:t>
            </a:r>
            <a:r>
              <a:rPr lang="en-US" b="1" dirty="0"/>
              <a:t>*</a:t>
            </a:r>
            <a:r>
              <a:rPr lang="en-US" dirty="0"/>
              <a:t>(y</a:t>
            </a:r>
            <a:r>
              <a:rPr lang="en-US" b="1" dirty="0"/>
              <a:t>-</a:t>
            </a:r>
            <a:r>
              <a:rPr lang="en-US" dirty="0" err="1"/>
              <a:t>y_predicted</a:t>
            </a:r>
            <a:r>
              <a:rPr lang="en-US" dirty="0"/>
              <a:t>))</a:t>
            </a:r>
          </a:p>
          <a:p>
            <a:pPr marL="0" indent="0">
              <a:buNone/>
            </a:pPr>
            <a:r>
              <a:rPr lang="en-US" dirty="0" smtClean="0"/>
              <a:t>                  </a:t>
            </a:r>
            <a:r>
              <a:rPr lang="en-US" dirty="0" err="1" smtClean="0"/>
              <a:t>yd</a:t>
            </a:r>
            <a:r>
              <a:rPr lang="en-US" dirty="0" smtClean="0"/>
              <a:t> </a:t>
            </a:r>
            <a:r>
              <a:rPr lang="en-US" b="1" dirty="0"/>
              <a:t>=</a:t>
            </a:r>
            <a:r>
              <a:rPr lang="en-US" dirty="0"/>
              <a:t> </a:t>
            </a:r>
            <a:r>
              <a:rPr lang="en-US" b="1" dirty="0"/>
              <a:t>-</a:t>
            </a:r>
            <a:r>
              <a:rPr lang="en-US" dirty="0"/>
              <a:t>(2</a:t>
            </a:r>
            <a:r>
              <a:rPr lang="en-US" b="1" dirty="0"/>
              <a:t>/</a:t>
            </a:r>
            <a:r>
              <a:rPr lang="en-US" dirty="0"/>
              <a:t>n)</a:t>
            </a:r>
            <a:r>
              <a:rPr lang="en-US" b="1" dirty="0"/>
              <a:t>*</a:t>
            </a:r>
            <a:r>
              <a:rPr lang="en-US" dirty="0"/>
              <a:t>sum(y</a:t>
            </a:r>
            <a:r>
              <a:rPr lang="en-US" b="1" dirty="0"/>
              <a:t>-</a:t>
            </a:r>
            <a:r>
              <a:rPr lang="en-US" dirty="0" err="1"/>
              <a:t>y_predicted</a:t>
            </a:r>
            <a:r>
              <a:rPr lang="en-US" dirty="0"/>
              <a:t>)</a:t>
            </a:r>
          </a:p>
          <a:p>
            <a:pPr marL="0" indent="0">
              <a:buNone/>
            </a:pPr>
            <a:r>
              <a:rPr lang="en-US" dirty="0" smtClean="0"/>
              <a:t>                  </a:t>
            </a:r>
            <a:r>
              <a:rPr lang="en-US" dirty="0" err="1" smtClean="0"/>
              <a:t>m_curr</a:t>
            </a:r>
            <a:r>
              <a:rPr lang="en-US" dirty="0" smtClean="0"/>
              <a:t> </a:t>
            </a:r>
            <a:r>
              <a:rPr lang="en-US" b="1" dirty="0"/>
              <a:t>=</a:t>
            </a:r>
            <a:r>
              <a:rPr lang="en-US" dirty="0"/>
              <a:t> </a:t>
            </a:r>
            <a:r>
              <a:rPr lang="en-US" dirty="0" err="1"/>
              <a:t>m_curr</a:t>
            </a:r>
            <a:r>
              <a:rPr lang="en-US" dirty="0"/>
              <a:t> </a:t>
            </a:r>
            <a:r>
              <a:rPr lang="en-US" b="1" dirty="0"/>
              <a:t>-</a:t>
            </a:r>
            <a:r>
              <a:rPr lang="en-US" dirty="0"/>
              <a:t> rate </a:t>
            </a:r>
            <a:r>
              <a:rPr lang="en-US" b="1" dirty="0"/>
              <a:t>*</a:t>
            </a:r>
            <a:r>
              <a:rPr lang="en-US" dirty="0"/>
              <a:t> md</a:t>
            </a:r>
          </a:p>
          <a:p>
            <a:pPr marL="0" indent="0">
              <a:buNone/>
            </a:pPr>
            <a:r>
              <a:rPr lang="en-US" dirty="0" smtClean="0"/>
              <a:t>                  </a:t>
            </a:r>
            <a:r>
              <a:rPr lang="en-US" dirty="0" err="1" smtClean="0"/>
              <a:t>b_curr</a:t>
            </a:r>
            <a:r>
              <a:rPr lang="en-US" dirty="0" smtClean="0"/>
              <a:t> </a:t>
            </a:r>
            <a:r>
              <a:rPr lang="en-US" b="1" dirty="0"/>
              <a:t>=</a:t>
            </a:r>
            <a:r>
              <a:rPr lang="en-US" dirty="0"/>
              <a:t> </a:t>
            </a:r>
            <a:r>
              <a:rPr lang="en-US" dirty="0" err="1"/>
              <a:t>b_curr</a:t>
            </a:r>
            <a:r>
              <a:rPr lang="en-US" dirty="0"/>
              <a:t> </a:t>
            </a:r>
            <a:r>
              <a:rPr lang="en-US" b="1" dirty="0"/>
              <a:t>-</a:t>
            </a:r>
            <a:r>
              <a:rPr lang="en-US" dirty="0"/>
              <a:t> rate </a:t>
            </a:r>
            <a:r>
              <a:rPr lang="en-US" b="1" dirty="0"/>
              <a:t>*</a:t>
            </a:r>
            <a:r>
              <a:rPr lang="en-US" dirty="0"/>
              <a:t> </a:t>
            </a:r>
            <a:r>
              <a:rPr lang="en-US" dirty="0" err="1"/>
              <a:t>yd</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6268" y="3810000"/>
            <a:ext cx="2643737" cy="1142819"/>
          </a:xfrm>
          <a:prstGeom prst="rect">
            <a:avLst/>
          </a:prstGeom>
        </p:spPr>
      </p:pic>
      <p:cxnSp>
        <p:nvCxnSpPr>
          <p:cNvPr id="7" name="Straight Arrow Connector 6"/>
          <p:cNvCxnSpPr/>
          <p:nvPr/>
        </p:nvCxnSpPr>
        <p:spPr>
          <a:xfrm flipV="1">
            <a:off x="4953000" y="4724400"/>
            <a:ext cx="1093268"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8"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5410200"/>
            <a:ext cx="2500821" cy="879374"/>
          </a:xfrm>
          <a:prstGeom prst="rect">
            <a:avLst/>
          </a:prstGeom>
        </p:spPr>
      </p:pic>
      <p:cxnSp>
        <p:nvCxnSpPr>
          <p:cNvPr id="10" name="Straight Arrow Connector 9"/>
          <p:cNvCxnSpPr>
            <a:endCxn id="8" idx="1"/>
          </p:cNvCxnSpPr>
          <p:nvPr/>
        </p:nvCxnSpPr>
        <p:spPr>
          <a:xfrm>
            <a:off x="4648200" y="5715000"/>
            <a:ext cx="1066800" cy="13488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699549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Gradient Descent</a:t>
            </a:r>
            <a:endParaRPr lang="en-US" dirty="0"/>
          </a:p>
        </p:txBody>
      </p:sp>
      <p:sp>
        <p:nvSpPr>
          <p:cNvPr id="3" name="Content Placeholder 2"/>
          <p:cNvSpPr>
            <a:spLocks noGrp="1"/>
          </p:cNvSpPr>
          <p:nvPr>
            <p:ph idx="1"/>
          </p:nvPr>
        </p:nvSpPr>
        <p:spPr/>
        <p:txBody>
          <a:bodyPr/>
          <a:lstStyle/>
          <a:p>
            <a:r>
              <a:rPr lang="es-ES" dirty="0"/>
              <a:t>x </a:t>
            </a:r>
            <a:r>
              <a:rPr lang="es-ES" b="1" dirty="0"/>
              <a:t>=</a:t>
            </a:r>
            <a:r>
              <a:rPr lang="es-ES" dirty="0"/>
              <a:t> </a:t>
            </a:r>
            <a:r>
              <a:rPr lang="es-ES" dirty="0" err="1"/>
              <a:t>np</a:t>
            </a:r>
            <a:r>
              <a:rPr lang="es-ES" b="1" dirty="0" err="1"/>
              <a:t>.</a:t>
            </a:r>
            <a:r>
              <a:rPr lang="es-ES" dirty="0" err="1"/>
              <a:t>array</a:t>
            </a:r>
            <a:r>
              <a:rPr lang="es-ES" dirty="0"/>
              <a:t>([1,2,3,4,5]) </a:t>
            </a:r>
            <a:endParaRPr lang="es-ES" dirty="0" smtClean="0"/>
          </a:p>
          <a:p>
            <a:r>
              <a:rPr lang="es-ES" dirty="0" smtClean="0"/>
              <a:t>y </a:t>
            </a:r>
            <a:r>
              <a:rPr lang="es-ES" b="1" dirty="0"/>
              <a:t>=</a:t>
            </a:r>
            <a:r>
              <a:rPr lang="es-ES" dirty="0"/>
              <a:t> </a:t>
            </a:r>
            <a:r>
              <a:rPr lang="es-ES" dirty="0" err="1"/>
              <a:t>np</a:t>
            </a:r>
            <a:r>
              <a:rPr lang="es-ES" b="1" dirty="0" err="1"/>
              <a:t>.</a:t>
            </a:r>
            <a:r>
              <a:rPr lang="es-ES" dirty="0" err="1"/>
              <a:t>array</a:t>
            </a:r>
            <a:r>
              <a:rPr lang="es-ES" dirty="0"/>
              <a:t>([5,7,9,11,13</a:t>
            </a:r>
            <a:r>
              <a:rPr lang="es-ES" dirty="0" smtClean="0"/>
              <a:t>])</a:t>
            </a:r>
          </a:p>
          <a:p>
            <a:r>
              <a:rPr lang="en-US" dirty="0" err="1"/>
              <a:t>gradient_descent</a:t>
            </a:r>
            <a:r>
              <a:rPr lang="en-US" dirty="0"/>
              <a:t>(</a:t>
            </a:r>
            <a:r>
              <a:rPr lang="en-US" dirty="0" err="1"/>
              <a:t>x,y</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464" y="3505200"/>
            <a:ext cx="35433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86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Traditional Programming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609439"/>
            <a:ext cx="1949436" cy="217488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167" y="2558770"/>
            <a:ext cx="1766618" cy="22484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1409" y="2436731"/>
            <a:ext cx="1704431" cy="2492501"/>
          </a:xfrm>
          <a:prstGeom prst="rect">
            <a:avLst/>
          </a:prstGeom>
        </p:spPr>
      </p:pic>
      <p:sp>
        <p:nvSpPr>
          <p:cNvPr id="7" name="Rectangle 6"/>
          <p:cNvSpPr/>
          <p:nvPr/>
        </p:nvSpPr>
        <p:spPr>
          <a:xfrm>
            <a:off x="533400" y="4929232"/>
            <a:ext cx="1627177" cy="523220"/>
          </a:xfrm>
          <a:prstGeom prst="rect">
            <a:avLst/>
          </a:prstGeom>
        </p:spPr>
        <p:txBody>
          <a:bodyPr wrap="none">
            <a:spAutoFit/>
          </a:bodyPr>
          <a:lstStyle/>
          <a:p>
            <a:r>
              <a:rPr lang="en-US" sz="1400" dirty="0" smtClean="0"/>
              <a:t>Fig 1: Algorithm for </a:t>
            </a:r>
          </a:p>
          <a:p>
            <a:r>
              <a:rPr lang="en-US" sz="1400" dirty="0" smtClean="0"/>
              <a:t>activity detection</a:t>
            </a:r>
            <a:endParaRPr lang="en-US" sz="1400" dirty="0"/>
          </a:p>
        </p:txBody>
      </p:sp>
      <p:sp>
        <p:nvSpPr>
          <p:cNvPr id="9" name="Rectangle 8"/>
          <p:cNvSpPr/>
          <p:nvPr/>
        </p:nvSpPr>
        <p:spPr>
          <a:xfrm>
            <a:off x="2725386" y="4929232"/>
            <a:ext cx="1806713" cy="523220"/>
          </a:xfrm>
          <a:prstGeom prst="rect">
            <a:avLst/>
          </a:prstGeom>
        </p:spPr>
        <p:txBody>
          <a:bodyPr wrap="none">
            <a:spAutoFit/>
          </a:bodyPr>
          <a:lstStyle/>
          <a:p>
            <a:r>
              <a:rPr lang="en-US" sz="1400" dirty="0" smtClean="0"/>
              <a:t>Fig 2: Extending the </a:t>
            </a:r>
          </a:p>
          <a:p>
            <a:r>
              <a:rPr lang="en-US" sz="1400" dirty="0" smtClean="0"/>
              <a:t>Algorithm  for running</a:t>
            </a:r>
            <a:endParaRPr lang="en-US" sz="1400" dirty="0"/>
          </a:p>
        </p:txBody>
      </p:sp>
      <p:sp>
        <p:nvSpPr>
          <p:cNvPr id="10" name="Rectangle 9"/>
          <p:cNvSpPr/>
          <p:nvPr/>
        </p:nvSpPr>
        <p:spPr>
          <a:xfrm>
            <a:off x="4931409" y="4973068"/>
            <a:ext cx="1664430" cy="523220"/>
          </a:xfrm>
          <a:prstGeom prst="rect">
            <a:avLst/>
          </a:prstGeom>
        </p:spPr>
        <p:txBody>
          <a:bodyPr wrap="none">
            <a:spAutoFit/>
          </a:bodyPr>
          <a:lstStyle/>
          <a:p>
            <a:r>
              <a:rPr lang="en-US" sz="1400" dirty="0" smtClean="0"/>
              <a:t>Fig 3: Extending the </a:t>
            </a:r>
          </a:p>
          <a:p>
            <a:r>
              <a:rPr lang="en-US" sz="1400" dirty="0" smtClean="0"/>
              <a:t>algorithm for biking</a:t>
            </a:r>
            <a:endParaRPr lang="en-US" sz="14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9704" y="2558770"/>
            <a:ext cx="1313645" cy="1880738"/>
          </a:xfrm>
          <a:prstGeom prst="rect">
            <a:avLst/>
          </a:prstGeom>
        </p:spPr>
      </p:pic>
      <p:sp>
        <p:nvSpPr>
          <p:cNvPr id="12" name="Rectangle 11"/>
          <p:cNvSpPr/>
          <p:nvPr/>
        </p:nvSpPr>
        <p:spPr>
          <a:xfrm>
            <a:off x="6742089" y="4929232"/>
            <a:ext cx="2037545" cy="523220"/>
          </a:xfrm>
          <a:prstGeom prst="rect">
            <a:avLst/>
          </a:prstGeom>
        </p:spPr>
        <p:txBody>
          <a:bodyPr wrap="none">
            <a:spAutoFit/>
          </a:bodyPr>
          <a:lstStyle/>
          <a:p>
            <a:r>
              <a:rPr lang="en-US" sz="1400" dirty="0" smtClean="0"/>
              <a:t>Fig 4: How do we explain </a:t>
            </a:r>
          </a:p>
          <a:p>
            <a:r>
              <a:rPr lang="en-US" sz="1400" dirty="0" smtClean="0"/>
              <a:t>a golfing algorithm?</a:t>
            </a:r>
            <a:endParaRPr lang="en-US" sz="1400" dirty="0"/>
          </a:p>
        </p:txBody>
      </p:sp>
    </p:spTree>
    <p:extLst>
      <p:ext uri="{BB962C8B-B14F-4D97-AF65-F5344CB8AC3E}">
        <p14:creationId xmlns:p14="http://schemas.microsoft.com/office/powerpoint/2010/main" val="3947287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221" y="3013657"/>
            <a:ext cx="4008677" cy="1240781"/>
          </a:xfrm>
        </p:spPr>
      </p:pic>
      <p:sp>
        <p:nvSpPr>
          <p:cNvPr id="6" name="Rectangle 5"/>
          <p:cNvSpPr/>
          <p:nvPr/>
        </p:nvSpPr>
        <p:spPr>
          <a:xfrm>
            <a:off x="2057400" y="4673889"/>
            <a:ext cx="4536050" cy="369332"/>
          </a:xfrm>
          <a:prstGeom prst="rect">
            <a:avLst/>
          </a:prstGeom>
        </p:spPr>
        <p:txBody>
          <a:bodyPr wrap="none">
            <a:spAutoFit/>
          </a:bodyPr>
          <a:lstStyle/>
          <a:p>
            <a:r>
              <a:rPr lang="en-US" dirty="0" smtClean="0"/>
              <a:t>Fig. Changing the axes to get machine learning</a:t>
            </a:r>
            <a:endParaRPr lang="en-US" dirty="0"/>
          </a:p>
        </p:txBody>
      </p:sp>
    </p:spTree>
    <p:extLst>
      <p:ext uri="{BB962C8B-B14F-4D97-AF65-F5344CB8AC3E}">
        <p14:creationId xmlns:p14="http://schemas.microsoft.com/office/powerpoint/2010/main" val="3690280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would this work for our activity detection scenario?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397" y="2645101"/>
            <a:ext cx="5628233" cy="2596600"/>
          </a:xfrm>
        </p:spPr>
      </p:pic>
    </p:spTree>
    <p:extLst>
      <p:ext uri="{BB962C8B-B14F-4D97-AF65-F5344CB8AC3E}">
        <p14:creationId xmlns:p14="http://schemas.microsoft.com/office/powerpoint/2010/main" val="3383139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Started with Machine Learning</a:t>
            </a:r>
            <a:r>
              <a:rPr lang="en-US" dirty="0" smtClean="0"/>
              <a:t> </a:t>
            </a:r>
            <a:br>
              <a:rPr lang="en-US" dirty="0" smtClean="0"/>
            </a:br>
            <a:endParaRPr lang="en-US" dirty="0"/>
          </a:p>
        </p:txBody>
      </p:sp>
      <p:sp>
        <p:nvSpPr>
          <p:cNvPr id="3" name="Content Placeholder 2"/>
          <p:cNvSpPr>
            <a:spLocks noGrp="1"/>
          </p:cNvSpPr>
          <p:nvPr>
            <p:ph idx="1"/>
          </p:nvPr>
        </p:nvSpPr>
        <p:spPr>
          <a:xfrm>
            <a:off x="628650" y="1825626"/>
            <a:ext cx="8016294" cy="1059243"/>
          </a:xfrm>
        </p:spPr>
        <p:txBody>
          <a:bodyPr>
            <a:normAutofit fontScale="92500"/>
          </a:bodyPr>
          <a:lstStyle/>
          <a:p>
            <a:r>
              <a:rPr lang="en-US" sz="2400" dirty="0" smtClean="0">
                <a:latin typeface="Bahnschrift Condensed" panose="020B0502040204020203" pitchFamily="34" charset="0"/>
              </a:rPr>
              <a:t>The </a:t>
            </a:r>
            <a:r>
              <a:rPr lang="en-US" sz="2400" dirty="0">
                <a:latin typeface="Bahnschrift Condensed" panose="020B0502040204020203" pitchFamily="34" charset="0"/>
              </a:rPr>
              <a:t>machine learning paradigm is one where </a:t>
            </a:r>
            <a:r>
              <a:rPr lang="en-US" sz="2400" dirty="0" smtClean="0">
                <a:latin typeface="Bahnschrift Condensed" panose="020B0502040204020203" pitchFamily="34" charset="0"/>
              </a:rPr>
              <a:t>you have </a:t>
            </a:r>
            <a:r>
              <a:rPr lang="en-US" sz="2400" dirty="0">
                <a:latin typeface="Bahnschrift Condensed" panose="020B0502040204020203" pitchFamily="34" charset="0"/>
              </a:rPr>
              <a:t>data, that data is labeled, and you want to figure out the rules that match </a:t>
            </a:r>
            <a:r>
              <a:rPr lang="en-US" sz="2400" dirty="0" smtClean="0">
                <a:latin typeface="Bahnschrift Condensed" panose="020B0502040204020203" pitchFamily="34" charset="0"/>
              </a:rPr>
              <a:t>the data </a:t>
            </a:r>
            <a:r>
              <a:rPr lang="en-US" sz="2400" dirty="0">
                <a:latin typeface="Bahnschrift Condensed" panose="020B0502040204020203" pitchFamily="34" charset="0"/>
              </a:rPr>
              <a:t>to the labels.</a:t>
            </a:r>
            <a:r>
              <a:rPr lang="en-US" sz="2400" dirty="0" smtClean="0">
                <a:latin typeface="Bahnschrift Condensed" panose="020B0502040204020203" pitchFamily="34" charset="0"/>
              </a:rPr>
              <a:t>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457" y="3187230"/>
            <a:ext cx="6299362" cy="15908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4740" y="5080424"/>
            <a:ext cx="999725" cy="418932"/>
          </a:xfrm>
          <a:prstGeom prst="rect">
            <a:avLst/>
          </a:prstGeom>
        </p:spPr>
      </p:pic>
      <p:sp>
        <p:nvSpPr>
          <p:cNvPr id="6" name="Content Placeholder 2"/>
          <p:cNvSpPr txBox="1">
            <a:spLocks/>
          </p:cNvSpPr>
          <p:nvPr/>
        </p:nvSpPr>
        <p:spPr>
          <a:xfrm>
            <a:off x="2674782" y="5080424"/>
            <a:ext cx="1072971" cy="49930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Bahnschrift Condensed" panose="020B0502040204020203" pitchFamily="34" charset="0"/>
              </a:rPr>
              <a:t>Pattern</a:t>
            </a:r>
            <a:endParaRPr lang="en-US" sz="2400" dirty="0"/>
          </a:p>
        </p:txBody>
      </p:sp>
    </p:spTree>
    <p:extLst>
      <p:ext uri="{BB962C8B-B14F-4D97-AF65-F5344CB8AC3E}">
        <p14:creationId xmlns:p14="http://schemas.microsoft.com/office/powerpoint/2010/main" val="3191181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a:t>
            </a:r>
            <a:r>
              <a:rPr lang="en-US" smtClean="0"/>
              <a:t>Regression Algorithm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6729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1690</TotalTime>
  <Words>1073</Words>
  <Application>Microsoft Office PowerPoint</Application>
  <PresentationFormat>On-screen Show (4:3)</PresentationFormat>
  <Paragraphs>306</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Worksheet</vt:lpstr>
      <vt:lpstr>Machine Learning</vt:lpstr>
      <vt:lpstr>Machine Learning</vt:lpstr>
      <vt:lpstr>What is ML?</vt:lpstr>
      <vt:lpstr>Example-A financial services scenario</vt:lpstr>
      <vt:lpstr>Limitations of Traditional Programming</vt:lpstr>
      <vt:lpstr>Machine Learning</vt:lpstr>
      <vt:lpstr>How would this work for our activity detection scenario?</vt:lpstr>
      <vt:lpstr>Getting Started with Machine Learning  </vt:lpstr>
      <vt:lpstr>Linear Regression Algorithm</vt:lpstr>
      <vt:lpstr>Linear Regression</vt:lpstr>
      <vt:lpstr>Types of Linear Regression</vt:lpstr>
      <vt:lpstr>Equation of Simple Linear Regression</vt:lpstr>
      <vt:lpstr>Dataset for Simple Linear Regression</vt:lpstr>
      <vt:lpstr>Multiple Linear Regression</vt:lpstr>
      <vt:lpstr>Dataset for Multi variable Regression</vt:lpstr>
      <vt:lpstr>Coefficients and Intercept</vt:lpstr>
      <vt:lpstr>Library Used in Program</vt:lpstr>
      <vt:lpstr>Data frame and Array</vt:lpstr>
      <vt:lpstr>Plot the data in Graph</vt:lpstr>
      <vt:lpstr>Calculate Gradient and Intercept</vt:lpstr>
      <vt:lpstr>Define Linear Regression</vt:lpstr>
      <vt:lpstr>Gradient and Intercept</vt:lpstr>
      <vt:lpstr>Predicted Lines</vt:lpstr>
      <vt:lpstr>Compare Predicted and Actual Value</vt:lpstr>
      <vt:lpstr>Determine Score of the model</vt:lpstr>
      <vt:lpstr>Multiple Linear Regression</vt:lpstr>
      <vt:lpstr>Read Dataset</vt:lpstr>
      <vt:lpstr>Drop Column and Split Dataset</vt:lpstr>
      <vt:lpstr>Use Linear Regression </vt:lpstr>
      <vt:lpstr>Compare predicted and Actual value</vt:lpstr>
      <vt:lpstr>Plot with Best fitted line</vt:lpstr>
      <vt:lpstr>Score of the model</vt:lpstr>
      <vt:lpstr>Save and Load the Model</vt:lpstr>
      <vt:lpstr>Save the model in a file</vt:lpstr>
      <vt:lpstr>Load the saved model</vt:lpstr>
      <vt:lpstr>R^2 Square value</vt:lpstr>
      <vt:lpstr>PowerPoint Presentation</vt:lpstr>
      <vt:lpstr>Price vs Area using Linear Regression (Multiple Best Fit Line)</vt:lpstr>
      <vt:lpstr>Calculate error from Data Points</vt:lpstr>
      <vt:lpstr>Mean Squared Error (MSE)</vt:lpstr>
      <vt:lpstr>Gradient Descent Algorithm</vt:lpstr>
      <vt:lpstr>Gradient Search</vt:lpstr>
      <vt:lpstr>Fixed Size Step to reach global Minima</vt:lpstr>
      <vt:lpstr>Small steps (learning rate)</vt:lpstr>
      <vt:lpstr>Partial Derivative of Mean Square Error</vt:lpstr>
      <vt:lpstr>Updating b using Partial Derivative</vt:lpstr>
      <vt:lpstr>Implementation</vt:lpstr>
      <vt:lpstr>Plotting Gradient Descent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Algorithms</dc:title>
  <dc:creator>User</dc:creator>
  <cp:lastModifiedBy>User</cp:lastModifiedBy>
  <cp:revision>77</cp:revision>
  <dcterms:created xsi:type="dcterms:W3CDTF">2006-08-16T00:00:00Z</dcterms:created>
  <dcterms:modified xsi:type="dcterms:W3CDTF">2022-04-26T17:45:16Z</dcterms:modified>
</cp:coreProperties>
</file>