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3" r:id="rId3"/>
    <p:sldId id="290" r:id="rId4"/>
    <p:sldId id="278" r:id="rId5"/>
    <p:sldId id="280" r:id="rId6"/>
    <p:sldId id="281" r:id="rId7"/>
    <p:sldId id="282" r:id="rId8"/>
    <p:sldId id="279" r:id="rId9"/>
    <p:sldId id="284" r:id="rId10"/>
    <p:sldId id="285" r:id="rId11"/>
    <p:sldId id="257" r:id="rId12"/>
    <p:sldId id="260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259" r:id="rId22"/>
    <p:sldId id="274" r:id="rId23"/>
    <p:sldId id="271" r:id="rId24"/>
    <p:sldId id="273" r:id="rId25"/>
    <p:sldId id="275" r:id="rId26"/>
    <p:sldId id="276" r:id="rId27"/>
    <p:sldId id="289" r:id="rId28"/>
    <p:sldId id="269" r:id="rId29"/>
    <p:sldId id="288" r:id="rId30"/>
    <p:sldId id="272" r:id="rId31"/>
    <p:sldId id="268" r:id="rId32"/>
    <p:sldId id="270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32FFB-08DE-4379-AD9A-9F375F51C702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6B741-7C8A-46E3-A711-DA351E0E1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07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6B741-7C8A-46E3-A711-DA351E0E1CB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8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17D4-E9A3-4B53-9AE6-C1B924BAE346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1ED5-D7C2-4916-BD3A-921CF35A2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6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DAAE-C532-4247-A200-94E7D3E0B9AE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1ED5-D7C2-4916-BD3A-921CF35A2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0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E728-CE38-4F8C-A2C2-F5B3D8898793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1ED5-D7C2-4916-BD3A-921CF35A2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F1F2B-C2C7-4D8E-B698-C76714E1B1B6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1ED5-D7C2-4916-BD3A-921CF35A2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9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0219-34CB-415A-B3CB-CD1A75E88511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1ED5-D7C2-4916-BD3A-921CF35A2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1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804B-4518-4848-96D1-B86F6A5A6D89}" type="datetime1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1ED5-D7C2-4916-BD3A-921CF35A2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8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D840-D688-49FD-9086-F29656F833BF}" type="datetime1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1ED5-D7C2-4916-BD3A-921CF35A2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65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E5D8-AE63-4F78-96FA-0CE6AE77E627}" type="datetime1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1ED5-D7C2-4916-BD3A-921CF35A2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B955-336E-427F-B4B0-7B62DA19F394}" type="datetime1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1ED5-D7C2-4916-BD3A-921CF35A2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1603-5C1B-4999-81E1-890BEA99EE1C}" type="datetime1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1ED5-D7C2-4916-BD3A-921CF35A2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4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115A-C803-4900-89A4-2EA424D585A6}" type="datetime1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1ED5-D7C2-4916-BD3A-921CF35A2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1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0C927-97FE-42AE-97C9-5EF27AD1BC95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31ED5-D7C2-4916-BD3A-921CF35A2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8945"/>
            <a:ext cx="9144000" cy="1283841"/>
          </a:xfrm>
        </p:spPr>
        <p:txBody>
          <a:bodyPr>
            <a:normAutofit/>
          </a:bodyPr>
          <a:lstStyle/>
          <a:p>
            <a:r>
              <a:rPr lang="en-US" sz="4000" b="1" dirty="0"/>
              <a:t>An Approach to classify pneumonia infection data using Deep learning with </a:t>
            </a:r>
            <a:r>
              <a:rPr lang="en-US" sz="4000" b="1" dirty="0" err="1"/>
              <a:t>GoogLeNet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35368"/>
            <a:ext cx="9144000" cy="333967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Presented By:</a:t>
            </a:r>
          </a:p>
          <a:p>
            <a:r>
              <a:rPr lang="en-US" b="1" dirty="0" err="1"/>
              <a:t>Shahriar</a:t>
            </a:r>
            <a:r>
              <a:rPr lang="en-US" b="1" dirty="0"/>
              <a:t> Zaman </a:t>
            </a:r>
            <a:r>
              <a:rPr lang="en-US" b="1" dirty="0" err="1"/>
              <a:t>Sunve</a:t>
            </a:r>
            <a:r>
              <a:rPr lang="en-US" b="1" dirty="0"/>
              <a:t>:</a:t>
            </a:r>
            <a:r>
              <a:rPr lang="en-US" dirty="0"/>
              <a:t> 2015-3-60-028</a:t>
            </a:r>
          </a:p>
          <a:p>
            <a:r>
              <a:rPr lang="en-US" b="1" dirty="0" err="1"/>
              <a:t>Maksuda</a:t>
            </a:r>
            <a:r>
              <a:rPr lang="en-US" b="1" dirty="0"/>
              <a:t> Akhter </a:t>
            </a:r>
            <a:r>
              <a:rPr lang="en-US" b="1" dirty="0" err="1"/>
              <a:t>Meem</a:t>
            </a:r>
            <a:r>
              <a:rPr lang="en-US" b="1" dirty="0"/>
              <a:t>: </a:t>
            </a:r>
            <a:r>
              <a:rPr lang="en-US" dirty="0"/>
              <a:t>2015-3-60-047</a:t>
            </a:r>
          </a:p>
          <a:p>
            <a:r>
              <a:rPr lang="en-US" b="1" dirty="0" err="1"/>
              <a:t>Tanjina</a:t>
            </a:r>
            <a:r>
              <a:rPr lang="en-US" b="1" dirty="0"/>
              <a:t> </a:t>
            </a:r>
            <a:r>
              <a:rPr lang="en-US" b="1" dirty="0" err="1"/>
              <a:t>Nasreen</a:t>
            </a:r>
            <a:r>
              <a:rPr lang="en-US" b="1" dirty="0"/>
              <a:t> </a:t>
            </a:r>
            <a:r>
              <a:rPr lang="en-US" b="1" dirty="0" err="1"/>
              <a:t>Mim</a:t>
            </a:r>
            <a:r>
              <a:rPr lang="en-US" b="1" dirty="0"/>
              <a:t>: </a:t>
            </a:r>
            <a:r>
              <a:rPr lang="en-US" dirty="0"/>
              <a:t>2015-3-60-017</a:t>
            </a:r>
          </a:p>
          <a:p>
            <a:endParaRPr lang="en-US" dirty="0"/>
          </a:p>
          <a:p>
            <a:r>
              <a:rPr lang="en-US" b="1" dirty="0"/>
              <a:t>Supervised By:</a:t>
            </a:r>
          </a:p>
          <a:p>
            <a:r>
              <a:rPr lang="en-US" b="1" dirty="0"/>
              <a:t>Dr. </a:t>
            </a:r>
            <a:r>
              <a:rPr lang="en-US" b="1" dirty="0" err="1"/>
              <a:t>Taskeed</a:t>
            </a:r>
            <a:r>
              <a:rPr lang="en-US" b="1" dirty="0"/>
              <a:t> </a:t>
            </a:r>
            <a:r>
              <a:rPr lang="en-US" b="1" dirty="0" err="1"/>
              <a:t>Jabid</a:t>
            </a:r>
            <a:endParaRPr lang="en-US" b="1" dirty="0"/>
          </a:p>
          <a:p>
            <a:r>
              <a:rPr lang="en-US" dirty="0"/>
              <a:t>Chairperson</a:t>
            </a:r>
            <a:br>
              <a:rPr lang="en-US" dirty="0"/>
            </a:br>
            <a:r>
              <a:rPr lang="en-US" dirty="0"/>
              <a:t>Associate Professor</a:t>
            </a:r>
            <a:br>
              <a:rPr lang="en-US" dirty="0"/>
            </a:br>
            <a:r>
              <a:rPr lang="en-US" dirty="0"/>
              <a:t>Department of Computer Science and Engineering</a:t>
            </a:r>
            <a:br>
              <a:rPr lang="en-US" dirty="0"/>
            </a:br>
            <a:r>
              <a:rPr lang="en-US" dirty="0"/>
              <a:t>East West University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1ED5-D7C2-4916-BD3A-921CF35A22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51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Former </a:t>
            </a:r>
            <a:r>
              <a:rPr lang="en-US" dirty="0" err="1"/>
              <a:t>GoogleNet</a:t>
            </a:r>
            <a:r>
              <a:rPr lang="en-US" dirty="0"/>
              <a:t> module</a:t>
            </a:r>
          </a:p>
          <a:p>
            <a:endParaRPr lang="en-US" dirty="0"/>
          </a:p>
          <a:p>
            <a:r>
              <a:rPr lang="en-US" dirty="0"/>
              <a:t>Have more than 2 million parameters</a:t>
            </a:r>
          </a:p>
          <a:p>
            <a:endParaRPr lang="en-US" dirty="0"/>
          </a:p>
          <a:p>
            <a:r>
              <a:rPr lang="en-US" dirty="0"/>
              <a:t>The pre-trained weighted structure can be easily found to re-use</a:t>
            </a:r>
          </a:p>
          <a:p>
            <a:endParaRPr lang="en-US" dirty="0"/>
          </a:p>
          <a:p>
            <a:r>
              <a:rPr lang="en-US" dirty="0"/>
              <a:t>Help to achieve better result than other models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Inception v3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1ED5-D7C2-4916-BD3A-921CF35A22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83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1918"/>
            <a:ext cx="10515600" cy="325875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1ED5-D7C2-4916-BD3A-921CF35A22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45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17" y="212041"/>
            <a:ext cx="10515600" cy="1325563"/>
          </a:xfrm>
        </p:spPr>
        <p:txBody>
          <a:bodyPr/>
          <a:lstStyle/>
          <a:p>
            <a:r>
              <a:rPr lang="en-US" dirty="0"/>
              <a:t>Dataset: Preprocessing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17" y="2596376"/>
            <a:ext cx="1906340" cy="21172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Round Diagonal Corner Rectangle 4"/>
          <p:cNvSpPr/>
          <p:nvPr/>
        </p:nvSpPr>
        <p:spPr>
          <a:xfrm>
            <a:off x="4256841" y="2698845"/>
            <a:ext cx="4332849" cy="1991937"/>
          </a:xfrm>
          <a:prstGeom prst="round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Classification into categorical order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2. Resize Image using SKIMAGE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Converting into greyscale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462599" y="2698845"/>
            <a:ext cx="579550" cy="1937718"/>
            <a:chOff x="10084158" y="1493949"/>
            <a:chExt cx="579550" cy="3534918"/>
          </a:xfr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</p:grpSpPr>
        <p:sp>
          <p:nvSpPr>
            <p:cNvPr id="6" name="Rectangle 5"/>
            <p:cNvSpPr/>
            <p:nvPr/>
          </p:nvSpPr>
          <p:spPr>
            <a:xfrm>
              <a:off x="10084158" y="1493949"/>
              <a:ext cx="579550" cy="579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084158" y="2239962"/>
              <a:ext cx="579550" cy="579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084158" y="2985975"/>
              <a:ext cx="579550" cy="579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084158" y="3731988"/>
              <a:ext cx="579550" cy="579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084158" y="4449317"/>
              <a:ext cx="579550" cy="5795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Striped Right Arrow 11"/>
          <p:cNvSpPr/>
          <p:nvPr/>
        </p:nvSpPr>
        <p:spPr>
          <a:xfrm>
            <a:off x="2761628" y="3373321"/>
            <a:ext cx="1352282" cy="746013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iped Right Arrow 12"/>
          <p:cNvSpPr/>
          <p:nvPr/>
        </p:nvSpPr>
        <p:spPr>
          <a:xfrm>
            <a:off x="8766291" y="3321806"/>
            <a:ext cx="1352282" cy="746013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8034" y="5164428"/>
            <a:ext cx="2125014" cy="3734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Raw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56840" y="5145278"/>
            <a:ext cx="4332849" cy="3734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Pre-processing Mechanisms Used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13756" y="5164428"/>
            <a:ext cx="174686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Ready For Use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1ED5-D7C2-4916-BD3A-921CF35A22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2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Steps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838200" y="1825625"/>
            <a:ext cx="6155028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en-US" i="1" dirty="0"/>
              <a:t>These are all the sets we had to make for our research work, lets take a look at them one by one.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006366" y="132340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7" name="Rectangle 6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Load Data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006366" y="1081820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10" name="Rectangle 9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Preprocessing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006366" y="2034856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Inception V3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006366" y="3014756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Add Weight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006366" y="3994655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19" name="Rectangle 18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 Layer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006366" y="4974553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22" name="Rectangle 21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Fine Tune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06366" y="5954450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25" name="Rectangle 24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Compile &amp; Fit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070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Steps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838200" y="1825625"/>
            <a:ext cx="6155028" cy="4351338"/>
          </a:xfrm>
        </p:spPr>
        <p:txBody>
          <a:bodyPr/>
          <a:lstStyle/>
          <a:p>
            <a:r>
              <a:rPr lang="en-US" dirty="0"/>
              <a:t>We load the data into the system for training and testing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006366" y="132340"/>
            <a:ext cx="3347434" cy="837127"/>
            <a:chOff x="310166" y="1803042"/>
            <a:chExt cx="3347434" cy="837127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Load Data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006366" y="1081820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10" name="Rectangle 9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Preprocessing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006366" y="2034856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Inception V3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006366" y="3014756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Add Weight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006366" y="3994655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19" name="Rectangle 18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 Layer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006366" y="4974553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22" name="Rectangle 21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Fine Tune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06366" y="5954450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25" name="Rectangle 24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Compile &amp; Fit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153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Steps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838200" y="1825625"/>
            <a:ext cx="6155028" cy="4351338"/>
          </a:xfrm>
        </p:spPr>
        <p:txBody>
          <a:bodyPr/>
          <a:lstStyle/>
          <a:p>
            <a:r>
              <a:rPr lang="en-US" dirty="0"/>
              <a:t>Now we have to preprocess the data to make it ready for the model we are using.</a:t>
            </a:r>
          </a:p>
          <a:p>
            <a:endParaRPr lang="en-US" dirty="0"/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Classification into categorical order</a:t>
            </a:r>
            <a:endParaRPr lang="en-US" dirty="0"/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Resize Image using SKIMAGE</a:t>
            </a:r>
            <a:endParaRPr lang="en-US" dirty="0"/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Converting into greyscale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006366" y="132340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7" name="Rectangle 6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Load Data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006366" y="1081820"/>
            <a:ext cx="3347434" cy="837127"/>
            <a:chOff x="310166" y="1803042"/>
            <a:chExt cx="3347434" cy="837127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0" name="Rectangle 9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Preprocessing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006366" y="2034856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Inception V3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006366" y="3014756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Add Weight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006366" y="3994655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19" name="Rectangle 18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 Layer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006366" y="4974553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22" name="Rectangle 21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Fine Tune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06366" y="5954450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25" name="Rectangle 24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Compile &amp; Fit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1346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Steps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838200" y="1825625"/>
            <a:ext cx="615502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pre-trained model of inception V3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A merge of inceptionV1 and inceptionV2: inceptionV3</a:t>
            </a:r>
          </a:p>
          <a:p>
            <a:r>
              <a:rPr lang="en-US" dirty="0"/>
              <a:t>Basic attributes set like weight set as ImageNet –</a:t>
            </a:r>
            <a:br>
              <a:rPr lang="en-US" dirty="0"/>
            </a:br>
            <a:endParaRPr lang="en-US" dirty="0"/>
          </a:p>
          <a:p>
            <a:pPr marL="285750" indent="-285750" algn="ctr"/>
            <a:r>
              <a:rPr lang="en-US" dirty="0"/>
              <a:t>C1: </a:t>
            </a:r>
            <a:r>
              <a:rPr lang="en-US" dirty="0" err="1"/>
              <a:t>include_top</a:t>
            </a:r>
            <a:r>
              <a:rPr lang="en-US" dirty="0"/>
              <a:t> as ‘False‘ </a:t>
            </a:r>
          </a:p>
          <a:p>
            <a:pPr marL="285750" indent="-285750" algn="ctr"/>
            <a:r>
              <a:rPr lang="en-US" dirty="0"/>
              <a:t>C2: </a:t>
            </a:r>
            <a:r>
              <a:rPr lang="en-US" dirty="0" err="1"/>
              <a:t>rezise</a:t>
            </a:r>
            <a:r>
              <a:rPr lang="en-US" dirty="0"/>
              <a:t> (150 x 150 x 3)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006366" y="132340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7" name="Rectangle 6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Load Data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006366" y="1081820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10" name="Rectangle 9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Preprocessing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006366" y="2034856"/>
            <a:ext cx="3347434" cy="837127"/>
            <a:chOff x="310166" y="1803042"/>
            <a:chExt cx="3347434" cy="837127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3" name="Rectangle 12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Inception V3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006366" y="3014756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Add Weight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006366" y="3994655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19" name="Rectangle 18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 Layer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006366" y="4974553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22" name="Rectangle 21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Fine Tune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06366" y="5954450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25" name="Rectangle 24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Compile &amp; Fit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8258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Steps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838200" y="1825625"/>
            <a:ext cx="6155028" cy="4351338"/>
          </a:xfrm>
        </p:spPr>
        <p:txBody>
          <a:bodyPr>
            <a:normAutofit/>
          </a:bodyPr>
          <a:lstStyle/>
          <a:p>
            <a:r>
              <a:rPr lang="en-US" dirty="0"/>
              <a:t>Load the “pre-trained” model with IMAGENET dataset weight and discard the last layer.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006366" y="132340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7" name="Rectangle 6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Load Data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006366" y="1081820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10" name="Rectangle 9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Preprocessing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006366" y="2034856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Inception V3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006366" y="3014756"/>
            <a:ext cx="3347434" cy="837127"/>
            <a:chOff x="310166" y="1803042"/>
            <a:chExt cx="3347434" cy="837127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Add Weight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006366" y="3994655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19" name="Rectangle 18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 Layer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006366" y="4974553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22" name="Rectangle 21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Fine Tune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06366" y="5954450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25" name="Rectangle 24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Compile &amp; Fit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538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Steps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838200" y="1825625"/>
            <a:ext cx="6155028" cy="4351338"/>
          </a:xfrm>
        </p:spPr>
        <p:txBody>
          <a:bodyPr>
            <a:normAutofit/>
          </a:bodyPr>
          <a:lstStyle/>
          <a:p>
            <a:r>
              <a:rPr lang="en-US" dirty="0"/>
              <a:t>Add a custom layer in the end of this pre-trained layer.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006366" y="132340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7" name="Rectangle 6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Load Data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006366" y="1081820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10" name="Rectangle 9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Preprocessing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006366" y="2034856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Inception V3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006366" y="3014756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Add Weight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006366" y="3994655"/>
            <a:ext cx="3347434" cy="837127"/>
            <a:chOff x="310166" y="1803042"/>
            <a:chExt cx="3347434" cy="837127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 Layer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006366" y="4974553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22" name="Rectangle 21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Fine Tune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06366" y="5954450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25" name="Rectangle 24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Compile &amp; Fit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6138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Steps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838200" y="1825625"/>
            <a:ext cx="6155028" cy="4351338"/>
          </a:xfrm>
        </p:spPr>
        <p:txBody>
          <a:bodyPr>
            <a:normAutofit/>
          </a:bodyPr>
          <a:lstStyle/>
          <a:p>
            <a:r>
              <a:rPr lang="en-US" dirty="0"/>
              <a:t>Fine-tune by freezing layers.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Run the dataset through this obtained model with a batch size of 64 and for 30 epoch.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006366" y="132340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7" name="Rectangle 6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Load Data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006366" y="1081820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10" name="Rectangle 9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Preprocessing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006366" y="2034856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Inception V3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006366" y="3014756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Add Weight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006366" y="3994655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19" name="Rectangle 18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 Layer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006366" y="4974553"/>
            <a:ext cx="3347434" cy="837127"/>
            <a:chOff x="310166" y="1803042"/>
            <a:chExt cx="3347434" cy="837127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Fine Tune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06366" y="5954450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25" name="Rectangle 24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Compile &amp; Fit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25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 Of This Group</a:t>
            </a:r>
          </a:p>
        </p:txBody>
      </p:sp>
      <p:sp>
        <p:nvSpPr>
          <p:cNvPr id="9" name="Google Shape;106;p3"/>
          <p:cNvSpPr txBox="1"/>
          <p:nvPr/>
        </p:nvSpPr>
        <p:spPr>
          <a:xfrm>
            <a:off x="4619898" y="4890426"/>
            <a:ext cx="29500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i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Tanjina</a:t>
            </a:r>
            <a:r>
              <a:rPr lang="en-US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i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Nasreen</a:t>
            </a:r>
            <a:r>
              <a:rPr lang="en-US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i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Mim</a:t>
            </a:r>
            <a:endParaRPr lang="en-US" i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 algn="ctr"/>
            <a:r>
              <a:rPr lang="en-US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Student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ID: 2015-3-60-017</a:t>
            </a:r>
            <a:endParaRPr sz="18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09;p3"/>
          <p:cNvSpPr txBox="1"/>
          <p:nvPr/>
        </p:nvSpPr>
        <p:spPr>
          <a:xfrm>
            <a:off x="8506097" y="4778811"/>
            <a:ext cx="295002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Shahriar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Zaman </a:t>
            </a:r>
            <a:r>
              <a:rPr lang="en-US" sz="18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Sunve</a:t>
            </a:r>
            <a:endParaRPr sz="18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ID: 2015-3-60-028</a:t>
            </a:r>
            <a:endParaRPr sz="18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3699" y="2354116"/>
            <a:ext cx="2950029" cy="3182641"/>
            <a:chOff x="733699" y="2354116"/>
            <a:chExt cx="2950029" cy="3182641"/>
          </a:xfrm>
        </p:grpSpPr>
        <p:sp>
          <p:nvSpPr>
            <p:cNvPr id="6" name="Google Shape;103;p3"/>
            <p:cNvSpPr txBox="1"/>
            <p:nvPr/>
          </p:nvSpPr>
          <p:spPr>
            <a:xfrm>
              <a:off x="733699" y="4890426"/>
              <a:ext cx="2950029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Maksuda</a:t>
              </a:r>
              <a:r>
                <a:rPr lang="en-US" sz="1800" b="0" i="1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 b="0" i="1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Akther</a:t>
              </a:r>
              <a:r>
                <a:rPr lang="en-US" sz="1800" b="0" i="1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 b="0" i="1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Meem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Student ID: 2015-3-60-047</a:t>
              </a:r>
              <a:endParaRPr sz="1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328119" y="2354116"/>
              <a:ext cx="1761187" cy="1740920"/>
            </a:xfrm>
            <a:prstGeom prst="ellipse">
              <a:avLst/>
            </a:prstGeom>
            <a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9" name="Oval 18"/>
          <p:cNvSpPr/>
          <p:nvPr/>
        </p:nvSpPr>
        <p:spPr>
          <a:xfrm>
            <a:off x="5229715" y="2354116"/>
            <a:ext cx="1730393" cy="1730393"/>
          </a:xfrm>
          <a:prstGeom prst="ellipse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8000" b="-8000"/>
            </a:stretch>
          </a:blip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Oval 21"/>
          <p:cNvSpPr/>
          <p:nvPr/>
        </p:nvSpPr>
        <p:spPr>
          <a:xfrm>
            <a:off x="9092372" y="2333962"/>
            <a:ext cx="1777477" cy="1801574"/>
          </a:xfrm>
          <a:prstGeom prst="ellipse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76530" t="-67712" r="-41940" b="-5793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1ED5-D7C2-4916-BD3A-921CF35A22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51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Steps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838200" y="1825625"/>
            <a:ext cx="6155028" cy="4351338"/>
          </a:xfrm>
        </p:spPr>
        <p:txBody>
          <a:bodyPr>
            <a:normAutofit/>
          </a:bodyPr>
          <a:lstStyle/>
          <a:p>
            <a:r>
              <a:rPr lang="en-US" dirty="0"/>
              <a:t>Compile the model with setting loss, optimizer and metrics parameter.</a:t>
            </a:r>
            <a:br>
              <a:rPr lang="en-US" dirty="0"/>
            </a:br>
            <a:endParaRPr lang="en-US" dirty="0"/>
          </a:p>
          <a:p>
            <a:r>
              <a:rPr lang="en-US" dirty="0"/>
              <a:t>Fit the model for outcome.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006366" y="132340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7" name="Rectangle 6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Load Data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006366" y="1081820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10" name="Rectangle 9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Preprocessing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006366" y="2034856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Inception V3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006366" y="3014756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Add Weight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006366" y="3994655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19" name="Rectangle 18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 Layer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006366" y="4974553"/>
            <a:ext cx="3347434" cy="837127"/>
            <a:chOff x="310166" y="1803042"/>
            <a:chExt cx="3347434" cy="837127"/>
          </a:xfrm>
          <a:solidFill>
            <a:schemeClr val="bg1"/>
          </a:solidFill>
        </p:grpSpPr>
        <p:sp>
          <p:nvSpPr>
            <p:cNvPr id="22" name="Rectangle 21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Fine Tune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06366" y="5954450"/>
            <a:ext cx="3347434" cy="837127"/>
            <a:chOff x="310166" y="1803042"/>
            <a:chExt cx="3347434" cy="837127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5" name="Rectangle 24"/>
            <p:cNvSpPr/>
            <p:nvPr/>
          </p:nvSpPr>
          <p:spPr>
            <a:xfrm>
              <a:off x="310166" y="1945815"/>
              <a:ext cx="707265" cy="5515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38200" y="1803042"/>
              <a:ext cx="2819400" cy="8371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Compile &amp; Fit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8518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18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have evaluated our results’ accuracy using the following process: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289129" y="2867930"/>
                <a:ext cx="4427220" cy="242803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𝑅𝑒𝑐𝑎𝑙𝑙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𝑆𝑐𝑜𝑟𝑒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2∗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𝑃𝑟𝑒𝑐𝑖𝑠𝑖𝑜𝑛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𝑃𝑟𝑒𝑐𝑖𝑠𝑖𝑜𝑛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 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129" y="2867930"/>
                <a:ext cx="4427220" cy="24280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841679" y="2672397"/>
                <a:ext cx="4138358" cy="28191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𝐴𝑐𝑐𝑢𝑟𝑎𝑐𝑦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𝐹𝑃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𝑇𝑁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𝑃𝑟𝑒𝑐𝑖𝑠𝑖𝑜𝑛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679" y="2672397"/>
                <a:ext cx="4138358" cy="28191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8200" y="6001555"/>
            <a:ext cx="10684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TP: true positive, TN: true negative, FP: false positive, and FN: false negative.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1ED5-D7C2-4916-BD3A-921CF35A22C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26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After Evaluation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766866" y="2852051"/>
          <a:ext cx="5147664" cy="1951168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1412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4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79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spc="-50" dirty="0">
                          <a:effectLst/>
                        </a:rPr>
                        <a:t>Accuracy</a:t>
                      </a:r>
                      <a:endParaRPr lang="en-US" sz="2000" kern="1400" spc="-5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20" marR="7742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spc="-50" dirty="0">
                          <a:effectLst/>
                        </a:rPr>
                        <a:t>90.1%</a:t>
                      </a:r>
                      <a:endParaRPr lang="en-US" sz="2000" kern="1400" spc="-5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20" marR="7742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9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spc="-50" dirty="0">
                          <a:effectLst/>
                        </a:rPr>
                        <a:t>Precision</a:t>
                      </a:r>
                      <a:endParaRPr lang="en-US" sz="2000" kern="1400" spc="-5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20" marR="7742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spc="-50">
                          <a:effectLst/>
                        </a:rPr>
                        <a:t>90.2%</a:t>
                      </a:r>
                      <a:endParaRPr lang="en-US" sz="2000" kern="1400" spc="-5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20" marR="7742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9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spc="-50" dirty="0">
                          <a:effectLst/>
                        </a:rPr>
                        <a:t>Recall</a:t>
                      </a:r>
                      <a:endParaRPr lang="en-US" sz="2000" kern="1400" spc="-5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20" marR="7742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spc="-50">
                          <a:effectLst/>
                        </a:rPr>
                        <a:t>94.7%</a:t>
                      </a:r>
                      <a:endParaRPr lang="en-US" sz="2000" kern="1400" spc="-5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20" marR="7742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9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spc="-50" dirty="0">
                          <a:effectLst/>
                        </a:rPr>
                        <a:t>F1 Score</a:t>
                      </a:r>
                      <a:endParaRPr lang="en-US" sz="2000" kern="1400" spc="-5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20" marR="7742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spc="-50" dirty="0">
                          <a:effectLst/>
                        </a:rPr>
                        <a:t>93.15%</a:t>
                      </a:r>
                      <a:endParaRPr lang="en-US" sz="2000" kern="1400" spc="-5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20" marR="7742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1ED5-D7C2-4916-BD3A-921CF35A22C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7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After Evaluation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928168"/>
              </p:ext>
            </p:extLst>
          </p:nvPr>
        </p:nvGraphicFramePr>
        <p:xfrm>
          <a:off x="3766866" y="2852051"/>
          <a:ext cx="5147664" cy="1951168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1412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4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79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spc="-50" dirty="0">
                          <a:effectLst/>
                        </a:rPr>
                        <a:t>Accuracy</a:t>
                      </a:r>
                      <a:endParaRPr lang="en-US" sz="2000" kern="1400" spc="-5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20" marR="7742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spc="-50" dirty="0">
                          <a:effectLst/>
                        </a:rPr>
                        <a:t>90.1%</a:t>
                      </a:r>
                      <a:endParaRPr lang="en-US" sz="2000" kern="1400" spc="-5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20" marR="7742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9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spc="-50" dirty="0">
                          <a:effectLst/>
                        </a:rPr>
                        <a:t>Precision</a:t>
                      </a:r>
                      <a:endParaRPr lang="en-US" sz="2000" kern="1400" spc="-5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20" marR="7742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spc="-50">
                          <a:effectLst/>
                        </a:rPr>
                        <a:t>90.2%</a:t>
                      </a:r>
                      <a:endParaRPr lang="en-US" sz="2000" kern="1400" spc="-5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20" marR="7742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9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spc="-50" dirty="0">
                          <a:effectLst/>
                        </a:rPr>
                        <a:t>Recall</a:t>
                      </a:r>
                      <a:endParaRPr lang="en-US" sz="2000" kern="1400" spc="-5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20" marR="7742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spc="-50">
                          <a:effectLst/>
                        </a:rPr>
                        <a:t>94.7%</a:t>
                      </a:r>
                      <a:endParaRPr lang="en-US" sz="2000" kern="1400" spc="-5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20" marR="7742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9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spc="-50" dirty="0">
                          <a:effectLst/>
                        </a:rPr>
                        <a:t>F1 Score</a:t>
                      </a:r>
                      <a:endParaRPr lang="en-US" sz="2000" kern="1400" spc="-5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20" marR="7742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spc="-50" dirty="0">
                          <a:effectLst/>
                        </a:rPr>
                        <a:t>93.15%</a:t>
                      </a:r>
                      <a:endParaRPr lang="en-US" sz="2000" kern="1400" spc="-5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20" marR="7742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56822" y="1828800"/>
            <a:ext cx="2653048" cy="6181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>
                <a:solidFill>
                  <a:schemeClr val="tx1"/>
                </a:solidFill>
              </a:rPr>
              <a:t>Closeness of the classifying to the real value</a:t>
            </a:r>
          </a:p>
        </p:txBody>
      </p:sp>
      <p:cxnSp>
        <p:nvCxnSpPr>
          <p:cNvPr id="6" name="Elbow Connector 5"/>
          <p:cNvCxnSpPr>
            <a:stCxn id="3" idx="2"/>
          </p:cNvCxnSpPr>
          <p:nvPr/>
        </p:nvCxnSpPr>
        <p:spPr>
          <a:xfrm rot="16200000" flipH="1">
            <a:off x="2466304" y="1964027"/>
            <a:ext cx="656822" cy="162273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1ED5-D7C2-4916-BD3A-921CF35A22C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34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After Evaluation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297656"/>
              </p:ext>
            </p:extLst>
          </p:nvPr>
        </p:nvGraphicFramePr>
        <p:xfrm>
          <a:off x="3766866" y="2852051"/>
          <a:ext cx="5147664" cy="1951168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1412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4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79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spc="-50" dirty="0">
                          <a:effectLst/>
                        </a:rPr>
                        <a:t>Accuracy</a:t>
                      </a:r>
                      <a:endParaRPr lang="en-US" sz="2000" kern="1400" spc="-5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20" marR="7742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spc="-50" dirty="0">
                          <a:effectLst/>
                        </a:rPr>
                        <a:t>90.1%</a:t>
                      </a:r>
                      <a:endParaRPr lang="en-US" sz="2000" kern="1400" spc="-5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20" marR="7742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9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spc="-50" dirty="0">
                          <a:effectLst/>
                        </a:rPr>
                        <a:t>Precision</a:t>
                      </a:r>
                      <a:endParaRPr lang="en-US" sz="2000" kern="1400" spc="-5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20" marR="7742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spc="-50">
                          <a:effectLst/>
                        </a:rPr>
                        <a:t>90.2%</a:t>
                      </a:r>
                      <a:endParaRPr lang="en-US" sz="2000" kern="1400" spc="-5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20" marR="7742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9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spc="-50" dirty="0">
                          <a:effectLst/>
                        </a:rPr>
                        <a:t>Recall</a:t>
                      </a:r>
                      <a:endParaRPr lang="en-US" sz="2000" kern="1400" spc="-5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20" marR="7742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spc="-50">
                          <a:effectLst/>
                        </a:rPr>
                        <a:t>94.7%</a:t>
                      </a:r>
                      <a:endParaRPr lang="en-US" sz="2000" kern="1400" spc="-5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20" marR="7742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9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spc="-50" dirty="0">
                          <a:effectLst/>
                        </a:rPr>
                        <a:t>F1 Score</a:t>
                      </a:r>
                      <a:endParaRPr lang="en-US" sz="2000" kern="1400" spc="-5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20" marR="7742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spc="-50" dirty="0">
                          <a:effectLst/>
                        </a:rPr>
                        <a:t>93.15%</a:t>
                      </a:r>
                      <a:endParaRPr lang="en-US" sz="2000" kern="1400" spc="-5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20" marR="7742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656822" y="1828800"/>
            <a:ext cx="2949262" cy="1275008"/>
            <a:chOff x="656822" y="1828800"/>
            <a:chExt cx="2949262" cy="1275008"/>
          </a:xfrm>
        </p:grpSpPr>
        <p:sp>
          <p:nvSpPr>
            <p:cNvPr id="3" name="Rectangle 2"/>
            <p:cNvSpPr/>
            <p:nvPr/>
          </p:nvSpPr>
          <p:spPr>
            <a:xfrm>
              <a:off x="656822" y="1828800"/>
              <a:ext cx="2653048" cy="61818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600" dirty="0">
                  <a:solidFill>
                    <a:schemeClr val="tx1"/>
                  </a:solidFill>
                </a:rPr>
                <a:t>Closeness of the classifying to the real value</a:t>
              </a:r>
            </a:p>
          </p:txBody>
        </p:sp>
        <p:cxnSp>
          <p:nvCxnSpPr>
            <p:cNvPr id="6" name="Elbow Connector 5"/>
            <p:cNvCxnSpPr>
              <a:stCxn id="3" idx="2"/>
            </p:cNvCxnSpPr>
            <p:nvPr/>
          </p:nvCxnSpPr>
          <p:spPr>
            <a:xfrm rot="16200000" flipH="1">
              <a:off x="2466304" y="1964027"/>
              <a:ext cx="656822" cy="162273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075311" y="1828799"/>
            <a:ext cx="2653048" cy="1700012"/>
            <a:chOff x="9075311" y="1828799"/>
            <a:chExt cx="2653048" cy="1700012"/>
          </a:xfrm>
        </p:grpSpPr>
        <p:sp>
          <p:nvSpPr>
            <p:cNvPr id="7" name="Rectangle 6"/>
            <p:cNvSpPr/>
            <p:nvPr/>
          </p:nvSpPr>
          <p:spPr>
            <a:xfrm>
              <a:off x="9075311" y="1828799"/>
              <a:ext cx="2653048" cy="61818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600" dirty="0">
                  <a:solidFill>
                    <a:schemeClr val="tx1"/>
                  </a:solidFill>
                </a:rPr>
                <a:t>Precision is the percentage of relevancy within the results. </a:t>
              </a:r>
            </a:p>
          </p:txBody>
        </p:sp>
        <p:cxnSp>
          <p:nvCxnSpPr>
            <p:cNvPr id="9" name="Elbow Connector 8"/>
            <p:cNvCxnSpPr>
              <a:stCxn id="7" idx="2"/>
            </p:cNvCxnSpPr>
            <p:nvPr/>
          </p:nvCxnSpPr>
          <p:spPr>
            <a:xfrm rot="5400000">
              <a:off x="9197661" y="2324636"/>
              <a:ext cx="1081826" cy="132652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1ED5-D7C2-4916-BD3A-921CF35A22C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02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After Evaluation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885775"/>
              </p:ext>
            </p:extLst>
          </p:nvPr>
        </p:nvGraphicFramePr>
        <p:xfrm>
          <a:off x="3766866" y="2852051"/>
          <a:ext cx="5147664" cy="1951168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1412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4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79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spc="-50" dirty="0">
                          <a:effectLst/>
                        </a:rPr>
                        <a:t>Accuracy</a:t>
                      </a:r>
                      <a:endParaRPr lang="en-US" sz="2000" kern="1400" spc="-5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20" marR="7742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spc="-50" dirty="0">
                          <a:effectLst/>
                        </a:rPr>
                        <a:t>90.1%</a:t>
                      </a:r>
                      <a:endParaRPr lang="en-US" sz="2000" kern="1400" spc="-5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20" marR="7742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9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spc="-50" dirty="0">
                          <a:effectLst/>
                        </a:rPr>
                        <a:t>Precision</a:t>
                      </a:r>
                      <a:endParaRPr lang="en-US" sz="2000" kern="1400" spc="-5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20" marR="7742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spc="-50">
                          <a:effectLst/>
                        </a:rPr>
                        <a:t>90.2%</a:t>
                      </a:r>
                      <a:endParaRPr lang="en-US" sz="2000" kern="1400" spc="-5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20" marR="7742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9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spc="-50" dirty="0">
                          <a:effectLst/>
                        </a:rPr>
                        <a:t>Recall</a:t>
                      </a:r>
                      <a:endParaRPr lang="en-US" sz="2000" kern="1400" spc="-5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20" marR="7742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spc="-50">
                          <a:effectLst/>
                        </a:rPr>
                        <a:t>94.7%</a:t>
                      </a:r>
                      <a:endParaRPr lang="en-US" sz="2000" kern="1400" spc="-5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20" marR="7742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9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spc="-50" dirty="0">
                          <a:effectLst/>
                        </a:rPr>
                        <a:t>F1 Score</a:t>
                      </a:r>
                      <a:endParaRPr lang="en-US" sz="2000" kern="1400" spc="-5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20" marR="7742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spc="-50" dirty="0">
                          <a:effectLst/>
                        </a:rPr>
                        <a:t>93.15%</a:t>
                      </a:r>
                      <a:endParaRPr lang="en-US" sz="2000" kern="1400" spc="-5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20" marR="7742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656822" y="1828800"/>
            <a:ext cx="2949262" cy="1275008"/>
            <a:chOff x="656822" y="1828800"/>
            <a:chExt cx="2949262" cy="1275008"/>
          </a:xfrm>
        </p:grpSpPr>
        <p:sp>
          <p:nvSpPr>
            <p:cNvPr id="3" name="Rectangle 2"/>
            <p:cNvSpPr/>
            <p:nvPr/>
          </p:nvSpPr>
          <p:spPr>
            <a:xfrm>
              <a:off x="656822" y="1828800"/>
              <a:ext cx="2653048" cy="61818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600" dirty="0">
                  <a:solidFill>
                    <a:schemeClr val="tx1"/>
                  </a:solidFill>
                </a:rPr>
                <a:t>Closeness of the classifying to the real value</a:t>
              </a:r>
            </a:p>
          </p:txBody>
        </p:sp>
        <p:cxnSp>
          <p:nvCxnSpPr>
            <p:cNvPr id="6" name="Elbow Connector 5"/>
            <p:cNvCxnSpPr>
              <a:stCxn id="3" idx="2"/>
            </p:cNvCxnSpPr>
            <p:nvPr/>
          </p:nvCxnSpPr>
          <p:spPr>
            <a:xfrm rot="16200000" flipH="1">
              <a:off x="2466304" y="1964027"/>
              <a:ext cx="656822" cy="162273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075311" y="1828799"/>
            <a:ext cx="2653048" cy="1700012"/>
            <a:chOff x="9075311" y="1828799"/>
            <a:chExt cx="2653048" cy="1700012"/>
          </a:xfrm>
        </p:grpSpPr>
        <p:sp>
          <p:nvSpPr>
            <p:cNvPr id="7" name="Rectangle 6"/>
            <p:cNvSpPr/>
            <p:nvPr/>
          </p:nvSpPr>
          <p:spPr>
            <a:xfrm>
              <a:off x="9075311" y="1828799"/>
              <a:ext cx="2653048" cy="61818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600" dirty="0">
                  <a:solidFill>
                    <a:schemeClr val="tx1"/>
                  </a:solidFill>
                </a:rPr>
                <a:t>Precision is the percentage of results that were relevant. </a:t>
              </a:r>
            </a:p>
          </p:txBody>
        </p:sp>
        <p:cxnSp>
          <p:nvCxnSpPr>
            <p:cNvPr id="9" name="Elbow Connector 8"/>
            <p:cNvCxnSpPr>
              <a:stCxn id="7" idx="2"/>
            </p:cNvCxnSpPr>
            <p:nvPr/>
          </p:nvCxnSpPr>
          <p:spPr>
            <a:xfrm rot="5400000">
              <a:off x="9197661" y="2324636"/>
              <a:ext cx="1081826" cy="132652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656821" y="5396249"/>
            <a:ext cx="2653048" cy="78346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>
                <a:solidFill>
                  <a:schemeClr val="tx1"/>
                </a:solidFill>
              </a:rPr>
              <a:t>The percentage of total relevant results correctly classified by our algorithm. </a:t>
            </a:r>
          </a:p>
        </p:txBody>
      </p:sp>
      <p:cxnSp>
        <p:nvCxnSpPr>
          <p:cNvPr id="14" name="Elbow Connector 13"/>
          <p:cNvCxnSpPr>
            <a:stCxn id="12" idx="0"/>
          </p:cNvCxnSpPr>
          <p:nvPr/>
        </p:nvCxnSpPr>
        <p:spPr>
          <a:xfrm rot="5400000" flipH="1" flipV="1">
            <a:off x="2137892" y="3928056"/>
            <a:ext cx="1313646" cy="16227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1ED5-D7C2-4916-BD3A-921CF35A22C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63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After Evaluation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279165"/>
              </p:ext>
            </p:extLst>
          </p:nvPr>
        </p:nvGraphicFramePr>
        <p:xfrm>
          <a:off x="3766866" y="2852051"/>
          <a:ext cx="5147664" cy="1951168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1412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4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79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spc="-50" dirty="0">
                          <a:effectLst/>
                        </a:rPr>
                        <a:t>Accuracy</a:t>
                      </a:r>
                      <a:endParaRPr lang="en-US" sz="2000" kern="1400" spc="-5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20" marR="7742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spc="-50" dirty="0">
                          <a:effectLst/>
                        </a:rPr>
                        <a:t>90.1%</a:t>
                      </a:r>
                      <a:endParaRPr lang="en-US" sz="2000" kern="1400" spc="-5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20" marR="7742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9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spc="-50" dirty="0">
                          <a:effectLst/>
                        </a:rPr>
                        <a:t>Precision</a:t>
                      </a:r>
                      <a:endParaRPr lang="en-US" sz="2000" kern="1400" spc="-5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20" marR="7742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spc="-50">
                          <a:effectLst/>
                        </a:rPr>
                        <a:t>90.2%</a:t>
                      </a:r>
                      <a:endParaRPr lang="en-US" sz="2000" kern="1400" spc="-5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20" marR="7742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9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spc="-50" dirty="0">
                          <a:effectLst/>
                        </a:rPr>
                        <a:t>Recall</a:t>
                      </a:r>
                      <a:endParaRPr lang="en-US" sz="2000" kern="1400" spc="-5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20" marR="7742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spc="-50">
                          <a:effectLst/>
                        </a:rPr>
                        <a:t>94.7%</a:t>
                      </a:r>
                      <a:endParaRPr lang="en-US" sz="2000" kern="1400" spc="-5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20" marR="7742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9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spc="-50" dirty="0">
                          <a:effectLst/>
                        </a:rPr>
                        <a:t>F1 Score</a:t>
                      </a:r>
                      <a:endParaRPr lang="en-US" sz="2000" kern="1400" spc="-5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20" marR="7742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spc="-50" dirty="0">
                          <a:effectLst/>
                        </a:rPr>
                        <a:t>93.15%</a:t>
                      </a:r>
                      <a:endParaRPr lang="en-US" sz="2000" kern="1400" spc="-5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420" marR="7742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656822" y="1828800"/>
            <a:ext cx="2949262" cy="1275008"/>
            <a:chOff x="656822" y="1828800"/>
            <a:chExt cx="2949262" cy="1275008"/>
          </a:xfrm>
        </p:grpSpPr>
        <p:sp>
          <p:nvSpPr>
            <p:cNvPr id="3" name="Rectangle 2"/>
            <p:cNvSpPr/>
            <p:nvPr/>
          </p:nvSpPr>
          <p:spPr>
            <a:xfrm>
              <a:off x="656822" y="1828800"/>
              <a:ext cx="2653048" cy="61818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600" dirty="0">
                  <a:solidFill>
                    <a:schemeClr val="tx1"/>
                  </a:solidFill>
                </a:rPr>
                <a:t>Closeness of the classifying to the real value</a:t>
              </a:r>
            </a:p>
          </p:txBody>
        </p:sp>
        <p:cxnSp>
          <p:nvCxnSpPr>
            <p:cNvPr id="6" name="Elbow Connector 5"/>
            <p:cNvCxnSpPr>
              <a:stCxn id="3" idx="2"/>
            </p:cNvCxnSpPr>
            <p:nvPr/>
          </p:nvCxnSpPr>
          <p:spPr>
            <a:xfrm rot="16200000" flipH="1">
              <a:off x="2466304" y="1964027"/>
              <a:ext cx="656822" cy="162273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075311" y="1828799"/>
            <a:ext cx="2653048" cy="1700012"/>
            <a:chOff x="9075311" y="1828799"/>
            <a:chExt cx="2653048" cy="1700012"/>
          </a:xfrm>
        </p:grpSpPr>
        <p:sp>
          <p:nvSpPr>
            <p:cNvPr id="7" name="Rectangle 6"/>
            <p:cNvSpPr/>
            <p:nvPr/>
          </p:nvSpPr>
          <p:spPr>
            <a:xfrm>
              <a:off x="9075311" y="1828799"/>
              <a:ext cx="2653048" cy="61818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600" dirty="0">
                  <a:solidFill>
                    <a:schemeClr val="tx1"/>
                  </a:solidFill>
                </a:rPr>
                <a:t>Precision is the percentage of results that were relevant. </a:t>
              </a:r>
            </a:p>
          </p:txBody>
        </p:sp>
        <p:cxnSp>
          <p:nvCxnSpPr>
            <p:cNvPr id="9" name="Elbow Connector 8"/>
            <p:cNvCxnSpPr>
              <a:stCxn id="7" idx="2"/>
            </p:cNvCxnSpPr>
            <p:nvPr/>
          </p:nvCxnSpPr>
          <p:spPr>
            <a:xfrm rot="5400000">
              <a:off x="9197661" y="2324636"/>
              <a:ext cx="1081826" cy="132652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656821" y="5396249"/>
            <a:ext cx="2653048" cy="78346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>
                <a:solidFill>
                  <a:schemeClr val="tx1"/>
                </a:solidFill>
              </a:rPr>
              <a:t>The percentage of total relevant results correctly classified by our algorithm. </a:t>
            </a:r>
          </a:p>
        </p:txBody>
      </p:sp>
      <p:cxnSp>
        <p:nvCxnSpPr>
          <p:cNvPr id="14" name="Elbow Connector 13"/>
          <p:cNvCxnSpPr>
            <a:stCxn id="12" idx="0"/>
          </p:cNvCxnSpPr>
          <p:nvPr/>
        </p:nvCxnSpPr>
        <p:spPr>
          <a:xfrm rot="5400000" flipH="1" flipV="1">
            <a:off x="2137892" y="3928056"/>
            <a:ext cx="1313646" cy="16227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075311" y="5396249"/>
            <a:ext cx="2653048" cy="96591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>
                <a:solidFill>
                  <a:schemeClr val="tx1"/>
                </a:solidFill>
              </a:rPr>
              <a:t>Weighted average of Precision and Recall, making it more reliable than accuracy.</a:t>
            </a:r>
          </a:p>
        </p:txBody>
      </p:sp>
      <p:cxnSp>
        <p:nvCxnSpPr>
          <p:cNvPr id="8" name="Elbow Connector 7"/>
          <p:cNvCxnSpPr>
            <a:endCxn id="13" idx="0"/>
          </p:cNvCxnSpPr>
          <p:nvPr/>
        </p:nvCxnSpPr>
        <p:spPr>
          <a:xfrm>
            <a:off x="9075311" y="4533364"/>
            <a:ext cx="1326524" cy="8628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1ED5-D7C2-4916-BD3A-921CF35A22C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94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EDC3-1E3B-4122-A3B6-B571F895C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FF992A-214D-4227-9F89-F6DCB02CC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178" y="2235591"/>
            <a:ext cx="5861622" cy="412539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94C5D-A818-4B54-A0AE-E16F242D5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1ED5-D7C2-4916-BD3A-921CF35A22C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48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D68E00-0803-481A-AAAD-5CE7BE8ED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172494"/>
            <a:ext cx="5486400" cy="3657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1ED5-D7C2-4916-BD3A-921CF35A22C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98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02091-7F48-42B9-9B80-B4BC6C35E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28ECED-086A-4AD5-853F-479E914A8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5F943-3587-453D-9140-B01B2538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1ED5-D7C2-4916-BD3A-921CF35A22C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4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E5275CB-79D0-402A-9F33-1BD36B29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EA20A4-1F8A-4378-BBE0-2315A5A371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AI ML in healthcare sector</a:t>
            </a:r>
          </a:p>
          <a:p>
            <a:r>
              <a:rPr lang="en-US" dirty="0"/>
              <a:t>Our project</a:t>
            </a:r>
          </a:p>
          <a:p>
            <a:r>
              <a:rPr lang="en-US" dirty="0"/>
              <a:t>Model</a:t>
            </a:r>
          </a:p>
          <a:p>
            <a:r>
              <a:rPr lang="en-US" dirty="0"/>
              <a:t>Inception V3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Data pre-processing</a:t>
            </a:r>
          </a:p>
          <a:p>
            <a:r>
              <a:rPr lang="en-US" dirty="0"/>
              <a:t>Methodology</a:t>
            </a:r>
          </a:p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6933E52-FBC3-4DD2-AE90-725B8387B8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Evaluation Technique</a:t>
            </a:r>
          </a:p>
          <a:p>
            <a:r>
              <a:rPr lang="en-US" dirty="0"/>
              <a:t>Result</a:t>
            </a:r>
          </a:p>
          <a:p>
            <a:r>
              <a:rPr lang="en-US" dirty="0"/>
              <a:t>Accuracy Model</a:t>
            </a:r>
          </a:p>
          <a:p>
            <a:r>
              <a:rPr lang="en-US" dirty="0"/>
              <a:t>Loss Model</a:t>
            </a:r>
          </a:p>
          <a:p>
            <a:r>
              <a:rPr lang="en-US" dirty="0"/>
              <a:t>Confusion Matrix</a:t>
            </a:r>
          </a:p>
          <a:p>
            <a:r>
              <a:rPr lang="en-US" dirty="0"/>
              <a:t>Key Point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18683-48FC-4103-B6AA-829D20A4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1ED5-D7C2-4916-BD3A-921CF35A22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14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Dataset have imbalanced ratio between normal and pneumonia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So, our goal is to achieve more precision and recall specially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1ED5-D7C2-4916-BD3A-921CF35A22C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27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is the main factor ,as it indicate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𝑝𝑜𝑠𝑖𝑡𝑖𝑣𝑒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𝑛𝑒𝑔𝑒𝑡𝑖𝑣𝑒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The more recall we get, the less false negative value we achieve.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1ED5-D7C2-4916-BD3A-921CF35A22C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51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concluding this report, </a:t>
            </a:r>
            <a:r>
              <a:rPr lang="en-US" dirty="0" err="1"/>
              <a:t>GoogleNet</a:t>
            </a:r>
            <a:r>
              <a:rPr lang="en-US" dirty="0"/>
              <a:t> architecture is a great way of learning and detecting pneumonia from images as a diagnosis since through this ImageNet we get over 90% accuracy from the mechanism. However, it is always to be noted that human supervision and crosschecking is a must for the remaining 10% of uncertainty. The advancements of deep learning in healthcare sector is a remarkable approach and will allow more efficient ways of diagnosis and help decrease the scale of population remaining under privileged with a proper healthcare system. This will also allow more cost efficient approaches to health care once adopted within developing countries.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1ED5-D7C2-4916-BD3A-921CF35A22C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52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1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[1]    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Szegedy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C.,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Vanhoucke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V.,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Ioffe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S.,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Shlens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J. and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Wojna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Z., 	2020. 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Rethinking The Inception Architecture For Computer 	Vision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arXiv.org.	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doi:https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://arxiv.org/abs/1512.00567</a:t>
            </a:r>
          </a:p>
          <a:p>
            <a:endParaRPr lang="en-US" dirty="0"/>
          </a:p>
          <a:p>
            <a:pPr marL="0" marR="0" indent="0" algn="just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[2]	O. Stephen, M.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Sain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U. J.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Maduh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and D. U.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Jeong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“An Efficient 	Deep Learning Approach to Pneumonia Classification in 	Healthcare,”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J.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Healthc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Eng.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vol. 2019, 2019,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	10.1155/2019/4180949.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1ED5-D7C2-4916-BD3A-921CF35A22C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036" name="Picture 12" descr="GE Healthcare Unveils Upgradeable PET/CT System | DA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6" y="2821656"/>
            <a:ext cx="4819838" cy="321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utomatic Blood Pressure Monitors Market Detailed analysis and growth  prospects for Next 5 Years | MENAFN.COM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63824"/>
            <a:ext cx="2528888" cy="252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gital General Imaging Ultrasound Machine, for Hospital, Rs 300000 /piece  | ID: 1596675569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560" y="2393945"/>
            <a:ext cx="3211513" cy="321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ulse Oximeter PO 40 Beurer Germany | BMA Baza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135" y="4733366"/>
            <a:ext cx="1365806" cy="136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1690688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Healthcare is not unknown to the advances of technology, instead it actually enhances the quality of healthcare people have received over the years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616892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from daily healthcare household items to big licensed machineries.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1ED5-D7C2-4916-BD3A-921CF35A22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3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AI Machine Learning in Healthcare Sector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Doesn’t mean robots operating on patients.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Analyzing datasets to improve accuracy if diagnosis</a:t>
            </a:r>
          </a:p>
        </p:txBody>
      </p:sp>
      <p:pic>
        <p:nvPicPr>
          <p:cNvPr id="2050" name="Picture 2" descr="Servosila Robotic Arm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60" y="2736895"/>
            <a:ext cx="3556552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&quot;No&quot; Symbol 7"/>
          <p:cNvSpPr/>
          <p:nvPr/>
        </p:nvSpPr>
        <p:spPr>
          <a:xfrm>
            <a:off x="601580" y="4347369"/>
            <a:ext cx="1926756" cy="1926756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8" name="Picture 10" descr="Green Tick Checkmark Vector Icon For Checkbox Marker Symbol Stock  Illustration - Download Image Now - i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88" y="3821113"/>
            <a:ext cx="3170515" cy="317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atasheet - an overview | ScienceDirect Topic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722" y="3189144"/>
            <a:ext cx="2432666" cy="308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nsitive medical data for 13,000 Germans was available online for years |  News | DW | 17.09.2019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292" y="2736895"/>
            <a:ext cx="3081388" cy="173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5782614" y="1690688"/>
            <a:ext cx="0" cy="4851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1ED5-D7C2-4916-BD3A-921CF35A22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2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AI Machine Learning in Healthcare Sector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examples:</a:t>
            </a:r>
            <a:br>
              <a:rPr lang="en-US" dirty="0"/>
            </a:br>
            <a:endParaRPr lang="en-US" dirty="0"/>
          </a:p>
          <a:p>
            <a:r>
              <a:rPr lang="en-US" b="1" cap="all" dirty="0"/>
              <a:t>PATHAI </a:t>
            </a:r>
            <a:br>
              <a:rPr lang="en-US" b="1" cap="all" dirty="0"/>
            </a:br>
            <a:r>
              <a:rPr lang="en-US" i="1" cap="all" dirty="0"/>
              <a:t>MORE ACCURATE CANCER DIAGNOSIS WITH AI</a:t>
            </a:r>
            <a:r>
              <a:rPr lang="en-US" cap="all" dirty="0"/>
              <a:t> (</a:t>
            </a:r>
            <a:r>
              <a:rPr lang="en-US" dirty="0"/>
              <a:t>Location: Cambridge, Massachusetts)</a:t>
            </a:r>
          </a:p>
          <a:p>
            <a:r>
              <a:rPr lang="en-US" b="1" cap="all" dirty="0"/>
              <a:t>BUOY HEALTH</a:t>
            </a:r>
            <a:br>
              <a:rPr lang="en-US" b="1" cap="all" dirty="0"/>
            </a:br>
            <a:r>
              <a:rPr lang="en-US" i="1" cap="all" dirty="0"/>
              <a:t>AN INTELLIGENT SYMPTOM CHECKER</a:t>
            </a:r>
            <a:br>
              <a:rPr lang="en-US" cap="all" dirty="0"/>
            </a:br>
            <a:r>
              <a:rPr lang="en-US" cap="all" dirty="0"/>
              <a:t>(</a:t>
            </a:r>
            <a:r>
              <a:rPr lang="en-US" dirty="0"/>
              <a:t>Location: Boston, Massachusetts)</a:t>
            </a:r>
          </a:p>
          <a:p>
            <a:r>
              <a:rPr lang="en-US" b="1" cap="all" dirty="0"/>
              <a:t>ZEBRA MEDICAL VISION</a:t>
            </a:r>
            <a:br>
              <a:rPr lang="en-US" cap="all" dirty="0"/>
            </a:br>
            <a:r>
              <a:rPr lang="en-US" i="1" cap="all" dirty="0"/>
              <a:t>AI-POWERED RADIOLOGY ASSISTANT</a:t>
            </a:r>
            <a:br>
              <a:rPr lang="en-US" cap="all" dirty="0"/>
            </a:br>
            <a:r>
              <a:rPr lang="en-US" cap="all" dirty="0"/>
              <a:t>(</a:t>
            </a:r>
            <a:r>
              <a:rPr lang="en-US" dirty="0"/>
              <a:t>Location: </a:t>
            </a:r>
            <a:r>
              <a:rPr lang="en-US" dirty="0" err="1"/>
              <a:t>Shefayim</a:t>
            </a:r>
            <a:r>
              <a:rPr lang="en-US" dirty="0"/>
              <a:t>, Israel)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1ED5-D7C2-4916-BD3A-921CF35A22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1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Response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Accuracy Rate</a:t>
            </a:r>
            <a:br>
              <a:rPr lang="en-US" dirty="0"/>
            </a:br>
            <a:endParaRPr lang="en-US" dirty="0"/>
          </a:p>
          <a:p>
            <a:r>
              <a:rPr lang="en-US" dirty="0"/>
              <a:t>Large Number Of Data Diagnosis Within The Same Time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Detects And Classifies Even When Missed By The Human Diagnosis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AI Machine Learning in Healthcare Sector: Benefits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7431" y="5512158"/>
            <a:ext cx="9775065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However, it is key to note these systems will not just be left alone without human supervision.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1ED5-D7C2-4916-BD3A-921CF35A22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17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pneumonia dataset, provided by </a:t>
            </a:r>
            <a:r>
              <a:rPr lang="en-US" dirty="0" err="1"/>
              <a:t>kaggle</a:t>
            </a:r>
            <a:r>
              <a:rPr lang="en-US" dirty="0"/>
              <a:t> to classify pneumonia infected image</a:t>
            </a:r>
          </a:p>
          <a:p>
            <a:r>
              <a:rPr lang="en-US" dirty="0"/>
              <a:t>Our goal is to achieve highest precision and recall by applying our algorithm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1ED5-D7C2-4916-BD3A-921CF35A22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86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transfer learning method to developed our model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use a pre-trained model in our project to train our dataset</a:t>
            </a:r>
          </a:p>
          <a:p>
            <a:endParaRPr lang="en-US" dirty="0"/>
          </a:p>
          <a:p>
            <a:r>
              <a:rPr lang="en-US" dirty="0"/>
              <a:t>Our pre-trained model is Inception v3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1ED5-D7C2-4916-BD3A-921CF35A22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0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1292</Words>
  <Application>Microsoft Office PowerPoint</Application>
  <PresentationFormat>Widescreen</PresentationFormat>
  <Paragraphs>330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Times New Roman</vt:lpstr>
      <vt:lpstr>Office Theme</vt:lpstr>
      <vt:lpstr>An Approach to classify pneumonia infection data using Deep learning with GoogLeNet</vt:lpstr>
      <vt:lpstr>Members Of This Group</vt:lpstr>
      <vt:lpstr>Outline</vt:lpstr>
      <vt:lpstr>Introduction</vt:lpstr>
      <vt:lpstr>AI Machine Learning in Healthcare Sector</vt:lpstr>
      <vt:lpstr>AI Machine Learning in Healthcare Sector</vt:lpstr>
      <vt:lpstr>AI Machine Learning in Healthcare Sector: Benefits</vt:lpstr>
      <vt:lpstr>Our Project</vt:lpstr>
      <vt:lpstr>Our Model</vt:lpstr>
      <vt:lpstr>Inception v3</vt:lpstr>
      <vt:lpstr>Dataset</vt:lpstr>
      <vt:lpstr>Dataset: Preprocessing</vt:lpstr>
      <vt:lpstr>Implementation Steps</vt:lpstr>
      <vt:lpstr>Implementation Steps</vt:lpstr>
      <vt:lpstr>Implementation Steps</vt:lpstr>
      <vt:lpstr>Implementation Steps</vt:lpstr>
      <vt:lpstr>Implementation Steps</vt:lpstr>
      <vt:lpstr>Implementation Steps</vt:lpstr>
      <vt:lpstr>Implementation Steps</vt:lpstr>
      <vt:lpstr>Implementation Steps</vt:lpstr>
      <vt:lpstr>Evaluation Techniques</vt:lpstr>
      <vt:lpstr>Results: After Evaluation</vt:lpstr>
      <vt:lpstr>Results: After Evaluation</vt:lpstr>
      <vt:lpstr>Results: After Evaluation</vt:lpstr>
      <vt:lpstr>Results: After Evaluation</vt:lpstr>
      <vt:lpstr>Results: After Evaluation</vt:lpstr>
      <vt:lpstr>Accuracy Model</vt:lpstr>
      <vt:lpstr>Loss model</vt:lpstr>
      <vt:lpstr>Confusion Matrix</vt:lpstr>
      <vt:lpstr>Key point</vt:lpstr>
      <vt:lpstr>Continue…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Adon</dc:creator>
  <cp:lastModifiedBy>Sunve</cp:lastModifiedBy>
  <cp:revision>39</cp:revision>
  <dcterms:created xsi:type="dcterms:W3CDTF">2020-06-11T15:42:16Z</dcterms:created>
  <dcterms:modified xsi:type="dcterms:W3CDTF">2020-06-13T16:48:15Z</dcterms:modified>
</cp:coreProperties>
</file>