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39" r:id="rId1"/>
  </p:sldMasterIdLst>
  <p:notesMasterIdLst>
    <p:notesMasterId r:id="rId20"/>
  </p:notesMasterIdLst>
  <p:sldIdLst>
    <p:sldId id="259" r:id="rId2"/>
    <p:sldId id="269" r:id="rId3"/>
    <p:sldId id="282" r:id="rId4"/>
    <p:sldId id="271" r:id="rId5"/>
    <p:sldId id="258" r:id="rId6"/>
    <p:sldId id="287" r:id="rId7"/>
    <p:sldId id="284" r:id="rId8"/>
    <p:sldId id="293" r:id="rId9"/>
    <p:sldId id="292" r:id="rId10"/>
    <p:sldId id="290" r:id="rId11"/>
    <p:sldId id="288" r:id="rId12"/>
    <p:sldId id="285" r:id="rId13"/>
    <p:sldId id="291" r:id="rId14"/>
    <p:sldId id="294" r:id="rId15"/>
    <p:sldId id="286" r:id="rId16"/>
    <p:sldId id="295" r:id="rId17"/>
    <p:sldId id="273" r:id="rId18"/>
    <p:sldId id="29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408"/>
    <p:restoredTop sz="82490"/>
  </p:normalViewPr>
  <p:slideViewPr>
    <p:cSldViewPr snapToGrid="0" snapToObjects="1">
      <p:cViewPr varScale="1">
        <p:scale>
          <a:sx n="107" d="100"/>
          <a:sy n="107" d="100"/>
        </p:scale>
        <p:origin x="336" y="16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CA1F74-8A83-B045-8A49-598B02E7FAE8}" type="doc">
      <dgm:prSet loTypeId="urn:microsoft.com/office/officeart/2005/8/layout/venn1" loCatId="" qsTypeId="urn:microsoft.com/office/officeart/2005/8/quickstyle/simple4" qsCatId="simple" csTypeId="urn:microsoft.com/office/officeart/2005/8/colors/accent1_2" csCatId="accent1" phldr="1"/>
      <dgm:spPr/>
    </dgm:pt>
    <dgm:pt modelId="{C47EEF75-A9D1-D24C-BABE-3E69FC43CC36}">
      <dgm:prSet phldrT="[Text]" custT="1"/>
      <dgm:spPr/>
      <dgm:t>
        <a:bodyPr/>
        <a:lstStyle/>
        <a:p>
          <a:r>
            <a:rPr lang="en-US" sz="2000" b="0" dirty="0"/>
            <a:t>VERY</a:t>
          </a:r>
        </a:p>
      </dgm:t>
    </dgm:pt>
    <dgm:pt modelId="{9C11591F-9A18-2440-9051-690EA2E2A79C}" type="parTrans" cxnId="{2A3F256F-8402-4A4B-A34F-62CEADBDC6FB}">
      <dgm:prSet/>
      <dgm:spPr/>
      <dgm:t>
        <a:bodyPr/>
        <a:lstStyle/>
        <a:p>
          <a:endParaRPr lang="en-US"/>
        </a:p>
      </dgm:t>
    </dgm:pt>
    <dgm:pt modelId="{7F0E4E41-15D4-784A-B14C-A37DD041FACC}" type="sibTrans" cxnId="{2A3F256F-8402-4A4B-A34F-62CEADBDC6FB}">
      <dgm:prSet/>
      <dgm:spPr/>
      <dgm:t>
        <a:bodyPr/>
        <a:lstStyle/>
        <a:p>
          <a:endParaRPr lang="en-US"/>
        </a:p>
      </dgm:t>
    </dgm:pt>
    <dgm:pt modelId="{A47AD7D3-207C-F64B-828A-8DB20BCBD4FE}">
      <dgm:prSet phldrT="[Text]" custT="1"/>
      <dgm:spPr/>
      <dgm:t>
        <a:bodyPr/>
        <a:lstStyle/>
        <a:p>
          <a:r>
            <a:rPr lang="en-US" sz="2000" dirty="0"/>
            <a:t>NOT</a:t>
          </a:r>
        </a:p>
      </dgm:t>
    </dgm:pt>
    <dgm:pt modelId="{13A9A488-C24C-FE44-989D-7E35BE718BE6}" type="parTrans" cxnId="{880081A0-FAAB-9545-90E8-2EBD9C4587BC}">
      <dgm:prSet/>
      <dgm:spPr/>
      <dgm:t>
        <a:bodyPr/>
        <a:lstStyle/>
        <a:p>
          <a:endParaRPr lang="en-US"/>
        </a:p>
      </dgm:t>
    </dgm:pt>
    <dgm:pt modelId="{EDA0FDD8-BA37-1044-9EDA-91E1DFEDCBD8}" type="sibTrans" cxnId="{880081A0-FAAB-9545-90E8-2EBD9C4587BC}">
      <dgm:prSet/>
      <dgm:spPr/>
      <dgm:t>
        <a:bodyPr/>
        <a:lstStyle/>
        <a:p>
          <a:endParaRPr lang="en-US"/>
        </a:p>
      </dgm:t>
    </dgm:pt>
    <dgm:pt modelId="{B6FCB60B-BB61-694C-ACB4-62614E7D8D11}">
      <dgm:prSet phldrT="[Text]" custT="1"/>
      <dgm:spPr/>
      <dgm:t>
        <a:bodyPr/>
        <a:lstStyle/>
        <a:p>
          <a:r>
            <a:rPr lang="en-US" sz="2000" dirty="0"/>
            <a:t>PRETTY</a:t>
          </a:r>
        </a:p>
      </dgm:t>
    </dgm:pt>
    <dgm:pt modelId="{5823190F-5046-A340-915D-F5CD812DE3D5}" type="parTrans" cxnId="{F87E0190-F41A-E14E-9420-449007C827BE}">
      <dgm:prSet/>
      <dgm:spPr/>
      <dgm:t>
        <a:bodyPr/>
        <a:lstStyle/>
        <a:p>
          <a:endParaRPr lang="en-US"/>
        </a:p>
      </dgm:t>
    </dgm:pt>
    <dgm:pt modelId="{D74E94C6-7846-F748-A60E-639D07B9BF1A}" type="sibTrans" cxnId="{F87E0190-F41A-E14E-9420-449007C827BE}">
      <dgm:prSet/>
      <dgm:spPr/>
      <dgm:t>
        <a:bodyPr/>
        <a:lstStyle/>
        <a:p>
          <a:endParaRPr lang="en-US"/>
        </a:p>
      </dgm:t>
    </dgm:pt>
    <dgm:pt modelId="{72467959-C01D-2D4D-BB8C-2F33FEC112AE}" type="pres">
      <dgm:prSet presAssocID="{04CA1F74-8A83-B045-8A49-598B02E7FAE8}" presName="compositeShape" presStyleCnt="0">
        <dgm:presLayoutVars>
          <dgm:chMax val="7"/>
          <dgm:dir/>
          <dgm:resizeHandles val="exact"/>
        </dgm:presLayoutVars>
      </dgm:prSet>
      <dgm:spPr/>
    </dgm:pt>
    <dgm:pt modelId="{5F2CC4FD-7FD9-E64C-B55A-2C855D717A25}" type="pres">
      <dgm:prSet presAssocID="{C47EEF75-A9D1-D24C-BABE-3E69FC43CC36}" presName="circ1" presStyleLbl="vennNode1" presStyleIdx="0" presStyleCnt="3"/>
      <dgm:spPr/>
    </dgm:pt>
    <dgm:pt modelId="{1CF3011D-A4C3-304C-8D32-83E711564A51}" type="pres">
      <dgm:prSet presAssocID="{C47EEF75-A9D1-D24C-BABE-3E69FC43CC36}" presName="circ1Tx" presStyleLbl="revTx" presStyleIdx="0" presStyleCnt="0">
        <dgm:presLayoutVars>
          <dgm:chMax val="0"/>
          <dgm:chPref val="0"/>
          <dgm:bulletEnabled val="1"/>
        </dgm:presLayoutVars>
      </dgm:prSet>
      <dgm:spPr/>
    </dgm:pt>
    <dgm:pt modelId="{CA116620-AFD1-B448-BA6C-8AC6B08A80A2}" type="pres">
      <dgm:prSet presAssocID="{A47AD7D3-207C-F64B-828A-8DB20BCBD4FE}" presName="circ2" presStyleLbl="vennNode1" presStyleIdx="1" presStyleCnt="3"/>
      <dgm:spPr/>
    </dgm:pt>
    <dgm:pt modelId="{AC2328D1-8815-1E43-9CB1-0FF15713378B}" type="pres">
      <dgm:prSet presAssocID="{A47AD7D3-207C-F64B-828A-8DB20BCBD4FE}" presName="circ2Tx" presStyleLbl="revTx" presStyleIdx="0" presStyleCnt="0">
        <dgm:presLayoutVars>
          <dgm:chMax val="0"/>
          <dgm:chPref val="0"/>
          <dgm:bulletEnabled val="1"/>
        </dgm:presLayoutVars>
      </dgm:prSet>
      <dgm:spPr/>
    </dgm:pt>
    <dgm:pt modelId="{DDE858A3-315B-4A44-BB0C-4D5434E2BCE9}" type="pres">
      <dgm:prSet presAssocID="{B6FCB60B-BB61-694C-ACB4-62614E7D8D11}" presName="circ3" presStyleLbl="vennNode1" presStyleIdx="2" presStyleCnt="3"/>
      <dgm:spPr/>
    </dgm:pt>
    <dgm:pt modelId="{B874FC67-F017-8441-BFCD-60CB003E6A79}" type="pres">
      <dgm:prSet presAssocID="{B6FCB60B-BB61-694C-ACB4-62614E7D8D11}" presName="circ3Tx" presStyleLbl="revTx" presStyleIdx="0" presStyleCnt="0">
        <dgm:presLayoutVars>
          <dgm:chMax val="0"/>
          <dgm:chPref val="0"/>
          <dgm:bulletEnabled val="1"/>
        </dgm:presLayoutVars>
      </dgm:prSet>
      <dgm:spPr/>
    </dgm:pt>
  </dgm:ptLst>
  <dgm:cxnLst>
    <dgm:cxn modelId="{10883048-805E-454F-9C37-005D997877B6}" type="presOf" srcId="{B6FCB60B-BB61-694C-ACB4-62614E7D8D11}" destId="{DDE858A3-315B-4A44-BB0C-4D5434E2BCE9}" srcOrd="0" destOrd="0" presId="urn:microsoft.com/office/officeart/2005/8/layout/venn1"/>
    <dgm:cxn modelId="{49BA7054-56BE-9646-8CB4-6C8D43282F0C}" type="presOf" srcId="{C47EEF75-A9D1-D24C-BABE-3E69FC43CC36}" destId="{5F2CC4FD-7FD9-E64C-B55A-2C855D717A25}" srcOrd="0" destOrd="0" presId="urn:microsoft.com/office/officeart/2005/8/layout/venn1"/>
    <dgm:cxn modelId="{48BD3B6D-62B2-5D45-8656-D9A62BE5043C}" type="presOf" srcId="{C47EEF75-A9D1-D24C-BABE-3E69FC43CC36}" destId="{1CF3011D-A4C3-304C-8D32-83E711564A51}" srcOrd="1" destOrd="0" presId="urn:microsoft.com/office/officeart/2005/8/layout/venn1"/>
    <dgm:cxn modelId="{2A3F256F-8402-4A4B-A34F-62CEADBDC6FB}" srcId="{04CA1F74-8A83-B045-8A49-598B02E7FAE8}" destId="{C47EEF75-A9D1-D24C-BABE-3E69FC43CC36}" srcOrd="0" destOrd="0" parTransId="{9C11591F-9A18-2440-9051-690EA2E2A79C}" sibTransId="{7F0E4E41-15D4-784A-B14C-A37DD041FACC}"/>
    <dgm:cxn modelId="{BB6C8073-37D9-564F-9B65-FD1236E78AA0}" type="presOf" srcId="{B6FCB60B-BB61-694C-ACB4-62614E7D8D11}" destId="{B874FC67-F017-8441-BFCD-60CB003E6A79}" srcOrd="1" destOrd="0" presId="urn:microsoft.com/office/officeart/2005/8/layout/venn1"/>
    <dgm:cxn modelId="{F87E0190-F41A-E14E-9420-449007C827BE}" srcId="{04CA1F74-8A83-B045-8A49-598B02E7FAE8}" destId="{B6FCB60B-BB61-694C-ACB4-62614E7D8D11}" srcOrd="2" destOrd="0" parTransId="{5823190F-5046-A340-915D-F5CD812DE3D5}" sibTransId="{D74E94C6-7846-F748-A60E-639D07B9BF1A}"/>
    <dgm:cxn modelId="{8ACC0E90-40A6-C84C-A752-8C98C043F410}" type="presOf" srcId="{04CA1F74-8A83-B045-8A49-598B02E7FAE8}" destId="{72467959-C01D-2D4D-BB8C-2F33FEC112AE}" srcOrd="0" destOrd="0" presId="urn:microsoft.com/office/officeart/2005/8/layout/venn1"/>
    <dgm:cxn modelId="{880081A0-FAAB-9545-90E8-2EBD9C4587BC}" srcId="{04CA1F74-8A83-B045-8A49-598B02E7FAE8}" destId="{A47AD7D3-207C-F64B-828A-8DB20BCBD4FE}" srcOrd="1" destOrd="0" parTransId="{13A9A488-C24C-FE44-989D-7E35BE718BE6}" sibTransId="{EDA0FDD8-BA37-1044-9EDA-91E1DFEDCBD8}"/>
    <dgm:cxn modelId="{65CDFEA0-D0A7-0B4A-9190-2FB7E172B9C3}" type="presOf" srcId="{A47AD7D3-207C-F64B-828A-8DB20BCBD4FE}" destId="{AC2328D1-8815-1E43-9CB1-0FF15713378B}" srcOrd="1" destOrd="0" presId="urn:microsoft.com/office/officeart/2005/8/layout/venn1"/>
    <dgm:cxn modelId="{6E2951F0-E7F5-C743-ACEF-DFBD3CD678BC}" type="presOf" srcId="{A47AD7D3-207C-F64B-828A-8DB20BCBD4FE}" destId="{CA116620-AFD1-B448-BA6C-8AC6B08A80A2}" srcOrd="0" destOrd="0" presId="urn:microsoft.com/office/officeart/2005/8/layout/venn1"/>
    <dgm:cxn modelId="{2AD82733-DDEF-8F4B-9BD2-424980FEE9DD}" type="presParOf" srcId="{72467959-C01D-2D4D-BB8C-2F33FEC112AE}" destId="{5F2CC4FD-7FD9-E64C-B55A-2C855D717A25}" srcOrd="0" destOrd="0" presId="urn:microsoft.com/office/officeart/2005/8/layout/venn1"/>
    <dgm:cxn modelId="{5242F4BB-58EB-7443-AC52-012C8FFA8934}" type="presParOf" srcId="{72467959-C01D-2D4D-BB8C-2F33FEC112AE}" destId="{1CF3011D-A4C3-304C-8D32-83E711564A51}" srcOrd="1" destOrd="0" presId="urn:microsoft.com/office/officeart/2005/8/layout/venn1"/>
    <dgm:cxn modelId="{8E5B70AE-03BC-3C45-AF91-6076B2F20CD1}" type="presParOf" srcId="{72467959-C01D-2D4D-BB8C-2F33FEC112AE}" destId="{CA116620-AFD1-B448-BA6C-8AC6B08A80A2}" srcOrd="2" destOrd="0" presId="urn:microsoft.com/office/officeart/2005/8/layout/venn1"/>
    <dgm:cxn modelId="{4EBF7651-18B8-2A41-9E11-CC31376E48A8}" type="presParOf" srcId="{72467959-C01D-2D4D-BB8C-2F33FEC112AE}" destId="{AC2328D1-8815-1E43-9CB1-0FF15713378B}" srcOrd="3" destOrd="0" presId="urn:microsoft.com/office/officeart/2005/8/layout/venn1"/>
    <dgm:cxn modelId="{4F1A97F5-4E41-1149-9B5D-A6CA197A4154}" type="presParOf" srcId="{72467959-C01D-2D4D-BB8C-2F33FEC112AE}" destId="{DDE858A3-315B-4A44-BB0C-4D5434E2BCE9}" srcOrd="4" destOrd="0" presId="urn:microsoft.com/office/officeart/2005/8/layout/venn1"/>
    <dgm:cxn modelId="{9810A396-1C94-3A48-ACE5-5BDC52CCCCB1}" type="presParOf" srcId="{72467959-C01D-2D4D-BB8C-2F33FEC112AE}" destId="{B874FC67-F017-8441-BFCD-60CB003E6A7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CC4FD-7FD9-E64C-B55A-2C855D717A25}">
      <dsp:nvSpPr>
        <dsp:cNvPr id="0" name=""/>
        <dsp:cNvSpPr/>
      </dsp:nvSpPr>
      <dsp:spPr>
        <a:xfrm>
          <a:off x="1788000" y="55378"/>
          <a:ext cx="2658175" cy="2658175"/>
        </a:xfrm>
        <a:prstGeom prst="ellipse">
          <a:avLst/>
        </a:prstGeom>
        <a:gradFill rotWithShape="0">
          <a:gsLst>
            <a:gs pos="0">
              <a:schemeClr val="accent1">
                <a:alpha val="50000"/>
                <a:hueOff val="0"/>
                <a:satOff val="0"/>
                <a:lumOff val="0"/>
                <a:alphaOff val="0"/>
                <a:tint val="100000"/>
                <a:satMod val="103000"/>
                <a:lumMod val="102000"/>
              </a:schemeClr>
            </a:gs>
            <a:gs pos="50000">
              <a:schemeClr val="accent1">
                <a:alpha val="50000"/>
                <a:hueOff val="0"/>
                <a:satOff val="0"/>
                <a:lumOff val="0"/>
                <a:alphaOff val="0"/>
                <a:shade val="100000"/>
                <a:satMod val="110000"/>
                <a:lumMod val="100000"/>
              </a:schemeClr>
            </a:gs>
            <a:gs pos="100000">
              <a:schemeClr val="accent1">
                <a:alpha val="50000"/>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b="0" kern="1200" dirty="0"/>
            <a:t>VERY</a:t>
          </a:r>
        </a:p>
      </dsp:txBody>
      <dsp:txXfrm>
        <a:off x="2142423" y="520559"/>
        <a:ext cx="1949328" cy="1196179"/>
      </dsp:txXfrm>
    </dsp:sp>
    <dsp:sp modelId="{CA116620-AFD1-B448-BA6C-8AC6B08A80A2}">
      <dsp:nvSpPr>
        <dsp:cNvPr id="0" name=""/>
        <dsp:cNvSpPr/>
      </dsp:nvSpPr>
      <dsp:spPr>
        <a:xfrm>
          <a:off x="2747158" y="1716738"/>
          <a:ext cx="2658175" cy="2658175"/>
        </a:xfrm>
        <a:prstGeom prst="ellipse">
          <a:avLst/>
        </a:prstGeom>
        <a:gradFill rotWithShape="0">
          <a:gsLst>
            <a:gs pos="0">
              <a:schemeClr val="accent1">
                <a:alpha val="50000"/>
                <a:hueOff val="0"/>
                <a:satOff val="0"/>
                <a:lumOff val="0"/>
                <a:alphaOff val="0"/>
                <a:tint val="100000"/>
                <a:satMod val="103000"/>
                <a:lumMod val="102000"/>
              </a:schemeClr>
            </a:gs>
            <a:gs pos="50000">
              <a:schemeClr val="accent1">
                <a:alpha val="50000"/>
                <a:hueOff val="0"/>
                <a:satOff val="0"/>
                <a:lumOff val="0"/>
                <a:alphaOff val="0"/>
                <a:shade val="100000"/>
                <a:satMod val="110000"/>
                <a:lumMod val="100000"/>
              </a:schemeClr>
            </a:gs>
            <a:gs pos="100000">
              <a:schemeClr val="accent1">
                <a:alpha val="50000"/>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NOT</a:t>
          </a:r>
        </a:p>
      </dsp:txBody>
      <dsp:txXfrm>
        <a:off x="3560117" y="2403433"/>
        <a:ext cx="1594905" cy="1461996"/>
      </dsp:txXfrm>
    </dsp:sp>
    <dsp:sp modelId="{DDE858A3-315B-4A44-BB0C-4D5434E2BCE9}">
      <dsp:nvSpPr>
        <dsp:cNvPr id="0" name=""/>
        <dsp:cNvSpPr/>
      </dsp:nvSpPr>
      <dsp:spPr>
        <a:xfrm>
          <a:off x="828841" y="1716738"/>
          <a:ext cx="2658175" cy="2658175"/>
        </a:xfrm>
        <a:prstGeom prst="ellipse">
          <a:avLst/>
        </a:prstGeom>
        <a:gradFill rotWithShape="0">
          <a:gsLst>
            <a:gs pos="0">
              <a:schemeClr val="accent1">
                <a:alpha val="50000"/>
                <a:hueOff val="0"/>
                <a:satOff val="0"/>
                <a:lumOff val="0"/>
                <a:alphaOff val="0"/>
                <a:tint val="100000"/>
                <a:satMod val="103000"/>
                <a:lumMod val="102000"/>
              </a:schemeClr>
            </a:gs>
            <a:gs pos="50000">
              <a:schemeClr val="accent1">
                <a:alpha val="50000"/>
                <a:hueOff val="0"/>
                <a:satOff val="0"/>
                <a:lumOff val="0"/>
                <a:alphaOff val="0"/>
                <a:shade val="100000"/>
                <a:satMod val="110000"/>
                <a:lumMod val="100000"/>
              </a:schemeClr>
            </a:gs>
            <a:gs pos="100000">
              <a:schemeClr val="accent1">
                <a:alpha val="50000"/>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PRETTY</a:t>
          </a:r>
        </a:p>
      </dsp:txBody>
      <dsp:txXfrm>
        <a:off x="1079153" y="2403433"/>
        <a:ext cx="1594905" cy="146199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3A1A5-AF8F-9247-ADB3-70F325884CDF}" type="datetimeFigureOut">
              <a:rPr lang="en-US" smtClean="0"/>
              <a:t>3/28/18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DF2A9-E4D6-7E41-936E-39828094FD02}" type="slidenum">
              <a:rPr lang="en-US" smtClean="0"/>
              <a:t>‹#›</a:t>
            </a:fld>
            <a:endParaRPr lang="en-US"/>
          </a:p>
        </p:txBody>
      </p:sp>
    </p:spTree>
    <p:extLst>
      <p:ext uri="{BB962C8B-B14F-4D97-AF65-F5344CB8AC3E}">
        <p14:creationId xmlns:p14="http://schemas.microsoft.com/office/powerpoint/2010/main" val="64643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pnas.org/content/early/2010/08/27/1011492107.full.pdf+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RISHA</a:t>
            </a:r>
          </a:p>
        </p:txBody>
      </p:sp>
      <p:sp>
        <p:nvSpPr>
          <p:cNvPr id="4" name="Slide Number Placeholder 3"/>
          <p:cNvSpPr>
            <a:spLocks noGrp="1"/>
          </p:cNvSpPr>
          <p:nvPr>
            <p:ph type="sldNum" sz="quarter" idx="10"/>
          </p:nvPr>
        </p:nvSpPr>
        <p:spPr/>
        <p:txBody>
          <a:bodyPr/>
          <a:lstStyle/>
          <a:p>
            <a:fld id="{4E4DF2A9-E4D6-7E41-936E-39828094FD02}" type="slidenum">
              <a:rPr lang="en-US" smtClean="0"/>
              <a:t>1</a:t>
            </a:fld>
            <a:endParaRPr lang="en-US"/>
          </a:p>
        </p:txBody>
      </p:sp>
    </p:spTree>
    <p:extLst>
      <p:ext uri="{BB962C8B-B14F-4D97-AF65-F5344CB8AC3E}">
        <p14:creationId xmlns:p14="http://schemas.microsoft.com/office/powerpoint/2010/main" val="1707949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NEHA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E4DF2A9-E4D6-7E41-936E-39828094FD02}" type="slidenum">
              <a:rPr lang="en-US" smtClean="0"/>
              <a:t>10</a:t>
            </a:fld>
            <a:endParaRPr lang="en-US"/>
          </a:p>
        </p:txBody>
      </p:sp>
    </p:spTree>
    <p:extLst>
      <p:ext uri="{BB962C8B-B14F-4D97-AF65-F5344CB8AC3E}">
        <p14:creationId xmlns:p14="http://schemas.microsoft.com/office/powerpoint/2010/main" val="3084038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NEHA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both these graphs the we see that people who have full time jobs are leading the graphs. What we can infer is that people who are happy and enjoy their job have responded the survey as Very Happy, but people who have a full time job , but are not very happy doing it  have responded as ‘Not too happy’ in spite of their job status</a:t>
            </a:r>
          </a:p>
          <a:p>
            <a:endParaRPr lang="en-US" dirty="0"/>
          </a:p>
        </p:txBody>
      </p:sp>
      <p:sp>
        <p:nvSpPr>
          <p:cNvPr id="4" name="Slide Number Placeholder 3"/>
          <p:cNvSpPr>
            <a:spLocks noGrp="1"/>
          </p:cNvSpPr>
          <p:nvPr>
            <p:ph type="sldNum" sz="quarter" idx="10"/>
          </p:nvPr>
        </p:nvSpPr>
        <p:spPr/>
        <p:txBody>
          <a:bodyPr/>
          <a:lstStyle/>
          <a:p>
            <a:fld id="{4E4DF2A9-E4D6-7E41-936E-39828094FD02}" type="slidenum">
              <a:rPr lang="en-US" smtClean="0"/>
              <a:t>11</a:t>
            </a:fld>
            <a:endParaRPr lang="en-US"/>
          </a:p>
        </p:txBody>
      </p:sp>
    </p:spTree>
    <p:extLst>
      <p:ext uri="{BB962C8B-B14F-4D97-AF65-F5344CB8AC3E}">
        <p14:creationId xmlns:p14="http://schemas.microsoft.com/office/powerpoint/2010/main" val="3247093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NEHA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Economists find that money makes truly poor people happier insofar as it relieves pressure from everyday life — getting enough to eat, having a place to live, taking your kid to the doctor. But scholars like the </a:t>
            </a:r>
            <a:r>
              <a:rPr lang="en-US" dirty="0"/>
              <a:t>Nobel Prize</a:t>
            </a:r>
            <a:r>
              <a:rPr lang="en-US" sz="1200" b="0" i="0" kern="1200" dirty="0">
                <a:solidFill>
                  <a:schemeClr val="tx1"/>
                </a:solidFill>
                <a:effectLst/>
                <a:latin typeface="+mn-lt"/>
                <a:ea typeface="+mn-ea"/>
                <a:cs typeface="+mn-cs"/>
              </a:rPr>
              <a:t>winner </a:t>
            </a:r>
            <a:r>
              <a:rPr lang="en-US" sz="1200" b="0" i="0" u="sng" kern="1200" dirty="0">
                <a:solidFill>
                  <a:schemeClr val="tx1"/>
                </a:solidFill>
                <a:effectLst/>
                <a:latin typeface="+mn-lt"/>
                <a:ea typeface="+mn-ea"/>
                <a:cs typeface="+mn-cs"/>
                <a:hlinkClick r:id="rId3"/>
              </a:rPr>
              <a:t>Daniel Kahneman</a:t>
            </a:r>
            <a:r>
              <a:rPr lang="en-US" sz="1200" b="0" i="0" kern="1200" dirty="0">
                <a:solidFill>
                  <a:schemeClr val="tx1"/>
                </a:solidFill>
                <a:effectLst/>
                <a:latin typeface="+mn-lt"/>
                <a:ea typeface="+mn-ea"/>
                <a:cs typeface="+mn-cs"/>
              </a:rPr>
              <a:t> have found that once people reach a little beyond the average middle-class income level, even big financial gains don’t yield much, if any, increases in happiness.</a:t>
            </a:r>
            <a:endParaRPr lang="en-US" dirty="0"/>
          </a:p>
          <a:p>
            <a:endParaRPr lang="en-US" dirty="0"/>
          </a:p>
        </p:txBody>
      </p:sp>
      <p:sp>
        <p:nvSpPr>
          <p:cNvPr id="4" name="Slide Number Placeholder 3"/>
          <p:cNvSpPr>
            <a:spLocks noGrp="1"/>
          </p:cNvSpPr>
          <p:nvPr>
            <p:ph type="sldNum" sz="quarter" idx="10"/>
          </p:nvPr>
        </p:nvSpPr>
        <p:spPr/>
        <p:txBody>
          <a:bodyPr/>
          <a:lstStyle/>
          <a:p>
            <a:fld id="{4E4DF2A9-E4D6-7E41-936E-39828094FD02}" type="slidenum">
              <a:rPr lang="en-US" smtClean="0"/>
              <a:t>12</a:t>
            </a:fld>
            <a:endParaRPr lang="en-US"/>
          </a:p>
        </p:txBody>
      </p:sp>
    </p:spTree>
    <p:extLst>
      <p:ext uri="{BB962C8B-B14F-4D97-AF65-F5344CB8AC3E}">
        <p14:creationId xmlns:p14="http://schemas.microsoft.com/office/powerpoint/2010/main" val="1669495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RISHA</a:t>
            </a:r>
          </a:p>
        </p:txBody>
      </p:sp>
      <p:sp>
        <p:nvSpPr>
          <p:cNvPr id="4" name="Slide Number Placeholder 3"/>
          <p:cNvSpPr>
            <a:spLocks noGrp="1"/>
          </p:cNvSpPr>
          <p:nvPr>
            <p:ph type="sldNum" sz="quarter" idx="10"/>
          </p:nvPr>
        </p:nvSpPr>
        <p:spPr/>
        <p:txBody>
          <a:bodyPr/>
          <a:lstStyle/>
          <a:p>
            <a:fld id="{4E4DF2A9-E4D6-7E41-936E-39828094FD02}" type="slidenum">
              <a:rPr lang="en-US" smtClean="0"/>
              <a:t>13</a:t>
            </a:fld>
            <a:endParaRPr lang="en-US"/>
          </a:p>
        </p:txBody>
      </p:sp>
    </p:spTree>
    <p:extLst>
      <p:ext uri="{BB962C8B-B14F-4D97-AF65-F5344CB8AC3E}">
        <p14:creationId xmlns:p14="http://schemas.microsoft.com/office/powerpoint/2010/main" val="3096516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POOJITA</a:t>
            </a:r>
          </a:p>
        </p:txBody>
      </p:sp>
      <p:sp>
        <p:nvSpPr>
          <p:cNvPr id="4" name="Slide Number Placeholder 3"/>
          <p:cNvSpPr>
            <a:spLocks noGrp="1"/>
          </p:cNvSpPr>
          <p:nvPr>
            <p:ph type="sldNum" sz="quarter" idx="10"/>
          </p:nvPr>
        </p:nvSpPr>
        <p:spPr/>
        <p:txBody>
          <a:bodyPr/>
          <a:lstStyle/>
          <a:p>
            <a:fld id="{4E4DF2A9-E4D6-7E41-936E-39828094FD02}" type="slidenum">
              <a:rPr lang="en-US" smtClean="0"/>
              <a:t>14</a:t>
            </a:fld>
            <a:endParaRPr lang="en-US"/>
          </a:p>
        </p:txBody>
      </p:sp>
    </p:spTree>
    <p:extLst>
      <p:ext uri="{BB962C8B-B14F-4D97-AF65-F5344CB8AC3E}">
        <p14:creationId xmlns:p14="http://schemas.microsoft.com/office/powerpoint/2010/main" val="167912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POOJITA</a:t>
            </a:r>
          </a:p>
        </p:txBody>
      </p:sp>
      <p:sp>
        <p:nvSpPr>
          <p:cNvPr id="4" name="Slide Number Placeholder 3"/>
          <p:cNvSpPr>
            <a:spLocks noGrp="1"/>
          </p:cNvSpPr>
          <p:nvPr>
            <p:ph type="sldNum" sz="quarter" idx="10"/>
          </p:nvPr>
        </p:nvSpPr>
        <p:spPr/>
        <p:txBody>
          <a:bodyPr/>
          <a:lstStyle/>
          <a:p>
            <a:fld id="{4E4DF2A9-E4D6-7E41-936E-39828094FD02}" type="slidenum">
              <a:rPr lang="en-US" smtClean="0"/>
              <a:t>15</a:t>
            </a:fld>
            <a:endParaRPr lang="en-US"/>
          </a:p>
        </p:txBody>
      </p:sp>
    </p:spTree>
    <p:extLst>
      <p:ext uri="{BB962C8B-B14F-4D97-AF65-F5344CB8AC3E}">
        <p14:creationId xmlns:p14="http://schemas.microsoft.com/office/powerpoint/2010/main" val="1695788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POOJITA</a:t>
            </a:r>
          </a:p>
        </p:txBody>
      </p:sp>
      <p:sp>
        <p:nvSpPr>
          <p:cNvPr id="4" name="Slide Number Placeholder 3"/>
          <p:cNvSpPr>
            <a:spLocks noGrp="1"/>
          </p:cNvSpPr>
          <p:nvPr>
            <p:ph type="sldNum" sz="quarter" idx="10"/>
          </p:nvPr>
        </p:nvSpPr>
        <p:spPr/>
        <p:txBody>
          <a:bodyPr/>
          <a:lstStyle/>
          <a:p>
            <a:fld id="{4E4DF2A9-E4D6-7E41-936E-39828094FD02}" type="slidenum">
              <a:rPr lang="en-US" smtClean="0"/>
              <a:t>16</a:t>
            </a:fld>
            <a:endParaRPr lang="en-US"/>
          </a:p>
        </p:txBody>
      </p:sp>
    </p:spTree>
    <p:extLst>
      <p:ext uri="{BB962C8B-B14F-4D97-AF65-F5344CB8AC3E}">
        <p14:creationId xmlns:p14="http://schemas.microsoft.com/office/powerpoint/2010/main" val="3711413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a:t>
            </a:r>
          </a:p>
        </p:txBody>
      </p:sp>
      <p:sp>
        <p:nvSpPr>
          <p:cNvPr id="4" name="Slide Number Placeholder 3"/>
          <p:cNvSpPr>
            <a:spLocks noGrp="1"/>
          </p:cNvSpPr>
          <p:nvPr>
            <p:ph type="sldNum" sz="quarter" idx="10"/>
          </p:nvPr>
        </p:nvSpPr>
        <p:spPr/>
        <p:txBody>
          <a:bodyPr/>
          <a:lstStyle/>
          <a:p>
            <a:fld id="{4E4DF2A9-E4D6-7E41-936E-39828094FD02}" type="slidenum">
              <a:rPr lang="en-US" smtClean="0"/>
              <a:t>17</a:t>
            </a:fld>
            <a:endParaRPr lang="en-US"/>
          </a:p>
        </p:txBody>
      </p:sp>
    </p:spTree>
    <p:extLst>
      <p:ext uri="{BB962C8B-B14F-4D97-AF65-F5344CB8AC3E}">
        <p14:creationId xmlns:p14="http://schemas.microsoft.com/office/powerpoint/2010/main" val="4277586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4DF2A9-E4D6-7E41-936E-39828094FD02}" type="slidenum">
              <a:rPr lang="en-US" smtClean="0"/>
              <a:t>18</a:t>
            </a:fld>
            <a:endParaRPr lang="en-US"/>
          </a:p>
        </p:txBody>
      </p:sp>
    </p:spTree>
    <p:extLst>
      <p:ext uri="{BB962C8B-B14F-4D97-AF65-F5344CB8AC3E}">
        <p14:creationId xmlns:p14="http://schemas.microsoft.com/office/powerpoint/2010/main" val="1465019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RISHA</a:t>
            </a:r>
          </a:p>
        </p:txBody>
      </p:sp>
      <p:sp>
        <p:nvSpPr>
          <p:cNvPr id="4" name="Slide Number Placeholder 3"/>
          <p:cNvSpPr>
            <a:spLocks noGrp="1"/>
          </p:cNvSpPr>
          <p:nvPr>
            <p:ph type="sldNum" sz="quarter" idx="10"/>
          </p:nvPr>
        </p:nvSpPr>
        <p:spPr/>
        <p:txBody>
          <a:bodyPr/>
          <a:lstStyle/>
          <a:p>
            <a:fld id="{4E4DF2A9-E4D6-7E41-936E-39828094FD02}" type="slidenum">
              <a:rPr lang="en-US" smtClean="0"/>
              <a:t>2</a:t>
            </a:fld>
            <a:endParaRPr lang="en-US"/>
          </a:p>
        </p:txBody>
      </p:sp>
    </p:spTree>
    <p:extLst>
      <p:ext uri="{BB962C8B-B14F-4D97-AF65-F5344CB8AC3E}">
        <p14:creationId xmlns:p14="http://schemas.microsoft.com/office/powerpoint/2010/main" val="135512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4DF2A9-E4D6-7E41-936E-39828094FD02}" type="slidenum">
              <a:rPr lang="en-US" smtClean="0"/>
              <a:t>3</a:t>
            </a:fld>
            <a:endParaRPr lang="en-US"/>
          </a:p>
        </p:txBody>
      </p:sp>
    </p:spTree>
    <p:extLst>
      <p:ext uri="{BB962C8B-B14F-4D97-AF65-F5344CB8AC3E}">
        <p14:creationId xmlns:p14="http://schemas.microsoft.com/office/powerpoint/2010/main" val="3745248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a:t>RISHA</a:t>
            </a:r>
          </a:p>
        </p:txBody>
      </p:sp>
      <p:sp>
        <p:nvSpPr>
          <p:cNvPr id="4" name="Slide Number Placeholder 3"/>
          <p:cNvSpPr>
            <a:spLocks noGrp="1"/>
          </p:cNvSpPr>
          <p:nvPr>
            <p:ph type="sldNum" sz="quarter" idx="10"/>
          </p:nvPr>
        </p:nvSpPr>
        <p:spPr/>
        <p:txBody>
          <a:bodyPr/>
          <a:lstStyle/>
          <a:p>
            <a:fld id="{4E4DF2A9-E4D6-7E41-936E-39828094FD02}" type="slidenum">
              <a:rPr lang="en-US" smtClean="0"/>
              <a:t>4</a:t>
            </a:fld>
            <a:endParaRPr lang="en-US"/>
          </a:p>
        </p:txBody>
      </p:sp>
    </p:spTree>
    <p:extLst>
      <p:ext uri="{BB962C8B-B14F-4D97-AF65-F5344CB8AC3E}">
        <p14:creationId xmlns:p14="http://schemas.microsoft.com/office/powerpoint/2010/main" val="279837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POOJITA</a:t>
            </a:r>
          </a:p>
          <a:p>
            <a:endParaRPr lang="en-US" dirty="0"/>
          </a:p>
          <a:p>
            <a:r>
              <a:rPr lang="en-US" dirty="0"/>
              <a:t>Data Exploration :    •    Data Semantics     •    Number of fields     •    Data Types     •    Data Sampling Data Cleaning :     •    Selection of relevant Data     •    Removing Missing Values     •    Normalizing Data     •    Structuring data Data Analysis:     •    Inferences     •    Key Trends     •    Correlations    •    Visualizations[12:07 AM]</a:t>
            </a:r>
          </a:p>
        </p:txBody>
      </p:sp>
      <p:sp>
        <p:nvSpPr>
          <p:cNvPr id="4" name="Slide Number Placeholder 3"/>
          <p:cNvSpPr>
            <a:spLocks noGrp="1"/>
          </p:cNvSpPr>
          <p:nvPr>
            <p:ph type="sldNum" sz="quarter" idx="10"/>
          </p:nvPr>
        </p:nvSpPr>
        <p:spPr/>
        <p:txBody>
          <a:bodyPr/>
          <a:lstStyle/>
          <a:p>
            <a:fld id="{4E4DF2A9-E4D6-7E41-936E-39828094FD02}" type="slidenum">
              <a:rPr lang="en-US" smtClean="0"/>
              <a:t>5</a:t>
            </a:fld>
            <a:endParaRPr lang="en-US"/>
          </a:p>
        </p:txBody>
      </p:sp>
    </p:spTree>
    <p:extLst>
      <p:ext uri="{BB962C8B-B14F-4D97-AF65-F5344CB8AC3E}">
        <p14:creationId xmlns:p14="http://schemas.microsoft.com/office/powerpoint/2010/main" val="44587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POOJITA</a:t>
            </a:r>
          </a:p>
        </p:txBody>
      </p:sp>
      <p:sp>
        <p:nvSpPr>
          <p:cNvPr id="4" name="Slide Number Placeholder 3"/>
          <p:cNvSpPr>
            <a:spLocks noGrp="1"/>
          </p:cNvSpPr>
          <p:nvPr>
            <p:ph type="sldNum" sz="quarter" idx="10"/>
          </p:nvPr>
        </p:nvSpPr>
        <p:spPr/>
        <p:txBody>
          <a:bodyPr/>
          <a:lstStyle/>
          <a:p>
            <a:fld id="{4E4DF2A9-E4D6-7E41-936E-39828094FD02}" type="slidenum">
              <a:rPr lang="en-US" smtClean="0"/>
              <a:t>6</a:t>
            </a:fld>
            <a:endParaRPr lang="en-US"/>
          </a:p>
        </p:txBody>
      </p:sp>
    </p:spTree>
    <p:extLst>
      <p:ext uri="{BB962C8B-B14F-4D97-AF65-F5344CB8AC3E}">
        <p14:creationId xmlns:p14="http://schemas.microsoft.com/office/powerpoint/2010/main" val="201088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POOJITA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Roughly a third of Americans have said they’re “very happy,” and about half report being “pretty happy.” Only about 10 to 15 percent typically say they’re “not too happy.” </a:t>
            </a:r>
            <a:endParaRPr lang="en-US" dirty="0"/>
          </a:p>
        </p:txBody>
      </p:sp>
      <p:sp>
        <p:nvSpPr>
          <p:cNvPr id="4" name="Slide Number Placeholder 3"/>
          <p:cNvSpPr>
            <a:spLocks noGrp="1"/>
          </p:cNvSpPr>
          <p:nvPr>
            <p:ph type="sldNum" sz="quarter" idx="10"/>
          </p:nvPr>
        </p:nvSpPr>
        <p:spPr/>
        <p:txBody>
          <a:bodyPr/>
          <a:lstStyle/>
          <a:p>
            <a:fld id="{4E4DF2A9-E4D6-7E41-936E-39828094FD02}" type="slidenum">
              <a:rPr lang="en-US" smtClean="0"/>
              <a:t>7</a:t>
            </a:fld>
            <a:endParaRPr lang="en-US"/>
          </a:p>
        </p:txBody>
      </p:sp>
    </p:spTree>
    <p:extLst>
      <p:ext uri="{BB962C8B-B14F-4D97-AF65-F5344CB8AC3E}">
        <p14:creationId xmlns:p14="http://schemas.microsoft.com/office/powerpoint/2010/main" val="802045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NEHA</a:t>
            </a:r>
          </a:p>
        </p:txBody>
      </p:sp>
      <p:sp>
        <p:nvSpPr>
          <p:cNvPr id="4" name="Slide Number Placeholder 3"/>
          <p:cNvSpPr>
            <a:spLocks noGrp="1"/>
          </p:cNvSpPr>
          <p:nvPr>
            <p:ph type="sldNum" sz="quarter" idx="10"/>
          </p:nvPr>
        </p:nvSpPr>
        <p:spPr/>
        <p:txBody>
          <a:bodyPr/>
          <a:lstStyle/>
          <a:p>
            <a:fld id="{4E4DF2A9-E4D6-7E41-936E-39828094FD02}" type="slidenum">
              <a:rPr lang="en-US" smtClean="0"/>
              <a:t>8</a:t>
            </a:fld>
            <a:endParaRPr lang="en-US"/>
          </a:p>
        </p:txBody>
      </p:sp>
    </p:spTree>
    <p:extLst>
      <p:ext uri="{BB962C8B-B14F-4D97-AF65-F5344CB8AC3E}">
        <p14:creationId xmlns:p14="http://schemas.microsoft.com/office/powerpoint/2010/main" val="2666494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NEHA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many years, researchers found that women were happier than men, although recent studies contend that the gap has narrowed or may even have been reversed. </a:t>
            </a:r>
            <a:endParaRPr lang="en-US" dirty="0"/>
          </a:p>
          <a:p>
            <a:endParaRPr lang="en-US" dirty="0"/>
          </a:p>
        </p:txBody>
      </p:sp>
      <p:sp>
        <p:nvSpPr>
          <p:cNvPr id="4" name="Slide Number Placeholder 3"/>
          <p:cNvSpPr>
            <a:spLocks noGrp="1"/>
          </p:cNvSpPr>
          <p:nvPr>
            <p:ph type="sldNum" sz="quarter" idx="10"/>
          </p:nvPr>
        </p:nvSpPr>
        <p:spPr/>
        <p:txBody>
          <a:bodyPr/>
          <a:lstStyle/>
          <a:p>
            <a:fld id="{4E4DF2A9-E4D6-7E41-936E-39828094FD02}" type="slidenum">
              <a:rPr lang="en-US" smtClean="0"/>
              <a:t>9</a:t>
            </a:fld>
            <a:endParaRPr lang="en-US"/>
          </a:p>
        </p:txBody>
      </p:sp>
    </p:spTree>
    <p:extLst>
      <p:ext uri="{BB962C8B-B14F-4D97-AF65-F5344CB8AC3E}">
        <p14:creationId xmlns:p14="http://schemas.microsoft.com/office/powerpoint/2010/main" val="4017125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A1405A22-D156-B04B-828E-CAA9A9C78D7B}" type="datetimeFigureOut">
              <a:rPr lang="en-US" smtClean="0"/>
              <a:t>3/28/18</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257300"/>
            <a:ext cx="407988" cy="524041"/>
          </a:xfrm>
        </p:spPr>
        <p:txBody>
          <a:bodyPr/>
          <a:lstStyle>
            <a:lvl1pPr algn="r">
              <a:defRPr>
                <a:solidFill>
                  <a:schemeClr val="bg2"/>
                </a:solidFill>
              </a:defRPr>
            </a:lvl1pPr>
          </a:lstStyle>
          <a:p>
            <a:fld id="{5C4D7AB4-9CCA-7D44-A2AD-1108EE5A8CE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405A22-D156-B04B-828E-CAA9A9C78D7B}" type="datetimeFigureOut">
              <a:rPr lang="en-US" smtClean="0"/>
              <a:t>3/28/18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D7AB4-9CCA-7D44-A2AD-1108EE5A8C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A1405A22-D156-B04B-828E-CAA9A9C78D7B}" type="datetimeFigureOut">
              <a:rPr lang="en-US" smtClean="0"/>
              <a:t>3/28/18</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5C4D7AB4-9CCA-7D44-A2AD-1108EE5A8CEF}"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11"/>
          <p:cNvSpPr>
            <a:spLocks noGrp="1"/>
          </p:cNvSpPr>
          <p:nvPr>
            <p:ph type="ftr" sz="quarter" idx="11"/>
          </p:nvPr>
        </p:nvSpPr>
        <p:spPr/>
        <p:txBody>
          <a:bodyPr/>
          <a:lstStyle/>
          <a:p>
            <a:endParaRPr lang="en-US"/>
          </a:p>
        </p:txBody>
      </p:sp>
      <p:sp>
        <p:nvSpPr>
          <p:cNvPr id="13" name="Slide Number Placeholder 12"/>
          <p:cNvSpPr>
            <a:spLocks noGrp="1"/>
          </p:cNvSpPr>
          <p:nvPr>
            <p:ph type="sldNum" sz="quarter" idx="12"/>
          </p:nvPr>
        </p:nvSpPr>
        <p:spPr/>
        <p:txBody>
          <a:bodyPr/>
          <a:lstStyle/>
          <a:p>
            <a:fld id="{5C4D7AB4-9CCA-7D44-A2AD-1108EE5A8C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A1405A22-D156-B04B-828E-CAA9A9C78D7B}" type="datetimeFigureOut">
              <a:rPr lang="en-US" smtClean="0"/>
              <a:t>3/28/18</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5C4D7AB4-9CCA-7D44-A2AD-1108EE5A8CEF}"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405A22-D156-B04B-828E-CAA9A9C78D7B}" type="datetimeFigureOut">
              <a:rPr lang="en-US" smtClean="0"/>
              <a:t>3/28/18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D7AB4-9CCA-7D44-A2AD-1108EE5A8CE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405A22-D156-B04B-828E-CAA9A9C78D7B}" type="datetimeFigureOut">
              <a:rPr lang="en-US" smtClean="0"/>
              <a:t>3/28/18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4D7AB4-9CCA-7D44-A2AD-1108EE5A8CE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05A22-D156-B04B-828E-CAA9A9C78D7B}" type="datetimeFigureOut">
              <a:rPr lang="en-US" smtClean="0"/>
              <a:t>3/28/18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4D7AB4-9CCA-7D44-A2AD-1108EE5A8C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05A22-D156-B04B-828E-CAA9A9C78D7B}" type="datetimeFigureOut">
              <a:rPr lang="en-US" smtClean="0"/>
              <a:t>3/28/18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4D7AB4-9CCA-7D44-A2AD-1108EE5A8CE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405A22-D156-B04B-828E-CAA9A9C78D7B}" type="datetimeFigureOut">
              <a:rPr lang="en-US" smtClean="0"/>
              <a:t>3/28/18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D7AB4-9CCA-7D44-A2AD-1108EE5A8CE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405A22-D156-B04B-828E-CAA9A9C78D7B}" type="datetimeFigureOut">
              <a:rPr lang="en-US" smtClean="0"/>
              <a:t>3/28/18</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5C4D7AB4-9CCA-7D44-A2AD-1108EE5A8CE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1405A22-D156-B04B-828E-CAA9A9C78D7B}" type="datetimeFigureOut">
              <a:rPr lang="en-US" smtClean="0"/>
              <a:t>3/28/18</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5C4D7AB4-9CCA-7D44-A2AD-1108EE5A8CEF}"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337690"/>
      </p:ext>
    </p:extLst>
  </p:cSld>
  <p:clrMap bg1="lt1" tx1="dk1" bg2="lt2" tx2="dk2" accent1="accent1" accent2="accent2" accent3="accent3" accent4="accent4" accent5="accent5" accent6="accent6" hlink="hlink" folHlink="folHlink"/>
  <p:sldLayoutIdLst>
    <p:sldLayoutId id="2147484240" r:id="rId1"/>
    <p:sldLayoutId id="2147484241" r:id="rId2"/>
    <p:sldLayoutId id="2147484242" r:id="rId3"/>
    <p:sldLayoutId id="2147484243" r:id="rId4"/>
    <p:sldLayoutId id="2147484244" r:id="rId5"/>
    <p:sldLayoutId id="2147484245" r:id="rId6"/>
    <p:sldLayoutId id="2147484246" r:id="rId7"/>
    <p:sldLayoutId id="2147484247" r:id="rId8"/>
    <p:sldLayoutId id="2147484248" r:id="rId9"/>
    <p:sldLayoutId id="2147484249" r:id="rId10"/>
    <p:sldLayoutId id="2147484250"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2422" y="1304309"/>
            <a:ext cx="11389848" cy="4016484"/>
          </a:xfrm>
          <a:prstGeom prst="rect">
            <a:avLst/>
          </a:prstGeom>
        </p:spPr>
        <p:txBody>
          <a:bodyPr wrap="square">
            <a:spAutoFit/>
          </a:bodyPr>
          <a:lstStyle/>
          <a:p>
            <a:pPr algn="ctr">
              <a:defRPr sz="1600" b="1" i="0" u="none" strike="noStrike" kern="1200" cap="all" spc="120" normalizeH="0" baseline="0">
                <a:solidFill>
                  <a:prstClr val="black">
                    <a:lumMod val="65000"/>
                    <a:lumOff val="35000"/>
                  </a:prstClr>
                </a:solidFill>
                <a:latin typeface="+mn-lt"/>
                <a:ea typeface="+mn-ea"/>
                <a:cs typeface="+mn-cs"/>
              </a:defRPr>
            </a:pPr>
            <a:r>
              <a:rPr lang="en-US" sz="4000" dirty="0"/>
              <a:t>US MASS SHOOTINGS</a:t>
            </a:r>
          </a:p>
          <a:p>
            <a:pPr algn="ctr">
              <a:defRPr sz="1600" b="1" i="0" u="none" strike="noStrike" kern="1200" cap="all" spc="120" normalizeH="0" baseline="0">
                <a:solidFill>
                  <a:prstClr val="black">
                    <a:lumMod val="65000"/>
                    <a:lumOff val="35000"/>
                  </a:prstClr>
                </a:solidFill>
                <a:latin typeface="+mn-lt"/>
                <a:ea typeface="+mn-ea"/>
                <a:cs typeface="+mn-cs"/>
              </a:defRPr>
            </a:pPr>
            <a:endParaRPr lang="en-US" sz="4000" dirty="0"/>
          </a:p>
          <a:p>
            <a:pPr algn="ctr">
              <a:defRPr sz="1600" b="1" i="0" u="none" strike="noStrike" kern="1200" cap="all" spc="120" normalizeH="0" baseline="0">
                <a:solidFill>
                  <a:prstClr val="black">
                    <a:lumMod val="65000"/>
                    <a:lumOff val="35000"/>
                  </a:prstClr>
                </a:solidFill>
                <a:latin typeface="+mn-lt"/>
                <a:ea typeface="+mn-ea"/>
                <a:cs typeface="+mn-cs"/>
              </a:defRPr>
            </a:pPr>
            <a:endParaRPr lang="en-US" sz="4000" dirty="0"/>
          </a:p>
          <a:p>
            <a:pPr algn="ctr">
              <a:defRPr sz="1600" b="1" i="0" u="none" strike="noStrike" kern="1200" cap="all" spc="120" normalizeH="0" baseline="0">
                <a:solidFill>
                  <a:prstClr val="black">
                    <a:lumMod val="65000"/>
                    <a:lumOff val="35000"/>
                  </a:prstClr>
                </a:solidFill>
                <a:latin typeface="+mn-lt"/>
                <a:ea typeface="+mn-ea"/>
                <a:cs typeface="+mn-cs"/>
              </a:defRPr>
            </a:pPr>
            <a:r>
              <a:rPr lang="en-US" sz="2500" dirty="0"/>
              <a:t>BY: HARRY, POOJITA, RISHA, VERLISA</a:t>
            </a:r>
          </a:p>
          <a:p>
            <a:pPr algn="ctr">
              <a:defRPr sz="1600" b="1" i="0" u="none" strike="noStrike" kern="1200" cap="all" spc="120" normalizeH="0" baseline="0">
                <a:solidFill>
                  <a:prstClr val="black">
                    <a:lumMod val="65000"/>
                    <a:lumOff val="35000"/>
                  </a:prstClr>
                </a:solidFill>
                <a:latin typeface="+mn-lt"/>
                <a:ea typeface="+mn-ea"/>
                <a:cs typeface="+mn-cs"/>
              </a:defRPr>
            </a:pPr>
            <a:endParaRPr lang="en-US" sz="1600" dirty="0"/>
          </a:p>
          <a:p>
            <a:pPr algn="ctr">
              <a:defRPr sz="1600" b="1" i="0" u="none" strike="noStrike" kern="1200" cap="all" spc="120" normalizeH="0" baseline="0">
                <a:solidFill>
                  <a:prstClr val="black">
                    <a:lumMod val="65000"/>
                    <a:lumOff val="35000"/>
                  </a:prstClr>
                </a:solidFill>
                <a:latin typeface="+mn-lt"/>
                <a:ea typeface="+mn-ea"/>
                <a:cs typeface="+mn-cs"/>
              </a:defRPr>
            </a:pPr>
            <a:r>
              <a:rPr lang="en-US" sz="1600" dirty="0"/>
              <a:t>APRIL 02, 2018</a:t>
            </a:r>
          </a:p>
          <a:p>
            <a:pPr algn="ctr">
              <a:defRPr sz="1600" b="1" i="0" u="none" strike="noStrike" kern="1200" cap="all" spc="120" normalizeH="0" baseline="0">
                <a:solidFill>
                  <a:prstClr val="black">
                    <a:lumMod val="65000"/>
                    <a:lumOff val="35000"/>
                  </a:prstClr>
                </a:solidFill>
                <a:latin typeface="+mn-lt"/>
                <a:ea typeface="+mn-ea"/>
                <a:cs typeface="+mn-cs"/>
              </a:defRPr>
            </a:pPr>
            <a:endParaRPr lang="en-US" sz="1600" dirty="0"/>
          </a:p>
          <a:p>
            <a:pPr algn="ctr">
              <a:defRPr sz="1600" b="1" i="0" u="none" strike="noStrike" kern="1200" cap="all" spc="120" normalizeH="0" baseline="0">
                <a:solidFill>
                  <a:prstClr val="black">
                    <a:lumMod val="65000"/>
                    <a:lumOff val="35000"/>
                  </a:prstClr>
                </a:solidFill>
                <a:latin typeface="+mn-lt"/>
                <a:ea typeface="+mn-ea"/>
                <a:cs typeface="+mn-cs"/>
              </a:defRPr>
            </a:pPr>
            <a:r>
              <a:rPr lang="en-US" sz="1400" dirty="0"/>
              <a:t>UCB </a:t>
            </a:r>
            <a:r>
              <a:rPr lang="en-US" sz="1400" dirty="0" err="1"/>
              <a:t>bootcamp</a:t>
            </a:r>
            <a:r>
              <a:rPr lang="en-US" sz="1400" dirty="0"/>
              <a:t>, DATA ANALYTICS</a:t>
            </a:r>
          </a:p>
          <a:p>
            <a:pPr algn="ctr">
              <a:defRPr sz="1600" b="1" i="0" u="none" strike="noStrike" kern="1200" cap="all" spc="120" normalizeH="0" baseline="0">
                <a:solidFill>
                  <a:prstClr val="black">
                    <a:lumMod val="65000"/>
                    <a:lumOff val="35000"/>
                  </a:prstClr>
                </a:solidFill>
                <a:latin typeface="+mn-lt"/>
                <a:ea typeface="+mn-ea"/>
                <a:cs typeface="+mn-cs"/>
              </a:defRPr>
            </a:pPr>
            <a:endParaRPr lang="en-US" sz="1600" dirty="0"/>
          </a:p>
          <a:p>
            <a:pPr algn="ctr">
              <a:defRPr sz="1600" b="1" i="0" u="none" strike="noStrike" kern="1200" cap="all" spc="120" normalizeH="0" baseline="0">
                <a:solidFill>
                  <a:prstClr val="black">
                    <a:lumMod val="65000"/>
                    <a:lumOff val="35000"/>
                  </a:prstClr>
                </a:solidFill>
                <a:latin typeface="+mn-lt"/>
                <a:ea typeface="+mn-ea"/>
                <a:cs typeface="+mn-cs"/>
              </a:defRPr>
            </a:pPr>
            <a:endParaRPr lang="en-US" sz="1600" dirty="0"/>
          </a:p>
          <a:p>
            <a:pPr algn="ctr">
              <a:defRPr sz="1600" b="1" i="0" u="none" strike="noStrike" kern="1200" cap="all" spc="120" normalizeH="0" baseline="0">
                <a:solidFill>
                  <a:prstClr val="black">
                    <a:lumMod val="65000"/>
                    <a:lumOff val="35000"/>
                  </a:prstClr>
                </a:solidFill>
                <a:latin typeface="+mn-lt"/>
                <a:ea typeface="+mn-ea"/>
                <a:cs typeface="+mn-cs"/>
              </a:defRPr>
            </a:pPr>
            <a:endParaRPr lang="en-US" sz="1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6485"/>
            <a:ext cx="4748463" cy="1521515"/>
          </a:xfrm>
          <a:prstGeom prst="rect">
            <a:avLst/>
          </a:prstGeom>
        </p:spPr>
      </p:pic>
    </p:spTree>
    <p:extLst>
      <p:ext uri="{BB962C8B-B14F-4D97-AF65-F5344CB8AC3E}">
        <p14:creationId xmlns:p14="http://schemas.microsoft.com/office/powerpoint/2010/main" val="5885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295" y="307923"/>
            <a:ext cx="2974505" cy="561494"/>
          </a:xfrm>
          <a:prstGeom prst="rect">
            <a:avLst/>
          </a:prstGeom>
        </p:spPr>
        <p:txBody>
          <a:bodyPr wrap="square">
            <a:spAutoFit/>
          </a:bodyPr>
          <a:lstStyle/>
          <a:p>
            <a:pPr algn="ctr">
              <a:defRPr sz="1600" b="1" i="0" u="none" strike="noStrike" kern="1200" cap="all" spc="120" normalizeH="0" baseline="0">
                <a:solidFill>
                  <a:prstClr val="black">
                    <a:lumMod val="65000"/>
                    <a:lumOff val="35000"/>
                  </a:prstClr>
                </a:solidFill>
                <a:latin typeface="+mn-lt"/>
                <a:ea typeface="+mn-ea"/>
                <a:cs typeface="+mn-cs"/>
              </a:defRPr>
            </a:pPr>
            <a:endParaRPr lang="en-US" sz="3000" dirty="0">
              <a:solidFill>
                <a:schemeClr val="tx1">
                  <a:lumMod val="95000"/>
                </a:schemeClr>
              </a:solidFill>
            </a:endParaRPr>
          </a:p>
        </p:txBody>
      </p:sp>
      <p:sp>
        <p:nvSpPr>
          <p:cNvPr id="8" name="Rectangle 7">
            <a:extLst>
              <a:ext uri="{FF2B5EF4-FFF2-40B4-BE49-F238E27FC236}">
                <a16:creationId xmlns:a16="http://schemas.microsoft.com/office/drawing/2014/main" id="{DB84973C-4DFA-804D-A431-6DFBF4D29AF5}"/>
              </a:ext>
            </a:extLst>
          </p:cNvPr>
          <p:cNvSpPr/>
          <p:nvPr/>
        </p:nvSpPr>
        <p:spPr>
          <a:xfrm>
            <a:off x="222266" y="174526"/>
            <a:ext cx="8116191" cy="507831"/>
          </a:xfrm>
          <a:prstGeom prst="rect">
            <a:avLst/>
          </a:prstGeom>
        </p:spPr>
        <p:txBody>
          <a:bodyPr wrap="square">
            <a:spAutoFit/>
          </a:bodyPr>
          <a:lstStyle/>
          <a:p>
            <a:pPr>
              <a:defRPr sz="1600" b="1" i="0" u="none" strike="noStrike" kern="1200" cap="all" spc="120" normalizeH="0" baseline="0">
                <a:solidFill>
                  <a:prstClr val="black">
                    <a:lumMod val="65000"/>
                    <a:lumOff val="35000"/>
                  </a:prstClr>
                </a:solidFill>
                <a:latin typeface="+mn-lt"/>
                <a:ea typeface="+mn-ea"/>
                <a:cs typeface="+mn-cs"/>
              </a:defRPr>
            </a:pPr>
            <a:r>
              <a:rPr lang="en-US" sz="2700" dirty="0">
                <a:solidFill>
                  <a:schemeClr val="tx1">
                    <a:lumMod val="95000"/>
                  </a:schemeClr>
                </a:solidFill>
              </a:rPr>
              <a:t>MARRIED LIFE LEADS TO A HAPPY LIFE </a:t>
            </a:r>
          </a:p>
        </p:txBody>
      </p:sp>
    </p:spTree>
    <p:extLst>
      <p:ext uri="{BB962C8B-B14F-4D97-AF65-F5344CB8AC3E}">
        <p14:creationId xmlns:p14="http://schemas.microsoft.com/office/powerpoint/2010/main" val="1634656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295" y="307923"/>
            <a:ext cx="2974505" cy="561494"/>
          </a:xfrm>
          <a:prstGeom prst="rect">
            <a:avLst/>
          </a:prstGeom>
        </p:spPr>
        <p:txBody>
          <a:bodyPr wrap="square">
            <a:spAutoFit/>
          </a:bodyPr>
          <a:lstStyle/>
          <a:p>
            <a:pPr algn="ctr">
              <a:defRPr sz="1600" b="1" i="0" u="none" strike="noStrike" kern="1200" cap="all" spc="120" normalizeH="0" baseline="0">
                <a:solidFill>
                  <a:prstClr val="black">
                    <a:lumMod val="65000"/>
                    <a:lumOff val="35000"/>
                  </a:prstClr>
                </a:solidFill>
                <a:latin typeface="+mn-lt"/>
                <a:ea typeface="+mn-ea"/>
                <a:cs typeface="+mn-cs"/>
              </a:defRPr>
            </a:pPr>
            <a:endParaRPr lang="en-US" sz="3000" dirty="0">
              <a:solidFill>
                <a:schemeClr val="tx1">
                  <a:lumMod val="95000"/>
                </a:schemeClr>
              </a:solidFill>
            </a:endParaRPr>
          </a:p>
        </p:txBody>
      </p:sp>
      <p:sp>
        <p:nvSpPr>
          <p:cNvPr id="8" name="Rectangle 7">
            <a:extLst>
              <a:ext uri="{FF2B5EF4-FFF2-40B4-BE49-F238E27FC236}">
                <a16:creationId xmlns:a16="http://schemas.microsoft.com/office/drawing/2014/main" id="{DB84973C-4DFA-804D-A431-6DFBF4D29AF5}"/>
              </a:ext>
            </a:extLst>
          </p:cNvPr>
          <p:cNvSpPr/>
          <p:nvPr/>
        </p:nvSpPr>
        <p:spPr>
          <a:xfrm>
            <a:off x="124294" y="307925"/>
            <a:ext cx="11160739" cy="507831"/>
          </a:xfrm>
          <a:prstGeom prst="rect">
            <a:avLst/>
          </a:prstGeom>
        </p:spPr>
        <p:txBody>
          <a:bodyPr wrap="square">
            <a:spAutoFit/>
          </a:bodyPr>
          <a:lstStyle/>
          <a:p>
            <a:pPr>
              <a:defRPr sz="1600" b="1" i="0" u="none" strike="noStrike" kern="1200" cap="all" spc="120" normalizeH="0" baseline="0">
                <a:solidFill>
                  <a:prstClr val="black">
                    <a:lumMod val="65000"/>
                    <a:lumOff val="35000"/>
                  </a:prstClr>
                </a:solidFill>
                <a:latin typeface="+mn-lt"/>
                <a:ea typeface="+mn-ea"/>
                <a:cs typeface="+mn-cs"/>
              </a:defRPr>
            </a:pPr>
            <a:r>
              <a:rPr lang="en-US" sz="2700" dirty="0">
                <a:solidFill>
                  <a:schemeClr val="tx1">
                    <a:lumMod val="95000"/>
                  </a:schemeClr>
                </a:solidFill>
              </a:rPr>
              <a:t>JOB SECURITY MAY NOT IMPACT GENERAL HAPPINESS</a:t>
            </a:r>
          </a:p>
        </p:txBody>
      </p:sp>
    </p:spTree>
    <p:extLst>
      <p:ext uri="{BB962C8B-B14F-4D97-AF65-F5344CB8AC3E}">
        <p14:creationId xmlns:p14="http://schemas.microsoft.com/office/powerpoint/2010/main" val="2572788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295" y="307923"/>
            <a:ext cx="2974505" cy="561494"/>
          </a:xfrm>
          <a:prstGeom prst="rect">
            <a:avLst/>
          </a:prstGeom>
        </p:spPr>
        <p:txBody>
          <a:bodyPr wrap="square">
            <a:spAutoFit/>
          </a:bodyPr>
          <a:lstStyle/>
          <a:p>
            <a:pPr algn="ctr">
              <a:defRPr sz="1600" b="1" i="0" u="none" strike="noStrike" kern="1200" cap="all" spc="120" normalizeH="0" baseline="0">
                <a:solidFill>
                  <a:prstClr val="black">
                    <a:lumMod val="65000"/>
                    <a:lumOff val="35000"/>
                  </a:prstClr>
                </a:solidFill>
                <a:latin typeface="+mn-lt"/>
                <a:ea typeface="+mn-ea"/>
                <a:cs typeface="+mn-cs"/>
              </a:defRPr>
            </a:pPr>
            <a:endParaRPr lang="en-US" sz="3000" dirty="0">
              <a:solidFill>
                <a:schemeClr val="tx1">
                  <a:lumMod val="95000"/>
                </a:schemeClr>
              </a:solidFill>
            </a:endParaRPr>
          </a:p>
        </p:txBody>
      </p:sp>
      <p:sp>
        <p:nvSpPr>
          <p:cNvPr id="8" name="Rectangle 7">
            <a:extLst>
              <a:ext uri="{FF2B5EF4-FFF2-40B4-BE49-F238E27FC236}">
                <a16:creationId xmlns:a16="http://schemas.microsoft.com/office/drawing/2014/main" id="{DB84973C-4DFA-804D-A431-6DFBF4D29AF5}"/>
              </a:ext>
            </a:extLst>
          </p:cNvPr>
          <p:cNvSpPr/>
          <p:nvPr/>
        </p:nvSpPr>
        <p:spPr>
          <a:xfrm>
            <a:off x="124295" y="267363"/>
            <a:ext cx="11584486" cy="507831"/>
          </a:xfrm>
          <a:prstGeom prst="rect">
            <a:avLst/>
          </a:prstGeom>
        </p:spPr>
        <p:txBody>
          <a:bodyPr wrap="square">
            <a:spAutoFit/>
          </a:bodyPr>
          <a:lstStyle/>
          <a:p>
            <a:pPr>
              <a:defRPr sz="1600" b="1" i="0" u="none" strike="noStrike" kern="1200" cap="all" spc="120" normalizeH="0" baseline="0">
                <a:solidFill>
                  <a:prstClr val="black">
                    <a:lumMod val="65000"/>
                    <a:lumOff val="35000"/>
                  </a:prstClr>
                </a:solidFill>
                <a:latin typeface="+mn-lt"/>
                <a:ea typeface="+mn-ea"/>
                <a:cs typeface="+mn-cs"/>
              </a:defRPr>
            </a:pPr>
            <a:r>
              <a:rPr lang="en-US" sz="2700" dirty="0">
                <a:solidFill>
                  <a:schemeClr val="tx1">
                    <a:lumMod val="95000"/>
                  </a:schemeClr>
                </a:solidFill>
              </a:rPr>
              <a:t>EXCELLENT HEALTH DECREASES WITH HAPPINESS OUTCOME</a:t>
            </a:r>
          </a:p>
        </p:txBody>
      </p:sp>
    </p:spTree>
    <p:extLst>
      <p:ext uri="{BB962C8B-B14F-4D97-AF65-F5344CB8AC3E}">
        <p14:creationId xmlns:p14="http://schemas.microsoft.com/office/powerpoint/2010/main" val="3109021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295" y="307923"/>
            <a:ext cx="2974505" cy="561494"/>
          </a:xfrm>
          <a:prstGeom prst="rect">
            <a:avLst/>
          </a:prstGeom>
        </p:spPr>
        <p:txBody>
          <a:bodyPr wrap="square">
            <a:spAutoFit/>
          </a:bodyPr>
          <a:lstStyle/>
          <a:p>
            <a:pPr algn="ctr">
              <a:defRPr sz="1600" b="1" i="0" u="none" strike="noStrike" kern="1200" cap="all" spc="120" normalizeH="0" baseline="0">
                <a:solidFill>
                  <a:prstClr val="black">
                    <a:lumMod val="65000"/>
                    <a:lumOff val="35000"/>
                  </a:prstClr>
                </a:solidFill>
                <a:latin typeface="+mn-lt"/>
                <a:ea typeface="+mn-ea"/>
                <a:cs typeface="+mn-cs"/>
              </a:defRPr>
            </a:pPr>
            <a:endParaRPr lang="en-US" sz="3000" dirty="0">
              <a:solidFill>
                <a:schemeClr val="tx1">
                  <a:lumMod val="95000"/>
                </a:schemeClr>
              </a:solidFill>
            </a:endParaRPr>
          </a:p>
        </p:txBody>
      </p:sp>
      <p:sp>
        <p:nvSpPr>
          <p:cNvPr id="8" name="Rectangle 7">
            <a:extLst>
              <a:ext uri="{FF2B5EF4-FFF2-40B4-BE49-F238E27FC236}">
                <a16:creationId xmlns:a16="http://schemas.microsoft.com/office/drawing/2014/main" id="{DB84973C-4DFA-804D-A431-6DFBF4D29AF5}"/>
              </a:ext>
            </a:extLst>
          </p:cNvPr>
          <p:cNvSpPr/>
          <p:nvPr/>
        </p:nvSpPr>
        <p:spPr>
          <a:xfrm>
            <a:off x="124294" y="307925"/>
            <a:ext cx="11223079" cy="507831"/>
          </a:xfrm>
          <a:prstGeom prst="rect">
            <a:avLst/>
          </a:prstGeom>
        </p:spPr>
        <p:txBody>
          <a:bodyPr wrap="square">
            <a:spAutoFit/>
          </a:bodyPr>
          <a:lstStyle/>
          <a:p>
            <a:pPr>
              <a:defRPr sz="1600" b="1" i="0" u="none" strike="noStrike" kern="1200" cap="all" spc="120" normalizeH="0" baseline="0">
                <a:solidFill>
                  <a:prstClr val="black">
                    <a:lumMod val="65000"/>
                    <a:lumOff val="35000"/>
                  </a:prstClr>
                </a:solidFill>
                <a:latin typeface="+mn-lt"/>
                <a:ea typeface="+mn-ea"/>
                <a:cs typeface="+mn-cs"/>
              </a:defRPr>
            </a:pPr>
            <a:r>
              <a:rPr lang="en-US" sz="2700" dirty="0">
                <a:solidFill>
                  <a:schemeClr val="tx1">
                    <a:lumMod val="95000"/>
                  </a:schemeClr>
                </a:solidFill>
              </a:rPr>
              <a:t>POSITIVE LEGALIZE TREND OBSERVED IS INDEPENDENT</a:t>
            </a:r>
          </a:p>
        </p:txBody>
      </p:sp>
    </p:spTree>
    <p:extLst>
      <p:ext uri="{BB962C8B-B14F-4D97-AF65-F5344CB8AC3E}">
        <p14:creationId xmlns:p14="http://schemas.microsoft.com/office/powerpoint/2010/main" val="972550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295" y="307923"/>
            <a:ext cx="2974505" cy="561494"/>
          </a:xfrm>
          <a:prstGeom prst="rect">
            <a:avLst/>
          </a:prstGeom>
        </p:spPr>
        <p:txBody>
          <a:bodyPr wrap="square">
            <a:spAutoFit/>
          </a:bodyPr>
          <a:lstStyle/>
          <a:p>
            <a:pPr algn="ctr">
              <a:defRPr sz="1600" b="1" i="0" u="none" strike="noStrike" kern="1200" cap="all" spc="120" normalizeH="0" baseline="0">
                <a:solidFill>
                  <a:prstClr val="black">
                    <a:lumMod val="65000"/>
                    <a:lumOff val="35000"/>
                  </a:prstClr>
                </a:solidFill>
                <a:latin typeface="+mn-lt"/>
                <a:ea typeface="+mn-ea"/>
                <a:cs typeface="+mn-cs"/>
              </a:defRPr>
            </a:pPr>
            <a:endParaRPr lang="en-US" sz="3000" dirty="0">
              <a:solidFill>
                <a:schemeClr val="tx1">
                  <a:lumMod val="95000"/>
                </a:schemeClr>
              </a:solidFill>
            </a:endParaRPr>
          </a:p>
        </p:txBody>
      </p:sp>
      <p:sp>
        <p:nvSpPr>
          <p:cNvPr id="8" name="Rectangle 7">
            <a:extLst>
              <a:ext uri="{FF2B5EF4-FFF2-40B4-BE49-F238E27FC236}">
                <a16:creationId xmlns:a16="http://schemas.microsoft.com/office/drawing/2014/main" id="{DB84973C-4DFA-804D-A431-6DFBF4D29AF5}"/>
              </a:ext>
            </a:extLst>
          </p:cNvPr>
          <p:cNvSpPr/>
          <p:nvPr/>
        </p:nvSpPr>
        <p:spPr>
          <a:xfrm>
            <a:off x="244038" y="300160"/>
            <a:ext cx="9869446" cy="507831"/>
          </a:xfrm>
          <a:prstGeom prst="rect">
            <a:avLst/>
          </a:prstGeom>
        </p:spPr>
        <p:txBody>
          <a:bodyPr wrap="square">
            <a:spAutoFit/>
          </a:bodyPr>
          <a:lstStyle/>
          <a:p>
            <a:pPr>
              <a:defRPr sz="1600" b="1" i="0" u="none" strike="noStrike" kern="1200" cap="all" spc="120" normalizeH="0" baseline="0">
                <a:solidFill>
                  <a:prstClr val="black">
                    <a:lumMod val="65000"/>
                    <a:lumOff val="35000"/>
                  </a:prstClr>
                </a:solidFill>
                <a:latin typeface="+mn-lt"/>
                <a:ea typeface="+mn-ea"/>
                <a:cs typeface="+mn-cs"/>
              </a:defRPr>
            </a:pPr>
            <a:r>
              <a:rPr lang="en-US" sz="2700" dirty="0">
                <a:solidFill>
                  <a:schemeClr val="tx1">
                    <a:lumMod val="95000"/>
                  </a:schemeClr>
                </a:solidFill>
              </a:rPr>
              <a:t>Conservatives tend to be happier than liberals</a:t>
            </a:r>
          </a:p>
        </p:txBody>
      </p:sp>
    </p:spTree>
    <p:extLst>
      <p:ext uri="{BB962C8B-B14F-4D97-AF65-F5344CB8AC3E}">
        <p14:creationId xmlns:p14="http://schemas.microsoft.com/office/powerpoint/2010/main" val="360264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295" y="307923"/>
            <a:ext cx="4158947" cy="553998"/>
          </a:xfrm>
          <a:prstGeom prst="rect">
            <a:avLst/>
          </a:prstGeom>
        </p:spPr>
        <p:txBody>
          <a:bodyPr wrap="square">
            <a:spAutoFit/>
          </a:bodyPr>
          <a:lstStyle/>
          <a:p>
            <a:pPr algn="ctr">
              <a:defRPr sz="1600" b="1" i="0" u="none" strike="noStrike" kern="1200" cap="all" spc="120" normalizeH="0" baseline="0">
                <a:solidFill>
                  <a:prstClr val="black">
                    <a:lumMod val="65000"/>
                    <a:lumOff val="35000"/>
                  </a:prstClr>
                </a:solidFill>
                <a:latin typeface="+mn-lt"/>
                <a:ea typeface="+mn-ea"/>
                <a:cs typeface="+mn-cs"/>
              </a:defRPr>
            </a:pPr>
            <a:r>
              <a:rPr lang="en-US" sz="3000" dirty="0">
                <a:solidFill>
                  <a:schemeClr val="tx1">
                    <a:lumMod val="95000"/>
                  </a:schemeClr>
                </a:solidFill>
              </a:rPr>
              <a:t>CONCLUSIONS</a:t>
            </a:r>
          </a:p>
        </p:txBody>
      </p:sp>
      <p:sp>
        <p:nvSpPr>
          <p:cNvPr id="4" name="Rectangle 3">
            <a:extLst>
              <a:ext uri="{FF2B5EF4-FFF2-40B4-BE49-F238E27FC236}">
                <a16:creationId xmlns:a16="http://schemas.microsoft.com/office/drawing/2014/main" id="{69BD43A7-0F95-1B4D-8E7A-2A322FFF91E6}"/>
              </a:ext>
            </a:extLst>
          </p:cNvPr>
          <p:cNvSpPr/>
          <p:nvPr/>
        </p:nvSpPr>
        <p:spPr>
          <a:xfrm>
            <a:off x="786063" y="861921"/>
            <a:ext cx="9801726" cy="5632311"/>
          </a:xfrm>
          <a:prstGeom prst="rect">
            <a:avLst/>
          </a:prstGeom>
        </p:spPr>
        <p:txBody>
          <a:bodyPr wrap="square">
            <a:spAutoFit/>
          </a:bodyPr>
          <a:lstStyle/>
          <a:p>
            <a:endParaRPr lang="en-US" dirty="0"/>
          </a:p>
          <a:p>
            <a:pPr marL="285750" indent="-285750">
              <a:buFont typeface="Arial" panose="020B0604020202020204" pitchFamily="34" charset="0"/>
              <a:buChar char="•"/>
            </a:pPr>
            <a:r>
              <a:rPr lang="en-US" dirty="0">
                <a:solidFill>
                  <a:schemeClr val="accent1"/>
                </a:solidFill>
              </a:rPr>
              <a:t>Family Income</a:t>
            </a:r>
            <a:r>
              <a:rPr lang="en-US" dirty="0"/>
              <a:t>: Relationship between not happy and financially not satisfied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chemeClr val="accent1"/>
                </a:solidFill>
              </a:rPr>
              <a:t>Gender: </a:t>
            </a:r>
            <a:r>
              <a:rPr lang="en-US" dirty="0"/>
              <a:t>Women have historically been happier than men</a:t>
            </a:r>
            <a:endParaRPr lang="en-US" dirty="0">
              <a:solidFill>
                <a:schemeClr val="tx1">
                  <a:lumMod val="95000"/>
                </a:schemeClr>
              </a:solidFill>
            </a:endParaRP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chemeClr val="accent1"/>
                </a:solidFill>
              </a:rPr>
              <a:t>Marital Status</a:t>
            </a:r>
            <a:r>
              <a:rPr lang="en-US" dirty="0"/>
              <a:t>: Married life leads to a happy life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chemeClr val="accent1"/>
                </a:solidFill>
              </a:rPr>
              <a:t>Labor Force Status</a:t>
            </a:r>
            <a:r>
              <a:rPr lang="en-US" dirty="0"/>
              <a:t>: Job security may not impact general happiness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chemeClr val="accent1"/>
                </a:solidFill>
              </a:rPr>
              <a:t>Condition of Health: </a:t>
            </a:r>
            <a:r>
              <a:rPr lang="en-US" dirty="0"/>
              <a:t>Excellent health decreases with happiness outcome</a:t>
            </a:r>
          </a:p>
          <a:p>
            <a:endParaRPr lang="en-US" dirty="0"/>
          </a:p>
          <a:p>
            <a:endParaRPr lang="en-US" dirty="0"/>
          </a:p>
          <a:p>
            <a:pPr marL="285750" indent="-285750">
              <a:buFont typeface="Arial" panose="020B0604020202020204" pitchFamily="34" charset="0"/>
              <a:buChar char="•"/>
            </a:pPr>
            <a:r>
              <a:rPr lang="en-US" strike="sngStrike" dirty="0">
                <a:solidFill>
                  <a:schemeClr val="accent1"/>
                </a:solidFill>
              </a:rPr>
              <a:t>Cannabis Legality</a:t>
            </a:r>
            <a:r>
              <a:rPr lang="en-US" strike="sngStrike" dirty="0"/>
              <a:t>: Positive legalization trend is observed over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trike="sngStrike" dirty="0">
                <a:solidFill>
                  <a:schemeClr val="accent1"/>
                </a:solidFill>
              </a:rPr>
              <a:t>Social View: </a:t>
            </a:r>
            <a:r>
              <a:rPr lang="en-US" strike="sngStrike" dirty="0"/>
              <a:t>Inconclusive</a:t>
            </a:r>
          </a:p>
        </p:txBody>
      </p:sp>
    </p:spTree>
    <p:extLst>
      <p:ext uri="{BB962C8B-B14F-4D97-AF65-F5344CB8AC3E}">
        <p14:creationId xmlns:p14="http://schemas.microsoft.com/office/powerpoint/2010/main" val="236226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295" y="307925"/>
            <a:ext cx="7003618" cy="553998"/>
          </a:xfrm>
          <a:prstGeom prst="rect">
            <a:avLst/>
          </a:prstGeom>
        </p:spPr>
        <p:txBody>
          <a:bodyPr wrap="square">
            <a:spAutoFit/>
          </a:bodyPr>
          <a:lstStyle/>
          <a:p>
            <a:pPr algn="ctr">
              <a:defRPr sz="1600" b="1" i="0" u="none" strike="noStrike" kern="1200" cap="all" spc="120" normalizeH="0" baseline="0">
                <a:solidFill>
                  <a:prstClr val="black">
                    <a:lumMod val="65000"/>
                    <a:lumOff val="35000"/>
                  </a:prstClr>
                </a:solidFill>
                <a:latin typeface="+mn-lt"/>
                <a:ea typeface="+mn-ea"/>
                <a:cs typeface="+mn-cs"/>
              </a:defRPr>
            </a:pPr>
            <a:r>
              <a:rPr lang="en-US" sz="3000" dirty="0">
                <a:solidFill>
                  <a:schemeClr val="tx1">
                    <a:lumMod val="95000"/>
                  </a:schemeClr>
                </a:solidFill>
              </a:rPr>
              <a:t>IF WE HAD MORE TIME WE would</a:t>
            </a:r>
          </a:p>
        </p:txBody>
      </p:sp>
      <p:sp>
        <p:nvSpPr>
          <p:cNvPr id="2" name="TextBox 1">
            <a:extLst>
              <a:ext uri="{FF2B5EF4-FFF2-40B4-BE49-F238E27FC236}">
                <a16:creationId xmlns:a16="http://schemas.microsoft.com/office/drawing/2014/main" id="{5FE13079-2CE9-DF4A-8D16-F3AFE11F74EF}"/>
              </a:ext>
            </a:extLst>
          </p:cNvPr>
          <p:cNvSpPr txBox="1"/>
          <p:nvPr/>
        </p:nvSpPr>
        <p:spPr>
          <a:xfrm>
            <a:off x="1211857" y="1498292"/>
            <a:ext cx="831773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Correlation analysis of variables compared with general happiness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Predictive modeling of happiness based on historical trends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Further deep dive into various data parameters from GSS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Merging dataset with United States Census data  to identify additional patterns</a:t>
            </a:r>
          </a:p>
          <a:p>
            <a:endParaRPr lang="en-US" dirty="0"/>
          </a:p>
        </p:txBody>
      </p:sp>
    </p:spTree>
    <p:extLst>
      <p:ext uri="{BB962C8B-B14F-4D97-AF65-F5344CB8AC3E}">
        <p14:creationId xmlns:p14="http://schemas.microsoft.com/office/powerpoint/2010/main" val="3154449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0655" y="1302327"/>
            <a:ext cx="10002981" cy="2492990"/>
          </a:xfrm>
          <a:prstGeom prst="rect">
            <a:avLst/>
          </a:prstGeom>
        </p:spPr>
        <p:txBody>
          <a:bodyPr wrap="square">
            <a:spAutoFit/>
          </a:bodyPr>
          <a:lstStyle/>
          <a:p>
            <a:pPr algn="ctr">
              <a:defRPr sz="1600" b="1" i="0" u="none" strike="noStrike" kern="1200" cap="all" spc="120" normalizeH="0" baseline="0">
                <a:solidFill>
                  <a:prstClr val="black">
                    <a:lumMod val="65000"/>
                    <a:lumOff val="35000"/>
                  </a:prstClr>
                </a:solidFill>
                <a:latin typeface="+mn-lt"/>
                <a:ea typeface="+mn-ea"/>
                <a:cs typeface="+mn-cs"/>
              </a:defRPr>
            </a:pPr>
            <a:r>
              <a:rPr lang="en-US" sz="2000" i="1" dirty="0"/>
              <a:t>Happiness lies not in the mere possession of money; it lies in the joy of achievement, in the thrill of creative effort.”</a:t>
            </a:r>
          </a:p>
          <a:p>
            <a:pPr algn="ctr">
              <a:defRPr sz="1600" b="1" i="0" u="none" strike="noStrike" kern="1200" cap="all" spc="120" normalizeH="0" baseline="0">
                <a:solidFill>
                  <a:prstClr val="black">
                    <a:lumMod val="65000"/>
                    <a:lumOff val="35000"/>
                  </a:prstClr>
                </a:solidFill>
                <a:latin typeface="+mn-lt"/>
                <a:ea typeface="+mn-ea"/>
                <a:cs typeface="+mn-cs"/>
              </a:defRPr>
            </a:pPr>
            <a:endParaRPr lang="en-US" sz="3000" i="1" dirty="0"/>
          </a:p>
          <a:p>
            <a:pPr algn="ctr">
              <a:defRPr sz="1600" b="1" i="0" u="none" strike="noStrike" kern="1200" cap="all" spc="120" normalizeH="0" baseline="0">
                <a:solidFill>
                  <a:prstClr val="black">
                    <a:lumMod val="65000"/>
                    <a:lumOff val="35000"/>
                  </a:prstClr>
                </a:solidFill>
                <a:latin typeface="+mn-lt"/>
                <a:ea typeface="+mn-ea"/>
                <a:cs typeface="+mn-cs"/>
              </a:defRPr>
            </a:pPr>
            <a:endParaRPr lang="en-US" sz="3000" i="1" dirty="0"/>
          </a:p>
          <a:p>
            <a:pPr algn="ctr">
              <a:defRPr sz="1600" b="1" i="0" u="none" strike="noStrike" kern="1200" cap="all" spc="120" normalizeH="0" baseline="0">
                <a:solidFill>
                  <a:prstClr val="black">
                    <a:lumMod val="65000"/>
                    <a:lumOff val="35000"/>
                  </a:prstClr>
                </a:solidFill>
                <a:latin typeface="+mn-lt"/>
                <a:ea typeface="+mn-ea"/>
                <a:cs typeface="+mn-cs"/>
              </a:defRPr>
            </a:pPr>
            <a:r>
              <a:rPr lang="en-US" sz="4000" dirty="0">
                <a:solidFill>
                  <a:schemeClr val="tx1">
                    <a:lumMod val="95000"/>
                  </a:schemeClr>
                </a:solidFill>
              </a:rPr>
              <a:t>QUESTIONS?</a:t>
            </a:r>
          </a:p>
          <a:p>
            <a:pPr algn="ctr">
              <a:defRPr sz="1600" b="1" i="0" u="none" strike="noStrike" kern="1200" cap="all" spc="120" normalizeH="0" baseline="0">
                <a:solidFill>
                  <a:prstClr val="black">
                    <a:lumMod val="65000"/>
                    <a:lumOff val="35000"/>
                  </a:prstClr>
                </a:solidFill>
                <a:latin typeface="+mn-lt"/>
                <a:ea typeface="+mn-ea"/>
                <a:cs typeface="+mn-cs"/>
              </a:defRPr>
            </a:pPr>
            <a:endParaRPr lang="en-US" i="1" dirty="0"/>
          </a:p>
        </p:txBody>
      </p:sp>
    </p:spTree>
    <p:extLst>
      <p:ext uri="{BB962C8B-B14F-4D97-AF65-F5344CB8AC3E}">
        <p14:creationId xmlns:p14="http://schemas.microsoft.com/office/powerpoint/2010/main" val="1057130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295" y="307923"/>
            <a:ext cx="4592084" cy="553998"/>
          </a:xfrm>
          <a:prstGeom prst="rect">
            <a:avLst/>
          </a:prstGeom>
        </p:spPr>
        <p:txBody>
          <a:bodyPr wrap="square">
            <a:spAutoFit/>
          </a:bodyPr>
          <a:lstStyle/>
          <a:p>
            <a:pPr algn="ctr">
              <a:defRPr sz="1600" b="1" i="0" u="none" strike="noStrike" kern="1200" cap="all" spc="120" normalizeH="0" baseline="0">
                <a:solidFill>
                  <a:prstClr val="black">
                    <a:lumMod val="65000"/>
                    <a:lumOff val="35000"/>
                  </a:prstClr>
                </a:solidFill>
                <a:latin typeface="+mn-lt"/>
                <a:ea typeface="+mn-ea"/>
                <a:cs typeface="+mn-cs"/>
              </a:defRPr>
            </a:pPr>
            <a:r>
              <a:rPr lang="en-US" sz="3000" dirty="0">
                <a:solidFill>
                  <a:schemeClr val="tx1">
                    <a:lumMod val="95000"/>
                  </a:schemeClr>
                </a:solidFill>
              </a:rPr>
              <a:t>GITHUB REPOSITORY</a:t>
            </a:r>
          </a:p>
        </p:txBody>
      </p:sp>
      <p:sp>
        <p:nvSpPr>
          <p:cNvPr id="2" name="TextBox 1">
            <a:extLst>
              <a:ext uri="{FF2B5EF4-FFF2-40B4-BE49-F238E27FC236}">
                <a16:creationId xmlns:a16="http://schemas.microsoft.com/office/drawing/2014/main" id="{5FE13079-2CE9-DF4A-8D16-F3AFE11F74EF}"/>
              </a:ext>
            </a:extLst>
          </p:cNvPr>
          <p:cNvSpPr txBox="1"/>
          <p:nvPr/>
        </p:nvSpPr>
        <p:spPr>
          <a:xfrm>
            <a:off x="3473794" y="2845829"/>
            <a:ext cx="8317734" cy="369332"/>
          </a:xfrm>
          <a:prstGeom prst="rect">
            <a:avLst/>
          </a:prstGeom>
          <a:noFill/>
        </p:spPr>
        <p:txBody>
          <a:bodyPr wrap="square" rtlCol="0">
            <a:spAutoFit/>
          </a:bodyPr>
          <a:lstStyle/>
          <a:p>
            <a:r>
              <a:rPr lang="en-US" dirty="0"/>
              <a:t>https://</a:t>
            </a:r>
            <a:r>
              <a:rPr lang="en-US" dirty="0" err="1"/>
              <a:t>github.com</a:t>
            </a:r>
            <a:r>
              <a:rPr lang="en-US" dirty="0"/>
              <a:t>/</a:t>
            </a:r>
            <a:r>
              <a:rPr lang="en-US" dirty="0" err="1"/>
              <a:t>ppoojita</a:t>
            </a:r>
            <a:r>
              <a:rPr lang="en-US" dirty="0"/>
              <a:t>/</a:t>
            </a:r>
            <a:r>
              <a:rPr lang="en-US" dirty="0" err="1"/>
              <a:t>ClassProject</a:t>
            </a:r>
            <a:r>
              <a:rPr lang="en-US" dirty="0"/>
              <a:t>-</a:t>
            </a:r>
          </a:p>
        </p:txBody>
      </p:sp>
    </p:spTree>
    <p:extLst>
      <p:ext uri="{BB962C8B-B14F-4D97-AF65-F5344CB8AC3E}">
        <p14:creationId xmlns:p14="http://schemas.microsoft.com/office/powerpoint/2010/main" val="3682113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295" y="307923"/>
            <a:ext cx="6733705" cy="507831"/>
          </a:xfrm>
          <a:prstGeom prst="rect">
            <a:avLst/>
          </a:prstGeom>
        </p:spPr>
        <p:txBody>
          <a:bodyPr wrap="square">
            <a:spAutoFit/>
          </a:bodyPr>
          <a:lstStyle/>
          <a:p>
            <a:pPr>
              <a:defRPr sz="1600" b="1" i="0" u="none" strike="noStrike" kern="1200" cap="all" spc="120" normalizeH="0" baseline="0">
                <a:solidFill>
                  <a:prstClr val="black">
                    <a:lumMod val="65000"/>
                    <a:lumOff val="35000"/>
                  </a:prstClr>
                </a:solidFill>
                <a:latin typeface="+mn-lt"/>
                <a:ea typeface="+mn-ea"/>
                <a:cs typeface="+mn-cs"/>
              </a:defRPr>
            </a:pPr>
            <a:r>
              <a:rPr lang="en-US" sz="2700" dirty="0">
                <a:solidFill>
                  <a:schemeClr val="tx1">
                    <a:lumMod val="95000"/>
                  </a:schemeClr>
                </a:solidFill>
              </a:rPr>
              <a:t>header</a:t>
            </a:r>
          </a:p>
        </p:txBody>
      </p:sp>
    </p:spTree>
    <p:extLst>
      <p:ext uri="{BB962C8B-B14F-4D97-AF65-F5344CB8AC3E}">
        <p14:creationId xmlns:p14="http://schemas.microsoft.com/office/powerpoint/2010/main" val="101884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295" y="307923"/>
            <a:ext cx="6685579" cy="507831"/>
          </a:xfrm>
          <a:prstGeom prst="rect">
            <a:avLst/>
          </a:prstGeom>
        </p:spPr>
        <p:txBody>
          <a:bodyPr wrap="square">
            <a:spAutoFit/>
          </a:bodyPr>
          <a:lstStyle/>
          <a:p>
            <a:pPr>
              <a:defRPr sz="1600" b="1" i="0" u="none" strike="noStrike" kern="1200" cap="all" spc="120" normalizeH="0" baseline="0">
                <a:solidFill>
                  <a:prstClr val="black">
                    <a:lumMod val="65000"/>
                    <a:lumOff val="35000"/>
                  </a:prstClr>
                </a:solidFill>
                <a:latin typeface="+mn-lt"/>
                <a:ea typeface="+mn-ea"/>
                <a:cs typeface="+mn-cs"/>
              </a:defRPr>
            </a:pPr>
            <a:r>
              <a:rPr lang="en-US" sz="2700" dirty="0">
                <a:solidFill>
                  <a:schemeClr val="tx1">
                    <a:lumMod val="95000"/>
                  </a:schemeClr>
                </a:solidFill>
              </a:rPr>
              <a:t>GENERAL SOCIAL SURVEY (GSS)</a:t>
            </a:r>
          </a:p>
        </p:txBody>
      </p:sp>
      <p:sp>
        <p:nvSpPr>
          <p:cNvPr id="5" name="Rectangle 4">
            <a:extLst>
              <a:ext uri="{FF2B5EF4-FFF2-40B4-BE49-F238E27FC236}">
                <a16:creationId xmlns:a16="http://schemas.microsoft.com/office/drawing/2014/main" id="{6496E0D3-7107-5E4B-ABF3-011AA2C74EA0}"/>
              </a:ext>
            </a:extLst>
          </p:cNvPr>
          <p:cNvSpPr/>
          <p:nvPr/>
        </p:nvSpPr>
        <p:spPr>
          <a:xfrm>
            <a:off x="324198" y="1676688"/>
            <a:ext cx="6597534" cy="4247317"/>
          </a:xfrm>
          <a:prstGeom prst="rect">
            <a:avLst/>
          </a:prstGeom>
        </p:spPr>
        <p:txBody>
          <a:bodyPr wrap="square">
            <a:spAutoFit/>
          </a:bodyPr>
          <a:lstStyle/>
          <a:p>
            <a:pPr marL="285750" indent="-285750">
              <a:buFont typeface="Arial" panose="020B0604020202020204" pitchFamily="34" charset="0"/>
              <a:buChar char="•"/>
            </a:pPr>
            <a:r>
              <a:rPr lang="en-US" dirty="0"/>
              <a:t>The</a:t>
            </a:r>
            <a:r>
              <a:rPr lang="en-US" b="1" dirty="0"/>
              <a:t> GSS</a:t>
            </a:r>
            <a:r>
              <a:rPr lang="en-US" dirty="0"/>
              <a:t> collects information and keeps a historical record of the concerns, experiences, attitudes, and practices of residents of the United States.</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Since 1972, the </a:t>
            </a:r>
            <a:r>
              <a:rPr lang="en-US" b="1" dirty="0"/>
              <a:t>GSS</a:t>
            </a:r>
            <a:r>
              <a:rPr lang="en-US" dirty="0"/>
              <a:t> has been monitoring societal change and studying the growing complexity of American society.</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data collected about this survey includes both demographic information and respondents' opinions on matters ranging from government spending to the state of race relations to the existence and nature of God.</a:t>
            </a:r>
          </a:p>
        </p:txBody>
      </p:sp>
      <p:sp>
        <p:nvSpPr>
          <p:cNvPr id="7" name="TextBox 6">
            <a:extLst>
              <a:ext uri="{FF2B5EF4-FFF2-40B4-BE49-F238E27FC236}">
                <a16:creationId xmlns:a16="http://schemas.microsoft.com/office/drawing/2014/main" id="{9301761B-E055-B547-AF00-3AC10D32BFAF}"/>
              </a:ext>
            </a:extLst>
          </p:cNvPr>
          <p:cNvSpPr txBox="1"/>
          <p:nvPr/>
        </p:nvSpPr>
        <p:spPr>
          <a:xfrm>
            <a:off x="9621520" y="1307356"/>
            <a:ext cx="2245360" cy="369332"/>
          </a:xfrm>
          <a:prstGeom prst="rect">
            <a:avLst/>
          </a:prstGeom>
          <a:noFill/>
        </p:spPr>
        <p:txBody>
          <a:bodyPr wrap="square" rtlCol="0">
            <a:spAutoFit/>
          </a:bodyPr>
          <a:lstStyle/>
          <a:p>
            <a:r>
              <a:rPr lang="en-US" b="1" dirty="0">
                <a:solidFill>
                  <a:schemeClr val="accent1"/>
                </a:solidFill>
              </a:rPr>
              <a:t>18+, United States</a:t>
            </a:r>
          </a:p>
        </p:txBody>
      </p:sp>
      <p:sp>
        <p:nvSpPr>
          <p:cNvPr id="12" name="TextBox 11">
            <a:extLst>
              <a:ext uri="{FF2B5EF4-FFF2-40B4-BE49-F238E27FC236}">
                <a16:creationId xmlns:a16="http://schemas.microsoft.com/office/drawing/2014/main" id="{CCA6CC3E-FBBF-1545-A912-249B8D3D6A58}"/>
              </a:ext>
            </a:extLst>
          </p:cNvPr>
          <p:cNvSpPr txBox="1"/>
          <p:nvPr/>
        </p:nvSpPr>
        <p:spPr>
          <a:xfrm>
            <a:off x="9621520" y="2339227"/>
            <a:ext cx="2245360" cy="369332"/>
          </a:xfrm>
          <a:prstGeom prst="rect">
            <a:avLst/>
          </a:prstGeom>
          <a:noFill/>
        </p:spPr>
        <p:txBody>
          <a:bodyPr wrap="square" rtlCol="0">
            <a:spAutoFit/>
          </a:bodyPr>
          <a:lstStyle/>
          <a:p>
            <a:r>
              <a:rPr lang="en-US" b="1" dirty="0">
                <a:solidFill>
                  <a:schemeClr val="accent1"/>
                </a:solidFill>
              </a:rPr>
              <a:t>Area Probability</a:t>
            </a:r>
          </a:p>
        </p:txBody>
      </p:sp>
      <p:sp>
        <p:nvSpPr>
          <p:cNvPr id="13" name="TextBox 12">
            <a:extLst>
              <a:ext uri="{FF2B5EF4-FFF2-40B4-BE49-F238E27FC236}">
                <a16:creationId xmlns:a16="http://schemas.microsoft.com/office/drawing/2014/main" id="{75FF6714-9D64-0D4A-8454-867C17C21351}"/>
              </a:ext>
            </a:extLst>
          </p:cNvPr>
          <p:cNvSpPr txBox="1"/>
          <p:nvPr/>
        </p:nvSpPr>
        <p:spPr>
          <a:xfrm>
            <a:off x="9621520" y="3525429"/>
            <a:ext cx="2245360" cy="369332"/>
          </a:xfrm>
          <a:prstGeom prst="rect">
            <a:avLst/>
          </a:prstGeom>
          <a:noFill/>
        </p:spPr>
        <p:txBody>
          <a:bodyPr wrap="square" rtlCol="0">
            <a:spAutoFit/>
          </a:bodyPr>
          <a:lstStyle/>
          <a:p>
            <a:r>
              <a:rPr lang="en-US" b="1" dirty="0">
                <a:solidFill>
                  <a:schemeClr val="accent1"/>
                </a:solidFill>
              </a:rPr>
              <a:t>In-person Interview</a:t>
            </a:r>
          </a:p>
        </p:txBody>
      </p:sp>
      <p:sp>
        <p:nvSpPr>
          <p:cNvPr id="14" name="TextBox 13">
            <a:extLst>
              <a:ext uri="{FF2B5EF4-FFF2-40B4-BE49-F238E27FC236}">
                <a16:creationId xmlns:a16="http://schemas.microsoft.com/office/drawing/2014/main" id="{1274243C-4480-3147-BC02-5FB61ECD2AB0}"/>
              </a:ext>
            </a:extLst>
          </p:cNvPr>
          <p:cNvSpPr txBox="1"/>
          <p:nvPr/>
        </p:nvSpPr>
        <p:spPr>
          <a:xfrm>
            <a:off x="9621520" y="4568203"/>
            <a:ext cx="2245360" cy="369332"/>
          </a:xfrm>
          <a:prstGeom prst="rect">
            <a:avLst/>
          </a:prstGeom>
          <a:noFill/>
        </p:spPr>
        <p:txBody>
          <a:bodyPr wrap="square" rtlCol="0">
            <a:spAutoFit/>
          </a:bodyPr>
          <a:lstStyle/>
          <a:p>
            <a:r>
              <a:rPr lang="en-US" b="1" dirty="0">
                <a:solidFill>
                  <a:schemeClr val="accent1"/>
                </a:solidFill>
              </a:rPr>
              <a:t>1972-2016</a:t>
            </a:r>
          </a:p>
        </p:txBody>
      </p:sp>
      <p:sp>
        <p:nvSpPr>
          <p:cNvPr id="15" name="TextBox 14">
            <a:extLst>
              <a:ext uri="{FF2B5EF4-FFF2-40B4-BE49-F238E27FC236}">
                <a16:creationId xmlns:a16="http://schemas.microsoft.com/office/drawing/2014/main" id="{73EA605D-4EE7-754D-A34D-BDD66FD79BC0}"/>
              </a:ext>
            </a:extLst>
          </p:cNvPr>
          <p:cNvSpPr txBox="1"/>
          <p:nvPr/>
        </p:nvSpPr>
        <p:spPr>
          <a:xfrm>
            <a:off x="9621520" y="5610978"/>
            <a:ext cx="2245360" cy="646331"/>
          </a:xfrm>
          <a:prstGeom prst="rect">
            <a:avLst/>
          </a:prstGeom>
          <a:noFill/>
        </p:spPr>
        <p:txBody>
          <a:bodyPr wrap="square" rtlCol="0">
            <a:spAutoFit/>
          </a:bodyPr>
          <a:lstStyle/>
          <a:p>
            <a:r>
              <a:rPr lang="en-US" b="1" dirty="0">
                <a:solidFill>
                  <a:schemeClr val="accent1"/>
                </a:solidFill>
              </a:rPr>
              <a:t>60K+ respondents and 6K+ variables</a:t>
            </a:r>
          </a:p>
        </p:txBody>
      </p:sp>
      <p:sp>
        <p:nvSpPr>
          <p:cNvPr id="22" name="TextBox 21">
            <a:extLst>
              <a:ext uri="{FF2B5EF4-FFF2-40B4-BE49-F238E27FC236}">
                <a16:creationId xmlns:a16="http://schemas.microsoft.com/office/drawing/2014/main" id="{D6F78454-DDF4-A54A-B4DD-09BA92F570A6}"/>
              </a:ext>
            </a:extLst>
          </p:cNvPr>
          <p:cNvSpPr txBox="1"/>
          <p:nvPr/>
        </p:nvSpPr>
        <p:spPr>
          <a:xfrm>
            <a:off x="7542415" y="1307356"/>
            <a:ext cx="2245360" cy="369332"/>
          </a:xfrm>
          <a:prstGeom prst="rect">
            <a:avLst/>
          </a:prstGeom>
          <a:noFill/>
        </p:spPr>
        <p:txBody>
          <a:bodyPr wrap="square" rtlCol="0">
            <a:spAutoFit/>
          </a:bodyPr>
          <a:lstStyle/>
          <a:p>
            <a:r>
              <a:rPr lang="en-US" b="1" i="1" dirty="0"/>
              <a:t>Target Population:</a:t>
            </a:r>
          </a:p>
        </p:txBody>
      </p:sp>
      <p:sp>
        <p:nvSpPr>
          <p:cNvPr id="23" name="TextBox 22">
            <a:extLst>
              <a:ext uri="{FF2B5EF4-FFF2-40B4-BE49-F238E27FC236}">
                <a16:creationId xmlns:a16="http://schemas.microsoft.com/office/drawing/2014/main" id="{D5C0B226-59B9-154B-BAB8-7B440387B4E5}"/>
              </a:ext>
            </a:extLst>
          </p:cNvPr>
          <p:cNvSpPr txBox="1"/>
          <p:nvPr/>
        </p:nvSpPr>
        <p:spPr>
          <a:xfrm>
            <a:off x="8380153" y="2293061"/>
            <a:ext cx="1407622" cy="369332"/>
          </a:xfrm>
          <a:prstGeom prst="rect">
            <a:avLst/>
          </a:prstGeom>
          <a:noFill/>
        </p:spPr>
        <p:txBody>
          <a:bodyPr wrap="square" rtlCol="0">
            <a:spAutoFit/>
          </a:bodyPr>
          <a:lstStyle/>
          <a:p>
            <a:r>
              <a:rPr lang="en-US" b="1" i="1" dirty="0"/>
              <a:t>Sampling:</a:t>
            </a:r>
          </a:p>
        </p:txBody>
      </p:sp>
      <p:sp>
        <p:nvSpPr>
          <p:cNvPr id="24" name="TextBox 23">
            <a:extLst>
              <a:ext uri="{FF2B5EF4-FFF2-40B4-BE49-F238E27FC236}">
                <a16:creationId xmlns:a16="http://schemas.microsoft.com/office/drawing/2014/main" id="{54A56B03-57AC-6B4D-88EB-B65E742937F5}"/>
              </a:ext>
            </a:extLst>
          </p:cNvPr>
          <p:cNvSpPr txBox="1"/>
          <p:nvPr/>
        </p:nvSpPr>
        <p:spPr>
          <a:xfrm>
            <a:off x="8601826" y="3522506"/>
            <a:ext cx="1185949" cy="369331"/>
          </a:xfrm>
          <a:prstGeom prst="rect">
            <a:avLst/>
          </a:prstGeom>
          <a:noFill/>
        </p:spPr>
        <p:txBody>
          <a:bodyPr wrap="square" rtlCol="0">
            <a:spAutoFit/>
          </a:bodyPr>
          <a:lstStyle/>
          <a:p>
            <a:r>
              <a:rPr lang="en-US" b="1" i="1" dirty="0"/>
              <a:t>Format:</a:t>
            </a:r>
          </a:p>
        </p:txBody>
      </p:sp>
      <p:sp>
        <p:nvSpPr>
          <p:cNvPr id="25" name="TextBox 24">
            <a:extLst>
              <a:ext uri="{FF2B5EF4-FFF2-40B4-BE49-F238E27FC236}">
                <a16:creationId xmlns:a16="http://schemas.microsoft.com/office/drawing/2014/main" id="{AA804801-0798-3C4C-BD6F-42A2109E3DDF}"/>
              </a:ext>
            </a:extLst>
          </p:cNvPr>
          <p:cNvSpPr txBox="1"/>
          <p:nvPr/>
        </p:nvSpPr>
        <p:spPr>
          <a:xfrm>
            <a:off x="8241607" y="4561438"/>
            <a:ext cx="1379913" cy="369332"/>
          </a:xfrm>
          <a:prstGeom prst="rect">
            <a:avLst/>
          </a:prstGeom>
          <a:noFill/>
        </p:spPr>
        <p:txBody>
          <a:bodyPr wrap="square" rtlCol="0">
            <a:spAutoFit/>
          </a:bodyPr>
          <a:lstStyle/>
          <a:p>
            <a:r>
              <a:rPr lang="en-US" b="1" i="1" dirty="0"/>
              <a:t>Timeframe:</a:t>
            </a:r>
          </a:p>
        </p:txBody>
      </p:sp>
      <p:sp>
        <p:nvSpPr>
          <p:cNvPr id="26" name="TextBox 25">
            <a:extLst>
              <a:ext uri="{FF2B5EF4-FFF2-40B4-BE49-F238E27FC236}">
                <a16:creationId xmlns:a16="http://schemas.microsoft.com/office/drawing/2014/main" id="{6B0E2728-1155-BB4A-8D03-2BF7BCE9D113}"/>
              </a:ext>
            </a:extLst>
          </p:cNvPr>
          <p:cNvSpPr txBox="1"/>
          <p:nvPr/>
        </p:nvSpPr>
        <p:spPr>
          <a:xfrm>
            <a:off x="8144626" y="5610977"/>
            <a:ext cx="1643149" cy="369332"/>
          </a:xfrm>
          <a:prstGeom prst="rect">
            <a:avLst/>
          </a:prstGeom>
          <a:noFill/>
        </p:spPr>
        <p:txBody>
          <a:bodyPr wrap="square" rtlCol="0">
            <a:spAutoFit/>
          </a:bodyPr>
          <a:lstStyle/>
          <a:p>
            <a:r>
              <a:rPr lang="en-US" b="1" i="1" dirty="0"/>
              <a:t>Aggregation:</a:t>
            </a:r>
          </a:p>
        </p:txBody>
      </p:sp>
      <p:sp>
        <p:nvSpPr>
          <p:cNvPr id="2" name="Footer Placeholder 1">
            <a:extLst>
              <a:ext uri="{FF2B5EF4-FFF2-40B4-BE49-F238E27FC236}">
                <a16:creationId xmlns:a16="http://schemas.microsoft.com/office/drawing/2014/main" id="{FB8EE019-AE61-8144-A2A3-75F43A71D60A}"/>
              </a:ext>
            </a:extLst>
          </p:cNvPr>
          <p:cNvSpPr>
            <a:spLocks noGrp="1"/>
          </p:cNvSpPr>
          <p:nvPr>
            <p:ph type="ftr" sz="quarter" idx="11"/>
          </p:nvPr>
        </p:nvSpPr>
        <p:spPr>
          <a:xfrm>
            <a:off x="317636" y="6373647"/>
            <a:ext cx="5122683" cy="365125"/>
          </a:xfrm>
        </p:spPr>
        <p:txBody>
          <a:bodyPr/>
          <a:lstStyle/>
          <a:p>
            <a:r>
              <a:rPr lang="en-US" sz="1000" dirty="0">
                <a:latin typeface="Corbel" panose="020B0503020204020204" pitchFamily="34" charset="0"/>
              </a:rPr>
              <a:t>Reference: https://en.wikipedia.org/wiki/General_Social_Survey</a:t>
            </a:r>
          </a:p>
        </p:txBody>
      </p:sp>
    </p:spTree>
    <p:extLst>
      <p:ext uri="{BB962C8B-B14F-4D97-AF65-F5344CB8AC3E}">
        <p14:creationId xmlns:p14="http://schemas.microsoft.com/office/powerpoint/2010/main" val="329702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895" y="231722"/>
            <a:ext cx="3253906" cy="507831"/>
          </a:xfrm>
          <a:prstGeom prst="rect">
            <a:avLst/>
          </a:prstGeom>
        </p:spPr>
        <p:txBody>
          <a:bodyPr wrap="square">
            <a:spAutoFit/>
          </a:bodyPr>
          <a:lstStyle/>
          <a:p>
            <a:pPr>
              <a:defRPr sz="1600" b="1" i="0" u="none" strike="noStrike" kern="1200" cap="all" spc="120" normalizeH="0" baseline="0">
                <a:solidFill>
                  <a:prstClr val="black">
                    <a:lumMod val="65000"/>
                    <a:lumOff val="35000"/>
                  </a:prstClr>
                </a:solidFill>
                <a:latin typeface="+mn-lt"/>
                <a:ea typeface="+mn-ea"/>
                <a:cs typeface="+mn-cs"/>
              </a:defRPr>
            </a:pPr>
            <a:r>
              <a:rPr lang="en-US" sz="2700" dirty="0">
                <a:solidFill>
                  <a:schemeClr val="tx1">
                    <a:lumMod val="95000"/>
                  </a:schemeClr>
                </a:solidFill>
              </a:rPr>
              <a:t>FOCUS &amp; PLAN</a:t>
            </a:r>
          </a:p>
        </p:txBody>
      </p:sp>
      <p:sp>
        <p:nvSpPr>
          <p:cNvPr id="2" name="TextBox 1"/>
          <p:cNvSpPr txBox="1"/>
          <p:nvPr/>
        </p:nvSpPr>
        <p:spPr>
          <a:xfrm>
            <a:off x="6737742" y="589777"/>
            <a:ext cx="4803094" cy="5909310"/>
          </a:xfrm>
          <a:prstGeom prst="rect">
            <a:avLst/>
          </a:prstGeom>
          <a:noFill/>
          <a:ln>
            <a:noFill/>
          </a:ln>
        </p:spPr>
        <p:txBody>
          <a:bodyPr wrap="square" rtlCol="0">
            <a:spAutoFit/>
          </a:bodyPr>
          <a:lstStyle/>
          <a:p>
            <a:r>
              <a:rPr lang="en-US" dirty="0"/>
              <a:t>GENERAL HAPPINESS</a:t>
            </a:r>
          </a:p>
          <a:p>
            <a:endParaRPr lang="en-US" dirty="0"/>
          </a:p>
          <a:p>
            <a:pPr marL="285750" indent="-285750">
              <a:buFont typeface="Arial" panose="020B0604020202020204" pitchFamily="34" charset="0"/>
              <a:buChar char="•"/>
            </a:pPr>
            <a:r>
              <a:rPr lang="en-US" dirty="0"/>
              <a:t>Family Income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Marital Status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Labor Force Status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Condition of Health</a:t>
            </a:r>
          </a:p>
          <a:p>
            <a:endParaRPr lang="en-US" dirty="0"/>
          </a:p>
          <a:p>
            <a:endParaRPr lang="en-US" dirty="0"/>
          </a:p>
          <a:p>
            <a:pPr marL="285750" indent="-285750">
              <a:buFont typeface="Arial" panose="020B0604020202020204" pitchFamily="34" charset="0"/>
              <a:buChar char="•"/>
            </a:pPr>
            <a:r>
              <a:rPr lang="en-US" dirty="0"/>
              <a:t>Cannabis Legality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Social View</a:t>
            </a:r>
          </a:p>
        </p:txBody>
      </p:sp>
      <p:graphicFrame>
        <p:nvGraphicFramePr>
          <p:cNvPr id="4" name="Diagram 3"/>
          <p:cNvGraphicFramePr/>
          <p:nvPr>
            <p:extLst>
              <p:ext uri="{D42A27DB-BD31-4B8C-83A1-F6EECF244321}">
                <p14:modId xmlns:p14="http://schemas.microsoft.com/office/powerpoint/2010/main" val="742228187"/>
              </p:ext>
            </p:extLst>
          </p:nvPr>
        </p:nvGraphicFramePr>
        <p:xfrm>
          <a:off x="503566" y="1206336"/>
          <a:ext cx="6234176" cy="4430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E82C9724-9F47-3643-8956-7D3373BE87D8}"/>
              </a:ext>
            </a:extLst>
          </p:cNvPr>
          <p:cNvSpPr txBox="1"/>
          <p:nvPr/>
        </p:nvSpPr>
        <p:spPr>
          <a:xfrm>
            <a:off x="2159306" y="5918746"/>
            <a:ext cx="4065223" cy="369332"/>
          </a:xfrm>
          <a:prstGeom prst="rect">
            <a:avLst/>
          </a:prstGeom>
          <a:noFill/>
        </p:spPr>
        <p:txBody>
          <a:bodyPr wrap="square" rtlCol="0">
            <a:spAutoFit/>
          </a:bodyPr>
          <a:lstStyle/>
          <a:p>
            <a:r>
              <a:rPr lang="en-US" dirty="0"/>
              <a:t>General Happiness Categories</a:t>
            </a:r>
          </a:p>
        </p:txBody>
      </p:sp>
    </p:spTree>
    <p:extLst>
      <p:ext uri="{BB962C8B-B14F-4D97-AF65-F5344CB8AC3E}">
        <p14:creationId xmlns:p14="http://schemas.microsoft.com/office/powerpoint/2010/main" val="1605848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4020" y="253905"/>
            <a:ext cx="4278399" cy="507831"/>
          </a:xfrm>
          <a:prstGeom prst="rect">
            <a:avLst/>
          </a:prstGeom>
        </p:spPr>
        <p:txBody>
          <a:bodyPr wrap="square">
            <a:spAutoFit/>
          </a:bodyPr>
          <a:lstStyle/>
          <a:p>
            <a:pPr>
              <a:defRPr sz="1600" b="1" i="0" u="none" strike="noStrike" kern="1200" cap="all" spc="120" normalizeH="0" baseline="0">
                <a:solidFill>
                  <a:prstClr val="black">
                    <a:lumMod val="65000"/>
                    <a:lumOff val="35000"/>
                  </a:prstClr>
                </a:solidFill>
                <a:latin typeface="+mn-lt"/>
                <a:ea typeface="+mn-ea"/>
                <a:cs typeface="+mn-cs"/>
              </a:defRPr>
            </a:pPr>
            <a:r>
              <a:rPr lang="en-US" sz="2700" dirty="0">
                <a:solidFill>
                  <a:schemeClr val="tx1">
                    <a:lumMod val="95000"/>
                  </a:schemeClr>
                </a:solidFill>
              </a:rPr>
              <a:t>PROJECT WORKFLOW</a:t>
            </a:r>
          </a:p>
        </p:txBody>
      </p:sp>
      <p:sp>
        <p:nvSpPr>
          <p:cNvPr id="14" name="Rectangle 13"/>
          <p:cNvSpPr/>
          <p:nvPr/>
        </p:nvSpPr>
        <p:spPr>
          <a:xfrm>
            <a:off x="736600" y="3379129"/>
            <a:ext cx="3369213" cy="38305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EXPLORATION</a:t>
            </a:r>
          </a:p>
        </p:txBody>
      </p:sp>
      <p:sp>
        <p:nvSpPr>
          <p:cNvPr id="15" name="Rectangle 14"/>
          <p:cNvSpPr/>
          <p:nvPr/>
        </p:nvSpPr>
        <p:spPr>
          <a:xfrm>
            <a:off x="4219734" y="3394158"/>
            <a:ext cx="3432217" cy="34620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CLEANSING</a:t>
            </a:r>
          </a:p>
        </p:txBody>
      </p:sp>
      <p:sp>
        <p:nvSpPr>
          <p:cNvPr id="16" name="Rectangle 15"/>
          <p:cNvSpPr/>
          <p:nvPr/>
        </p:nvSpPr>
        <p:spPr>
          <a:xfrm>
            <a:off x="7776858" y="3398364"/>
            <a:ext cx="3452022" cy="363822"/>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ANALYSIS</a:t>
            </a:r>
          </a:p>
        </p:txBody>
      </p:sp>
      <p:cxnSp>
        <p:nvCxnSpPr>
          <p:cNvPr id="18" name="Straight Connector 17"/>
          <p:cNvCxnSpPr/>
          <p:nvPr/>
        </p:nvCxnSpPr>
        <p:spPr>
          <a:xfrm flipV="1">
            <a:off x="1923061" y="2932442"/>
            <a:ext cx="0" cy="395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2421206" y="3762186"/>
            <a:ext cx="0" cy="395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4990524" y="2919008"/>
            <a:ext cx="0" cy="395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cxnSpLocks/>
          </p:cNvCxnSpPr>
          <p:nvPr/>
        </p:nvCxnSpPr>
        <p:spPr>
          <a:xfrm flipV="1">
            <a:off x="5507658" y="3740363"/>
            <a:ext cx="0" cy="395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8966648" y="2847200"/>
            <a:ext cx="12760" cy="512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9502868" y="3762186"/>
            <a:ext cx="0" cy="395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36600" y="1589110"/>
            <a:ext cx="0" cy="1770761"/>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4020" y="1312111"/>
            <a:ext cx="1818140" cy="307777"/>
          </a:xfrm>
          <a:prstGeom prst="rect">
            <a:avLst/>
          </a:prstGeom>
          <a:noFill/>
        </p:spPr>
        <p:txBody>
          <a:bodyPr wrap="square" rtlCol="0">
            <a:spAutoFit/>
          </a:bodyPr>
          <a:lstStyle/>
          <a:p>
            <a:r>
              <a:rPr lang="en-US" sz="1400" b="1" dirty="0">
                <a:solidFill>
                  <a:schemeClr val="accent5"/>
                </a:solidFill>
              </a:rPr>
              <a:t>DISCOVERY</a:t>
            </a:r>
          </a:p>
        </p:txBody>
      </p:sp>
      <p:cxnSp>
        <p:nvCxnSpPr>
          <p:cNvPr id="21" name="Straight Connector 20"/>
          <p:cNvCxnSpPr/>
          <p:nvPr/>
        </p:nvCxnSpPr>
        <p:spPr>
          <a:xfrm flipH="1" flipV="1">
            <a:off x="11219194" y="3762188"/>
            <a:ext cx="9685" cy="2330409"/>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463784" y="6092597"/>
            <a:ext cx="1662176" cy="307777"/>
          </a:xfrm>
          <a:prstGeom prst="rect">
            <a:avLst/>
          </a:prstGeom>
          <a:noFill/>
        </p:spPr>
        <p:txBody>
          <a:bodyPr wrap="square" rtlCol="0">
            <a:spAutoFit/>
          </a:bodyPr>
          <a:lstStyle/>
          <a:p>
            <a:r>
              <a:rPr lang="en-US" sz="1400" b="1" dirty="0">
                <a:solidFill>
                  <a:schemeClr val="accent5"/>
                </a:solidFill>
              </a:rPr>
              <a:t>CONCLUSIONS</a:t>
            </a:r>
          </a:p>
        </p:txBody>
      </p:sp>
      <p:sp>
        <p:nvSpPr>
          <p:cNvPr id="2" name="TextBox 1">
            <a:extLst>
              <a:ext uri="{FF2B5EF4-FFF2-40B4-BE49-F238E27FC236}">
                <a16:creationId xmlns:a16="http://schemas.microsoft.com/office/drawing/2014/main" id="{97D8B8AC-A857-F040-B8BE-2AD5E638DD37}"/>
              </a:ext>
            </a:extLst>
          </p:cNvPr>
          <p:cNvSpPr txBox="1"/>
          <p:nvPr/>
        </p:nvSpPr>
        <p:spPr>
          <a:xfrm>
            <a:off x="1038349" y="2082087"/>
            <a:ext cx="1769423" cy="584775"/>
          </a:xfrm>
          <a:prstGeom prst="rect">
            <a:avLst/>
          </a:prstGeom>
          <a:noFill/>
        </p:spPr>
        <p:txBody>
          <a:bodyPr wrap="square" rtlCol="0">
            <a:spAutoFit/>
          </a:bodyPr>
          <a:lstStyle/>
          <a:p>
            <a:pPr algn="ctr"/>
            <a:r>
              <a:rPr lang="en-US" sz="1600" dirty="0"/>
              <a:t>Variable Identification</a:t>
            </a:r>
          </a:p>
        </p:txBody>
      </p:sp>
      <p:sp>
        <p:nvSpPr>
          <p:cNvPr id="17" name="TextBox 16">
            <a:extLst>
              <a:ext uri="{FF2B5EF4-FFF2-40B4-BE49-F238E27FC236}">
                <a16:creationId xmlns:a16="http://schemas.microsoft.com/office/drawing/2014/main" id="{5F5A3D56-E665-7148-B01C-9F8376AFC37E}"/>
              </a:ext>
            </a:extLst>
          </p:cNvPr>
          <p:cNvSpPr txBox="1"/>
          <p:nvPr/>
        </p:nvSpPr>
        <p:spPr>
          <a:xfrm>
            <a:off x="1536494" y="4465391"/>
            <a:ext cx="1769423" cy="584775"/>
          </a:xfrm>
          <a:prstGeom prst="rect">
            <a:avLst/>
          </a:prstGeom>
          <a:noFill/>
        </p:spPr>
        <p:txBody>
          <a:bodyPr wrap="square" rtlCol="0">
            <a:spAutoFit/>
          </a:bodyPr>
          <a:lstStyle/>
          <a:p>
            <a:pPr algn="ctr"/>
            <a:r>
              <a:rPr lang="en-US" sz="1600" dirty="0"/>
              <a:t>Data type Assessment</a:t>
            </a:r>
          </a:p>
        </p:txBody>
      </p:sp>
      <p:sp>
        <p:nvSpPr>
          <p:cNvPr id="23" name="TextBox 22">
            <a:extLst>
              <a:ext uri="{FF2B5EF4-FFF2-40B4-BE49-F238E27FC236}">
                <a16:creationId xmlns:a16="http://schemas.microsoft.com/office/drawing/2014/main" id="{71BFA56C-9F3D-1D45-A146-E58BE9135AF6}"/>
              </a:ext>
            </a:extLst>
          </p:cNvPr>
          <p:cNvSpPr txBox="1"/>
          <p:nvPr/>
        </p:nvSpPr>
        <p:spPr>
          <a:xfrm>
            <a:off x="4105813" y="2069327"/>
            <a:ext cx="1712400" cy="584775"/>
          </a:xfrm>
          <a:prstGeom prst="rect">
            <a:avLst/>
          </a:prstGeom>
          <a:noFill/>
        </p:spPr>
        <p:txBody>
          <a:bodyPr wrap="square" rtlCol="0">
            <a:spAutoFit/>
          </a:bodyPr>
          <a:lstStyle/>
          <a:p>
            <a:pPr algn="ctr"/>
            <a:r>
              <a:rPr lang="en-US" sz="1600" dirty="0"/>
              <a:t>Removal of  Rows and Columns</a:t>
            </a:r>
          </a:p>
        </p:txBody>
      </p:sp>
      <p:sp>
        <p:nvSpPr>
          <p:cNvPr id="24" name="TextBox 23">
            <a:extLst>
              <a:ext uri="{FF2B5EF4-FFF2-40B4-BE49-F238E27FC236}">
                <a16:creationId xmlns:a16="http://schemas.microsoft.com/office/drawing/2014/main" id="{D8FE0D95-B393-5A4A-BED4-9F8DF1B35563}"/>
              </a:ext>
            </a:extLst>
          </p:cNvPr>
          <p:cNvSpPr txBox="1"/>
          <p:nvPr/>
        </p:nvSpPr>
        <p:spPr>
          <a:xfrm>
            <a:off x="4608421" y="4465390"/>
            <a:ext cx="1769423" cy="338554"/>
          </a:xfrm>
          <a:prstGeom prst="rect">
            <a:avLst/>
          </a:prstGeom>
          <a:noFill/>
        </p:spPr>
        <p:txBody>
          <a:bodyPr wrap="square" rtlCol="0">
            <a:spAutoFit/>
          </a:bodyPr>
          <a:lstStyle/>
          <a:p>
            <a:pPr algn="ctr"/>
            <a:r>
              <a:rPr lang="en-US" sz="1600" dirty="0"/>
              <a:t>Standardization</a:t>
            </a:r>
          </a:p>
        </p:txBody>
      </p:sp>
      <p:sp>
        <p:nvSpPr>
          <p:cNvPr id="25" name="TextBox 24">
            <a:extLst>
              <a:ext uri="{FF2B5EF4-FFF2-40B4-BE49-F238E27FC236}">
                <a16:creationId xmlns:a16="http://schemas.microsoft.com/office/drawing/2014/main" id="{E1480A68-3FCD-5342-851F-58DAB0CEA19D}"/>
              </a:ext>
            </a:extLst>
          </p:cNvPr>
          <p:cNvSpPr txBox="1"/>
          <p:nvPr/>
        </p:nvSpPr>
        <p:spPr>
          <a:xfrm>
            <a:off x="8094696" y="2080514"/>
            <a:ext cx="1769423" cy="584775"/>
          </a:xfrm>
          <a:prstGeom prst="rect">
            <a:avLst/>
          </a:prstGeom>
          <a:noFill/>
        </p:spPr>
        <p:txBody>
          <a:bodyPr wrap="square" rtlCol="0">
            <a:spAutoFit/>
          </a:bodyPr>
          <a:lstStyle/>
          <a:p>
            <a:pPr algn="ctr"/>
            <a:r>
              <a:rPr lang="en-US" sz="1600" dirty="0"/>
              <a:t>Visualization Interpretation</a:t>
            </a:r>
          </a:p>
        </p:txBody>
      </p:sp>
      <p:sp>
        <p:nvSpPr>
          <p:cNvPr id="26" name="TextBox 25">
            <a:extLst>
              <a:ext uri="{FF2B5EF4-FFF2-40B4-BE49-F238E27FC236}">
                <a16:creationId xmlns:a16="http://schemas.microsoft.com/office/drawing/2014/main" id="{7A1E889C-3A29-114C-874C-EE71353DB800}"/>
              </a:ext>
            </a:extLst>
          </p:cNvPr>
          <p:cNvSpPr txBox="1"/>
          <p:nvPr/>
        </p:nvSpPr>
        <p:spPr>
          <a:xfrm>
            <a:off x="8507990" y="4465390"/>
            <a:ext cx="1769423" cy="338554"/>
          </a:xfrm>
          <a:prstGeom prst="rect">
            <a:avLst/>
          </a:prstGeom>
          <a:noFill/>
        </p:spPr>
        <p:txBody>
          <a:bodyPr wrap="square" rtlCol="0">
            <a:spAutoFit/>
          </a:bodyPr>
          <a:lstStyle/>
          <a:p>
            <a:pPr algn="ctr"/>
            <a:r>
              <a:rPr lang="en-US" sz="1600" dirty="0"/>
              <a:t>Trends</a:t>
            </a:r>
          </a:p>
        </p:txBody>
      </p:sp>
      <p:cxnSp>
        <p:nvCxnSpPr>
          <p:cNvPr id="27" name="Straight Connector 26">
            <a:extLst>
              <a:ext uri="{FF2B5EF4-FFF2-40B4-BE49-F238E27FC236}">
                <a16:creationId xmlns:a16="http://schemas.microsoft.com/office/drawing/2014/main" id="{258E6ADA-5AC6-C348-9B87-8698465E05CE}"/>
              </a:ext>
            </a:extLst>
          </p:cNvPr>
          <p:cNvCxnSpPr/>
          <p:nvPr/>
        </p:nvCxnSpPr>
        <p:spPr>
          <a:xfrm flipV="1">
            <a:off x="6702924" y="2919008"/>
            <a:ext cx="0" cy="39579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E4D0623-40A7-784C-8FE4-AB2D6B822F33}"/>
              </a:ext>
            </a:extLst>
          </p:cNvPr>
          <p:cNvSpPr txBox="1"/>
          <p:nvPr/>
        </p:nvSpPr>
        <p:spPr>
          <a:xfrm>
            <a:off x="5818213" y="2182982"/>
            <a:ext cx="1712400" cy="338554"/>
          </a:xfrm>
          <a:prstGeom prst="rect">
            <a:avLst/>
          </a:prstGeom>
          <a:noFill/>
        </p:spPr>
        <p:txBody>
          <a:bodyPr wrap="square" rtlCol="0">
            <a:spAutoFit/>
          </a:bodyPr>
          <a:lstStyle/>
          <a:p>
            <a:pPr algn="ctr"/>
            <a:r>
              <a:rPr lang="en-US" sz="1600" dirty="0"/>
              <a:t>Limitations</a:t>
            </a:r>
          </a:p>
        </p:txBody>
      </p:sp>
    </p:spTree>
    <p:extLst>
      <p:ext uri="{BB962C8B-B14F-4D97-AF65-F5344CB8AC3E}">
        <p14:creationId xmlns:p14="http://schemas.microsoft.com/office/powerpoint/2010/main" val="83694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9B9649F-1829-0A4A-9A00-B2D433133CC2}"/>
              </a:ext>
            </a:extLst>
          </p:cNvPr>
          <p:cNvSpPr/>
          <p:nvPr/>
        </p:nvSpPr>
        <p:spPr>
          <a:xfrm>
            <a:off x="337457" y="299413"/>
            <a:ext cx="4369196" cy="507831"/>
          </a:xfrm>
          <a:prstGeom prst="rect">
            <a:avLst/>
          </a:prstGeom>
        </p:spPr>
        <p:txBody>
          <a:bodyPr wrap="square">
            <a:spAutoFit/>
          </a:bodyPr>
          <a:lstStyle/>
          <a:p>
            <a:pPr>
              <a:defRPr sz="1600" b="1" i="0" u="none" strike="noStrike" kern="1200" cap="all" spc="120" normalizeH="0" baseline="0">
                <a:solidFill>
                  <a:prstClr val="black">
                    <a:lumMod val="65000"/>
                    <a:lumOff val="35000"/>
                  </a:prstClr>
                </a:solidFill>
                <a:latin typeface="+mn-lt"/>
                <a:ea typeface="+mn-ea"/>
                <a:cs typeface="+mn-cs"/>
              </a:defRPr>
            </a:pPr>
            <a:r>
              <a:rPr lang="en-US" sz="2700" dirty="0">
                <a:solidFill>
                  <a:schemeClr val="tx1">
                    <a:lumMod val="95000"/>
                  </a:schemeClr>
                </a:solidFill>
              </a:rPr>
              <a:t>CATEGORICAL DATA</a:t>
            </a:r>
          </a:p>
        </p:txBody>
      </p:sp>
    </p:spTree>
    <p:extLst>
      <p:ext uri="{BB962C8B-B14F-4D97-AF65-F5344CB8AC3E}">
        <p14:creationId xmlns:p14="http://schemas.microsoft.com/office/powerpoint/2010/main" val="404325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295" y="307924"/>
            <a:ext cx="10419014" cy="507831"/>
          </a:xfrm>
          <a:prstGeom prst="rect">
            <a:avLst/>
          </a:prstGeom>
        </p:spPr>
        <p:txBody>
          <a:bodyPr wrap="square">
            <a:spAutoFit/>
          </a:bodyPr>
          <a:lstStyle/>
          <a:p>
            <a:pPr>
              <a:defRPr sz="1600" b="1" i="0" u="none" strike="noStrike" kern="1200" cap="all" spc="120" normalizeH="0" baseline="0">
                <a:solidFill>
                  <a:prstClr val="black">
                    <a:lumMod val="65000"/>
                    <a:lumOff val="35000"/>
                  </a:prstClr>
                </a:solidFill>
                <a:latin typeface="+mn-lt"/>
                <a:ea typeface="+mn-ea"/>
                <a:cs typeface="+mn-cs"/>
              </a:defRPr>
            </a:pPr>
            <a:r>
              <a:rPr lang="en-US" sz="2700" dirty="0">
                <a:solidFill>
                  <a:schemeClr val="tx1">
                    <a:lumMod val="95000"/>
                  </a:schemeClr>
                </a:solidFill>
              </a:rPr>
              <a:t>Happiness has been fairly consistent over time</a:t>
            </a:r>
          </a:p>
        </p:txBody>
      </p:sp>
    </p:spTree>
    <p:extLst>
      <p:ext uri="{BB962C8B-B14F-4D97-AF65-F5344CB8AC3E}">
        <p14:creationId xmlns:p14="http://schemas.microsoft.com/office/powerpoint/2010/main" val="1880015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295" y="307923"/>
            <a:ext cx="2974505" cy="561494"/>
          </a:xfrm>
          <a:prstGeom prst="rect">
            <a:avLst/>
          </a:prstGeom>
        </p:spPr>
        <p:txBody>
          <a:bodyPr wrap="square">
            <a:spAutoFit/>
          </a:bodyPr>
          <a:lstStyle/>
          <a:p>
            <a:pPr algn="ctr">
              <a:defRPr sz="1600" b="1" i="0" u="none" strike="noStrike" kern="1200" cap="all" spc="120" normalizeH="0" baseline="0">
                <a:solidFill>
                  <a:prstClr val="black">
                    <a:lumMod val="65000"/>
                    <a:lumOff val="35000"/>
                  </a:prstClr>
                </a:solidFill>
                <a:latin typeface="+mn-lt"/>
                <a:ea typeface="+mn-ea"/>
                <a:cs typeface="+mn-cs"/>
              </a:defRPr>
            </a:pPr>
            <a:endParaRPr lang="en-US" sz="3000" dirty="0">
              <a:solidFill>
                <a:schemeClr val="tx1">
                  <a:lumMod val="95000"/>
                </a:schemeClr>
              </a:solidFill>
            </a:endParaRPr>
          </a:p>
        </p:txBody>
      </p:sp>
      <p:sp>
        <p:nvSpPr>
          <p:cNvPr id="8" name="Rectangle 7">
            <a:extLst>
              <a:ext uri="{FF2B5EF4-FFF2-40B4-BE49-F238E27FC236}">
                <a16:creationId xmlns:a16="http://schemas.microsoft.com/office/drawing/2014/main" id="{DB84973C-4DFA-804D-A431-6DFBF4D29AF5}"/>
              </a:ext>
            </a:extLst>
          </p:cNvPr>
          <p:cNvSpPr/>
          <p:nvPr/>
        </p:nvSpPr>
        <p:spPr>
          <a:xfrm>
            <a:off x="124294" y="422772"/>
            <a:ext cx="12067706" cy="507831"/>
          </a:xfrm>
          <a:prstGeom prst="rect">
            <a:avLst/>
          </a:prstGeom>
        </p:spPr>
        <p:txBody>
          <a:bodyPr wrap="square">
            <a:spAutoFit/>
          </a:bodyPr>
          <a:lstStyle/>
          <a:p>
            <a:pPr>
              <a:defRPr sz="1600" b="1" i="0" u="none" strike="noStrike" kern="1200" cap="all" spc="120" normalizeH="0" baseline="0">
                <a:solidFill>
                  <a:prstClr val="black">
                    <a:lumMod val="65000"/>
                    <a:lumOff val="35000"/>
                  </a:prstClr>
                </a:solidFill>
                <a:latin typeface="+mn-lt"/>
                <a:ea typeface="+mn-ea"/>
                <a:cs typeface="+mn-cs"/>
              </a:defRPr>
            </a:pPr>
            <a:r>
              <a:rPr lang="en-US" sz="2700" dirty="0">
                <a:solidFill>
                  <a:schemeClr val="tx1">
                    <a:lumMod val="95000"/>
                  </a:schemeClr>
                </a:solidFill>
              </a:rPr>
              <a:t>RELATIONSHIP BETWEEN NOT HAPPY &amp; FINANCIALLY NOT SATISFIED</a:t>
            </a:r>
          </a:p>
        </p:txBody>
      </p:sp>
    </p:spTree>
    <p:extLst>
      <p:ext uri="{BB962C8B-B14F-4D97-AF65-F5344CB8AC3E}">
        <p14:creationId xmlns:p14="http://schemas.microsoft.com/office/powerpoint/2010/main" val="314263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295" y="307923"/>
            <a:ext cx="2974505" cy="561494"/>
          </a:xfrm>
          <a:prstGeom prst="rect">
            <a:avLst/>
          </a:prstGeom>
        </p:spPr>
        <p:txBody>
          <a:bodyPr wrap="square">
            <a:spAutoFit/>
          </a:bodyPr>
          <a:lstStyle/>
          <a:p>
            <a:pPr algn="ctr">
              <a:defRPr sz="1600" b="1" i="0" u="none" strike="noStrike" kern="1200" cap="all" spc="120" normalizeH="0" baseline="0">
                <a:solidFill>
                  <a:prstClr val="black">
                    <a:lumMod val="65000"/>
                    <a:lumOff val="35000"/>
                  </a:prstClr>
                </a:solidFill>
                <a:latin typeface="+mn-lt"/>
                <a:ea typeface="+mn-ea"/>
                <a:cs typeface="+mn-cs"/>
              </a:defRPr>
            </a:pPr>
            <a:endParaRPr lang="en-US" sz="3000" dirty="0">
              <a:solidFill>
                <a:schemeClr val="tx1">
                  <a:lumMod val="95000"/>
                </a:schemeClr>
              </a:solidFill>
            </a:endParaRPr>
          </a:p>
        </p:txBody>
      </p:sp>
      <p:sp>
        <p:nvSpPr>
          <p:cNvPr id="8" name="Rectangle 7">
            <a:extLst>
              <a:ext uri="{FF2B5EF4-FFF2-40B4-BE49-F238E27FC236}">
                <a16:creationId xmlns:a16="http://schemas.microsoft.com/office/drawing/2014/main" id="{DB84973C-4DFA-804D-A431-6DFBF4D29AF5}"/>
              </a:ext>
            </a:extLst>
          </p:cNvPr>
          <p:cNvSpPr/>
          <p:nvPr/>
        </p:nvSpPr>
        <p:spPr>
          <a:xfrm>
            <a:off x="298465" y="209954"/>
            <a:ext cx="11223079" cy="507831"/>
          </a:xfrm>
          <a:prstGeom prst="rect">
            <a:avLst/>
          </a:prstGeom>
        </p:spPr>
        <p:txBody>
          <a:bodyPr wrap="square">
            <a:spAutoFit/>
          </a:bodyPr>
          <a:lstStyle/>
          <a:p>
            <a:pPr>
              <a:defRPr sz="1600" b="1" i="0" u="none" strike="noStrike" kern="1200" cap="all" spc="120" normalizeH="0" baseline="0">
                <a:solidFill>
                  <a:prstClr val="black">
                    <a:lumMod val="65000"/>
                    <a:lumOff val="35000"/>
                  </a:prstClr>
                </a:solidFill>
                <a:latin typeface="+mn-lt"/>
                <a:ea typeface="+mn-ea"/>
                <a:cs typeface="+mn-cs"/>
              </a:defRPr>
            </a:pPr>
            <a:r>
              <a:rPr lang="en-US" sz="2700" dirty="0">
                <a:solidFill>
                  <a:schemeClr val="tx1">
                    <a:lumMod val="95000"/>
                  </a:schemeClr>
                </a:solidFill>
              </a:rPr>
              <a:t>WOMEN HAVE HISTORICALLY BEEN HAPPIER THAN MEN</a:t>
            </a:r>
          </a:p>
        </p:txBody>
      </p:sp>
    </p:spTree>
    <p:extLst>
      <p:ext uri="{BB962C8B-B14F-4D97-AF65-F5344CB8AC3E}">
        <p14:creationId xmlns:p14="http://schemas.microsoft.com/office/powerpoint/2010/main" val="43150974"/>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1203</TotalTime>
  <Words>586</Words>
  <Application>Microsoft Macintosh PowerPoint</Application>
  <PresentationFormat>Widescreen</PresentationFormat>
  <Paragraphs>158</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Schoolbook</vt:lpstr>
      <vt:lpstr>Corbel</vt:lpstr>
      <vt:lpstr>Headlines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 Shah</dc:creator>
  <cp:lastModifiedBy>Risha Shah</cp:lastModifiedBy>
  <cp:revision>465</cp:revision>
  <cp:lastPrinted>2018-01-20T16:53:07Z</cp:lastPrinted>
  <dcterms:created xsi:type="dcterms:W3CDTF">2017-05-16T06:29:12Z</dcterms:created>
  <dcterms:modified xsi:type="dcterms:W3CDTF">2018-03-29T01:28:46Z</dcterms:modified>
</cp:coreProperties>
</file>