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9" r:id="rId1"/>
  </p:sldMasterIdLst>
  <p:notesMasterIdLst>
    <p:notesMasterId r:id="rId6"/>
  </p:notesMasterIdLst>
  <p:sldIdLst>
    <p:sldId id="259" r:id="rId2"/>
    <p:sldId id="282" r:id="rId3"/>
    <p:sldId id="258" r:id="rId4"/>
    <p:sldId id="29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7"/>
    <p:restoredTop sz="82464"/>
  </p:normalViewPr>
  <p:slideViewPr>
    <p:cSldViewPr snapToGrid="0" snapToObjects="1">
      <p:cViewPr varScale="1">
        <p:scale>
          <a:sx n="118" d="100"/>
          <a:sy n="118" d="100"/>
        </p:scale>
        <p:origin x="1496"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3A1A5-AF8F-9247-ADB3-70F325884CDF}" type="datetimeFigureOut">
              <a:rPr lang="en-US" smtClean="0"/>
              <a:t>4/1/18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DF2A9-E4D6-7E41-936E-39828094FD02}" type="slidenum">
              <a:rPr lang="en-US" smtClean="0"/>
              <a:t>‹#›</a:t>
            </a:fld>
            <a:endParaRPr lang="en-US"/>
          </a:p>
        </p:txBody>
      </p:sp>
    </p:spTree>
    <p:extLst>
      <p:ext uri="{BB962C8B-B14F-4D97-AF65-F5344CB8AC3E}">
        <p14:creationId xmlns:p14="http://schemas.microsoft.com/office/powerpoint/2010/main" val="6464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bi.gov/stats-services/publications/serial-murder/serial-murder-1#two"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nytimes.com/2016/06/16/world/americas/control-and-fear-what-mass-killings-and-domestic-violence-have-in-common.html" TargetMode="External"/><Relationship Id="rId5" Type="http://schemas.openxmlformats.org/officeDocument/2006/relationships/hyperlink" Target="http://en.wikipedia.org/wiki/Serial_killer" TargetMode="External"/><Relationship Id="rId4" Type="http://schemas.openxmlformats.org/officeDocument/2006/relationships/hyperlink" Target="http://en.wikipedia.org/wiki/Spree_kill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1</a:t>
            </a:fld>
            <a:endParaRPr lang="en-US"/>
          </a:p>
        </p:txBody>
      </p:sp>
    </p:spTree>
    <p:extLst>
      <p:ext uri="{BB962C8B-B14F-4D97-AF65-F5344CB8AC3E}">
        <p14:creationId xmlns:p14="http://schemas.microsoft.com/office/powerpoint/2010/main" val="170794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perpetrator took the lives of at least four people</a:t>
            </a:r>
            <a:r>
              <a:rPr lang="en-US" sz="1200" b="0" i="0" kern="1200" dirty="0">
                <a:solidFill>
                  <a:schemeClr val="tx1"/>
                </a:solidFill>
                <a:effectLst/>
                <a:latin typeface="+mn-lt"/>
                <a:ea typeface="+mn-ea"/>
                <a:cs typeface="+mn-cs"/>
              </a:rPr>
              <a:t>. A 2008 </a:t>
            </a:r>
            <a:r>
              <a:rPr lang="en-US" sz="1200" b="0" i="0" u="none" strike="noStrike" kern="1200" dirty="0">
                <a:solidFill>
                  <a:schemeClr val="tx1"/>
                </a:solidFill>
                <a:effectLst/>
                <a:latin typeface="+mn-lt"/>
                <a:ea typeface="+mn-ea"/>
                <a:cs typeface="+mn-cs"/>
                <a:hlinkClick r:id="rId3"/>
              </a:rPr>
              <a:t>FBI </a:t>
            </a:r>
            <a:r>
              <a:rPr lang="en-US" sz="1200" b="0" i="0" u="none" strike="noStrike" kern="1200" dirty="0" err="1">
                <a:solidFill>
                  <a:schemeClr val="tx1"/>
                </a:solidFill>
                <a:effectLst/>
                <a:latin typeface="+mn-lt"/>
                <a:ea typeface="+mn-ea"/>
                <a:cs typeface="+mn-cs"/>
                <a:hlinkClick r:id="rId3"/>
              </a:rPr>
              <a:t>report</a:t>
            </a:r>
            <a:r>
              <a:rPr lang="en-US" sz="1200" b="0" i="0" kern="1200" dirty="0" err="1">
                <a:solidFill>
                  <a:schemeClr val="tx1"/>
                </a:solidFill>
                <a:effectLst/>
                <a:latin typeface="+mn-lt"/>
                <a:ea typeface="+mn-ea"/>
                <a:cs typeface="+mn-cs"/>
              </a:rPr>
              <a:t>identifies</a:t>
            </a:r>
            <a:r>
              <a:rPr lang="en-US" sz="1200" b="0" i="0" kern="1200" dirty="0">
                <a:solidFill>
                  <a:schemeClr val="tx1"/>
                </a:solidFill>
                <a:effectLst/>
                <a:latin typeface="+mn-lt"/>
                <a:ea typeface="+mn-ea"/>
                <a:cs typeface="+mn-cs"/>
              </a:rPr>
              <a:t> an individual as a mass murderer—versus a </a:t>
            </a:r>
            <a:r>
              <a:rPr lang="en-US" sz="1200" b="0" i="0" u="none" strike="noStrike" kern="1200" dirty="0">
                <a:solidFill>
                  <a:schemeClr val="tx1"/>
                </a:solidFill>
                <a:effectLst/>
                <a:latin typeface="+mn-lt"/>
                <a:ea typeface="+mn-ea"/>
                <a:cs typeface="+mn-cs"/>
                <a:hlinkClick r:id="rId4"/>
              </a:rPr>
              <a:t>spree killer</a:t>
            </a:r>
            <a:r>
              <a:rPr lang="en-US" sz="1200" b="0" i="0" kern="1200" dirty="0">
                <a:solidFill>
                  <a:schemeClr val="tx1"/>
                </a:solidFill>
                <a:effectLst/>
                <a:latin typeface="+mn-lt"/>
                <a:ea typeface="+mn-ea"/>
                <a:cs typeface="+mn-cs"/>
              </a:rPr>
              <a:t> or a </a:t>
            </a:r>
            <a:r>
              <a:rPr lang="en-US" sz="1200" b="0" i="0" u="none" strike="noStrike" kern="1200" dirty="0">
                <a:solidFill>
                  <a:schemeClr val="tx1"/>
                </a:solidFill>
                <a:effectLst/>
                <a:latin typeface="+mn-lt"/>
                <a:ea typeface="+mn-ea"/>
                <a:cs typeface="+mn-cs"/>
                <a:hlinkClick r:id="rId5"/>
              </a:rPr>
              <a:t>serial killer</a:t>
            </a:r>
            <a:r>
              <a:rPr lang="en-US" sz="1200" b="0" i="0" kern="1200" dirty="0">
                <a:solidFill>
                  <a:schemeClr val="tx1"/>
                </a:solidFill>
                <a:effectLst/>
                <a:latin typeface="+mn-lt"/>
                <a:ea typeface="+mn-ea"/>
                <a:cs typeface="+mn-cs"/>
              </a:rPr>
              <a:t>—if he kills four or more people in a single incident (not including himself), typically in a single location. (*In 2013, the US government’s fatality baseline was revised down to three.)</a:t>
            </a:r>
          </a:p>
          <a:p>
            <a:r>
              <a:rPr lang="en-US" sz="1200" b="1" i="0" kern="1200" dirty="0">
                <a:solidFill>
                  <a:schemeClr val="tx1"/>
                </a:solidFill>
                <a:effectLst/>
                <a:latin typeface="+mn-lt"/>
                <a:ea typeface="+mn-ea"/>
                <a:cs typeface="+mn-cs"/>
              </a:rPr>
              <a:t>The killings were carried out by a lone shooter</a:t>
            </a:r>
            <a:r>
              <a:rPr lang="en-US" sz="1200" b="0" i="0" kern="1200" dirty="0">
                <a:solidFill>
                  <a:schemeClr val="tx1"/>
                </a:solidFill>
                <a:effectLst/>
                <a:latin typeface="+mn-lt"/>
                <a:ea typeface="+mn-ea"/>
                <a:cs typeface="+mn-cs"/>
              </a:rPr>
              <a:t>. (Except in the case of the Columbine massacre and the Westside Middle School killings, which involved two shooters.)</a:t>
            </a:r>
          </a:p>
          <a:p>
            <a:r>
              <a:rPr lang="en-US" sz="1200" b="1" i="0" kern="1200" dirty="0">
                <a:solidFill>
                  <a:schemeClr val="tx1"/>
                </a:solidFill>
                <a:effectLst/>
                <a:latin typeface="+mn-lt"/>
                <a:ea typeface="+mn-ea"/>
                <a:cs typeface="+mn-cs"/>
              </a:rPr>
              <a:t>The shootings occurred in a public place. </a:t>
            </a:r>
            <a:r>
              <a:rPr lang="en-US" sz="1200" b="0" i="0" kern="1200" dirty="0">
                <a:solidFill>
                  <a:schemeClr val="tx1"/>
                </a:solidFill>
                <a:effectLst/>
                <a:latin typeface="+mn-lt"/>
                <a:ea typeface="+mn-ea"/>
                <a:cs typeface="+mn-cs"/>
              </a:rPr>
              <a:t>(Except in the case of a party on private property in Crandon, Wisconsin, and another in Seattle, where crowds of strangers had gathered.) Crimes primarily related to gang activity or armed robbery are not included, nor are mass killings that took place in private homes (often stemming from </a:t>
            </a:r>
            <a:r>
              <a:rPr lang="en-US" sz="1200" b="0" i="0" u="none" strike="noStrike" kern="1200" dirty="0">
                <a:solidFill>
                  <a:schemeClr val="tx1"/>
                </a:solidFill>
                <a:effectLst/>
                <a:latin typeface="+mn-lt"/>
                <a:ea typeface="+mn-ea"/>
                <a:cs typeface="+mn-cs"/>
                <a:hlinkClick r:id="rId6"/>
              </a:rPr>
              <a:t>domestic violence</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Perpetrators who died or were wounded </a:t>
            </a:r>
            <a:r>
              <a:rPr lang="en-US" sz="1200" b="0" i="0" kern="1200" dirty="0">
                <a:solidFill>
                  <a:schemeClr val="tx1"/>
                </a:solidFill>
                <a:effectLst/>
                <a:latin typeface="+mn-lt"/>
                <a:ea typeface="+mn-ea"/>
                <a:cs typeface="+mn-cs"/>
              </a:rPr>
              <a:t>during the attack are not included in the victim counts.</a:t>
            </a:r>
          </a:p>
          <a:p>
            <a:r>
              <a:rPr lang="en-US" sz="1200" b="1" i="0" kern="1200" dirty="0">
                <a:solidFill>
                  <a:schemeClr val="tx1"/>
                </a:solidFill>
                <a:effectLst/>
                <a:latin typeface="+mn-lt"/>
                <a:ea typeface="+mn-ea"/>
                <a:cs typeface="+mn-cs"/>
              </a:rPr>
              <a:t>We included a handful of cases also known as “spree killings“</a:t>
            </a:r>
            <a:r>
              <a:rPr lang="en-US" sz="1200" b="0" i="0" kern="1200" dirty="0">
                <a:solidFill>
                  <a:schemeClr val="tx1"/>
                </a:solidFill>
                <a:effectLst/>
                <a:latin typeface="+mn-lt"/>
                <a:ea typeface="+mn-ea"/>
                <a:cs typeface="+mn-cs"/>
              </a:rPr>
              <a:t>—cases in which the killings occurred in more than one location over a short period of time, that otherwise fit the above criteria.</a:t>
            </a:r>
          </a:p>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2</a:t>
            </a:fld>
            <a:endParaRPr lang="en-US"/>
          </a:p>
        </p:txBody>
      </p:sp>
    </p:spTree>
    <p:extLst>
      <p:ext uri="{BB962C8B-B14F-4D97-AF65-F5344CB8AC3E}">
        <p14:creationId xmlns:p14="http://schemas.microsoft.com/office/powerpoint/2010/main" val="374524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POOJITA</a:t>
            </a:r>
          </a:p>
          <a:p>
            <a:endParaRPr lang="en-US" dirty="0"/>
          </a:p>
          <a:p>
            <a:r>
              <a:rPr lang="en-US" dirty="0"/>
              <a:t>Data Exploration :    •    Data Semantics     •    Number of fields     •    Data Types     •    Data Sampling Data Cleaning :     •    Selection of relevant Data     •    Removing Missing Values     •    Normalizing Data     •    Structuring data Data Analysis:     •    Inferences     •    Key Trends     •    Correlations    •    Visualizations[12:07 AM]</a:t>
            </a:r>
          </a:p>
        </p:txBody>
      </p:sp>
      <p:sp>
        <p:nvSpPr>
          <p:cNvPr id="4" name="Slide Number Placeholder 3"/>
          <p:cNvSpPr>
            <a:spLocks noGrp="1"/>
          </p:cNvSpPr>
          <p:nvPr>
            <p:ph type="sldNum" sz="quarter" idx="10"/>
          </p:nvPr>
        </p:nvSpPr>
        <p:spPr/>
        <p:txBody>
          <a:bodyPr/>
          <a:lstStyle/>
          <a:p>
            <a:fld id="{4E4DF2A9-E4D6-7E41-936E-39828094FD02}" type="slidenum">
              <a:rPr lang="en-US" smtClean="0"/>
              <a:t>3</a:t>
            </a:fld>
            <a:endParaRPr lang="en-US"/>
          </a:p>
        </p:txBody>
      </p:sp>
    </p:spTree>
    <p:extLst>
      <p:ext uri="{BB962C8B-B14F-4D97-AF65-F5344CB8AC3E}">
        <p14:creationId xmlns:p14="http://schemas.microsoft.com/office/powerpoint/2010/main" val="44587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4DF2A9-E4D6-7E41-936E-39828094FD02}" type="slidenum">
              <a:rPr lang="en-US" smtClean="0"/>
              <a:t>4</a:t>
            </a:fld>
            <a:endParaRPr lang="en-US"/>
          </a:p>
        </p:txBody>
      </p:sp>
    </p:spTree>
    <p:extLst>
      <p:ext uri="{BB962C8B-B14F-4D97-AF65-F5344CB8AC3E}">
        <p14:creationId xmlns:p14="http://schemas.microsoft.com/office/powerpoint/2010/main" val="146501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A1405A22-D156-B04B-828E-CAA9A9C78D7B}" type="datetimeFigureOut">
              <a:rPr lang="en-US" smtClean="0"/>
              <a:t>4/1/18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257300"/>
            <a:ext cx="407988" cy="524041"/>
          </a:xfrm>
        </p:spPr>
        <p:txBody>
          <a:bodyPr/>
          <a:lstStyle>
            <a:lvl1pPr algn="r">
              <a:defRPr>
                <a:solidFill>
                  <a:schemeClr val="bg2"/>
                </a:solidFill>
              </a:defRPr>
            </a:lvl1pPr>
          </a:lstStyle>
          <a:p>
            <a:fld id="{5C4D7AB4-9CCA-7D44-A2AD-1108EE5A8C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05A22-D156-B04B-828E-CAA9A9C78D7B}" type="datetimeFigureOut">
              <a:rPr lang="en-US" smtClean="0"/>
              <a:t>4/1/18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A1405A22-D156-B04B-828E-CAA9A9C78D7B}" type="datetimeFigureOut">
              <a:rPr lang="en-US" smtClean="0"/>
              <a:t>4/1/18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5C4D7AB4-9CCA-7D44-A2AD-1108EE5A8CEF}"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p:cNvSpPr>
            <a:spLocks noGrp="1"/>
          </p:cNvSpPr>
          <p:nvPr>
            <p:ph type="ftr" sz="quarter" idx="11"/>
          </p:nvPr>
        </p:nvSpPr>
        <p:spPr/>
        <p:txBody>
          <a:bodyPr/>
          <a:lstStyle/>
          <a:p>
            <a:endParaRPr lang="en-US"/>
          </a:p>
        </p:txBody>
      </p:sp>
      <p:sp>
        <p:nvSpPr>
          <p:cNvPr id="13" name="Slide Number Placeholder 12"/>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A1405A22-D156-B04B-828E-CAA9A9C78D7B}" type="datetimeFigureOut">
              <a:rPr lang="en-US" smtClean="0"/>
              <a:t>4/1/18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C4D7AB4-9CCA-7D44-A2AD-1108EE5A8CEF}"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405A22-D156-B04B-828E-CAA9A9C78D7B}"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405A22-D156-B04B-828E-CAA9A9C78D7B}" type="datetimeFigureOut">
              <a:rPr lang="en-US" smtClean="0"/>
              <a:t>4/1/18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05A22-D156-B04B-828E-CAA9A9C78D7B}" type="datetimeFigureOut">
              <a:rPr lang="en-US" smtClean="0"/>
              <a:t>4/1/18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05A22-D156-B04B-828E-CAA9A9C78D7B}" type="datetimeFigureOut">
              <a:rPr lang="en-US" smtClean="0"/>
              <a:t>4/1/18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05A22-D156-B04B-828E-CAA9A9C78D7B}" type="datetimeFigureOut">
              <a:rPr lang="en-US" smtClean="0"/>
              <a:t>4/1/18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05A22-D156-B04B-828E-CAA9A9C78D7B}" type="datetimeFigureOut">
              <a:rPr lang="en-US" smtClean="0"/>
              <a:t>4/1/18</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C4D7AB4-9CCA-7D44-A2AD-1108EE5A8C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1405A22-D156-B04B-828E-CAA9A9C78D7B}" type="datetimeFigureOut">
              <a:rPr lang="en-US" smtClean="0"/>
              <a:t>4/1/18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C4D7AB4-9CCA-7D44-A2AD-1108EE5A8CEF}"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337690"/>
      </p:ext>
    </p:extLst>
  </p:cSld>
  <p:clrMap bg1="lt1" tx1="dk1" bg2="lt2" tx2="dk2" accent1="accent1" accent2="accent2" accent3="accent3" accent4="accent4" accent5="accent5" accent6="accent6" hlink="hlink" folHlink="folHlink"/>
  <p:sldLayoutIdLst>
    <p:sldLayoutId id="2147484240"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422" y="1304309"/>
            <a:ext cx="11389848" cy="4632037"/>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r>
              <a:rPr lang="en-US" sz="4000" dirty="0"/>
              <a:t>The rise of </a:t>
            </a:r>
          </a:p>
          <a:p>
            <a:pPr algn="ctr">
              <a:defRPr sz="1600" b="1" i="0" u="none" strike="noStrike" kern="1200" cap="all" spc="120" normalizeH="0" baseline="0">
                <a:solidFill>
                  <a:prstClr val="black">
                    <a:lumMod val="65000"/>
                    <a:lumOff val="35000"/>
                  </a:prstClr>
                </a:solidFill>
                <a:latin typeface="+mn-lt"/>
                <a:ea typeface="+mn-ea"/>
                <a:cs typeface="+mn-cs"/>
              </a:defRPr>
            </a:pPr>
            <a:r>
              <a:rPr lang="en-US" sz="4000" dirty="0"/>
              <a:t>US MASS SHOOTINGS</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4000" dirty="0"/>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4000" dirty="0"/>
          </a:p>
          <a:p>
            <a:pPr algn="ctr">
              <a:defRPr sz="1600" b="1" i="0" u="none" strike="noStrike" kern="1200" cap="all" spc="120" normalizeH="0" baseline="0">
                <a:solidFill>
                  <a:prstClr val="black">
                    <a:lumMod val="65000"/>
                    <a:lumOff val="35000"/>
                  </a:prstClr>
                </a:solidFill>
                <a:latin typeface="+mn-lt"/>
                <a:ea typeface="+mn-ea"/>
                <a:cs typeface="+mn-cs"/>
              </a:defRPr>
            </a:pPr>
            <a:r>
              <a:rPr lang="en-US" sz="2500" dirty="0"/>
              <a:t>BY: HARRY, POOJITA, RISHA, VERLISA</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r>
              <a:rPr lang="en-US" sz="1600" dirty="0"/>
              <a:t>APRIL 02, 2018</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r>
              <a:rPr lang="en-US" sz="1400" dirty="0"/>
              <a:t>UCB </a:t>
            </a:r>
            <a:r>
              <a:rPr lang="en-US" sz="1400" dirty="0" err="1"/>
              <a:t>bootcamp</a:t>
            </a:r>
            <a:r>
              <a:rPr lang="en-US" sz="1400" dirty="0"/>
              <a:t>, DATA ANALYTICS</a:t>
            </a:r>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a:p>
            <a:pPr algn="ctr">
              <a:defRPr sz="1600" b="1" i="0" u="none" strike="noStrike" kern="1200" cap="all" spc="120" normalizeH="0" baseline="0">
                <a:solidFill>
                  <a:prstClr val="black">
                    <a:lumMod val="65000"/>
                    <a:lumOff val="35000"/>
                  </a:prstClr>
                </a:solidFill>
                <a:latin typeface="+mn-lt"/>
                <a:ea typeface="+mn-ea"/>
                <a:cs typeface="+mn-cs"/>
              </a:defRPr>
            </a:pP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485"/>
            <a:ext cx="4748463" cy="1521515"/>
          </a:xfrm>
          <a:prstGeom prst="rect">
            <a:avLst/>
          </a:prstGeom>
        </p:spPr>
      </p:pic>
    </p:spTree>
    <p:extLst>
      <p:ext uri="{BB962C8B-B14F-4D97-AF65-F5344CB8AC3E}">
        <p14:creationId xmlns:p14="http://schemas.microsoft.com/office/powerpoint/2010/main" val="58852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6685579"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US MASS SHOOTINGS DATASET</a:t>
            </a:r>
          </a:p>
        </p:txBody>
      </p:sp>
      <p:sp>
        <p:nvSpPr>
          <p:cNvPr id="7" name="TextBox 6">
            <a:extLst>
              <a:ext uri="{FF2B5EF4-FFF2-40B4-BE49-F238E27FC236}">
                <a16:creationId xmlns:a16="http://schemas.microsoft.com/office/drawing/2014/main" id="{9301761B-E055-B547-AF00-3AC10D32BFAF}"/>
              </a:ext>
            </a:extLst>
          </p:cNvPr>
          <p:cNvSpPr txBox="1"/>
          <p:nvPr/>
        </p:nvSpPr>
        <p:spPr>
          <a:xfrm>
            <a:off x="9501778" y="1808099"/>
            <a:ext cx="2943434" cy="400110"/>
          </a:xfrm>
          <a:prstGeom prst="rect">
            <a:avLst/>
          </a:prstGeom>
          <a:noFill/>
        </p:spPr>
        <p:txBody>
          <a:bodyPr wrap="square" rtlCol="0">
            <a:spAutoFit/>
          </a:bodyPr>
          <a:lstStyle/>
          <a:p>
            <a:r>
              <a:rPr lang="en-US" sz="2000" b="1" dirty="0">
                <a:solidFill>
                  <a:schemeClr val="accent1"/>
                </a:solidFill>
              </a:rPr>
              <a:t>1982-2018 (36 years)</a:t>
            </a:r>
          </a:p>
        </p:txBody>
      </p:sp>
      <p:sp>
        <p:nvSpPr>
          <p:cNvPr id="12" name="TextBox 11">
            <a:extLst>
              <a:ext uri="{FF2B5EF4-FFF2-40B4-BE49-F238E27FC236}">
                <a16:creationId xmlns:a16="http://schemas.microsoft.com/office/drawing/2014/main" id="{CCA6CC3E-FBBF-1545-A912-249B8D3D6A58}"/>
              </a:ext>
            </a:extLst>
          </p:cNvPr>
          <p:cNvSpPr txBox="1"/>
          <p:nvPr/>
        </p:nvSpPr>
        <p:spPr>
          <a:xfrm>
            <a:off x="9501778" y="2839970"/>
            <a:ext cx="2245360" cy="400110"/>
          </a:xfrm>
          <a:prstGeom prst="rect">
            <a:avLst/>
          </a:prstGeom>
          <a:noFill/>
        </p:spPr>
        <p:txBody>
          <a:bodyPr wrap="square" rtlCol="0">
            <a:spAutoFit/>
          </a:bodyPr>
          <a:lstStyle/>
          <a:p>
            <a:r>
              <a:rPr lang="en-US" sz="2000" b="1" dirty="0">
                <a:solidFill>
                  <a:schemeClr val="accent1"/>
                </a:solidFill>
              </a:rPr>
              <a:t>98</a:t>
            </a:r>
          </a:p>
        </p:txBody>
      </p:sp>
      <p:sp>
        <p:nvSpPr>
          <p:cNvPr id="22" name="TextBox 21">
            <a:extLst>
              <a:ext uri="{FF2B5EF4-FFF2-40B4-BE49-F238E27FC236}">
                <a16:creationId xmlns:a16="http://schemas.microsoft.com/office/drawing/2014/main" id="{D6F78454-DDF4-A54A-B4DD-09BA92F570A6}"/>
              </a:ext>
            </a:extLst>
          </p:cNvPr>
          <p:cNvSpPr txBox="1"/>
          <p:nvPr/>
        </p:nvSpPr>
        <p:spPr>
          <a:xfrm>
            <a:off x="7422673" y="1808099"/>
            <a:ext cx="2245360" cy="400110"/>
          </a:xfrm>
          <a:prstGeom prst="rect">
            <a:avLst/>
          </a:prstGeom>
          <a:noFill/>
        </p:spPr>
        <p:txBody>
          <a:bodyPr wrap="square" rtlCol="0">
            <a:spAutoFit/>
          </a:bodyPr>
          <a:lstStyle/>
          <a:p>
            <a:r>
              <a:rPr lang="en-US" sz="2000" b="1" i="1" dirty="0"/>
              <a:t>Timeframe:</a:t>
            </a:r>
          </a:p>
        </p:txBody>
      </p:sp>
      <p:sp>
        <p:nvSpPr>
          <p:cNvPr id="23" name="TextBox 22">
            <a:extLst>
              <a:ext uri="{FF2B5EF4-FFF2-40B4-BE49-F238E27FC236}">
                <a16:creationId xmlns:a16="http://schemas.microsoft.com/office/drawing/2014/main" id="{D5C0B226-59B9-154B-BAB8-7B440387B4E5}"/>
              </a:ext>
            </a:extLst>
          </p:cNvPr>
          <p:cNvSpPr txBox="1"/>
          <p:nvPr/>
        </p:nvSpPr>
        <p:spPr>
          <a:xfrm>
            <a:off x="7667436" y="2806712"/>
            <a:ext cx="1407622" cy="400110"/>
          </a:xfrm>
          <a:prstGeom prst="rect">
            <a:avLst/>
          </a:prstGeom>
          <a:noFill/>
        </p:spPr>
        <p:txBody>
          <a:bodyPr wrap="square" rtlCol="0">
            <a:spAutoFit/>
          </a:bodyPr>
          <a:lstStyle/>
          <a:p>
            <a:r>
              <a:rPr lang="en-US" sz="2000" b="1" i="1" dirty="0"/>
              <a:t>Incidents:</a:t>
            </a:r>
          </a:p>
        </p:txBody>
      </p:sp>
      <p:sp>
        <p:nvSpPr>
          <p:cNvPr id="16" name="TextBox 15">
            <a:extLst>
              <a:ext uri="{FF2B5EF4-FFF2-40B4-BE49-F238E27FC236}">
                <a16:creationId xmlns:a16="http://schemas.microsoft.com/office/drawing/2014/main" id="{9DEA1E27-E8CA-7243-8B15-79F038001F33}"/>
              </a:ext>
            </a:extLst>
          </p:cNvPr>
          <p:cNvSpPr txBox="1"/>
          <p:nvPr/>
        </p:nvSpPr>
        <p:spPr>
          <a:xfrm>
            <a:off x="7667436" y="3805325"/>
            <a:ext cx="1407622" cy="400110"/>
          </a:xfrm>
          <a:prstGeom prst="rect">
            <a:avLst/>
          </a:prstGeom>
          <a:noFill/>
        </p:spPr>
        <p:txBody>
          <a:bodyPr wrap="square" rtlCol="0">
            <a:spAutoFit/>
          </a:bodyPr>
          <a:lstStyle/>
          <a:p>
            <a:r>
              <a:rPr lang="en-US" sz="2000" b="1" i="1" dirty="0"/>
              <a:t>Fatalities:</a:t>
            </a:r>
          </a:p>
        </p:txBody>
      </p:sp>
      <p:sp>
        <p:nvSpPr>
          <p:cNvPr id="17" name="TextBox 16">
            <a:extLst>
              <a:ext uri="{FF2B5EF4-FFF2-40B4-BE49-F238E27FC236}">
                <a16:creationId xmlns:a16="http://schemas.microsoft.com/office/drawing/2014/main" id="{0D5B96DC-F8F0-134C-A5AE-6D8EC660F3CA}"/>
              </a:ext>
            </a:extLst>
          </p:cNvPr>
          <p:cNvSpPr txBox="1"/>
          <p:nvPr/>
        </p:nvSpPr>
        <p:spPr>
          <a:xfrm>
            <a:off x="7841542" y="4807276"/>
            <a:ext cx="1407622" cy="400110"/>
          </a:xfrm>
          <a:prstGeom prst="rect">
            <a:avLst/>
          </a:prstGeom>
          <a:noFill/>
        </p:spPr>
        <p:txBody>
          <a:bodyPr wrap="square" rtlCol="0">
            <a:spAutoFit/>
          </a:bodyPr>
          <a:lstStyle/>
          <a:p>
            <a:r>
              <a:rPr lang="en-US" sz="2000" b="1" i="1" dirty="0"/>
              <a:t>Victims:</a:t>
            </a:r>
          </a:p>
        </p:txBody>
      </p:sp>
      <p:sp>
        <p:nvSpPr>
          <p:cNvPr id="18" name="TextBox 17">
            <a:extLst>
              <a:ext uri="{FF2B5EF4-FFF2-40B4-BE49-F238E27FC236}">
                <a16:creationId xmlns:a16="http://schemas.microsoft.com/office/drawing/2014/main" id="{80B71147-4F90-9340-9075-BBC25BF5833D}"/>
              </a:ext>
            </a:extLst>
          </p:cNvPr>
          <p:cNvSpPr txBox="1"/>
          <p:nvPr/>
        </p:nvSpPr>
        <p:spPr>
          <a:xfrm>
            <a:off x="9501778" y="4767520"/>
            <a:ext cx="2245360" cy="400110"/>
          </a:xfrm>
          <a:prstGeom prst="rect">
            <a:avLst/>
          </a:prstGeom>
          <a:noFill/>
        </p:spPr>
        <p:txBody>
          <a:bodyPr wrap="square" rtlCol="0">
            <a:spAutoFit/>
          </a:bodyPr>
          <a:lstStyle/>
          <a:p>
            <a:r>
              <a:rPr lang="en-US" sz="2000" b="1" dirty="0">
                <a:solidFill>
                  <a:schemeClr val="accent1"/>
                </a:solidFill>
              </a:rPr>
              <a:t>2,248</a:t>
            </a:r>
          </a:p>
        </p:txBody>
      </p:sp>
      <p:sp>
        <p:nvSpPr>
          <p:cNvPr id="19" name="TextBox 18">
            <a:extLst>
              <a:ext uri="{FF2B5EF4-FFF2-40B4-BE49-F238E27FC236}">
                <a16:creationId xmlns:a16="http://schemas.microsoft.com/office/drawing/2014/main" id="{CC6EAB83-0057-1B43-A457-592DB5C8B3FC}"/>
              </a:ext>
            </a:extLst>
          </p:cNvPr>
          <p:cNvSpPr txBox="1"/>
          <p:nvPr/>
        </p:nvSpPr>
        <p:spPr>
          <a:xfrm>
            <a:off x="9501778" y="3871841"/>
            <a:ext cx="2245360" cy="400110"/>
          </a:xfrm>
          <a:prstGeom prst="rect">
            <a:avLst/>
          </a:prstGeom>
          <a:noFill/>
        </p:spPr>
        <p:txBody>
          <a:bodyPr wrap="square" rtlCol="0">
            <a:spAutoFit/>
          </a:bodyPr>
          <a:lstStyle/>
          <a:p>
            <a:r>
              <a:rPr lang="en-US" sz="2000" b="1" dirty="0">
                <a:solidFill>
                  <a:schemeClr val="accent1"/>
                </a:solidFill>
              </a:rPr>
              <a:t>819</a:t>
            </a:r>
          </a:p>
        </p:txBody>
      </p:sp>
      <p:sp>
        <p:nvSpPr>
          <p:cNvPr id="6" name="TextBox 5">
            <a:extLst>
              <a:ext uri="{FF2B5EF4-FFF2-40B4-BE49-F238E27FC236}">
                <a16:creationId xmlns:a16="http://schemas.microsoft.com/office/drawing/2014/main" id="{D5CFA602-CA55-584D-AD51-CF4D428DDD7F}"/>
              </a:ext>
            </a:extLst>
          </p:cNvPr>
          <p:cNvSpPr txBox="1"/>
          <p:nvPr/>
        </p:nvSpPr>
        <p:spPr>
          <a:xfrm>
            <a:off x="658570" y="1808099"/>
            <a:ext cx="5617028" cy="4247317"/>
          </a:xfrm>
          <a:prstGeom prst="rect">
            <a:avLst/>
          </a:prstGeom>
          <a:noFill/>
        </p:spPr>
        <p:txBody>
          <a:bodyPr wrap="square" rtlCol="0">
            <a:spAutoFit/>
          </a:bodyPr>
          <a:lstStyle/>
          <a:p>
            <a:r>
              <a:rPr lang="en-US" b="1" dirty="0"/>
              <a:t>The perpetrator took the lives of at least four people</a:t>
            </a:r>
          </a:p>
          <a:p>
            <a:endParaRPr lang="en-US" b="1" dirty="0"/>
          </a:p>
          <a:p>
            <a:endParaRPr lang="en-US" b="1" dirty="0"/>
          </a:p>
          <a:p>
            <a:r>
              <a:rPr lang="en-US" b="1" dirty="0"/>
              <a:t>The killings were carried out by a lone shooter</a:t>
            </a:r>
            <a:r>
              <a:rPr lang="en-US" dirty="0"/>
              <a:t>. </a:t>
            </a:r>
          </a:p>
          <a:p>
            <a:endParaRPr lang="en-US" dirty="0"/>
          </a:p>
          <a:p>
            <a:endParaRPr lang="en-US" dirty="0"/>
          </a:p>
          <a:p>
            <a:r>
              <a:rPr lang="en-US" b="1" dirty="0"/>
              <a:t>The shootings occurred in a public place. </a:t>
            </a:r>
          </a:p>
          <a:p>
            <a:endParaRPr lang="en-US" b="1" dirty="0"/>
          </a:p>
          <a:p>
            <a:endParaRPr lang="en-US" dirty="0"/>
          </a:p>
          <a:p>
            <a:r>
              <a:rPr lang="en-US" b="1" dirty="0"/>
              <a:t>Perpetrators who died or were wounded during the attack are not included in the victim counts.</a:t>
            </a:r>
          </a:p>
          <a:p>
            <a:endParaRPr lang="en-US" dirty="0"/>
          </a:p>
          <a:p>
            <a:endParaRPr lang="en-US" dirty="0"/>
          </a:p>
          <a:p>
            <a:r>
              <a:rPr lang="en-US" b="1" dirty="0"/>
              <a:t>Handful of cases also known as “spree killings“ </a:t>
            </a:r>
          </a:p>
          <a:p>
            <a:endParaRPr lang="en-US" dirty="0"/>
          </a:p>
        </p:txBody>
      </p:sp>
      <p:sp>
        <p:nvSpPr>
          <p:cNvPr id="8" name="Rectangle 7">
            <a:extLst>
              <a:ext uri="{FF2B5EF4-FFF2-40B4-BE49-F238E27FC236}">
                <a16:creationId xmlns:a16="http://schemas.microsoft.com/office/drawing/2014/main" id="{23E8D99E-D582-C641-8984-0678CDF1B82B}"/>
              </a:ext>
            </a:extLst>
          </p:cNvPr>
          <p:cNvSpPr/>
          <p:nvPr/>
        </p:nvSpPr>
        <p:spPr>
          <a:xfrm>
            <a:off x="7917744" y="5621223"/>
            <a:ext cx="886589" cy="369332"/>
          </a:xfrm>
          <a:prstGeom prst="rect">
            <a:avLst/>
          </a:prstGeom>
        </p:spPr>
        <p:txBody>
          <a:bodyPr wrap="none">
            <a:spAutoFit/>
          </a:bodyPr>
          <a:lstStyle/>
          <a:p>
            <a:r>
              <a:rPr lang="en-US" b="1" i="1" dirty="0"/>
              <a:t>States:</a:t>
            </a:r>
            <a:endParaRPr lang="en-US" dirty="0"/>
          </a:p>
        </p:txBody>
      </p:sp>
      <p:sp>
        <p:nvSpPr>
          <p:cNvPr id="27" name="TextBox 26">
            <a:extLst>
              <a:ext uri="{FF2B5EF4-FFF2-40B4-BE49-F238E27FC236}">
                <a16:creationId xmlns:a16="http://schemas.microsoft.com/office/drawing/2014/main" id="{797571C3-8013-2D4E-BD7A-2757F5A527F6}"/>
              </a:ext>
            </a:extLst>
          </p:cNvPr>
          <p:cNvSpPr txBox="1"/>
          <p:nvPr/>
        </p:nvSpPr>
        <p:spPr>
          <a:xfrm>
            <a:off x="9501778" y="5595586"/>
            <a:ext cx="2245360" cy="400110"/>
          </a:xfrm>
          <a:prstGeom prst="rect">
            <a:avLst/>
          </a:prstGeom>
          <a:noFill/>
        </p:spPr>
        <p:txBody>
          <a:bodyPr wrap="square" rtlCol="0">
            <a:spAutoFit/>
          </a:bodyPr>
          <a:lstStyle/>
          <a:p>
            <a:r>
              <a:rPr lang="en-US" sz="2000" b="1" dirty="0">
                <a:solidFill>
                  <a:schemeClr val="accent1"/>
                </a:solidFill>
              </a:rPr>
              <a:t>35</a:t>
            </a:r>
          </a:p>
        </p:txBody>
      </p:sp>
    </p:spTree>
    <p:extLst>
      <p:ext uri="{BB962C8B-B14F-4D97-AF65-F5344CB8AC3E}">
        <p14:creationId xmlns:p14="http://schemas.microsoft.com/office/powerpoint/2010/main" val="32970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4020" y="253905"/>
            <a:ext cx="4278399" cy="507831"/>
          </a:xfrm>
          <a:prstGeom prst="rect">
            <a:avLst/>
          </a:prstGeom>
        </p:spPr>
        <p:txBody>
          <a:bodyPr wrap="square">
            <a:spAutoFit/>
          </a:bodyPr>
          <a:lstStyle/>
          <a:p>
            <a:pPr>
              <a:defRPr sz="1600" b="1" i="0" u="none" strike="noStrike" kern="1200" cap="all" spc="120" normalizeH="0" baseline="0">
                <a:solidFill>
                  <a:prstClr val="black">
                    <a:lumMod val="65000"/>
                    <a:lumOff val="35000"/>
                  </a:prstClr>
                </a:solidFill>
                <a:latin typeface="+mn-lt"/>
                <a:ea typeface="+mn-ea"/>
                <a:cs typeface="+mn-cs"/>
              </a:defRPr>
            </a:pPr>
            <a:r>
              <a:rPr lang="en-US" sz="2700" dirty="0">
                <a:solidFill>
                  <a:schemeClr val="tx1">
                    <a:lumMod val="95000"/>
                  </a:schemeClr>
                </a:solidFill>
              </a:rPr>
              <a:t>PROJECT WORKFLOW</a:t>
            </a:r>
          </a:p>
        </p:txBody>
      </p:sp>
      <p:sp>
        <p:nvSpPr>
          <p:cNvPr id="14" name="Rectangle 13"/>
          <p:cNvSpPr/>
          <p:nvPr/>
        </p:nvSpPr>
        <p:spPr>
          <a:xfrm>
            <a:off x="736600" y="3379129"/>
            <a:ext cx="3369213" cy="38305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CLEANSING</a:t>
            </a:r>
          </a:p>
        </p:txBody>
      </p:sp>
      <p:sp>
        <p:nvSpPr>
          <p:cNvPr id="15" name="Rectangle 14"/>
          <p:cNvSpPr/>
          <p:nvPr/>
        </p:nvSpPr>
        <p:spPr>
          <a:xfrm>
            <a:off x="4219734" y="3394158"/>
            <a:ext cx="3432217" cy="34620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ANALYSIS</a:t>
            </a:r>
          </a:p>
        </p:txBody>
      </p:sp>
      <p:sp>
        <p:nvSpPr>
          <p:cNvPr id="16" name="Rectangle 15"/>
          <p:cNvSpPr/>
          <p:nvPr/>
        </p:nvSpPr>
        <p:spPr>
          <a:xfrm>
            <a:off x="7776858" y="3398364"/>
            <a:ext cx="3452022" cy="363822"/>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VISUALIZATION</a:t>
            </a:r>
          </a:p>
        </p:txBody>
      </p:sp>
      <p:cxnSp>
        <p:nvCxnSpPr>
          <p:cNvPr id="93" name="Straight Connector 92"/>
          <p:cNvCxnSpPr/>
          <p:nvPr/>
        </p:nvCxnSpPr>
        <p:spPr>
          <a:xfrm flipV="1">
            <a:off x="2421206" y="3762186"/>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898981" y="2930195"/>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cxnSpLocks/>
          </p:cNvCxnSpPr>
          <p:nvPr/>
        </p:nvCxnSpPr>
        <p:spPr>
          <a:xfrm flipV="1">
            <a:off x="6073715" y="3740363"/>
            <a:ext cx="0" cy="39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8966648" y="2847200"/>
            <a:ext cx="12760" cy="512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36600" y="1589110"/>
            <a:ext cx="0" cy="17707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4020" y="1312111"/>
            <a:ext cx="1818140" cy="307777"/>
          </a:xfrm>
          <a:prstGeom prst="rect">
            <a:avLst/>
          </a:prstGeom>
          <a:noFill/>
        </p:spPr>
        <p:txBody>
          <a:bodyPr wrap="square" rtlCol="0">
            <a:spAutoFit/>
          </a:bodyPr>
          <a:lstStyle/>
          <a:p>
            <a:r>
              <a:rPr lang="en-US" sz="1400" b="1" dirty="0">
                <a:solidFill>
                  <a:schemeClr val="accent5"/>
                </a:solidFill>
              </a:rPr>
              <a:t>DISCOVERY</a:t>
            </a:r>
          </a:p>
        </p:txBody>
      </p:sp>
      <p:cxnSp>
        <p:nvCxnSpPr>
          <p:cNvPr id="21" name="Straight Connector 20"/>
          <p:cNvCxnSpPr/>
          <p:nvPr/>
        </p:nvCxnSpPr>
        <p:spPr>
          <a:xfrm flipH="1" flipV="1">
            <a:off x="11219194" y="3762188"/>
            <a:ext cx="9685" cy="233040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463784" y="6092597"/>
            <a:ext cx="1662176" cy="307777"/>
          </a:xfrm>
          <a:prstGeom prst="rect">
            <a:avLst/>
          </a:prstGeom>
          <a:noFill/>
        </p:spPr>
        <p:txBody>
          <a:bodyPr wrap="square" rtlCol="0">
            <a:spAutoFit/>
          </a:bodyPr>
          <a:lstStyle/>
          <a:p>
            <a:r>
              <a:rPr lang="en-US" sz="1400" b="1" dirty="0">
                <a:solidFill>
                  <a:schemeClr val="accent5"/>
                </a:solidFill>
              </a:rPr>
              <a:t>CONCLUSIONS</a:t>
            </a:r>
          </a:p>
        </p:txBody>
      </p:sp>
      <p:sp>
        <p:nvSpPr>
          <p:cNvPr id="23" name="TextBox 22">
            <a:extLst>
              <a:ext uri="{FF2B5EF4-FFF2-40B4-BE49-F238E27FC236}">
                <a16:creationId xmlns:a16="http://schemas.microsoft.com/office/drawing/2014/main" id="{71BFA56C-9F3D-1D45-A146-E58BE9135AF6}"/>
              </a:ext>
            </a:extLst>
          </p:cNvPr>
          <p:cNvSpPr txBox="1"/>
          <p:nvPr/>
        </p:nvSpPr>
        <p:spPr>
          <a:xfrm>
            <a:off x="852014" y="2182102"/>
            <a:ext cx="1712400" cy="584775"/>
          </a:xfrm>
          <a:prstGeom prst="rect">
            <a:avLst/>
          </a:prstGeom>
          <a:noFill/>
        </p:spPr>
        <p:txBody>
          <a:bodyPr wrap="square" rtlCol="0">
            <a:spAutoFit/>
          </a:bodyPr>
          <a:lstStyle/>
          <a:p>
            <a:pPr algn="ctr"/>
            <a:r>
              <a:rPr lang="en-US" sz="1600" dirty="0"/>
              <a:t>Standardized data</a:t>
            </a:r>
          </a:p>
        </p:txBody>
      </p:sp>
      <p:cxnSp>
        <p:nvCxnSpPr>
          <p:cNvPr id="27" name="Straight Connector 26">
            <a:extLst>
              <a:ext uri="{FF2B5EF4-FFF2-40B4-BE49-F238E27FC236}">
                <a16:creationId xmlns:a16="http://schemas.microsoft.com/office/drawing/2014/main" id="{258E6ADA-5AC6-C348-9B87-8698465E05CE}"/>
              </a:ext>
            </a:extLst>
          </p:cNvPr>
          <p:cNvCxnSpPr/>
          <p:nvPr/>
        </p:nvCxnSpPr>
        <p:spPr>
          <a:xfrm flipV="1">
            <a:off x="3611381" y="2930195"/>
            <a:ext cx="0" cy="39579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4D0623-40A7-784C-8FE4-AB2D6B822F33}"/>
              </a:ext>
            </a:extLst>
          </p:cNvPr>
          <p:cNvSpPr txBox="1"/>
          <p:nvPr/>
        </p:nvSpPr>
        <p:spPr>
          <a:xfrm>
            <a:off x="1565006" y="4265559"/>
            <a:ext cx="1712400" cy="584775"/>
          </a:xfrm>
          <a:prstGeom prst="rect">
            <a:avLst/>
          </a:prstGeom>
          <a:noFill/>
        </p:spPr>
        <p:txBody>
          <a:bodyPr wrap="square" rtlCol="0">
            <a:spAutoFit/>
          </a:bodyPr>
          <a:lstStyle/>
          <a:p>
            <a:pPr algn="ctr"/>
            <a:r>
              <a:rPr lang="en-US" sz="1600" dirty="0"/>
              <a:t>Merged multiple datasets</a:t>
            </a:r>
          </a:p>
        </p:txBody>
      </p:sp>
      <p:sp>
        <p:nvSpPr>
          <p:cNvPr id="31" name="TextBox 30">
            <a:extLst>
              <a:ext uri="{FF2B5EF4-FFF2-40B4-BE49-F238E27FC236}">
                <a16:creationId xmlns:a16="http://schemas.microsoft.com/office/drawing/2014/main" id="{016F4B16-4BD8-6E4B-AD31-33573E16F748}"/>
              </a:ext>
            </a:extLst>
          </p:cNvPr>
          <p:cNvSpPr txBox="1"/>
          <p:nvPr/>
        </p:nvSpPr>
        <p:spPr>
          <a:xfrm>
            <a:off x="5118687" y="4189978"/>
            <a:ext cx="1712400" cy="584775"/>
          </a:xfrm>
          <a:prstGeom prst="rect">
            <a:avLst/>
          </a:prstGeom>
          <a:noFill/>
        </p:spPr>
        <p:txBody>
          <a:bodyPr wrap="square" rtlCol="0">
            <a:spAutoFit/>
          </a:bodyPr>
          <a:lstStyle/>
          <a:p>
            <a:pPr algn="ctr"/>
            <a:r>
              <a:rPr lang="en-US" sz="1600" dirty="0"/>
              <a:t>Determined key trends</a:t>
            </a:r>
          </a:p>
        </p:txBody>
      </p:sp>
      <p:sp>
        <p:nvSpPr>
          <p:cNvPr id="33" name="TextBox 32">
            <a:extLst>
              <a:ext uri="{FF2B5EF4-FFF2-40B4-BE49-F238E27FC236}">
                <a16:creationId xmlns:a16="http://schemas.microsoft.com/office/drawing/2014/main" id="{15F11B4E-231C-9141-9BB9-E25E1C5F7C44}"/>
              </a:ext>
            </a:extLst>
          </p:cNvPr>
          <p:cNvSpPr txBox="1"/>
          <p:nvPr/>
        </p:nvSpPr>
        <p:spPr>
          <a:xfrm>
            <a:off x="2716814" y="2367454"/>
            <a:ext cx="1712400" cy="584775"/>
          </a:xfrm>
          <a:prstGeom prst="rect">
            <a:avLst/>
          </a:prstGeom>
          <a:noFill/>
        </p:spPr>
        <p:txBody>
          <a:bodyPr wrap="square" rtlCol="0">
            <a:spAutoFit/>
          </a:bodyPr>
          <a:lstStyle/>
          <a:p>
            <a:pPr algn="ctr"/>
            <a:r>
              <a:rPr lang="en-US" sz="1600" dirty="0"/>
              <a:t>Determined what to do with </a:t>
            </a:r>
            <a:r>
              <a:rPr lang="en-US" sz="1600" dirty="0" err="1"/>
              <a:t>NaN</a:t>
            </a:r>
            <a:endParaRPr lang="en-US" sz="1600" dirty="0"/>
          </a:p>
        </p:txBody>
      </p:sp>
      <p:sp>
        <p:nvSpPr>
          <p:cNvPr id="36" name="TextBox 35">
            <a:extLst>
              <a:ext uri="{FF2B5EF4-FFF2-40B4-BE49-F238E27FC236}">
                <a16:creationId xmlns:a16="http://schemas.microsoft.com/office/drawing/2014/main" id="{9B5953DF-4BB1-6142-892A-B4E46543DD1D}"/>
              </a:ext>
            </a:extLst>
          </p:cNvPr>
          <p:cNvSpPr txBox="1"/>
          <p:nvPr/>
        </p:nvSpPr>
        <p:spPr>
          <a:xfrm>
            <a:off x="8123208" y="2058990"/>
            <a:ext cx="1712400" cy="830997"/>
          </a:xfrm>
          <a:prstGeom prst="rect">
            <a:avLst/>
          </a:prstGeom>
          <a:noFill/>
        </p:spPr>
        <p:txBody>
          <a:bodyPr wrap="square" rtlCol="0">
            <a:spAutoFit/>
          </a:bodyPr>
          <a:lstStyle/>
          <a:p>
            <a:pPr algn="ctr"/>
            <a:r>
              <a:rPr lang="en-US" sz="1600" dirty="0"/>
              <a:t>Summarized data into key visualizations</a:t>
            </a:r>
          </a:p>
        </p:txBody>
      </p:sp>
    </p:spTree>
    <p:extLst>
      <p:ext uri="{BB962C8B-B14F-4D97-AF65-F5344CB8AC3E}">
        <p14:creationId xmlns:p14="http://schemas.microsoft.com/office/powerpoint/2010/main" val="83694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295" y="307923"/>
            <a:ext cx="4592084" cy="553998"/>
          </a:xfrm>
          <a:prstGeom prst="rect">
            <a:avLst/>
          </a:prstGeom>
        </p:spPr>
        <p:txBody>
          <a:bodyPr wrap="square">
            <a:spAutoFit/>
          </a:bodyPr>
          <a:lstStyle/>
          <a:p>
            <a:pPr algn="ctr">
              <a:defRPr sz="1600" b="1" i="0" u="none" strike="noStrike" kern="1200" cap="all" spc="120" normalizeH="0" baseline="0">
                <a:solidFill>
                  <a:prstClr val="black">
                    <a:lumMod val="65000"/>
                    <a:lumOff val="35000"/>
                  </a:prstClr>
                </a:solidFill>
                <a:latin typeface="+mn-lt"/>
                <a:ea typeface="+mn-ea"/>
                <a:cs typeface="+mn-cs"/>
              </a:defRPr>
            </a:pPr>
            <a:r>
              <a:rPr lang="en-US" sz="3000" dirty="0">
                <a:solidFill>
                  <a:schemeClr val="tx1">
                    <a:lumMod val="95000"/>
                  </a:schemeClr>
                </a:solidFill>
              </a:rPr>
              <a:t>GITHUB REPOSITORY</a:t>
            </a:r>
          </a:p>
        </p:txBody>
      </p:sp>
      <p:sp>
        <p:nvSpPr>
          <p:cNvPr id="2" name="TextBox 1">
            <a:extLst>
              <a:ext uri="{FF2B5EF4-FFF2-40B4-BE49-F238E27FC236}">
                <a16:creationId xmlns:a16="http://schemas.microsoft.com/office/drawing/2014/main" id="{5FE13079-2CE9-DF4A-8D16-F3AFE11F74EF}"/>
              </a:ext>
            </a:extLst>
          </p:cNvPr>
          <p:cNvSpPr txBox="1"/>
          <p:nvPr/>
        </p:nvSpPr>
        <p:spPr>
          <a:xfrm>
            <a:off x="3473794" y="2845829"/>
            <a:ext cx="8317734" cy="369332"/>
          </a:xfrm>
          <a:prstGeom prst="rect">
            <a:avLst/>
          </a:prstGeom>
          <a:noFill/>
        </p:spPr>
        <p:txBody>
          <a:bodyPr wrap="square" rtlCol="0">
            <a:spAutoFit/>
          </a:bodyPr>
          <a:lstStyle/>
          <a:p>
            <a:r>
              <a:rPr lang="en-US" dirty="0"/>
              <a:t>https://</a:t>
            </a:r>
            <a:r>
              <a:rPr lang="en-US" dirty="0" err="1"/>
              <a:t>github.com</a:t>
            </a:r>
            <a:r>
              <a:rPr lang="en-US" dirty="0"/>
              <a:t>/shahrisha1/project2_usmassshootings</a:t>
            </a:r>
          </a:p>
        </p:txBody>
      </p:sp>
    </p:spTree>
    <p:extLst>
      <p:ext uri="{BB962C8B-B14F-4D97-AF65-F5344CB8AC3E}">
        <p14:creationId xmlns:p14="http://schemas.microsoft.com/office/powerpoint/2010/main" val="368211372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2287</TotalTime>
  <Words>182</Words>
  <Application>Microsoft Macintosh PowerPoint</Application>
  <PresentationFormat>Widescreen</PresentationFormat>
  <Paragraphs>59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Schoolbook</vt:lpstr>
      <vt:lpstr>Corbel</vt:lpstr>
      <vt:lpstr>Headlines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 Shah</dc:creator>
  <cp:lastModifiedBy>Risha Shah</cp:lastModifiedBy>
  <cp:revision>492</cp:revision>
  <cp:lastPrinted>2018-01-20T16:53:07Z</cp:lastPrinted>
  <dcterms:created xsi:type="dcterms:W3CDTF">2017-05-16T06:29:12Z</dcterms:created>
  <dcterms:modified xsi:type="dcterms:W3CDTF">2018-04-02T17:03:17Z</dcterms:modified>
</cp:coreProperties>
</file>