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tags/tag7.xml" ContentType="application/vnd.openxmlformats-officedocument.presentationml.tags+xml"/>
  <Override PartName="/ppt/notesSlides/notesSlide29.xml" ContentType="application/vnd.openxmlformats-officedocument.presentationml.notesSlide+xml"/>
  <Override PartName="/ppt/tags/tag8.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548" r:id="rId2"/>
    <p:sldId id="558" r:id="rId3"/>
    <p:sldId id="549" r:id="rId4"/>
    <p:sldId id="560" r:id="rId5"/>
    <p:sldId id="561" r:id="rId6"/>
    <p:sldId id="562" r:id="rId7"/>
    <p:sldId id="563" r:id="rId8"/>
    <p:sldId id="564" r:id="rId9"/>
    <p:sldId id="565" r:id="rId10"/>
    <p:sldId id="572" r:id="rId11"/>
    <p:sldId id="573" r:id="rId12"/>
    <p:sldId id="574" r:id="rId13"/>
    <p:sldId id="575" r:id="rId14"/>
    <p:sldId id="608" r:id="rId15"/>
    <p:sldId id="609" r:id="rId16"/>
    <p:sldId id="610" r:id="rId17"/>
    <p:sldId id="576" r:id="rId18"/>
    <p:sldId id="578" r:id="rId19"/>
    <p:sldId id="579" r:id="rId20"/>
    <p:sldId id="581" r:id="rId21"/>
    <p:sldId id="582" r:id="rId22"/>
    <p:sldId id="580" r:id="rId23"/>
    <p:sldId id="583" r:id="rId24"/>
    <p:sldId id="584" r:id="rId25"/>
    <p:sldId id="585" r:id="rId26"/>
    <p:sldId id="586" r:id="rId27"/>
    <p:sldId id="587" r:id="rId28"/>
    <p:sldId id="588" r:id="rId29"/>
    <p:sldId id="589" r:id="rId30"/>
    <p:sldId id="590" r:id="rId31"/>
    <p:sldId id="591" r:id="rId32"/>
    <p:sldId id="592" r:id="rId33"/>
    <p:sldId id="593" r:id="rId34"/>
    <p:sldId id="611" r:id="rId35"/>
    <p:sldId id="612" r:id="rId36"/>
    <p:sldId id="594" r:id="rId37"/>
    <p:sldId id="595" r:id="rId38"/>
    <p:sldId id="596" r:id="rId39"/>
    <p:sldId id="597" r:id="rId40"/>
    <p:sldId id="598" r:id="rId41"/>
    <p:sldId id="599" r:id="rId42"/>
    <p:sldId id="603" r:id="rId43"/>
    <p:sldId id="604" r:id="rId44"/>
    <p:sldId id="605" r:id="rId45"/>
    <p:sldId id="606" r:id="rId46"/>
    <p:sldId id="60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27" autoAdjust="0"/>
  </p:normalViewPr>
  <p:slideViewPr>
    <p:cSldViewPr>
      <p:cViewPr varScale="1">
        <p:scale>
          <a:sx n="59" d="100"/>
          <a:sy n="59" d="100"/>
        </p:scale>
        <p:origin x="14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13ED9-7442-4110-85C8-39E72E3878C4}" type="datetimeFigureOut">
              <a:rPr lang="en-US" smtClean="0"/>
              <a:pPr/>
              <a:t>6/25/2018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E79A3-5688-40D1-B9EE-B72CC9EBF16F}" type="slidenum">
              <a:rPr lang="en-US" smtClean="0"/>
              <a:pPr/>
              <a:t>‹#›</a:t>
            </a:fld>
            <a:endParaRPr lang="en-US"/>
          </a:p>
        </p:txBody>
      </p:sp>
    </p:spTree>
    <p:extLst>
      <p:ext uri="{BB962C8B-B14F-4D97-AF65-F5344CB8AC3E}">
        <p14:creationId xmlns:p14="http://schemas.microsoft.com/office/powerpoint/2010/main" val="201407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0E79A3-5688-40D1-B9EE-B72CC9EBF16F}" type="slidenum">
              <a:rPr lang="en-US" smtClean="0"/>
              <a:pPr/>
              <a:t>3</a:t>
            </a:fld>
            <a:endParaRPr lang="en-US"/>
          </a:p>
        </p:txBody>
      </p:sp>
    </p:spTree>
    <p:extLst>
      <p:ext uri="{BB962C8B-B14F-4D97-AF65-F5344CB8AC3E}">
        <p14:creationId xmlns:p14="http://schemas.microsoft.com/office/powerpoint/2010/main" val="65465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B1968852-077A-4A69-BA19-867DD2BF2F07}"/>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D2DFF230-8647-4DA1-ACA8-73AEEC2FF0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To run a Java program, you must define a </a:t>
            </a:r>
            <a:r>
              <a:rPr lang="en-US" altLang="en-US">
                <a:latin typeface="Courier New" panose="02070309020205020404" pitchFamily="49" charset="0"/>
                <a:cs typeface="Courier New" panose="02070309020205020404" pitchFamily="49" charset="0"/>
              </a:rPr>
              <a:t>main</a:t>
            </a:r>
            <a:r>
              <a:rPr lang="en-US" altLang="en-US"/>
              <a:t> method as shown in the slide. The </a:t>
            </a:r>
            <a:r>
              <a:rPr lang="en-US" altLang="en-US">
                <a:latin typeface="Courier New" panose="02070309020205020404" pitchFamily="49" charset="0"/>
                <a:cs typeface="Courier New" panose="02070309020205020404" pitchFamily="49" charset="0"/>
              </a:rPr>
              <a:t>main </a:t>
            </a:r>
            <a:r>
              <a:rPr lang="en-US" altLang="en-US"/>
              <a:t>method is automatically called when the class is called from the command line. </a:t>
            </a:r>
            <a:br>
              <a:rPr lang="en-US" altLang="en-US"/>
            </a:br>
            <a:r>
              <a:rPr lang="en-US" altLang="en-US"/>
              <a:t>Command-line arguments are passed to the program through </a:t>
            </a:r>
            <a:r>
              <a:rPr lang="en-US" altLang="en-US">
                <a:cs typeface="Arial" panose="020B0604020202020204" pitchFamily="34" charset="0"/>
              </a:rPr>
              <a:t>the </a:t>
            </a:r>
            <a:r>
              <a:rPr lang="en-US" altLang="en-US">
                <a:latin typeface="Courier New" panose="02070309020205020404" pitchFamily="49" charset="0"/>
                <a:cs typeface="Courier New" panose="02070309020205020404" pitchFamily="49" charset="0"/>
              </a:rPr>
              <a:t>args[]</a:t>
            </a:r>
            <a:r>
              <a:rPr lang="en-US" altLang="en-US">
                <a:cs typeface="Arial" panose="020B0604020202020204" pitchFamily="34" charset="0"/>
              </a:rPr>
              <a:t> </a:t>
            </a:r>
            <a:r>
              <a:rPr lang="en-US" altLang="en-US"/>
              <a:t>array.</a:t>
            </a:r>
          </a:p>
          <a:p>
            <a:pPr lvl="1"/>
            <a:r>
              <a:rPr lang="en-US" altLang="en-US" b="1"/>
              <a:t>Note:</a:t>
            </a:r>
            <a:r>
              <a:rPr lang="en-US" altLang="en-US"/>
              <a:t> A method that is modified with the keyword </a:t>
            </a:r>
            <a:r>
              <a:rPr lang="en-US" altLang="en-US">
                <a:latin typeface="Courier New" panose="02070309020205020404" pitchFamily="49" charset="0"/>
                <a:cs typeface="Courier New" panose="02070309020205020404" pitchFamily="49" charset="0"/>
              </a:rPr>
              <a:t>static</a:t>
            </a:r>
            <a:r>
              <a:rPr lang="en-US" altLang="en-US"/>
              <a:t> is invoked without a reference to a particular object. The class name is used instead. These methods are referred to as </a:t>
            </a:r>
            <a:r>
              <a:rPr lang="en-US" altLang="en-US" i="1"/>
              <a:t>class methods</a:t>
            </a:r>
            <a:r>
              <a:rPr lang="en-US" altLang="en-US"/>
              <a:t>. The </a:t>
            </a:r>
            <a:r>
              <a:rPr lang="en-US" altLang="en-US">
                <a:latin typeface="Courier New" panose="02070309020205020404" pitchFamily="49" charset="0"/>
                <a:cs typeface="Courier New" panose="02070309020205020404" pitchFamily="49" charset="0"/>
              </a:rPr>
              <a:t>main</a:t>
            </a:r>
            <a:r>
              <a:rPr lang="en-US" altLang="en-US"/>
              <a:t> method is a special method that is invoked when this class is run using the Java runtime.</a:t>
            </a:r>
          </a:p>
        </p:txBody>
      </p:sp>
      <p:sp>
        <p:nvSpPr>
          <p:cNvPr id="50180" name="Footer Placeholder 4">
            <a:extLst>
              <a:ext uri="{FF2B5EF4-FFF2-40B4-BE49-F238E27FC236}">
                <a16:creationId xmlns:a16="http://schemas.microsoft.com/office/drawing/2014/main" id="{E4C8ABCC-3113-4BF7-9DE3-F7EFC24742E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BA521917-D3B2-4C80-885B-3D39EE01069C}" type="slidenum">
              <a:rPr lang="en-US" altLang="en-US" smtClean="0"/>
              <a:pPr eaLnBrk="1" hangingPunct="1"/>
              <a:t>12</a:t>
            </a:fld>
            <a:endParaRPr lang="en-US" altLang="en-US"/>
          </a:p>
        </p:txBody>
      </p:sp>
    </p:spTree>
    <p:extLst>
      <p:ext uri="{BB962C8B-B14F-4D97-AF65-F5344CB8AC3E}">
        <p14:creationId xmlns:p14="http://schemas.microsoft.com/office/powerpoint/2010/main" val="1851635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CCF04FE0-ACEF-4FFC-9B03-05E809B6DBB2}"/>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BC22095A-5652-4DD6-BACF-497407E190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cs typeface="Arial" panose="020B0604020202020204" pitchFamily="34" charset="0"/>
              </a:rPr>
              <a:t>Java fields (variables) and methods have a class scope defined by the opening left curly brace and ending at the closing right curly brace.</a:t>
            </a:r>
          </a:p>
          <a:p>
            <a:pPr lvl="1"/>
            <a:r>
              <a:rPr lang="en-US" altLang="en-US">
                <a:cs typeface="Arial" panose="020B0604020202020204" pitchFamily="34" charset="0"/>
              </a:rPr>
              <a:t>Class scope allows any method in the class to call or invoke any other method in the class. Class scope also allows any method to access any field in the class.</a:t>
            </a:r>
          </a:p>
          <a:p>
            <a:pPr lvl="1"/>
            <a:r>
              <a:rPr lang="en-US" altLang="en-US">
                <a:cs typeface="Arial" panose="020B0604020202020204" pitchFamily="34" charset="0"/>
              </a:rPr>
              <a:t>Code blocks are always defined using braces </a:t>
            </a:r>
            <a:r>
              <a:rPr lang="en-US" altLang="en-US">
                <a:latin typeface="Courier New" panose="02070309020205020404" pitchFamily="49" charset="0"/>
                <a:cs typeface="Courier New" panose="02070309020205020404" pitchFamily="49" charset="0"/>
              </a:rPr>
              <a:t>{}</a:t>
            </a:r>
            <a:r>
              <a:rPr lang="en-US" altLang="en-US">
                <a:cs typeface="Arial" panose="020B0604020202020204" pitchFamily="34" charset="0"/>
              </a:rPr>
              <a:t>. A block is executed by executing each of the statements defined within the block in order from first to last (left to right). </a:t>
            </a:r>
          </a:p>
          <a:p>
            <a:pPr lvl="1"/>
            <a:r>
              <a:rPr lang="en-US" altLang="en-US">
                <a:cs typeface="Arial" panose="020B0604020202020204" pitchFamily="34" charset="0"/>
              </a:rPr>
              <a:t>The Java compiler ignores white space that precedes or follows the elements that make up a line of code. Line indentation is not required but makes code much more readable. In this course, the line indentation is four spaces, which is the default line indentation used by the NetBeans IDE.</a:t>
            </a:r>
          </a:p>
          <a:p>
            <a:pPr lvl="1"/>
            <a:endParaRPr lang="en-US" altLang="en-US">
              <a:cs typeface="Arial" panose="020B0604020202020204" pitchFamily="34" charset="0"/>
            </a:endParaRPr>
          </a:p>
          <a:p>
            <a:pPr lvl="1"/>
            <a:endParaRPr lang="en-US" altLang="en-US">
              <a:cs typeface="Arial" panose="020B0604020202020204" pitchFamily="34" charset="0"/>
            </a:endParaRPr>
          </a:p>
        </p:txBody>
      </p:sp>
      <p:sp>
        <p:nvSpPr>
          <p:cNvPr id="51204" name="Footer Placeholder 4">
            <a:extLst>
              <a:ext uri="{FF2B5EF4-FFF2-40B4-BE49-F238E27FC236}">
                <a16:creationId xmlns:a16="http://schemas.microsoft.com/office/drawing/2014/main" id="{99E591CE-FA31-4BB2-B5CA-4DFFB3C036C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78472828-43EA-437D-A411-0BFB7AF75049}" type="slidenum">
              <a:rPr lang="en-US" altLang="en-US" smtClean="0"/>
              <a:pPr eaLnBrk="1" hangingPunct="1"/>
              <a:t>13</a:t>
            </a:fld>
            <a:endParaRPr lang="en-US" altLang="en-US"/>
          </a:p>
        </p:txBody>
      </p:sp>
    </p:spTree>
    <p:extLst>
      <p:ext uri="{BB962C8B-B14F-4D97-AF65-F5344CB8AC3E}">
        <p14:creationId xmlns:p14="http://schemas.microsoft.com/office/powerpoint/2010/main" val="3213805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B56962CA-3B59-4B50-9E9F-9068C7BFB564}"/>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54CFD57C-42DE-4192-8DE1-724D7CA612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ourier New" panose="02070309020205020404" pitchFamily="49" charset="0"/>
                <a:cs typeface="Courier New" panose="02070309020205020404" pitchFamily="49" charset="0"/>
              </a:rPr>
              <a:t>CLASSPATH</a:t>
            </a:r>
          </a:p>
          <a:p>
            <a:pPr marL="114300" lvl="4">
              <a:spcBef>
                <a:spcPts val="400"/>
              </a:spcBef>
              <a:buFont typeface="Arial" panose="020B0604020202020204" pitchFamily="34" charset="0"/>
              <a:buNone/>
            </a:pPr>
            <a:r>
              <a:rPr lang="en-US" altLang="en-US" sz="1100">
                <a:latin typeface="Arial" panose="020B0604020202020204" pitchFamily="34" charset="0"/>
              </a:rPr>
              <a:t>The default value of the </a:t>
            </a:r>
            <a:r>
              <a:rPr lang="en-US" altLang="en-US" sz="1100">
                <a:cs typeface="Courier New" panose="02070309020205020404" pitchFamily="49" charset="0"/>
              </a:rPr>
              <a:t>classpath</a:t>
            </a:r>
            <a:r>
              <a:rPr lang="en-US" altLang="en-US" sz="1100">
                <a:latin typeface="Arial" panose="020B0604020202020204" pitchFamily="34" charset="0"/>
              </a:rPr>
              <a:t> is the current working directory (.), however, specifying the </a:t>
            </a:r>
            <a:r>
              <a:rPr lang="en-US" altLang="en-US" sz="1100">
                <a:cs typeface="Courier New" panose="02070309020205020404" pitchFamily="49" charset="0"/>
              </a:rPr>
              <a:t>CLASSPATH</a:t>
            </a:r>
            <a:r>
              <a:rPr lang="en-US" altLang="en-US" sz="1100">
                <a:latin typeface="Arial" panose="020B0604020202020204" pitchFamily="34" charset="0"/>
              </a:rPr>
              <a:t> variable or the </a:t>
            </a:r>
            <a:r>
              <a:rPr lang="en-US" altLang="en-US" sz="1100">
                <a:cs typeface="Courier New" panose="02070309020205020404" pitchFamily="49" charset="0"/>
              </a:rPr>
              <a:t>–cp</a:t>
            </a:r>
            <a:r>
              <a:rPr lang="en-US" altLang="en-US" sz="1100">
                <a:latin typeface="Arial" panose="020B0604020202020204" pitchFamily="34" charset="0"/>
              </a:rPr>
              <a:t> command line switch overrides this value.</a:t>
            </a:r>
            <a:endParaRPr lang="en-US" altLang="en-US" sz="1100">
              <a:cs typeface="Courier New" panose="02070309020205020404" pitchFamily="49" charset="0"/>
            </a:endParaRPr>
          </a:p>
          <a:p>
            <a:pPr lvl="1"/>
            <a:r>
              <a:rPr lang="en-US" altLang="en-US"/>
              <a:t>The </a:t>
            </a:r>
            <a:r>
              <a:rPr lang="en-US" altLang="en-US">
                <a:latin typeface="Courier New" panose="02070309020205020404" pitchFamily="49" charset="0"/>
                <a:cs typeface="Courier New" panose="02070309020205020404" pitchFamily="49" charset="0"/>
              </a:rPr>
              <a:t>CLASSPATH</a:t>
            </a:r>
            <a:r>
              <a:rPr lang="en-US" altLang="en-US"/>
              <a:t> variable is used by both the Java compiler and the Java interpreter (runtime).</a:t>
            </a:r>
          </a:p>
          <a:p>
            <a:pPr lvl="1"/>
            <a:r>
              <a:rPr lang="en-US" altLang="en-US"/>
              <a:t>The </a:t>
            </a:r>
            <a:r>
              <a:rPr lang="en-US" altLang="en-US">
                <a:latin typeface="Courier New" panose="02070309020205020404" pitchFamily="49" charset="0"/>
                <a:cs typeface="Courier New" panose="02070309020205020404" pitchFamily="49" charset="0"/>
              </a:rPr>
              <a:t>classpath </a:t>
            </a:r>
            <a:r>
              <a:rPr lang="en-US" altLang="en-US"/>
              <a:t>can include:</a:t>
            </a:r>
          </a:p>
          <a:p>
            <a:pPr lvl="2"/>
            <a:r>
              <a:rPr lang="en-US" altLang="en-US"/>
              <a:t>A list of directory names (separated by semicolons in Windows and colons in UNIX)</a:t>
            </a:r>
          </a:p>
          <a:p>
            <a:pPr lvl="3"/>
            <a:r>
              <a:rPr lang="en-US" altLang="en-US"/>
              <a:t>The classes are in a package tree relative to any of the directories on the list.</a:t>
            </a:r>
          </a:p>
          <a:p>
            <a:pPr lvl="2"/>
            <a:r>
              <a:rPr lang="en-US" altLang="en-US"/>
              <a:t>A </a:t>
            </a:r>
            <a:r>
              <a:rPr lang="en-US" altLang="en-US">
                <a:latin typeface="Courier New" panose="02070309020205020404" pitchFamily="49" charset="0"/>
                <a:cs typeface="Courier New" panose="02070309020205020404" pitchFamily="49" charset="0"/>
              </a:rPr>
              <a:t>.zip</a:t>
            </a:r>
            <a:r>
              <a:rPr lang="en-US" altLang="en-US"/>
              <a:t> or </a:t>
            </a:r>
            <a:r>
              <a:rPr lang="en-US" altLang="en-US">
                <a:latin typeface="Courier New" panose="02070309020205020404" pitchFamily="49" charset="0"/>
                <a:cs typeface="Courier New" panose="02070309020205020404" pitchFamily="49" charset="0"/>
              </a:rPr>
              <a:t>.jar</a:t>
            </a:r>
            <a:r>
              <a:rPr lang="en-US" altLang="en-US"/>
              <a:t> file name that is fully qualified with its path name</a:t>
            </a:r>
          </a:p>
          <a:p>
            <a:pPr lvl="3"/>
            <a:r>
              <a:rPr lang="en-US" altLang="en-US"/>
              <a:t>The classes in these files must be zipped with the path names that are derived from the directories formed by their package names.</a:t>
            </a:r>
          </a:p>
          <a:p>
            <a:pPr lvl="1"/>
            <a:r>
              <a:rPr lang="en-US" altLang="en-US" b="1"/>
              <a:t>Note:</a:t>
            </a:r>
            <a:r>
              <a:rPr lang="en-US" altLang="en-US"/>
              <a:t> The directory containing the root name of the package tree must be added to the </a:t>
            </a:r>
            <a:r>
              <a:rPr lang="en-US" altLang="en-US">
                <a:latin typeface="Courier New" panose="02070309020205020404" pitchFamily="49" charset="0"/>
                <a:cs typeface="Courier New" panose="02070309020205020404" pitchFamily="49" charset="0"/>
              </a:rPr>
              <a:t>classpath</a:t>
            </a:r>
            <a:r>
              <a:rPr lang="en-US" altLang="en-US"/>
              <a:t>. Consider putting </a:t>
            </a:r>
            <a:r>
              <a:rPr lang="en-US" altLang="en-US">
                <a:latin typeface="Courier New" panose="02070309020205020404" pitchFamily="49" charset="0"/>
                <a:cs typeface="Courier New" panose="02070309020205020404" pitchFamily="49" charset="0"/>
              </a:rPr>
              <a:t>classpath</a:t>
            </a:r>
            <a:r>
              <a:rPr lang="en-US" altLang="en-US"/>
              <a:t> information in the command window or even in the Java command, rather than hard-coding it in the environment.</a:t>
            </a:r>
          </a:p>
        </p:txBody>
      </p:sp>
      <p:sp>
        <p:nvSpPr>
          <p:cNvPr id="76804" name="Footer Placeholder 4">
            <a:extLst>
              <a:ext uri="{FF2B5EF4-FFF2-40B4-BE49-F238E27FC236}">
                <a16:creationId xmlns:a16="http://schemas.microsoft.com/office/drawing/2014/main" id="{4FD4AA75-BD49-4F33-8C16-B9416951D53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72016153-3302-47F2-9AD0-7555C6148ACA}" type="slidenum">
              <a:rPr lang="en-US" altLang="en-US" smtClean="0"/>
              <a:pPr eaLnBrk="1" hangingPunct="1"/>
              <a:t>14</a:t>
            </a:fld>
            <a:endParaRPr lang="en-US" altLang="en-US"/>
          </a:p>
        </p:txBody>
      </p:sp>
    </p:spTree>
    <p:extLst>
      <p:ext uri="{BB962C8B-B14F-4D97-AF65-F5344CB8AC3E}">
        <p14:creationId xmlns:p14="http://schemas.microsoft.com/office/powerpoint/2010/main" val="391921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50464827-4AC3-4EB1-8F85-EF6846EA67FA}"/>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BD293F02-AD59-449A-B64A-0D5AA02AAB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a:t>
            </a:r>
          </a:p>
          <a:p>
            <a:pPr lvl="1"/>
            <a:r>
              <a:rPr lang="en-US" altLang="en-US"/>
              <a:t>Consider the following simple class in a file named </a:t>
            </a:r>
            <a:r>
              <a:rPr lang="en-US" altLang="en-US">
                <a:latin typeface="Courier New" panose="02070309020205020404" pitchFamily="49" charset="0"/>
                <a:cs typeface="Courier New" panose="02070309020205020404" pitchFamily="49" charset="0"/>
              </a:rPr>
              <a:t>HelloWorld.java</a:t>
            </a:r>
            <a:r>
              <a:rPr lang="en-US" altLang="en-US"/>
              <a:t> in the </a:t>
            </a:r>
            <a:r>
              <a:rPr lang="en-US" altLang="en-US">
                <a:latin typeface="Courier New" panose="02070309020205020404" pitchFamily="49" charset="0"/>
                <a:cs typeface="Courier New" panose="02070309020205020404" pitchFamily="49" charset="0"/>
              </a:rPr>
              <a:t>D:\test\com\example </a:t>
            </a:r>
            <a:r>
              <a:rPr lang="en-US" altLang="en-US"/>
              <a:t>directory:</a:t>
            </a:r>
          </a:p>
          <a:p>
            <a:pPr lvl="1"/>
            <a:r>
              <a:rPr lang="en-US" altLang="en-US">
                <a:latin typeface="Courier New" panose="02070309020205020404" pitchFamily="49" charset="0"/>
                <a:cs typeface="Courier New" panose="02070309020205020404" pitchFamily="49" charset="0"/>
              </a:rPr>
              <a:t>package com.example;</a:t>
            </a:r>
          </a:p>
          <a:p>
            <a:pPr lvl="1"/>
            <a:r>
              <a:rPr lang="en-US" altLang="en-US">
                <a:latin typeface="Courier New" panose="02070309020205020404" pitchFamily="49" charset="0"/>
                <a:cs typeface="Courier New" panose="02070309020205020404" pitchFamily="49" charset="0"/>
              </a:rPr>
              <a:t>public class HelloWorld {    </a:t>
            </a:r>
          </a:p>
          <a:p>
            <a:pPr lvl="1"/>
            <a:r>
              <a:rPr lang="en-US" altLang="en-US">
                <a:latin typeface="Courier New" panose="02070309020205020404" pitchFamily="49" charset="0"/>
                <a:cs typeface="Courier New" panose="02070309020205020404" pitchFamily="49" charset="0"/>
              </a:rPr>
              <a:t>    public static void main (String [] args) {</a:t>
            </a:r>
          </a:p>
          <a:p>
            <a:pPr lvl="1"/>
            <a:r>
              <a:rPr lang="en-US" altLang="en-US">
                <a:latin typeface="Courier New" panose="02070309020205020404" pitchFamily="49" charset="0"/>
                <a:cs typeface="Courier New" panose="02070309020205020404" pitchFamily="49" charset="0"/>
              </a:rPr>
              <a:t>        if (args.length &lt; 1) {</a:t>
            </a:r>
          </a:p>
          <a:p>
            <a:pPr lvl="1"/>
            <a:r>
              <a:rPr lang="en-US" altLang="en-US">
                <a:latin typeface="Courier New" panose="02070309020205020404" pitchFamily="49" charset="0"/>
                <a:cs typeface="Courier New" panose="02070309020205020404" pitchFamily="49" charset="0"/>
              </a:rPr>
              <a:t>            System.out.println("Hello World!");</a:t>
            </a:r>
          </a:p>
          <a:p>
            <a:pPr lvl="1"/>
            <a:r>
              <a:rPr lang="en-US" altLang="en-US">
                <a:latin typeface="Courier New" panose="02070309020205020404" pitchFamily="49" charset="0"/>
                <a:cs typeface="Courier New" panose="02070309020205020404" pitchFamily="49" charset="0"/>
              </a:rPr>
              <a:t>        } else {</a:t>
            </a:r>
          </a:p>
          <a:p>
            <a:pPr lvl="1"/>
            <a:r>
              <a:rPr lang="en-US" altLang="en-US">
                <a:latin typeface="Courier New" panose="02070309020205020404" pitchFamily="49" charset="0"/>
                <a:cs typeface="Courier New" panose="02070309020205020404" pitchFamily="49" charset="0"/>
              </a:rPr>
              <a:t>            System.out.println("Hello " + args[0] + "!");</a:t>
            </a:r>
          </a:p>
          <a:p>
            <a:pPr lvl="1"/>
            <a:r>
              <a:rPr lang="en-US" altLang="en-US">
                <a:latin typeface="Courier New" panose="02070309020205020404" pitchFamily="49" charset="0"/>
                <a:cs typeface="Courier New" panose="02070309020205020404" pitchFamily="49" charset="0"/>
              </a:rPr>
              <a:t>        }</a:t>
            </a:r>
          </a:p>
          <a:p>
            <a:pPr lvl="1"/>
            <a:r>
              <a:rPr lang="en-US" altLang="en-US">
                <a:latin typeface="Courier New" panose="02070309020205020404" pitchFamily="49" charset="0"/>
                <a:cs typeface="Courier New" panose="02070309020205020404" pitchFamily="49" charset="0"/>
              </a:rPr>
              <a:t>    }</a:t>
            </a:r>
          </a:p>
          <a:p>
            <a:pPr lvl="1"/>
            <a:r>
              <a:rPr lang="en-US" altLang="en-US">
                <a:latin typeface="Courier New" panose="02070309020205020404" pitchFamily="49" charset="0"/>
                <a:cs typeface="Courier New" panose="02070309020205020404" pitchFamily="49" charset="0"/>
              </a:rPr>
              <a:t>}</a:t>
            </a:r>
          </a:p>
          <a:p>
            <a:pPr lvl="1"/>
            <a:endParaRPr lang="en-US" altLang="en-US"/>
          </a:p>
        </p:txBody>
      </p:sp>
      <p:sp>
        <p:nvSpPr>
          <p:cNvPr id="77828" name="Footer Placeholder 4">
            <a:extLst>
              <a:ext uri="{FF2B5EF4-FFF2-40B4-BE49-F238E27FC236}">
                <a16:creationId xmlns:a16="http://schemas.microsoft.com/office/drawing/2014/main" id="{D9B88216-ABC2-43AD-949C-4CC69A8913E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DA9AFE8C-B85A-4712-AD13-4A7C6E76E9AD}" type="slidenum">
              <a:rPr lang="en-US" altLang="en-US" smtClean="0"/>
              <a:pPr eaLnBrk="1" hangingPunct="1"/>
              <a:t>15</a:t>
            </a:fld>
            <a:endParaRPr lang="en-US" altLang="en-US"/>
          </a:p>
        </p:txBody>
      </p:sp>
    </p:spTree>
    <p:extLst>
      <p:ext uri="{BB962C8B-B14F-4D97-AF65-F5344CB8AC3E}">
        <p14:creationId xmlns:p14="http://schemas.microsoft.com/office/powerpoint/2010/main" val="1309676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C3BDBA87-967B-47FD-A087-21F6B47A07DD}"/>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6BACF3F5-9742-4D33-8503-1C6BA1B7F0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lvl="1"/>
            <a:r>
              <a:rPr lang="en-US" altLang="en-US"/>
              <a:t>Typically, the use of the class loader is completely invisible to you. You can see the results of the class loader by using the </a:t>
            </a:r>
            <a:r>
              <a:rPr lang="en-US" altLang="en-US">
                <a:latin typeface="Courier New" panose="02070309020205020404" pitchFamily="49" charset="0"/>
                <a:cs typeface="Courier New" panose="02070309020205020404" pitchFamily="49" charset="0"/>
              </a:rPr>
              <a:t>-verbose</a:t>
            </a:r>
            <a:r>
              <a:rPr lang="en-US" altLang="en-US">
                <a:cs typeface="Arial" panose="020B0604020202020204" pitchFamily="34" charset="0"/>
              </a:rPr>
              <a:t> </a:t>
            </a:r>
            <a:r>
              <a:rPr lang="en-US" altLang="en-US"/>
              <a:t>flag when you run your application. For example:</a:t>
            </a:r>
          </a:p>
          <a:p>
            <a:pPr lvl="1"/>
            <a:r>
              <a:rPr lang="en-US" altLang="en-US">
                <a:latin typeface="Courier New" panose="02070309020205020404" pitchFamily="49" charset="0"/>
                <a:cs typeface="Courier New" panose="02070309020205020404" pitchFamily="49" charset="0"/>
              </a:rPr>
              <a:t>java –verbose –classpath D:\test com.example.HelloWorld</a:t>
            </a:r>
            <a:endParaRPr lang="en-US" altLang="en-US"/>
          </a:p>
          <a:p>
            <a:pPr lvl="1"/>
            <a:r>
              <a:rPr lang="en-US" altLang="en-US">
                <a:latin typeface="Courier New" panose="02070309020205020404" pitchFamily="49" charset="0"/>
                <a:cs typeface="Courier New" panose="02070309020205020404" pitchFamily="49" charset="0"/>
              </a:rPr>
              <a:t>[Loaded java.lang.Object from shared objects file]</a:t>
            </a:r>
          </a:p>
          <a:p>
            <a:pPr lvl="1"/>
            <a:r>
              <a:rPr lang="en-US" altLang="en-US">
                <a:latin typeface="Courier New" panose="02070309020205020404" pitchFamily="49" charset="0"/>
                <a:cs typeface="Courier New" panose="02070309020205020404" pitchFamily="49" charset="0"/>
              </a:rPr>
              <a:t>[Loaded java.io.Serializable from shared objects file]</a:t>
            </a:r>
          </a:p>
          <a:p>
            <a:pPr lvl="1"/>
            <a:r>
              <a:rPr lang="en-US" altLang="en-US">
                <a:latin typeface="Courier New" panose="02070309020205020404" pitchFamily="49" charset="0"/>
                <a:cs typeface="Courier New" panose="02070309020205020404" pitchFamily="49" charset="0"/>
              </a:rPr>
              <a:t>[Loaded java.lang.Comparable from shared objects file]</a:t>
            </a:r>
          </a:p>
          <a:p>
            <a:pPr lvl="1"/>
            <a:r>
              <a:rPr lang="en-US" altLang="en-US">
                <a:latin typeface="Courier New" panose="02070309020205020404" pitchFamily="49" charset="0"/>
                <a:cs typeface="Courier New" panose="02070309020205020404" pitchFamily="49" charset="0"/>
              </a:rPr>
              <a:t>[Loaded java.lang.CharSequence from shared objects file]</a:t>
            </a:r>
          </a:p>
          <a:p>
            <a:pPr lvl="1"/>
            <a:r>
              <a:rPr lang="en-US" altLang="en-US">
                <a:latin typeface="Courier New" panose="02070309020205020404" pitchFamily="49" charset="0"/>
                <a:cs typeface="Courier New" panose="02070309020205020404" pitchFamily="49" charset="0"/>
              </a:rPr>
              <a:t>[Loaded java.lang.String from shared objects file]</a:t>
            </a:r>
          </a:p>
          <a:p>
            <a:pPr lvl="1"/>
            <a:r>
              <a:rPr lang="en-US" altLang="en-US">
                <a:latin typeface="Courier New" panose="02070309020205020404" pitchFamily="49" charset="0"/>
                <a:cs typeface="Courier New" panose="02070309020205020404" pitchFamily="49" charset="0"/>
              </a:rPr>
              <a:t>[Loaded java.lang.reflect.GenericDeclaration from shared objects file]</a:t>
            </a:r>
          </a:p>
          <a:p>
            <a:pPr lvl="1"/>
            <a:r>
              <a:rPr lang="en-US" altLang="en-US">
                <a:latin typeface="Courier New" panose="02070309020205020404" pitchFamily="49" charset="0"/>
                <a:cs typeface="Courier New" panose="02070309020205020404" pitchFamily="49" charset="0"/>
              </a:rPr>
              <a:t>[Loaded java.lang.reflect.Type from shared objects file]</a:t>
            </a:r>
          </a:p>
          <a:p>
            <a:pPr lvl="1"/>
            <a:r>
              <a:rPr lang="en-US" altLang="en-US">
                <a:latin typeface="Courier New" panose="02070309020205020404" pitchFamily="49" charset="0"/>
                <a:cs typeface="Courier New" panose="02070309020205020404" pitchFamily="49" charset="0"/>
              </a:rPr>
              <a:t>[Loaded java.lang.reflect.AnnotatedElement from shared objects file]</a:t>
            </a:r>
          </a:p>
          <a:p>
            <a:pPr lvl="1"/>
            <a:r>
              <a:rPr lang="en-US" altLang="en-US">
                <a:latin typeface="Courier New" panose="02070309020205020404" pitchFamily="49" charset="0"/>
                <a:cs typeface="Courier New" panose="02070309020205020404" pitchFamily="49" charset="0"/>
              </a:rPr>
              <a:t>[Loaded java.lang.Class from shared objects file]</a:t>
            </a:r>
          </a:p>
          <a:p>
            <a:pPr lvl="1"/>
            <a:r>
              <a:rPr lang="en-US" altLang="en-US">
                <a:latin typeface="Courier New" panose="02070309020205020404" pitchFamily="49" charset="0"/>
                <a:cs typeface="Courier New" panose="02070309020205020404" pitchFamily="49" charset="0"/>
              </a:rPr>
              <a:t>[Loaded java.lang.Cloneable from shared objects file]</a:t>
            </a:r>
          </a:p>
          <a:p>
            <a:pPr lvl="1"/>
            <a:r>
              <a:rPr lang="en-US" altLang="en-US">
                <a:latin typeface="Courier New" panose="02070309020205020404" pitchFamily="49" charset="0"/>
                <a:cs typeface="Courier New" panose="02070309020205020404" pitchFamily="49" charset="0"/>
              </a:rPr>
              <a:t>[Loaded java.lang.ClassLoader from shared objects file]</a:t>
            </a:r>
          </a:p>
          <a:p>
            <a:pPr lvl="1"/>
            <a:r>
              <a:rPr lang="en-US" altLang="en-US">
                <a:latin typeface="Courier New" panose="02070309020205020404" pitchFamily="49" charset="0"/>
                <a:cs typeface="Courier New" panose="02070309020205020404" pitchFamily="49" charset="0"/>
              </a:rPr>
              <a:t>... and many more</a:t>
            </a:r>
          </a:p>
          <a:p>
            <a:pPr lvl="1"/>
            <a:endParaRPr lang="en-US" altLang="en-US"/>
          </a:p>
        </p:txBody>
      </p:sp>
      <p:sp>
        <p:nvSpPr>
          <p:cNvPr id="78852" name="Footer Placeholder 4">
            <a:extLst>
              <a:ext uri="{FF2B5EF4-FFF2-40B4-BE49-F238E27FC236}">
                <a16:creationId xmlns:a16="http://schemas.microsoft.com/office/drawing/2014/main" id="{E17F7394-CA2B-4001-A7EC-ED948C8CB07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10753FB5-AECD-40B5-AA1C-7CD31CA67DE3}" type="slidenum">
              <a:rPr lang="en-US" altLang="en-US" smtClean="0"/>
              <a:pPr eaLnBrk="1" hangingPunct="1"/>
              <a:t>16</a:t>
            </a:fld>
            <a:endParaRPr lang="en-US" altLang="en-US"/>
          </a:p>
        </p:txBody>
      </p:sp>
    </p:spTree>
    <p:extLst>
      <p:ext uri="{BB962C8B-B14F-4D97-AF65-F5344CB8AC3E}">
        <p14:creationId xmlns:p14="http://schemas.microsoft.com/office/powerpoint/2010/main" val="362108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D0F32226-F416-4137-88F7-066967DDB58C}"/>
              </a:ext>
            </a:extLst>
          </p:cNvPr>
          <p:cNvSpPr>
            <a:spLocks noGrp="1" noRot="1" noChangeAspect="1" noChangeArrowheads="1" noTextEdit="1"/>
          </p:cNvSpPr>
          <p:nvPr>
            <p:ph type="sldImg"/>
          </p:nvPr>
        </p:nvSpPr>
        <p:spPr>
          <a:ln/>
        </p:spPr>
      </p:sp>
      <p:sp>
        <p:nvSpPr>
          <p:cNvPr id="52227" name="Rectangle 5">
            <a:extLst>
              <a:ext uri="{FF2B5EF4-FFF2-40B4-BE49-F238E27FC236}">
                <a16:creationId xmlns:a16="http://schemas.microsoft.com/office/drawing/2014/main" id="{659DE545-80ED-41DF-B559-F2D3C82D61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a:t>Integer</a:t>
            </a:r>
          </a:p>
          <a:p>
            <a:pPr lvl="1"/>
            <a:r>
              <a:rPr lang="en-US" altLang="en-US"/>
              <a:t>Java provides four different integer types to accommodate different size numbers. All the numeric types are signed, which means that they can hold positive or negative numbers.</a:t>
            </a:r>
          </a:p>
          <a:p>
            <a:pPr lvl="1"/>
            <a:r>
              <a:rPr lang="en-US" altLang="en-US"/>
              <a:t>The integer types have the following ranges:</a:t>
            </a:r>
          </a:p>
          <a:p>
            <a:pPr lvl="2">
              <a:lnSpc>
                <a:spcPct val="95000"/>
              </a:lnSpc>
              <a:buSzPct val="70000"/>
              <a:buFont typeface="Courier New" panose="02070309020205020404" pitchFamily="49" charset="0"/>
              <a:buChar char="•"/>
            </a:pPr>
            <a:r>
              <a:rPr lang="en-US" altLang="en-US">
                <a:latin typeface="Courier New" panose="02070309020205020404" pitchFamily="49" charset="0"/>
              </a:rPr>
              <a:t>byte</a:t>
            </a:r>
            <a:r>
              <a:rPr lang="en-US" altLang="en-US"/>
              <a:t> range is –128 to +127. Number of bits = 8.</a:t>
            </a:r>
          </a:p>
          <a:p>
            <a:pPr lvl="2">
              <a:lnSpc>
                <a:spcPct val="95000"/>
              </a:lnSpc>
              <a:buSzPct val="70000"/>
              <a:buFont typeface="Courier New" panose="02070309020205020404" pitchFamily="49" charset="0"/>
              <a:buChar char="•"/>
            </a:pPr>
            <a:r>
              <a:rPr lang="en-US" altLang="en-US">
                <a:latin typeface="Courier New" panose="02070309020205020404" pitchFamily="49" charset="0"/>
              </a:rPr>
              <a:t>short</a:t>
            </a:r>
            <a:r>
              <a:rPr lang="en-US" altLang="en-US"/>
              <a:t> range is –32,768 to +32,767. Number of bits = 16.</a:t>
            </a:r>
          </a:p>
          <a:p>
            <a:pPr lvl="2">
              <a:lnSpc>
                <a:spcPct val="95000"/>
              </a:lnSpc>
              <a:buSzPct val="70000"/>
              <a:buFont typeface="Courier New" panose="02070309020205020404" pitchFamily="49" charset="0"/>
              <a:buChar char="•"/>
            </a:pPr>
            <a:r>
              <a:rPr lang="en-US" altLang="en-US">
                <a:latin typeface="Courier New" panose="02070309020205020404" pitchFamily="49" charset="0"/>
              </a:rPr>
              <a:t>int</a:t>
            </a:r>
            <a:r>
              <a:rPr lang="en-US" altLang="en-US"/>
              <a:t> range is –2,147,483,648 to +2,147,483,647. The most common integer type is </a:t>
            </a:r>
            <a:r>
              <a:rPr lang="en-US" altLang="en-US">
                <a:latin typeface="Courier New" panose="02070309020205020404" pitchFamily="49" charset="0"/>
              </a:rPr>
              <a:t>int</a:t>
            </a:r>
            <a:r>
              <a:rPr lang="en-US" altLang="en-US"/>
              <a:t>. Number of bits = 32.</a:t>
            </a:r>
          </a:p>
          <a:p>
            <a:pPr lvl="2">
              <a:lnSpc>
                <a:spcPct val="95000"/>
              </a:lnSpc>
              <a:buSzPct val="70000"/>
              <a:buFont typeface="Courier New" panose="02070309020205020404" pitchFamily="49" charset="0"/>
              <a:buChar char="•"/>
            </a:pPr>
            <a:r>
              <a:rPr lang="en-US" altLang="en-US">
                <a:latin typeface="Courier New" panose="02070309020205020404" pitchFamily="49" charset="0"/>
              </a:rPr>
              <a:t>long</a:t>
            </a:r>
            <a:r>
              <a:rPr lang="en-US" altLang="en-US"/>
              <a:t> range is –9,223,372,036,854,775,808 to +9,223,372,036,854,775,807. Number of bits = 64.</a:t>
            </a:r>
          </a:p>
          <a:p>
            <a:pPr lvl="1"/>
            <a:r>
              <a:rPr lang="en-US" altLang="en-US" b="1"/>
              <a:t>Floating Point</a:t>
            </a:r>
            <a:endParaRPr lang="en-US" altLang="en-US" b="1">
              <a:solidFill>
                <a:srgbClr val="CC3300"/>
              </a:solidFill>
            </a:endParaRPr>
          </a:p>
          <a:p>
            <a:pPr lvl="1"/>
            <a:r>
              <a:rPr lang="en-US" altLang="en-US"/>
              <a:t>The floating-point types hold numbers with a fractional part and conform to the IEEE 754 standard. There are two types of floating points: </a:t>
            </a:r>
            <a:r>
              <a:rPr lang="en-US" altLang="en-US">
                <a:latin typeface="Courier New" panose="02070309020205020404" pitchFamily="49" charset="0"/>
              </a:rPr>
              <a:t>float</a:t>
            </a:r>
            <a:r>
              <a:rPr lang="en-US" altLang="en-US"/>
              <a:t> and </a:t>
            </a:r>
            <a:r>
              <a:rPr lang="en-US" altLang="en-US">
                <a:latin typeface="Courier New" panose="02070309020205020404" pitchFamily="49" charset="0"/>
              </a:rPr>
              <a:t>double</a:t>
            </a:r>
            <a:r>
              <a:rPr lang="en-US" altLang="en-US"/>
              <a:t>. </a:t>
            </a:r>
          </a:p>
          <a:p>
            <a:pPr lvl="1"/>
            <a:r>
              <a:rPr lang="en-US" altLang="en-US">
                <a:latin typeface="Courier New" panose="02070309020205020404" pitchFamily="49" charset="0"/>
                <a:cs typeface="Courier New" panose="02070309020205020404" pitchFamily="49" charset="0"/>
              </a:rPr>
              <a:t>d</a:t>
            </a:r>
            <a:r>
              <a:rPr lang="en-US" altLang="en-US">
                <a:latin typeface="Courier New" panose="02070309020205020404" pitchFamily="49" charset="0"/>
              </a:rPr>
              <a:t>ouble</a:t>
            </a:r>
            <a:r>
              <a:rPr lang="en-US" altLang="en-US"/>
              <a:t> is so called because it provides double the precision of </a:t>
            </a:r>
            <a:r>
              <a:rPr lang="en-US" altLang="en-US">
                <a:latin typeface="Courier New" panose="02070309020205020404" pitchFamily="49" charset="0"/>
              </a:rPr>
              <a:t>float</a:t>
            </a:r>
            <a:r>
              <a:rPr lang="en-US" altLang="en-US"/>
              <a:t>. A </a:t>
            </a:r>
            <a:r>
              <a:rPr lang="en-US" altLang="en-US">
                <a:latin typeface="Courier New" panose="02070309020205020404" pitchFamily="49" charset="0"/>
              </a:rPr>
              <a:t>float</a:t>
            </a:r>
            <a:r>
              <a:rPr lang="en-US" altLang="en-US"/>
              <a:t> uses 32 bits to store data, whereas a </a:t>
            </a:r>
            <a:r>
              <a:rPr lang="en-US" altLang="en-US">
                <a:latin typeface="Courier New" panose="02070309020205020404" pitchFamily="49" charset="0"/>
              </a:rPr>
              <a:t>double</a:t>
            </a:r>
            <a:r>
              <a:rPr lang="en-US" altLang="en-US"/>
              <a:t> uses 64 bits.</a:t>
            </a:r>
          </a:p>
        </p:txBody>
      </p:sp>
      <p:sp>
        <p:nvSpPr>
          <p:cNvPr id="52228" name="Footer Placeholder 4">
            <a:extLst>
              <a:ext uri="{FF2B5EF4-FFF2-40B4-BE49-F238E27FC236}">
                <a16:creationId xmlns:a16="http://schemas.microsoft.com/office/drawing/2014/main" id="{BA2FF18D-91AD-4AE9-B080-CF8F5FAED34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EB8D7096-F8E8-4464-AF3D-34D0C7D9860A}" type="slidenum">
              <a:rPr lang="en-US" altLang="en-US" smtClean="0"/>
              <a:pPr eaLnBrk="1" hangingPunct="1"/>
              <a:t>17</a:t>
            </a:fld>
            <a:endParaRPr lang="en-US" altLang="en-US"/>
          </a:p>
        </p:txBody>
      </p:sp>
    </p:spTree>
    <p:extLst>
      <p:ext uri="{BB962C8B-B14F-4D97-AF65-F5344CB8AC3E}">
        <p14:creationId xmlns:p14="http://schemas.microsoft.com/office/powerpoint/2010/main" val="2713988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575EFE35-853B-4AAA-9A46-856F968DA6A6}"/>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880F521D-309E-4FE1-AEA3-3787D9FC7B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Rules for Literals</a:t>
            </a:r>
          </a:p>
          <a:p>
            <a:pPr lvl="1"/>
            <a:r>
              <a:rPr lang="en-US" altLang="en-US"/>
              <a:t>You can place underscores only between digits; you cannot place underscores in the following places:</a:t>
            </a:r>
          </a:p>
          <a:p>
            <a:pPr lvl="2"/>
            <a:r>
              <a:rPr lang="en-US" altLang="en-US"/>
              <a:t> At the beginning or end of a number</a:t>
            </a:r>
          </a:p>
          <a:p>
            <a:pPr lvl="2"/>
            <a:r>
              <a:rPr lang="en-US" altLang="en-US"/>
              <a:t> Adjacent to a decimal point in a floating point literal</a:t>
            </a:r>
          </a:p>
          <a:p>
            <a:pPr lvl="2"/>
            <a:r>
              <a:rPr lang="en-US" altLang="en-US"/>
              <a:t> Prior to an </a:t>
            </a:r>
            <a:r>
              <a:rPr lang="en-US" altLang="en-US">
                <a:latin typeface="Courier New" panose="02070309020205020404" pitchFamily="49" charset="0"/>
                <a:cs typeface="Courier New" panose="02070309020205020404" pitchFamily="49" charset="0"/>
              </a:rPr>
              <a:t>F</a:t>
            </a:r>
            <a:r>
              <a:rPr lang="en-US" altLang="en-US"/>
              <a:t> or </a:t>
            </a:r>
            <a:r>
              <a:rPr lang="en-US" altLang="en-US">
                <a:latin typeface="Courier New" panose="02070309020205020404" pitchFamily="49" charset="0"/>
                <a:cs typeface="Courier New" panose="02070309020205020404" pitchFamily="49" charset="0"/>
              </a:rPr>
              <a:t>L</a:t>
            </a:r>
            <a:r>
              <a:rPr lang="en-US" altLang="en-US"/>
              <a:t> suffix</a:t>
            </a:r>
          </a:p>
          <a:p>
            <a:pPr lvl="2"/>
            <a:r>
              <a:rPr lang="en-US" altLang="en-US"/>
              <a:t> In positions where a string of digits is expected</a:t>
            </a:r>
          </a:p>
          <a:p>
            <a:pPr lvl="1"/>
            <a:r>
              <a:rPr lang="en-US" altLang="en-US" b="1">
                <a:cs typeface="Arial" panose="020B0604020202020204" pitchFamily="34" charset="0"/>
              </a:rPr>
              <a:t>Note:</a:t>
            </a:r>
            <a:r>
              <a:rPr lang="en-US" altLang="en-US">
                <a:cs typeface="Arial" panose="020B0604020202020204" pitchFamily="34" charset="0"/>
              </a:rPr>
              <a:t> The Java language is case-sensitive. In Java, the variable </a:t>
            </a:r>
            <a:r>
              <a:rPr lang="en-US" altLang="en-US">
                <a:latin typeface="Courier New" panose="02070309020205020404" pitchFamily="49" charset="0"/>
                <a:cs typeface="Courier New" panose="02070309020205020404" pitchFamily="49" charset="0"/>
              </a:rPr>
              <a:t>creditCardNumber</a:t>
            </a:r>
            <a:r>
              <a:rPr lang="en-US" altLang="en-US">
                <a:cs typeface="Arial" panose="020B0604020202020204" pitchFamily="34" charset="0"/>
              </a:rPr>
              <a:t> is different from </a:t>
            </a:r>
            <a:r>
              <a:rPr lang="en-US" altLang="en-US">
                <a:latin typeface="Courier New" panose="02070309020205020404" pitchFamily="49" charset="0"/>
                <a:cs typeface="Courier New" panose="02070309020205020404" pitchFamily="49" charset="0"/>
              </a:rPr>
              <a:t>CREDITCARDNUMBER</a:t>
            </a:r>
            <a:r>
              <a:rPr lang="en-US" altLang="en-US">
                <a:cs typeface="Arial" panose="020B0604020202020204" pitchFamily="34" charset="0"/>
              </a:rPr>
              <a:t>. Convention indicates that Java variables and method names use “lower camel case”―lowercase for the first letter of the first element of a variable name and uppercase for the first letter of subsequent elements.</a:t>
            </a:r>
          </a:p>
          <a:p>
            <a:pPr lvl="1"/>
            <a:endParaRPr lang="en-US" altLang="en-US"/>
          </a:p>
          <a:p>
            <a:pPr lvl="1"/>
            <a:endParaRPr lang="en-US" altLang="en-US"/>
          </a:p>
        </p:txBody>
      </p:sp>
      <p:sp>
        <p:nvSpPr>
          <p:cNvPr id="54276" name="Footer Placeholder 4">
            <a:extLst>
              <a:ext uri="{FF2B5EF4-FFF2-40B4-BE49-F238E27FC236}">
                <a16:creationId xmlns:a16="http://schemas.microsoft.com/office/drawing/2014/main" id="{FC21E4D9-E549-4ADB-B31A-E0D2549013E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DF044B4C-D930-4B5C-8136-4BFCF2FAB3C1}" type="slidenum">
              <a:rPr lang="en-US" altLang="en-US" smtClean="0"/>
              <a:pPr eaLnBrk="1" hangingPunct="1"/>
              <a:t>18</a:t>
            </a:fld>
            <a:endParaRPr lang="en-US" altLang="en-US"/>
          </a:p>
        </p:txBody>
      </p:sp>
    </p:spTree>
    <p:extLst>
      <p:ext uri="{BB962C8B-B14F-4D97-AF65-F5344CB8AC3E}">
        <p14:creationId xmlns:p14="http://schemas.microsoft.com/office/powerpoint/2010/main" val="407599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E7424EC3-B1C2-4FCA-828C-DF318637AD54}"/>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00C75521-3ED6-4B51-B26E-E0D7CE568E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cs typeface="Arial" panose="020B0604020202020204" pitchFamily="34" charset="0"/>
              </a:rPr>
              <a:t>Binary literals are Java </a:t>
            </a:r>
            <a:r>
              <a:rPr lang="en-US" altLang="en-US">
                <a:latin typeface="Courier New" panose="02070309020205020404" pitchFamily="49" charset="0"/>
                <a:cs typeface="Courier New" panose="02070309020205020404" pitchFamily="49" charset="0"/>
              </a:rPr>
              <a:t>int</a:t>
            </a:r>
            <a:r>
              <a:rPr lang="en-US" altLang="en-US">
                <a:cs typeface="Arial" panose="020B0604020202020204" pitchFamily="34" charset="0"/>
              </a:rPr>
              <a:t> values. A cast is required when the integer value of the literal exceeds the greatest non-negative value that the type can hold. For example:</a:t>
            </a:r>
          </a:p>
          <a:p>
            <a:pPr lvl="1"/>
            <a:r>
              <a:rPr lang="en-US" altLang="en-US">
                <a:latin typeface="Courier New" panose="02070309020205020404" pitchFamily="49" charset="0"/>
                <a:cs typeface="Courier New" panose="02070309020205020404" pitchFamily="49" charset="0"/>
              </a:rPr>
              <a:t>byte aByte = 0b0111_1111;  // aByte is 127</a:t>
            </a:r>
          </a:p>
          <a:p>
            <a:pPr lvl="1"/>
            <a:r>
              <a:rPr lang="en-US" altLang="en-US">
                <a:latin typeface="Courier New" panose="02070309020205020404" pitchFamily="49" charset="0"/>
                <a:cs typeface="Courier New" panose="02070309020205020404" pitchFamily="49" charset="0"/>
              </a:rPr>
              <a:t>byte aByte = 0b1000_0000;  // compiler error – a cast is required</a:t>
            </a:r>
          </a:p>
          <a:p>
            <a:pPr lvl="1"/>
            <a:r>
              <a:rPr lang="en-US" altLang="en-US">
                <a:latin typeface="Courier New" panose="02070309020205020404" pitchFamily="49" charset="0"/>
                <a:cs typeface="Courier New" panose="02070309020205020404" pitchFamily="49" charset="0"/>
              </a:rPr>
              <a:t>                           // (value is -128)</a:t>
            </a:r>
          </a:p>
        </p:txBody>
      </p:sp>
      <p:sp>
        <p:nvSpPr>
          <p:cNvPr id="55300" name="Footer Placeholder 4">
            <a:extLst>
              <a:ext uri="{FF2B5EF4-FFF2-40B4-BE49-F238E27FC236}">
                <a16:creationId xmlns:a16="http://schemas.microsoft.com/office/drawing/2014/main" id="{F2D873C4-9DDA-4A06-BB22-9A21FD81691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E8A4FFA0-7639-4D3C-9598-BB74DB2107AB}" type="slidenum">
              <a:rPr lang="en-US" altLang="en-US" smtClean="0"/>
              <a:pPr eaLnBrk="1" hangingPunct="1"/>
              <a:t>19</a:t>
            </a:fld>
            <a:endParaRPr lang="en-US" altLang="en-US"/>
          </a:p>
        </p:txBody>
      </p:sp>
    </p:spTree>
    <p:extLst>
      <p:ext uri="{BB962C8B-B14F-4D97-AF65-F5344CB8AC3E}">
        <p14:creationId xmlns:p14="http://schemas.microsoft.com/office/powerpoint/2010/main" val="3943228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3BFF861A-BF8F-460C-BF2B-698148089AA8}"/>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43215609-1073-4611-9559-2DE06998CA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code in the slide demonstrates how text characters are represented in Java. Single characters can be represented with the </a:t>
            </a:r>
            <a:r>
              <a:rPr lang="en-US" altLang="en-US">
                <a:latin typeface="Courier New" panose="02070309020205020404" pitchFamily="49" charset="0"/>
                <a:cs typeface="Courier New" panose="02070309020205020404" pitchFamily="49" charset="0"/>
              </a:rPr>
              <a:t>char</a:t>
            </a:r>
            <a:r>
              <a:rPr lang="en-US" altLang="en-US"/>
              <a:t> type. However, Java also includes a </a:t>
            </a:r>
            <a:r>
              <a:rPr lang="en-US" altLang="en-US">
                <a:latin typeface="Courier New" panose="02070309020205020404" pitchFamily="49" charset="0"/>
                <a:cs typeface="Courier New" panose="02070309020205020404" pitchFamily="49" charset="0"/>
              </a:rPr>
              <a:t>String</a:t>
            </a:r>
            <a:r>
              <a:rPr lang="en-US" altLang="en-US"/>
              <a:t> type for representing multiple characters. Strings can be defined as shown in the slide and combined using the </a:t>
            </a:r>
            <a:r>
              <a:rPr lang="en-US" altLang="en-US">
                <a:cs typeface="Arial" panose="020B0604020202020204" pitchFamily="34" charset="0"/>
              </a:rPr>
              <a:t>"</a:t>
            </a:r>
            <a:r>
              <a:rPr lang="en-US" altLang="en-US">
                <a:latin typeface="Courier New" panose="02070309020205020404" pitchFamily="49" charset="0"/>
                <a:cs typeface="Courier New" panose="02070309020205020404" pitchFamily="49" charset="0"/>
              </a:rPr>
              <a:t>+</a:t>
            </a:r>
            <a:r>
              <a:rPr lang="en-US" altLang="en-US">
                <a:cs typeface="Arial" panose="020B0604020202020204" pitchFamily="34" charset="0"/>
              </a:rPr>
              <a:t>" </a:t>
            </a:r>
            <a:r>
              <a:rPr lang="en-US" altLang="en-US"/>
              <a:t>sign as a concatenation operator.</a:t>
            </a:r>
          </a:p>
          <a:p>
            <a:pPr lvl="1"/>
            <a:r>
              <a:rPr lang="en-US" altLang="en-US"/>
              <a:t>The output from the code in the slide is:</a:t>
            </a:r>
          </a:p>
          <a:p>
            <a:pPr lvl="1"/>
            <a:r>
              <a:rPr lang="en-US" altLang="en-US">
                <a:latin typeface="Courier New" panose="02070309020205020404" pitchFamily="49" charset="0"/>
                <a:cs typeface="Courier New" panose="02070309020205020404" pitchFamily="49" charset="0"/>
              </a:rPr>
              <a:t>Output: HelloWorld a</a:t>
            </a:r>
          </a:p>
          <a:p>
            <a:pPr lvl="1"/>
            <a:r>
              <a:rPr lang="en-US" altLang="en-US" b="1">
                <a:cs typeface="Arial" panose="020B0604020202020204" pitchFamily="34" charset="0"/>
              </a:rPr>
              <a:t>Caution:</a:t>
            </a:r>
            <a:r>
              <a:rPr lang="en-US" altLang="en-US">
                <a:cs typeface="Arial" panose="020B0604020202020204" pitchFamily="34" charset="0"/>
              </a:rPr>
              <a:t> Strings should always be initialized using the assignment operator "</a:t>
            </a:r>
            <a:r>
              <a:rPr lang="en-US" altLang="en-US">
                <a:latin typeface="Courier New" panose="02070309020205020404" pitchFamily="49" charset="0"/>
                <a:cs typeface="Courier New" panose="02070309020205020404" pitchFamily="49" charset="0"/>
              </a:rPr>
              <a:t>=</a:t>
            </a:r>
            <a:r>
              <a:rPr lang="en-US" altLang="en-US">
                <a:cs typeface="Arial" panose="020B0604020202020204" pitchFamily="34" charset="0"/>
              </a:rPr>
              <a:t>" and text in quotation marks, as shown in the examples. The use of </a:t>
            </a:r>
            <a:r>
              <a:rPr lang="en-US" altLang="en-US">
                <a:latin typeface="Courier New" panose="02070309020205020404" pitchFamily="49" charset="0"/>
                <a:cs typeface="Courier New" panose="02070309020205020404" pitchFamily="49" charset="0"/>
              </a:rPr>
              <a:t>new</a:t>
            </a:r>
            <a:r>
              <a:rPr lang="en-US" altLang="en-US">
                <a:cs typeface="Arial" panose="020B0604020202020204" pitchFamily="34" charset="0"/>
              </a:rPr>
              <a:t> to initialize a </a:t>
            </a:r>
            <a:r>
              <a:rPr lang="en-US" altLang="en-US">
                <a:latin typeface="Courier New" panose="02070309020205020404" pitchFamily="49" charset="0"/>
                <a:cs typeface="Courier New" panose="02070309020205020404" pitchFamily="49" charset="0"/>
              </a:rPr>
              <a:t>String</a:t>
            </a:r>
            <a:r>
              <a:rPr lang="en-US" altLang="en-US">
                <a:cs typeface="Arial" panose="020B0604020202020204" pitchFamily="34" charset="0"/>
              </a:rPr>
              <a:t> is strongly discouraged. The reason is that "</a:t>
            </a:r>
            <a:r>
              <a:rPr lang="en-US" altLang="en-US">
                <a:latin typeface="Courier New" panose="02070309020205020404" pitchFamily="49" charset="0"/>
                <a:cs typeface="Courier New" panose="02070309020205020404" pitchFamily="49" charset="0"/>
              </a:rPr>
              <a:t>Bad Practice</a:t>
            </a:r>
            <a:r>
              <a:rPr lang="en-US" altLang="en-US">
                <a:cs typeface="Arial" panose="020B0604020202020204" pitchFamily="34" charset="0"/>
              </a:rPr>
              <a:t>" in line 10 is a </a:t>
            </a:r>
            <a:r>
              <a:rPr lang="en-US" altLang="en-US">
                <a:latin typeface="Courier New" panose="02070309020205020404" pitchFamily="49" charset="0"/>
                <a:cs typeface="Courier New" panose="02070309020205020404" pitchFamily="49" charset="0"/>
              </a:rPr>
              <a:t>String</a:t>
            </a:r>
            <a:r>
              <a:rPr lang="en-US" altLang="en-US">
                <a:cs typeface="Arial" panose="020B0604020202020204" pitchFamily="34" charset="0"/>
              </a:rPr>
              <a:t> literal of type </a:t>
            </a:r>
            <a:r>
              <a:rPr lang="en-US" altLang="en-US">
                <a:latin typeface="Courier New" panose="02070309020205020404" pitchFamily="49" charset="0"/>
                <a:cs typeface="Courier New" panose="02070309020205020404" pitchFamily="49" charset="0"/>
              </a:rPr>
              <a:t>String</a:t>
            </a:r>
            <a:r>
              <a:rPr lang="en-US" altLang="en-US">
                <a:cs typeface="Arial" panose="020B0604020202020204" pitchFamily="34" charset="0"/>
              </a:rPr>
              <a:t>, Using the </a:t>
            </a:r>
            <a:r>
              <a:rPr lang="en-US" altLang="en-US">
                <a:latin typeface="Courier New" panose="02070309020205020404" pitchFamily="49" charset="0"/>
                <a:cs typeface="Courier New" panose="02070309020205020404" pitchFamily="49" charset="0"/>
              </a:rPr>
              <a:t>new</a:t>
            </a:r>
            <a:r>
              <a:rPr lang="en-US" altLang="en-US">
                <a:cs typeface="Arial" panose="020B0604020202020204" pitchFamily="34" charset="0"/>
              </a:rPr>
              <a:t> keyword simply creates another instance functionally identical to the literal. If this statement appeared inside of a loop that was frequently invoked, there could be a lot of needless </a:t>
            </a:r>
            <a:r>
              <a:rPr lang="en-US" altLang="en-US">
                <a:latin typeface="Courier New" panose="02070309020205020404" pitchFamily="49" charset="0"/>
                <a:cs typeface="Courier New" panose="02070309020205020404" pitchFamily="49" charset="0"/>
              </a:rPr>
              <a:t>String</a:t>
            </a:r>
            <a:r>
              <a:rPr lang="en-US" altLang="en-US">
                <a:cs typeface="Arial" panose="020B0604020202020204" pitchFamily="34" charset="0"/>
              </a:rPr>
              <a:t> instances created.</a:t>
            </a:r>
          </a:p>
        </p:txBody>
      </p:sp>
      <p:sp>
        <p:nvSpPr>
          <p:cNvPr id="57348" name="Footer Placeholder 4">
            <a:extLst>
              <a:ext uri="{FF2B5EF4-FFF2-40B4-BE49-F238E27FC236}">
                <a16:creationId xmlns:a16="http://schemas.microsoft.com/office/drawing/2014/main" id="{3C8A7DDD-B74F-480B-8240-5D04EF84228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88023F1E-EB27-4545-BBBA-7BA475040C29}" type="slidenum">
              <a:rPr lang="en-US" altLang="en-US" smtClean="0"/>
              <a:pPr eaLnBrk="1" hangingPunct="1"/>
              <a:t>20</a:t>
            </a:fld>
            <a:endParaRPr lang="en-US" altLang="en-US"/>
          </a:p>
        </p:txBody>
      </p:sp>
    </p:spTree>
    <p:extLst>
      <p:ext uri="{BB962C8B-B14F-4D97-AF65-F5344CB8AC3E}">
        <p14:creationId xmlns:p14="http://schemas.microsoft.com/office/powerpoint/2010/main" val="1944215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D06DE925-2F25-4B77-9246-E2762EA29954}"/>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194104DB-815F-4B27-A50B-7B781D8126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This slide demonstrates some common string methods, including:</a:t>
            </a:r>
          </a:p>
          <a:p>
            <a:pPr lvl="2"/>
            <a:r>
              <a:rPr lang="en-US" altLang="en-US">
                <a:latin typeface="Courier New" panose="02070309020205020404" pitchFamily="49" charset="0"/>
                <a:cs typeface="Courier New" panose="02070309020205020404" pitchFamily="49" charset="0"/>
              </a:rPr>
              <a:t>concat()</a:t>
            </a:r>
          </a:p>
          <a:p>
            <a:pPr lvl="2"/>
            <a:r>
              <a:rPr lang="en-US" altLang="en-US">
                <a:latin typeface="Courier New" panose="02070309020205020404" pitchFamily="49" charset="0"/>
                <a:cs typeface="Courier New" panose="02070309020205020404" pitchFamily="49" charset="0"/>
              </a:rPr>
              <a:t>length()</a:t>
            </a:r>
          </a:p>
          <a:p>
            <a:pPr lvl="2"/>
            <a:r>
              <a:rPr lang="en-US" altLang="en-US">
                <a:latin typeface="Courier New" panose="02070309020205020404" pitchFamily="49" charset="0"/>
                <a:cs typeface="Courier New" panose="02070309020205020404" pitchFamily="49" charset="0"/>
              </a:rPr>
              <a:t>substring()</a:t>
            </a:r>
          </a:p>
          <a:p>
            <a:pPr lvl="2"/>
            <a:r>
              <a:rPr lang="en-US" altLang="en-US">
                <a:latin typeface="Courier New" panose="02070309020205020404" pitchFamily="49" charset="0"/>
                <a:cs typeface="Courier New" panose="02070309020205020404" pitchFamily="49" charset="0"/>
              </a:rPr>
              <a:t>toUpperCase()</a:t>
            </a:r>
            <a:endParaRPr lang="en-US" altLang="en-US"/>
          </a:p>
          <a:p>
            <a:pPr lvl="1"/>
            <a:r>
              <a:rPr lang="en-US" altLang="en-US"/>
              <a:t>To see what other methods can be used on a </a:t>
            </a:r>
            <a:r>
              <a:rPr lang="en-US" altLang="en-US">
                <a:latin typeface="Courier New" panose="02070309020205020404" pitchFamily="49" charset="0"/>
                <a:cs typeface="Courier New" panose="02070309020205020404" pitchFamily="49" charset="0"/>
              </a:rPr>
              <a:t>String</a:t>
            </a:r>
            <a:r>
              <a:rPr lang="en-US" altLang="en-US"/>
              <a:t>, see the API documentation.</a:t>
            </a:r>
          </a:p>
          <a:p>
            <a:pPr lvl="1"/>
            <a:r>
              <a:rPr lang="en-US" altLang="en-US"/>
              <a:t>The output from the program is:</a:t>
            </a:r>
          </a:p>
          <a:p>
            <a:pPr lvl="1"/>
            <a:r>
              <a:rPr lang="en-US" altLang="en-US">
                <a:latin typeface="Courier New" panose="02070309020205020404" pitchFamily="49" charset="0"/>
                <a:cs typeface="Courier New" panose="02070309020205020404" pitchFamily="49" charset="0"/>
              </a:rPr>
              <a:t>string3: HelloWorld</a:t>
            </a:r>
          </a:p>
          <a:p>
            <a:pPr lvl="1"/>
            <a:r>
              <a:rPr lang="en-US" altLang="en-US">
                <a:latin typeface="Courier New" panose="02070309020205020404" pitchFamily="49" charset="0"/>
                <a:cs typeface="Courier New" panose="02070309020205020404" pitchFamily="49" charset="0"/>
              </a:rPr>
              <a:t>Length: 5</a:t>
            </a:r>
          </a:p>
          <a:p>
            <a:pPr lvl="1"/>
            <a:r>
              <a:rPr lang="en-US" altLang="en-US">
                <a:latin typeface="Courier New" panose="02070309020205020404" pitchFamily="49" charset="0"/>
                <a:cs typeface="Courier New" panose="02070309020205020404" pitchFamily="49" charset="0"/>
              </a:rPr>
              <a:t>Sub: Hello</a:t>
            </a:r>
          </a:p>
          <a:p>
            <a:pPr lvl="1"/>
            <a:r>
              <a:rPr lang="en-US" altLang="en-US">
                <a:latin typeface="Courier New" panose="02070309020205020404" pitchFamily="49" charset="0"/>
                <a:cs typeface="Courier New" panose="02070309020205020404" pitchFamily="49" charset="0"/>
              </a:rPr>
              <a:t>Upper: HELLOWORLD</a:t>
            </a:r>
          </a:p>
          <a:p>
            <a:pPr lvl="1"/>
            <a:r>
              <a:rPr lang="en-US" altLang="en-US" b="1"/>
              <a:t>Note:</a:t>
            </a:r>
            <a:r>
              <a:rPr lang="en-US" altLang="en-US"/>
              <a:t> </a:t>
            </a:r>
            <a:r>
              <a:rPr lang="en-US" altLang="en-US">
                <a:latin typeface="Courier New" panose="02070309020205020404" pitchFamily="49" charset="0"/>
                <a:cs typeface="Courier New" panose="02070309020205020404" pitchFamily="49" charset="0"/>
              </a:rPr>
              <a:t>String</a:t>
            </a:r>
            <a:r>
              <a:rPr lang="en-US" altLang="en-US"/>
              <a:t> is a class, not a primitive type. Instances of the class </a:t>
            </a:r>
            <a:r>
              <a:rPr lang="en-US" altLang="en-US">
                <a:latin typeface="Courier New" panose="02070309020205020404" pitchFamily="49" charset="0"/>
                <a:cs typeface="Courier New" panose="02070309020205020404" pitchFamily="49" charset="0"/>
              </a:rPr>
              <a:t>String</a:t>
            </a:r>
            <a:r>
              <a:rPr lang="en-US" altLang="en-US"/>
              <a:t> represent sequences of Unicode characters. </a:t>
            </a:r>
            <a:r>
              <a:rPr lang="en-US" altLang="en-US">
                <a:latin typeface="Courier New" panose="02070309020205020404" pitchFamily="49" charset="0"/>
                <a:cs typeface="Courier New" panose="02070309020205020404" pitchFamily="49" charset="0"/>
              </a:rPr>
              <a:t>String</a:t>
            </a:r>
            <a:r>
              <a:rPr lang="en-US" altLang="en-US"/>
              <a:t> literals are stored as </a:t>
            </a:r>
            <a:r>
              <a:rPr lang="en-US" altLang="en-US">
                <a:latin typeface="Courier New" panose="02070309020205020404" pitchFamily="49" charset="0"/>
                <a:cs typeface="Courier New" panose="02070309020205020404" pitchFamily="49" charset="0"/>
              </a:rPr>
              <a:t>String</a:t>
            </a:r>
            <a:r>
              <a:rPr lang="en-US" altLang="en-US"/>
              <a:t> objects and "interned", meaning that for strings with matching characters, they all point to the same </a:t>
            </a:r>
            <a:r>
              <a:rPr lang="en-US" altLang="en-US">
                <a:latin typeface="Courier New" panose="02070309020205020404" pitchFamily="49" charset="0"/>
                <a:cs typeface="Courier New" panose="02070309020205020404" pitchFamily="49" charset="0"/>
              </a:rPr>
              <a:t>String</a:t>
            </a:r>
            <a:r>
              <a:rPr lang="en-US" altLang="en-US"/>
              <a:t> object.</a:t>
            </a:r>
            <a:endParaRPr lang="en-US" altLang="en-US">
              <a:latin typeface="Courier New" panose="02070309020205020404" pitchFamily="49" charset="0"/>
              <a:cs typeface="Courier New" panose="02070309020205020404" pitchFamily="49" charset="0"/>
            </a:endParaRPr>
          </a:p>
        </p:txBody>
      </p:sp>
      <p:sp>
        <p:nvSpPr>
          <p:cNvPr id="58372" name="Footer Placeholder 4">
            <a:extLst>
              <a:ext uri="{FF2B5EF4-FFF2-40B4-BE49-F238E27FC236}">
                <a16:creationId xmlns:a16="http://schemas.microsoft.com/office/drawing/2014/main" id="{5C5BB225-6B05-4C4B-9995-A97A16A3C1C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5D1E1AA6-1DAB-47DC-85C7-BF080256AB50}" type="slidenum">
              <a:rPr lang="en-US" altLang="en-US" smtClean="0"/>
              <a:pPr eaLnBrk="1" hangingPunct="1"/>
              <a:t>21</a:t>
            </a:fld>
            <a:endParaRPr lang="en-US" altLang="en-US"/>
          </a:p>
        </p:txBody>
      </p:sp>
    </p:spTree>
    <p:extLst>
      <p:ext uri="{BB962C8B-B14F-4D97-AF65-F5344CB8AC3E}">
        <p14:creationId xmlns:p14="http://schemas.microsoft.com/office/powerpoint/2010/main" val="283488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F4FBBE4-DF9B-448B-9AD9-BDB7C7134543}"/>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892C418F-7964-4313-BDC8-2712BDA72F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Platform-Independent Programs</a:t>
            </a:r>
          </a:p>
          <a:p>
            <a:pPr lvl="1" eaLnBrk="1" hangingPunct="1"/>
            <a:r>
              <a:rPr lang="en-US" altLang="en-US"/>
              <a:t>Java technology applications are written in the Java programming language and compiled to Java bytecode. Bytecode is executed on the Java platform. The software that provides you with a runnable Java platform is called a Java Runtime Environment (JRE). A compiler, included in the Java SE Development Kit (JDK), is used to convert Java source code to Java bytecode.</a:t>
            </a:r>
          </a:p>
        </p:txBody>
      </p:sp>
      <p:sp>
        <p:nvSpPr>
          <p:cNvPr id="31748" name="Footer Placeholder 1">
            <a:extLst>
              <a:ext uri="{FF2B5EF4-FFF2-40B4-BE49-F238E27FC236}">
                <a16:creationId xmlns:a16="http://schemas.microsoft.com/office/drawing/2014/main" id="{A3C16291-13FB-49E2-84D5-DFA35A5A2C6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Java SE 7 Programming   1 - </a:t>
            </a:r>
            <a:fld id="{39425AB0-46FE-431D-A5F7-1FE749978788}" type="slidenum">
              <a:rPr lang="en-US" altLang="en-US"/>
              <a:pPr eaLnBrk="1" hangingPunct="1"/>
              <a:t>4</a:t>
            </a:fld>
            <a:endParaRPr lang="en-US" altLang="en-US"/>
          </a:p>
        </p:txBody>
      </p:sp>
    </p:spTree>
    <p:extLst>
      <p:ext uri="{BB962C8B-B14F-4D97-AF65-F5344CB8AC3E}">
        <p14:creationId xmlns:p14="http://schemas.microsoft.com/office/powerpoint/2010/main" val="1915483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CF45A23C-00E9-4F87-8E9E-26A8DA3625A4}"/>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BD11BF33-0D83-4E73-8329-32F182A3A6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Because numbers have been introduced, the slide shows a list of common operators. Most are common to any programming language, and a description of each is provided in the slide.</a:t>
            </a:r>
          </a:p>
          <a:p>
            <a:pPr lvl="1"/>
            <a:r>
              <a:rPr lang="en-US" altLang="en-US"/>
              <a:t>The binary and bitwise operators have been omitted for brevity. For details about those operators, refer to the Java Tutorial:</a:t>
            </a:r>
          </a:p>
          <a:p>
            <a:pPr lvl="1"/>
            <a:r>
              <a:rPr lang="en-US" altLang="en-US"/>
              <a:t>http://download.oracle.com/javase/tutorial/java/nutsandbolts/operators.html</a:t>
            </a:r>
          </a:p>
          <a:p>
            <a:pPr lvl="1"/>
            <a:r>
              <a:rPr lang="en-US" altLang="en-US" b="1"/>
              <a:t>Note:</a:t>
            </a:r>
            <a:r>
              <a:rPr lang="en-US" altLang="en-US"/>
              <a:t> Operators have definitive precedence. For the complete list, see the Java Tutorial link mentioned above. Precedence can be overridden using parentheses.</a:t>
            </a:r>
          </a:p>
        </p:txBody>
      </p:sp>
      <p:sp>
        <p:nvSpPr>
          <p:cNvPr id="56324" name="Footer Placeholder 4">
            <a:extLst>
              <a:ext uri="{FF2B5EF4-FFF2-40B4-BE49-F238E27FC236}">
                <a16:creationId xmlns:a16="http://schemas.microsoft.com/office/drawing/2014/main" id="{11CBD4B8-601D-4D9A-A110-A000CF864D8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5752BBC6-D070-4B58-86C0-4D92673A6548}" type="slidenum">
              <a:rPr lang="en-US" altLang="en-US" smtClean="0"/>
              <a:pPr eaLnBrk="1" hangingPunct="1"/>
              <a:t>22</a:t>
            </a:fld>
            <a:endParaRPr lang="en-US" altLang="en-US"/>
          </a:p>
        </p:txBody>
      </p:sp>
    </p:spTree>
    <p:extLst>
      <p:ext uri="{BB962C8B-B14F-4D97-AF65-F5344CB8AC3E}">
        <p14:creationId xmlns:p14="http://schemas.microsoft.com/office/powerpoint/2010/main" val="3567444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5">
            <a:extLst>
              <a:ext uri="{FF2B5EF4-FFF2-40B4-BE49-F238E27FC236}">
                <a16:creationId xmlns:a16="http://schemas.microsoft.com/office/drawing/2014/main" id="{130D121B-410A-43E0-B8AC-172335371435}"/>
              </a:ext>
            </a:extLst>
          </p:cNvPr>
          <p:cNvSpPr>
            <a:spLocks noGrp="1" noRot="1" noChangeAspect="1" noTextEdit="1"/>
          </p:cNvSpPr>
          <p:nvPr>
            <p:ph type="sldImg"/>
          </p:nvPr>
        </p:nvSpPr>
        <p:spPr>
          <a:ln/>
        </p:spPr>
      </p:sp>
      <p:sp>
        <p:nvSpPr>
          <p:cNvPr id="59395" name="Notes Placeholder 6">
            <a:extLst>
              <a:ext uri="{FF2B5EF4-FFF2-40B4-BE49-F238E27FC236}">
                <a16:creationId xmlns:a16="http://schemas.microsoft.com/office/drawing/2014/main" id="{46E2A174-E9E9-4CA8-835A-3EE5CE46E0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example in the slide demonstrates the syntax for an </a:t>
            </a:r>
            <a:r>
              <a:rPr lang="en-US" altLang="en-US">
                <a:latin typeface="Courier New" panose="02070309020205020404" pitchFamily="49" charset="0"/>
                <a:cs typeface="Courier New" panose="02070309020205020404" pitchFamily="49" charset="0"/>
              </a:rPr>
              <a:t>if-else</a:t>
            </a:r>
            <a:r>
              <a:rPr lang="en-US" altLang="en-US"/>
              <a:t> statement in Java.</a:t>
            </a:r>
          </a:p>
          <a:p>
            <a:pPr lvl="1"/>
            <a:r>
              <a:rPr lang="en-US" altLang="en-US"/>
              <a:t>The output from the code in the slide is as follows:</a:t>
            </a:r>
          </a:p>
          <a:p>
            <a:pPr lvl="3">
              <a:buFont typeface="Times New Roman" panose="02020603050405020304" pitchFamily="18" charset="0"/>
              <a:buNone/>
            </a:pPr>
            <a:r>
              <a:rPr lang="en-US" altLang="en-US">
                <a:latin typeface="Courier New" panose="02070309020205020404" pitchFamily="49" charset="0"/>
                <a:cs typeface="Courier New" panose="02070309020205020404" pitchFamily="49" charset="0"/>
              </a:rPr>
              <a:t>False</a:t>
            </a:r>
          </a:p>
        </p:txBody>
      </p:sp>
      <p:sp>
        <p:nvSpPr>
          <p:cNvPr id="59396" name="Footer Placeholder 4">
            <a:extLst>
              <a:ext uri="{FF2B5EF4-FFF2-40B4-BE49-F238E27FC236}">
                <a16:creationId xmlns:a16="http://schemas.microsoft.com/office/drawing/2014/main" id="{49C64F0D-4ADC-42B4-938C-F7D507EDAFD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B06710EF-127C-44EF-8DE2-8C58EA8DB228}" type="slidenum">
              <a:rPr lang="en-US" altLang="en-US" smtClean="0"/>
              <a:pPr eaLnBrk="1" hangingPunct="1"/>
              <a:t>23</a:t>
            </a:fld>
            <a:endParaRPr lang="en-US" altLang="en-US"/>
          </a:p>
        </p:txBody>
      </p:sp>
    </p:spTree>
    <p:extLst>
      <p:ext uri="{BB962C8B-B14F-4D97-AF65-F5344CB8AC3E}">
        <p14:creationId xmlns:p14="http://schemas.microsoft.com/office/powerpoint/2010/main" val="484866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FFFCD984-7791-406A-8F9A-0ADB5E9883B6}"/>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CCF64D5F-2E09-4EB2-8E99-5FD9ACFFA4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slide shows a summary of the logic and conditional operators in Java.</a:t>
            </a:r>
          </a:p>
        </p:txBody>
      </p:sp>
      <p:sp>
        <p:nvSpPr>
          <p:cNvPr id="60420" name="Footer Placeholder 4">
            <a:extLst>
              <a:ext uri="{FF2B5EF4-FFF2-40B4-BE49-F238E27FC236}">
                <a16:creationId xmlns:a16="http://schemas.microsoft.com/office/drawing/2014/main" id="{30605BF5-AD94-4523-A125-9949A6EA478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1176176C-7571-44B7-85F5-4E0F5F4FC11D}" type="slidenum">
              <a:rPr lang="en-US" altLang="en-US" smtClean="0"/>
              <a:pPr eaLnBrk="1" hangingPunct="1"/>
              <a:t>24</a:t>
            </a:fld>
            <a:endParaRPr lang="en-US" altLang="en-US"/>
          </a:p>
        </p:txBody>
      </p:sp>
    </p:spTree>
    <p:extLst>
      <p:ext uri="{BB962C8B-B14F-4D97-AF65-F5344CB8AC3E}">
        <p14:creationId xmlns:p14="http://schemas.microsoft.com/office/powerpoint/2010/main" val="1319045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D937991D-8459-459D-A2A1-02A63AABC686}"/>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69A3AF89-74FA-4F85-8ACA-ED54C2ADBF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This class demonstrates how to define arrays in Java. The first example creates a </a:t>
            </a:r>
            <a:r>
              <a:rPr lang="en-US" altLang="en-US">
                <a:latin typeface="Courier New" panose="02070309020205020404" pitchFamily="49" charset="0"/>
                <a:cs typeface="Courier New" panose="02070309020205020404" pitchFamily="49" charset="0"/>
              </a:rPr>
              <a:t>String</a:t>
            </a:r>
            <a:r>
              <a:rPr lang="en-US" altLang="en-US"/>
              <a:t> array and initializes each element separately. The second </a:t>
            </a:r>
            <a:r>
              <a:rPr lang="en-US" altLang="en-US">
                <a:latin typeface="Courier New" panose="02070309020205020404" pitchFamily="49" charset="0"/>
                <a:cs typeface="Courier New" panose="02070309020205020404" pitchFamily="49" charset="0"/>
              </a:rPr>
              <a:t>int</a:t>
            </a:r>
            <a:r>
              <a:rPr lang="en-US" altLang="en-US"/>
              <a:t> array is defined in a single statement. </a:t>
            </a:r>
          </a:p>
          <a:p>
            <a:pPr lvl="1"/>
            <a:r>
              <a:rPr lang="en-US" altLang="en-US"/>
              <a:t>Each array is iterated through using the Java </a:t>
            </a:r>
            <a:r>
              <a:rPr lang="en-US" altLang="en-US">
                <a:latin typeface="Courier New" panose="02070309020205020404" pitchFamily="49" charset="0"/>
                <a:cs typeface="Courier New" panose="02070309020205020404" pitchFamily="49" charset="0"/>
              </a:rPr>
              <a:t>for-each</a:t>
            </a:r>
            <a:r>
              <a:rPr lang="en-US" altLang="en-US"/>
              <a:t> construct. The loop defines an element which will represent each element of the array and the array to loop through. The output of the class is shown here:</a:t>
            </a:r>
          </a:p>
          <a:p>
            <a:pPr lvl="1"/>
            <a:r>
              <a:rPr lang="en-US" altLang="en-US">
                <a:latin typeface="Courier New" panose="02070309020205020404" pitchFamily="49" charset="0"/>
                <a:cs typeface="Courier New" panose="02070309020205020404" pitchFamily="49" charset="0"/>
              </a:rPr>
              <a:t>Name: Blue Shirt</a:t>
            </a:r>
          </a:p>
          <a:p>
            <a:pPr lvl="1"/>
            <a:r>
              <a:rPr lang="en-US" altLang="en-US">
                <a:latin typeface="Courier New" panose="02070309020205020404" pitchFamily="49" charset="0"/>
                <a:cs typeface="Courier New" panose="02070309020205020404" pitchFamily="49" charset="0"/>
              </a:rPr>
              <a:t>Name: Red Shirt</a:t>
            </a:r>
          </a:p>
          <a:p>
            <a:pPr lvl="1"/>
            <a:r>
              <a:rPr lang="en-US" altLang="en-US">
                <a:latin typeface="Courier New" panose="02070309020205020404" pitchFamily="49" charset="0"/>
                <a:cs typeface="Courier New" panose="02070309020205020404" pitchFamily="49" charset="0"/>
              </a:rPr>
              <a:t>Name: Black Shirt</a:t>
            </a:r>
          </a:p>
          <a:p>
            <a:pPr lvl="1"/>
            <a:r>
              <a:rPr lang="en-US" altLang="en-US">
                <a:latin typeface="Courier New" panose="02070309020205020404" pitchFamily="49" charset="0"/>
                <a:cs typeface="Courier New" panose="02070309020205020404" pitchFamily="49" charset="0"/>
              </a:rPr>
              <a:t>Number: 100</a:t>
            </a:r>
          </a:p>
          <a:p>
            <a:pPr lvl="1"/>
            <a:r>
              <a:rPr lang="en-US" altLang="en-US">
                <a:latin typeface="Courier New" panose="02070309020205020404" pitchFamily="49" charset="0"/>
                <a:cs typeface="Courier New" panose="02070309020205020404" pitchFamily="49" charset="0"/>
              </a:rPr>
              <a:t>Number: 200</a:t>
            </a:r>
          </a:p>
          <a:p>
            <a:pPr lvl="1"/>
            <a:r>
              <a:rPr lang="en-US" altLang="en-US">
                <a:latin typeface="Courier New" panose="02070309020205020404" pitchFamily="49" charset="0"/>
                <a:cs typeface="Courier New" panose="02070309020205020404" pitchFamily="49" charset="0"/>
              </a:rPr>
              <a:t>Number: 300</a:t>
            </a:r>
          </a:p>
          <a:p>
            <a:pPr lvl="1"/>
            <a:r>
              <a:rPr lang="en-US" altLang="en-US" b="1"/>
              <a:t>Note: </a:t>
            </a:r>
            <a:r>
              <a:rPr lang="en-US" altLang="en-US"/>
              <a:t>Arrays are also objects by default. All arrays support the methods of the class Object. You can always obtain the size of an array using its </a:t>
            </a:r>
            <a:r>
              <a:rPr lang="en-US" altLang="en-US">
                <a:latin typeface="Courier New" panose="02070309020205020404" pitchFamily="49" charset="0"/>
                <a:cs typeface="Courier New" panose="02070309020205020404" pitchFamily="49" charset="0"/>
              </a:rPr>
              <a:t>length</a:t>
            </a:r>
            <a:r>
              <a:rPr lang="en-US" altLang="en-US"/>
              <a:t> field.</a:t>
            </a:r>
            <a:endParaRPr lang="en-US" altLang="en-US">
              <a:latin typeface="Courier New" panose="02070309020205020404" pitchFamily="49" charset="0"/>
              <a:cs typeface="Courier New" panose="02070309020205020404" pitchFamily="49" charset="0"/>
            </a:endParaRPr>
          </a:p>
        </p:txBody>
      </p:sp>
      <p:sp>
        <p:nvSpPr>
          <p:cNvPr id="61444" name="Footer Placeholder 4">
            <a:extLst>
              <a:ext uri="{FF2B5EF4-FFF2-40B4-BE49-F238E27FC236}">
                <a16:creationId xmlns:a16="http://schemas.microsoft.com/office/drawing/2014/main" id="{5514FCFD-05A3-4BD3-9AC4-3F60425B6E3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32E88C04-3802-4B3F-824E-89BA1DBCB1DA}" type="slidenum">
              <a:rPr lang="en-US" altLang="en-US" smtClean="0"/>
              <a:pPr eaLnBrk="1" hangingPunct="1"/>
              <a:t>25</a:t>
            </a:fld>
            <a:endParaRPr lang="en-US" altLang="en-US"/>
          </a:p>
        </p:txBody>
      </p:sp>
    </p:spTree>
    <p:extLst>
      <p:ext uri="{BB962C8B-B14F-4D97-AF65-F5344CB8AC3E}">
        <p14:creationId xmlns:p14="http://schemas.microsoft.com/office/powerpoint/2010/main" val="1830741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7592B1B9-2804-4A2F-903A-4D196683842C}"/>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BBA5608A-717B-484B-9064-304364ACA1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classic </a:t>
            </a:r>
            <a:r>
              <a:rPr lang="en-US" altLang="en-US">
                <a:latin typeface="Courier New" panose="02070309020205020404" pitchFamily="49" charset="0"/>
                <a:cs typeface="Courier New" panose="02070309020205020404" pitchFamily="49" charset="0"/>
              </a:rPr>
              <a:t>for</a:t>
            </a:r>
            <a:r>
              <a:rPr lang="en-US" altLang="en-US"/>
              <a:t> loop is shown in the slide. A counter is initialized and incremented for each step of the loop. When the condition statement evaluates to false (when </a:t>
            </a:r>
            <a:r>
              <a:rPr lang="en-US" altLang="en-US">
                <a:latin typeface="Courier New" panose="02070309020205020404" pitchFamily="49" charset="0"/>
                <a:cs typeface="Courier New" panose="02070309020205020404" pitchFamily="49" charset="0"/>
              </a:rPr>
              <a:t>i</a:t>
            </a:r>
            <a:r>
              <a:rPr lang="en-US" altLang="en-US"/>
              <a:t> is no longer less than 9), the loop exits. Here is the sample output for this program.</a:t>
            </a:r>
          </a:p>
          <a:p>
            <a:pPr lvl="1"/>
            <a:r>
              <a:rPr lang="nn-NO" altLang="en-US">
                <a:latin typeface="Courier New" panose="02070309020205020404" pitchFamily="49" charset="0"/>
                <a:cs typeface="Courier New" panose="02070309020205020404" pitchFamily="49" charset="0"/>
              </a:rPr>
              <a:t>i: 0</a:t>
            </a:r>
          </a:p>
          <a:p>
            <a:pPr lvl="1"/>
            <a:r>
              <a:rPr lang="nn-NO" altLang="en-US">
                <a:latin typeface="Courier New" panose="02070309020205020404" pitchFamily="49" charset="0"/>
                <a:cs typeface="Courier New" panose="02070309020205020404" pitchFamily="49" charset="0"/>
              </a:rPr>
              <a:t>i: 1</a:t>
            </a:r>
          </a:p>
          <a:p>
            <a:pPr lvl="1"/>
            <a:r>
              <a:rPr lang="nn-NO" altLang="en-US">
                <a:latin typeface="Courier New" panose="02070309020205020404" pitchFamily="49" charset="0"/>
                <a:cs typeface="Courier New" panose="02070309020205020404" pitchFamily="49" charset="0"/>
              </a:rPr>
              <a:t>i: 2</a:t>
            </a:r>
          </a:p>
          <a:p>
            <a:pPr lvl="1"/>
            <a:r>
              <a:rPr lang="nn-NO" altLang="en-US">
                <a:latin typeface="Courier New" panose="02070309020205020404" pitchFamily="49" charset="0"/>
                <a:cs typeface="Courier New" panose="02070309020205020404" pitchFamily="49" charset="0"/>
              </a:rPr>
              <a:t>i: 3</a:t>
            </a:r>
          </a:p>
          <a:p>
            <a:pPr lvl="1"/>
            <a:r>
              <a:rPr lang="nn-NO" altLang="en-US">
                <a:latin typeface="Courier New" panose="02070309020205020404" pitchFamily="49" charset="0"/>
                <a:cs typeface="Courier New" panose="02070309020205020404" pitchFamily="49" charset="0"/>
              </a:rPr>
              <a:t>i: 4</a:t>
            </a:r>
          </a:p>
          <a:p>
            <a:pPr lvl="1"/>
            <a:r>
              <a:rPr lang="nn-NO" altLang="en-US">
                <a:latin typeface="Courier New" panose="02070309020205020404" pitchFamily="49" charset="0"/>
                <a:cs typeface="Courier New" panose="02070309020205020404" pitchFamily="49" charset="0"/>
              </a:rPr>
              <a:t>i: 5</a:t>
            </a:r>
          </a:p>
          <a:p>
            <a:pPr lvl="1"/>
            <a:r>
              <a:rPr lang="nn-NO" altLang="en-US">
                <a:latin typeface="Courier New" panose="02070309020205020404" pitchFamily="49" charset="0"/>
                <a:cs typeface="Courier New" panose="02070309020205020404" pitchFamily="49" charset="0"/>
              </a:rPr>
              <a:t>i: 6</a:t>
            </a:r>
          </a:p>
          <a:p>
            <a:pPr lvl="1"/>
            <a:r>
              <a:rPr lang="nn-NO" altLang="en-US">
                <a:latin typeface="Courier New" panose="02070309020205020404" pitchFamily="49" charset="0"/>
                <a:cs typeface="Courier New" panose="02070309020205020404" pitchFamily="49" charset="0"/>
              </a:rPr>
              <a:t>i: 7</a:t>
            </a:r>
          </a:p>
          <a:p>
            <a:pPr lvl="1"/>
            <a:r>
              <a:rPr lang="nn-NO" altLang="en-US">
                <a:latin typeface="Courier New" panose="02070309020205020404" pitchFamily="49" charset="0"/>
                <a:cs typeface="Courier New" panose="02070309020205020404" pitchFamily="49" charset="0"/>
              </a:rPr>
              <a:t>i: 8</a:t>
            </a:r>
            <a:endParaRPr lang="en-US" altLang="en-US">
              <a:latin typeface="Courier New" panose="02070309020205020404" pitchFamily="49" charset="0"/>
              <a:cs typeface="Courier New" panose="02070309020205020404" pitchFamily="49" charset="0"/>
            </a:endParaRPr>
          </a:p>
          <a:p>
            <a:endParaRPr lang="en-US" altLang="en-US" b="0">
              <a:latin typeface="Courier New" panose="02070309020205020404" pitchFamily="49" charset="0"/>
              <a:cs typeface="Courier New" panose="02070309020205020404" pitchFamily="49" charset="0"/>
            </a:endParaRPr>
          </a:p>
        </p:txBody>
      </p:sp>
      <p:sp>
        <p:nvSpPr>
          <p:cNvPr id="62468" name="Footer Placeholder 4">
            <a:extLst>
              <a:ext uri="{FF2B5EF4-FFF2-40B4-BE49-F238E27FC236}">
                <a16:creationId xmlns:a16="http://schemas.microsoft.com/office/drawing/2014/main" id="{72E3127C-14F7-4E5B-9088-38C93FAF953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AECBB2AE-75FB-4127-9E84-FC4DC8E7EA2E}" type="slidenum">
              <a:rPr lang="en-US" altLang="en-US" smtClean="0"/>
              <a:pPr eaLnBrk="1" hangingPunct="1"/>
              <a:t>26</a:t>
            </a:fld>
            <a:endParaRPr lang="en-US" altLang="en-US"/>
          </a:p>
        </p:txBody>
      </p:sp>
    </p:spTree>
    <p:extLst>
      <p:ext uri="{BB962C8B-B14F-4D97-AF65-F5344CB8AC3E}">
        <p14:creationId xmlns:p14="http://schemas.microsoft.com/office/powerpoint/2010/main" val="4214415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184E3E9C-3BC4-46A6-9E36-C2FC5134BBC3}"/>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901272EF-E7A9-4E9F-AA2B-FFCE159681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while</a:t>
            </a:r>
            <a:r>
              <a:rPr lang="en-US" altLang="en-US"/>
              <a:t> loop performs a test and continues if the expression evaluates to </a:t>
            </a:r>
            <a:r>
              <a:rPr lang="en-US" altLang="en-US">
                <a:latin typeface="Courier New" panose="02070309020205020404" pitchFamily="49" charset="0"/>
                <a:cs typeface="Courier New" panose="02070309020205020404" pitchFamily="49" charset="0"/>
              </a:rPr>
              <a:t>true</a:t>
            </a:r>
            <a:r>
              <a:rPr lang="en-US" altLang="en-US"/>
              <a:t>. The </a:t>
            </a:r>
            <a:r>
              <a:rPr lang="en-US" altLang="en-US">
                <a:latin typeface="Courier New" panose="02070309020205020404" pitchFamily="49" charset="0"/>
                <a:cs typeface="Courier New" panose="02070309020205020404" pitchFamily="49" charset="0"/>
              </a:rPr>
              <a:t>while</a:t>
            </a:r>
            <a:r>
              <a:rPr lang="en-US" altLang="en-US"/>
              <a:t> loop, shown here, iterates through an array using a counter. Here is the output from the code in the slide:</a:t>
            </a:r>
          </a:p>
          <a:p>
            <a:pPr lvl="1"/>
            <a:r>
              <a:rPr lang="en-US" altLang="en-US">
                <a:latin typeface="Courier New" panose="02070309020205020404" pitchFamily="49" charset="0"/>
                <a:cs typeface="Courier New" panose="02070309020205020404" pitchFamily="49" charset="0"/>
              </a:rPr>
              <a:t>Number: 100</a:t>
            </a:r>
          </a:p>
          <a:p>
            <a:pPr lvl="1"/>
            <a:r>
              <a:rPr lang="en-US" altLang="en-US">
                <a:latin typeface="Courier New" panose="02070309020205020404" pitchFamily="49" charset="0"/>
                <a:cs typeface="Courier New" panose="02070309020205020404" pitchFamily="49" charset="0"/>
              </a:rPr>
              <a:t>Number: 200</a:t>
            </a:r>
          </a:p>
          <a:p>
            <a:pPr lvl="1"/>
            <a:r>
              <a:rPr lang="en-US" altLang="en-US">
                <a:latin typeface="Courier New" panose="02070309020205020404" pitchFamily="49" charset="0"/>
                <a:cs typeface="Courier New" panose="02070309020205020404" pitchFamily="49" charset="0"/>
              </a:rPr>
              <a:t>Number: 300</a:t>
            </a:r>
          </a:p>
          <a:p>
            <a:pPr lvl="1"/>
            <a:r>
              <a:rPr lang="en-US" altLang="en-US" b="1">
                <a:cs typeface="Arial" panose="020B0604020202020204" pitchFamily="34" charset="0"/>
              </a:rPr>
              <a:t>Note:</a:t>
            </a:r>
            <a:r>
              <a:rPr lang="en-US" altLang="en-US">
                <a:cs typeface="Arial" panose="020B0604020202020204" pitchFamily="34" charset="0"/>
              </a:rPr>
              <a:t> There is also a </a:t>
            </a:r>
            <a:r>
              <a:rPr lang="en-US" altLang="en-US">
                <a:latin typeface="Courier New" panose="02070309020205020404" pitchFamily="49" charset="0"/>
                <a:cs typeface="Courier New" panose="02070309020205020404" pitchFamily="49" charset="0"/>
              </a:rPr>
              <a:t>do-while</a:t>
            </a:r>
            <a:r>
              <a:rPr lang="en-US" altLang="en-US">
                <a:cs typeface="Arial" panose="020B0604020202020204" pitchFamily="34" charset="0"/>
              </a:rPr>
              <a:t> loop, where the test after the expression has run at least once:</a:t>
            </a:r>
          </a:p>
          <a:p>
            <a:pPr lvl="1"/>
            <a:r>
              <a:rPr lang="en-US" altLang="en-US" sz="1000">
                <a:latin typeface="Courier New" panose="02070309020205020404" pitchFamily="49" charset="0"/>
                <a:cs typeface="Courier New" panose="02070309020205020404" pitchFamily="49" charset="0"/>
              </a:rPr>
              <a:t>class DoWhileDemo {</a:t>
            </a:r>
          </a:p>
          <a:p>
            <a:pPr lvl="1"/>
            <a:r>
              <a:rPr lang="en-US" altLang="en-US" sz="1000">
                <a:latin typeface="Courier New" panose="02070309020205020404" pitchFamily="49" charset="0"/>
                <a:cs typeface="Courier New" panose="02070309020205020404" pitchFamily="49" charset="0"/>
              </a:rPr>
              <a:t>     public static void main(String[] args){</a:t>
            </a:r>
          </a:p>
          <a:p>
            <a:pPr lvl="1"/>
            <a:r>
              <a:rPr lang="en-US" altLang="en-US" sz="1000">
                <a:latin typeface="Courier New" panose="02070309020205020404" pitchFamily="49" charset="0"/>
                <a:cs typeface="Courier New" panose="02070309020205020404" pitchFamily="49" charset="0"/>
              </a:rPr>
              <a:t>          int count = 1;</a:t>
            </a:r>
          </a:p>
          <a:p>
            <a:pPr lvl="1"/>
            <a:r>
              <a:rPr lang="en-US" altLang="en-US" sz="1000">
                <a:latin typeface="Courier New" panose="02070309020205020404" pitchFamily="49" charset="0"/>
                <a:cs typeface="Courier New" panose="02070309020205020404" pitchFamily="49" charset="0"/>
              </a:rPr>
              <a:t>          do {</a:t>
            </a:r>
          </a:p>
          <a:p>
            <a:pPr lvl="1"/>
            <a:r>
              <a:rPr lang="en-US" altLang="en-US" sz="1000">
                <a:latin typeface="Courier New" panose="02070309020205020404" pitchFamily="49" charset="0"/>
                <a:cs typeface="Courier New" panose="02070309020205020404" pitchFamily="49" charset="0"/>
              </a:rPr>
              <a:t>               System.out.println("Count is: " + count);</a:t>
            </a:r>
          </a:p>
          <a:p>
            <a:pPr lvl="1"/>
            <a:r>
              <a:rPr lang="en-US" altLang="en-US" sz="1000">
                <a:latin typeface="Courier New" panose="02070309020205020404" pitchFamily="49" charset="0"/>
                <a:cs typeface="Courier New" panose="02070309020205020404" pitchFamily="49" charset="0"/>
              </a:rPr>
              <a:t>               count++;</a:t>
            </a:r>
          </a:p>
          <a:p>
            <a:pPr lvl="1"/>
            <a:r>
              <a:rPr lang="en-US" altLang="en-US" sz="1000">
                <a:latin typeface="Courier New" panose="02070309020205020404" pitchFamily="49" charset="0"/>
                <a:cs typeface="Courier New" panose="02070309020205020404" pitchFamily="49" charset="0"/>
              </a:rPr>
              <a:t>          } while (count &lt;= 11);</a:t>
            </a:r>
          </a:p>
          <a:p>
            <a:pPr lvl="1"/>
            <a:r>
              <a:rPr lang="en-US" altLang="en-US" sz="1000">
                <a:latin typeface="Courier New" panose="02070309020205020404" pitchFamily="49" charset="0"/>
                <a:cs typeface="Courier New" panose="02070309020205020404" pitchFamily="49" charset="0"/>
              </a:rPr>
              <a:t>     }</a:t>
            </a:r>
          </a:p>
          <a:p>
            <a:pPr lvl="1"/>
            <a:r>
              <a:rPr lang="en-US" altLang="en-US" sz="1000">
                <a:latin typeface="Courier New" panose="02070309020205020404" pitchFamily="49" charset="0"/>
                <a:cs typeface="Courier New" panose="02070309020205020404" pitchFamily="49" charset="0"/>
              </a:rPr>
              <a:t>}</a:t>
            </a:r>
          </a:p>
          <a:p>
            <a:pPr lvl="1"/>
            <a:endParaRPr lang="en-US" altLang="en-US">
              <a:latin typeface="Courier New" panose="02070309020205020404" pitchFamily="49" charset="0"/>
              <a:cs typeface="Courier New" panose="02070309020205020404" pitchFamily="49" charset="0"/>
            </a:endParaRPr>
          </a:p>
          <a:p>
            <a:endParaRPr lang="en-US" altLang="en-US"/>
          </a:p>
          <a:p>
            <a:endParaRPr lang="en-US" altLang="en-US"/>
          </a:p>
        </p:txBody>
      </p:sp>
      <p:sp>
        <p:nvSpPr>
          <p:cNvPr id="63492" name="Footer Placeholder 4">
            <a:extLst>
              <a:ext uri="{FF2B5EF4-FFF2-40B4-BE49-F238E27FC236}">
                <a16:creationId xmlns:a16="http://schemas.microsoft.com/office/drawing/2014/main" id="{21D896C2-9DF3-4287-A427-540077303D0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B776CC2D-03E0-43DA-9A88-EDE1D0C301A1}" type="slidenum">
              <a:rPr lang="en-US" altLang="en-US" smtClean="0"/>
              <a:pPr eaLnBrk="1" hangingPunct="1"/>
              <a:t>27</a:t>
            </a:fld>
            <a:endParaRPr lang="en-US" altLang="en-US"/>
          </a:p>
        </p:txBody>
      </p:sp>
    </p:spTree>
    <p:extLst>
      <p:ext uri="{BB962C8B-B14F-4D97-AF65-F5344CB8AC3E}">
        <p14:creationId xmlns:p14="http://schemas.microsoft.com/office/powerpoint/2010/main" val="3264568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817AAF4F-49FC-46D5-B0F4-0E5589C7C23C}"/>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B00E260F-5A60-41FB-B838-A61A72C3B0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This example shows a </a:t>
            </a:r>
            <a:r>
              <a:rPr lang="en-US" altLang="en-US">
                <a:latin typeface="Courier New" panose="02070309020205020404" pitchFamily="49" charset="0"/>
                <a:cs typeface="Courier New" panose="02070309020205020404" pitchFamily="49" charset="0"/>
              </a:rPr>
              <a:t>switch</a:t>
            </a:r>
            <a:r>
              <a:rPr lang="en-US" altLang="en-US"/>
              <a:t> statement in Java using a </a:t>
            </a:r>
            <a:r>
              <a:rPr lang="en-US" altLang="en-US">
                <a:latin typeface="Courier New" panose="02070309020205020404" pitchFamily="49" charset="0"/>
                <a:cs typeface="Courier New" panose="02070309020205020404" pitchFamily="49" charset="0"/>
              </a:rPr>
              <a:t>String</a:t>
            </a:r>
            <a:r>
              <a:rPr lang="en-US" altLang="en-US"/>
              <a:t>. Prior to version 7 of Java, only enums and </a:t>
            </a:r>
            <a:r>
              <a:rPr lang="en-US" altLang="en-US">
                <a:latin typeface="Courier New" panose="02070309020205020404" pitchFamily="49" charset="0"/>
                <a:cs typeface="Courier New" panose="02070309020205020404" pitchFamily="49" charset="0"/>
              </a:rPr>
              <a:t>byte</a:t>
            </a:r>
            <a:r>
              <a:rPr lang="en-US" altLang="en-US"/>
              <a:t>, </a:t>
            </a:r>
            <a:r>
              <a:rPr lang="en-US" altLang="en-US">
                <a:latin typeface="Courier New" panose="02070309020205020404" pitchFamily="49" charset="0"/>
                <a:cs typeface="Courier New" panose="02070309020205020404" pitchFamily="49" charset="0"/>
              </a:rPr>
              <a:t>short</a:t>
            </a:r>
            <a:r>
              <a:rPr lang="en-US" altLang="en-US"/>
              <a:t>, </a:t>
            </a:r>
            <a:r>
              <a:rPr lang="en-US" altLang="en-US">
                <a:latin typeface="Courier New" panose="02070309020205020404" pitchFamily="49" charset="0"/>
                <a:cs typeface="Courier New" panose="02070309020205020404" pitchFamily="49" charset="0"/>
              </a:rPr>
              <a:t>char</a:t>
            </a:r>
            <a:r>
              <a:rPr lang="en-US" altLang="en-US"/>
              <a:t>, and </a:t>
            </a:r>
            <a:r>
              <a:rPr lang="en-US" altLang="en-US">
                <a:latin typeface="Courier New" panose="02070309020205020404" pitchFamily="49" charset="0"/>
                <a:cs typeface="Courier New" panose="02070309020205020404" pitchFamily="49" charset="0"/>
              </a:rPr>
              <a:t>int</a:t>
            </a:r>
            <a:r>
              <a:rPr lang="en-US" altLang="en-US"/>
              <a:t> primitive data types could be used in a </a:t>
            </a:r>
            <a:r>
              <a:rPr lang="en-US" altLang="en-US">
                <a:latin typeface="Courier New" panose="02070309020205020404" pitchFamily="49" charset="0"/>
                <a:cs typeface="Courier New" panose="02070309020205020404" pitchFamily="49" charset="0"/>
              </a:rPr>
              <a:t>switch</a:t>
            </a:r>
            <a:r>
              <a:rPr lang="en-US" altLang="en-US"/>
              <a:t> statement. You will see enums in the lesson titled “Advanced Class Design.”</a:t>
            </a:r>
          </a:p>
          <a:p>
            <a:endParaRPr lang="en-US" altLang="en-US"/>
          </a:p>
        </p:txBody>
      </p:sp>
      <p:sp>
        <p:nvSpPr>
          <p:cNvPr id="64516" name="Footer Placeholder 4">
            <a:extLst>
              <a:ext uri="{FF2B5EF4-FFF2-40B4-BE49-F238E27FC236}">
                <a16:creationId xmlns:a16="http://schemas.microsoft.com/office/drawing/2014/main" id="{C8293EC3-A709-4D34-9AD2-D586570C362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6E95EBCA-C427-4C97-B280-6622CA900925}" type="slidenum">
              <a:rPr lang="en-US" altLang="en-US" smtClean="0"/>
              <a:pPr eaLnBrk="1" hangingPunct="1"/>
              <a:t>28</a:t>
            </a:fld>
            <a:endParaRPr lang="en-US" altLang="en-US"/>
          </a:p>
        </p:txBody>
      </p:sp>
    </p:spTree>
    <p:extLst>
      <p:ext uri="{BB962C8B-B14F-4D97-AF65-F5344CB8AC3E}">
        <p14:creationId xmlns:p14="http://schemas.microsoft.com/office/powerpoint/2010/main" val="1601808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B5B7F4A0-1597-4BA2-8388-5825B5673095}"/>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1413E64D-5FE0-4FB7-B632-E1B417DC2E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a:t>Class names should be nouns in mixed case, with the first letter uppercase and the first letter of each internal word capitalized. This is approach is termed "upper camel case."</a:t>
            </a:r>
          </a:p>
          <a:p>
            <a:pPr lvl="2"/>
            <a:r>
              <a:rPr lang="en-US" altLang="en-US"/>
              <a:t>Methods should be verbs in mixed case, with the first letter lowercase and the first letter of each internal word capitalized. This is termed "lower camel case."</a:t>
            </a:r>
          </a:p>
          <a:p>
            <a:pPr lvl="2"/>
            <a:r>
              <a:rPr lang="en-US" altLang="en-US"/>
              <a:t>Variable names should be short but meaningful. The choice of a variable name should be mnemonic: designed to indicate to the casual observer the intent of its use.</a:t>
            </a:r>
          </a:p>
          <a:p>
            <a:pPr lvl="2"/>
            <a:r>
              <a:rPr lang="en-US" altLang="en-US"/>
              <a:t>One-character variable names should be avoided except as temporary "throwaway" variables.</a:t>
            </a:r>
          </a:p>
          <a:p>
            <a:pPr lvl="2"/>
            <a:r>
              <a:rPr lang="en-US" altLang="en-US"/>
              <a:t>Constants should be declared using all uppercase letters. </a:t>
            </a:r>
            <a:r>
              <a:rPr lang="en-US" altLang="en-US" b="1"/>
              <a:t>Note:</a:t>
            </a:r>
            <a:r>
              <a:rPr lang="en-US" altLang="en-US"/>
              <a:t> The keyword </a:t>
            </a:r>
            <a:r>
              <a:rPr lang="en-US" altLang="en-US">
                <a:latin typeface="Courier New" panose="02070309020205020404" pitchFamily="49" charset="0"/>
                <a:cs typeface="Courier New" panose="02070309020205020404" pitchFamily="49" charset="0"/>
              </a:rPr>
              <a:t>final</a:t>
            </a:r>
            <a:r>
              <a:rPr lang="en-US" altLang="en-US"/>
              <a:t> is used to declare a variable whose value may only be assigned once. Once a </a:t>
            </a:r>
            <a:r>
              <a:rPr lang="en-US" altLang="en-US">
                <a:latin typeface="Courier New" panose="02070309020205020404" pitchFamily="49" charset="0"/>
                <a:cs typeface="Courier New" panose="02070309020205020404" pitchFamily="49" charset="0"/>
              </a:rPr>
              <a:t>final</a:t>
            </a:r>
            <a:r>
              <a:rPr lang="en-US" altLang="en-US"/>
              <a:t> variable has been assigned, it always contains the same value. You will learn more about the keyword </a:t>
            </a:r>
            <a:r>
              <a:rPr lang="en-US" altLang="en-US">
                <a:latin typeface="Courier New" panose="02070309020205020404" pitchFamily="49" charset="0"/>
                <a:cs typeface="Courier New" panose="02070309020205020404" pitchFamily="49" charset="0"/>
              </a:rPr>
              <a:t>final</a:t>
            </a:r>
            <a:r>
              <a:rPr lang="en-US" altLang="en-US"/>
              <a:t> in the lesson "Advanced Class Design."</a:t>
            </a:r>
          </a:p>
          <a:p>
            <a:pPr lvl="1"/>
            <a:r>
              <a:rPr lang="en-US" altLang="en-US"/>
              <a:t>For the complete </a:t>
            </a:r>
            <a:r>
              <a:rPr lang="en-US" altLang="en-US" i="1"/>
              <a:t>Code Conventions for the Java Programming Language </a:t>
            </a:r>
            <a:r>
              <a:rPr lang="en-US" altLang="en-US"/>
              <a:t>document, go to http://www.oracle.com/technetwork/java/codeconv-138413.html.</a:t>
            </a:r>
            <a:endParaRPr lang="en-US" altLang="en-US">
              <a:latin typeface="Courier New" panose="02070309020205020404" pitchFamily="49" charset="0"/>
              <a:cs typeface="Courier New" panose="02070309020205020404" pitchFamily="49" charset="0"/>
            </a:endParaRPr>
          </a:p>
          <a:p>
            <a:pPr lvl="1"/>
            <a:endParaRPr lang="en-US" altLang="en-US"/>
          </a:p>
        </p:txBody>
      </p:sp>
      <p:sp>
        <p:nvSpPr>
          <p:cNvPr id="65540" name="Footer Placeholder 4">
            <a:extLst>
              <a:ext uri="{FF2B5EF4-FFF2-40B4-BE49-F238E27FC236}">
                <a16:creationId xmlns:a16="http://schemas.microsoft.com/office/drawing/2014/main" id="{A7ECC933-5B1A-4168-B00F-B9775D3F313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3B595212-D850-42CF-922C-E724D97E0573}" type="slidenum">
              <a:rPr lang="en-US" altLang="en-US" smtClean="0"/>
              <a:pPr eaLnBrk="1" hangingPunct="1"/>
              <a:t>29</a:t>
            </a:fld>
            <a:endParaRPr lang="en-US" altLang="en-US"/>
          </a:p>
        </p:txBody>
      </p:sp>
    </p:spTree>
    <p:extLst>
      <p:ext uri="{BB962C8B-B14F-4D97-AF65-F5344CB8AC3E}">
        <p14:creationId xmlns:p14="http://schemas.microsoft.com/office/powerpoint/2010/main" val="938379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E59B1D9B-5887-4FD1-BB2B-A9271688EC59}"/>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37A65875-9EFF-42E7-90FD-037372958A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A Java class is often used to store or represent data for the construct that the class represents. For example, you could create a model (a programmatic representation) of an Employee. An </a:t>
            </a:r>
            <a:r>
              <a:rPr lang="en-US" altLang="en-US">
                <a:latin typeface="Courier New" panose="02070309020205020404" pitchFamily="49" charset="0"/>
                <a:cs typeface="Courier New" panose="02070309020205020404" pitchFamily="49" charset="0"/>
              </a:rPr>
              <a:t>Employee</a:t>
            </a:r>
            <a:r>
              <a:rPr lang="en-US" altLang="en-US"/>
              <a:t> object defined using this model will contain values for </a:t>
            </a:r>
            <a:r>
              <a:rPr lang="en-US" altLang="en-US">
                <a:latin typeface="Courier New" panose="02070309020205020404" pitchFamily="49" charset="0"/>
                <a:cs typeface="Courier New" panose="02070309020205020404" pitchFamily="49" charset="0"/>
              </a:rPr>
              <a:t>empId</a:t>
            </a:r>
            <a:r>
              <a:rPr lang="en-US" altLang="en-US"/>
              <a:t>, </a:t>
            </a:r>
            <a:r>
              <a:rPr lang="en-US" altLang="en-US">
                <a:latin typeface="Courier New" panose="02070309020205020404" pitchFamily="49" charset="0"/>
                <a:cs typeface="Courier New" panose="02070309020205020404" pitchFamily="49" charset="0"/>
              </a:rPr>
              <a:t>name</a:t>
            </a:r>
            <a:r>
              <a:rPr lang="en-US" altLang="en-US"/>
              <a:t>, Social Security Number (</a:t>
            </a:r>
            <a:r>
              <a:rPr lang="en-US" altLang="en-US">
                <a:latin typeface="Courier New" panose="02070309020205020404" pitchFamily="49" charset="0"/>
                <a:cs typeface="Courier New" panose="02070309020205020404" pitchFamily="49" charset="0"/>
              </a:rPr>
              <a:t>ssn</a:t>
            </a:r>
            <a:r>
              <a:rPr lang="en-US" altLang="en-US"/>
              <a:t>), and </a:t>
            </a:r>
            <a:r>
              <a:rPr lang="en-US" altLang="en-US">
                <a:latin typeface="Courier New" panose="02070309020205020404" pitchFamily="49" charset="0"/>
                <a:cs typeface="Courier New" panose="02070309020205020404" pitchFamily="49" charset="0"/>
              </a:rPr>
              <a:t>salary</a:t>
            </a:r>
            <a:r>
              <a:rPr lang="en-US" altLang="en-US"/>
              <a:t>.</a:t>
            </a:r>
          </a:p>
          <a:p>
            <a:pPr lvl="1"/>
            <a:r>
              <a:rPr lang="en-US" altLang="en-US"/>
              <a:t>The constructor in this class creates an instance of an object called </a:t>
            </a:r>
            <a:r>
              <a:rPr lang="en-US" altLang="en-US">
                <a:latin typeface="Courier New" panose="02070309020205020404" pitchFamily="49" charset="0"/>
                <a:cs typeface="Courier New" panose="02070309020205020404" pitchFamily="49" charset="0"/>
              </a:rPr>
              <a:t>Employee</a:t>
            </a:r>
            <a:r>
              <a:rPr lang="en-US" altLang="en-US"/>
              <a:t>. </a:t>
            </a:r>
          </a:p>
          <a:p>
            <a:pPr lvl="1"/>
            <a:r>
              <a:rPr lang="en-US" altLang="en-US"/>
              <a:t>A constructor is unique in Java. A constructor is used to create an instance of a class. Unlike methods, constructors do not declare a return type, and are declared with the same name as their class. Constructors can take arguments and you can declare more than one constructor, as you will see in the lesson titled “Java Class Design.”</a:t>
            </a:r>
          </a:p>
        </p:txBody>
      </p:sp>
      <p:sp>
        <p:nvSpPr>
          <p:cNvPr id="66564" name="Footer Placeholder 4">
            <a:extLst>
              <a:ext uri="{FF2B5EF4-FFF2-40B4-BE49-F238E27FC236}">
                <a16:creationId xmlns:a16="http://schemas.microsoft.com/office/drawing/2014/main" id="{11B4E735-6735-4BF8-B0D4-12BF77AAA68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5AC951DB-30B2-4FB0-AF7C-93FA47A5B6B3}" type="slidenum">
              <a:rPr lang="en-US" altLang="en-US" smtClean="0"/>
              <a:pPr eaLnBrk="1" hangingPunct="1"/>
              <a:t>30</a:t>
            </a:fld>
            <a:endParaRPr lang="en-US" altLang="en-US"/>
          </a:p>
        </p:txBody>
      </p:sp>
    </p:spTree>
    <p:extLst>
      <p:ext uri="{BB962C8B-B14F-4D97-AF65-F5344CB8AC3E}">
        <p14:creationId xmlns:p14="http://schemas.microsoft.com/office/powerpoint/2010/main" val="2505090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AE9426A2-9E57-4901-8D41-646B86B57A95}"/>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C831AC28-8104-4C71-8228-7692197F49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Adding Instance Methods to the </a:t>
            </a:r>
            <a:r>
              <a:rPr lang="en-US" altLang="en-US">
                <a:latin typeface="Courier New" panose="02070309020205020404" pitchFamily="49" charset="0"/>
                <a:cs typeface="Courier New" panose="02070309020205020404" pitchFamily="49" charset="0"/>
              </a:rPr>
              <a:t>Employee</a:t>
            </a:r>
            <a:r>
              <a:rPr lang="en-US" altLang="en-US"/>
              <a:t> Class</a:t>
            </a:r>
          </a:p>
          <a:p>
            <a:pPr lvl="1"/>
            <a:r>
              <a:rPr lang="en-US" altLang="en-US"/>
              <a:t>A common practice is to create a set of methods that manipulate field data: methods that set the value of each field, and methods that get the value of each field. These methods are called </a:t>
            </a:r>
            <a:r>
              <a:rPr lang="en-US" altLang="en-US" i="1"/>
              <a:t>accessors</a:t>
            </a:r>
            <a:r>
              <a:rPr lang="en-US" altLang="en-US"/>
              <a:t> (getters) and </a:t>
            </a:r>
            <a:r>
              <a:rPr lang="en-US" altLang="en-US" i="1"/>
              <a:t>mutators</a:t>
            </a:r>
            <a:r>
              <a:rPr lang="en-US" altLang="en-US"/>
              <a:t> (setters).</a:t>
            </a:r>
          </a:p>
          <a:p>
            <a:pPr lvl="1"/>
            <a:r>
              <a:rPr lang="en-US" altLang="en-US"/>
              <a:t>The convention is to use </a:t>
            </a:r>
            <a:r>
              <a:rPr lang="en-US" altLang="en-US">
                <a:latin typeface="Courier New" panose="02070309020205020404" pitchFamily="49" charset="0"/>
                <a:cs typeface="Courier New" panose="02070309020205020404" pitchFamily="49" charset="0"/>
              </a:rPr>
              <a:t>set</a:t>
            </a:r>
            <a:r>
              <a:rPr lang="en-US" altLang="en-US"/>
              <a:t> and </a:t>
            </a:r>
            <a:r>
              <a:rPr lang="en-US" altLang="en-US">
                <a:latin typeface="Courier New" panose="02070309020205020404" pitchFamily="49" charset="0"/>
                <a:cs typeface="Courier New" panose="02070309020205020404" pitchFamily="49" charset="0"/>
              </a:rPr>
              <a:t>get</a:t>
            </a:r>
            <a:r>
              <a:rPr lang="en-US" altLang="en-US"/>
              <a:t> plus the name of the field with the first letter of the field name capitalized (lower camel case). Most modern integrated development environments (IDEs) provide an easy way to automatically generate the accessor (getter) and mutator (setter) methods for you.</a:t>
            </a:r>
          </a:p>
          <a:p>
            <a:pPr lvl="1"/>
            <a:r>
              <a:rPr lang="en-US" altLang="en-US"/>
              <a:t>Notice that the set methods use the keyword </a:t>
            </a:r>
            <a:r>
              <a:rPr lang="en-US" altLang="en-US">
                <a:latin typeface="Courier New" panose="02070309020205020404" pitchFamily="49" charset="0"/>
                <a:cs typeface="Courier New" panose="02070309020205020404" pitchFamily="49" charset="0"/>
              </a:rPr>
              <a:t>this</a:t>
            </a:r>
            <a:r>
              <a:rPr lang="en-US" altLang="en-US"/>
              <a:t>. The </a:t>
            </a:r>
            <a:r>
              <a:rPr lang="en-US" altLang="en-US">
                <a:latin typeface="Courier New" panose="02070309020205020404" pitchFamily="49" charset="0"/>
                <a:cs typeface="Courier New" panose="02070309020205020404" pitchFamily="49" charset="0"/>
              </a:rPr>
              <a:t>this</a:t>
            </a:r>
            <a:r>
              <a:rPr lang="en-US" altLang="en-US"/>
              <a:t> keyword allows the compiler to distinguish between the field name of the class (</a:t>
            </a:r>
            <a:r>
              <a:rPr lang="en-US" altLang="en-US">
                <a:latin typeface="Courier New" panose="02070309020205020404" pitchFamily="49" charset="0"/>
                <a:cs typeface="Courier New" panose="02070309020205020404" pitchFamily="49" charset="0"/>
              </a:rPr>
              <a:t>this</a:t>
            </a:r>
            <a:r>
              <a:rPr lang="en-US" altLang="en-US"/>
              <a:t>) and the parameter name being passed in as an argument. Without the keyword </a:t>
            </a:r>
            <a:r>
              <a:rPr lang="en-US" altLang="en-US">
                <a:latin typeface="Courier New" panose="02070309020205020404" pitchFamily="49" charset="0"/>
                <a:cs typeface="Courier New" panose="02070309020205020404" pitchFamily="49" charset="0"/>
              </a:rPr>
              <a:t>this</a:t>
            </a:r>
            <a:r>
              <a:rPr lang="en-US" altLang="en-US"/>
              <a:t>, the net effect is you are assigning a value to itself. (In fact, NetBeans provides a warning: "Assignment to self.")</a:t>
            </a:r>
          </a:p>
          <a:p>
            <a:pPr lvl="1"/>
            <a:r>
              <a:rPr lang="en-US" altLang="en-US"/>
              <a:t>In this simple example, you could use the </a:t>
            </a:r>
            <a:r>
              <a:rPr lang="en-US" altLang="en-US">
                <a:latin typeface="Courier New" panose="02070309020205020404" pitchFamily="49" charset="0"/>
                <a:cs typeface="Courier New" panose="02070309020205020404" pitchFamily="49" charset="0"/>
              </a:rPr>
              <a:t>setName</a:t>
            </a:r>
            <a:r>
              <a:rPr lang="en-US" altLang="en-US"/>
              <a:t> method to change the employee name and the </a:t>
            </a:r>
            <a:r>
              <a:rPr lang="en-US" altLang="en-US">
                <a:latin typeface="Courier New" panose="02070309020205020404" pitchFamily="49" charset="0"/>
                <a:cs typeface="Courier New" panose="02070309020205020404" pitchFamily="49" charset="0"/>
              </a:rPr>
              <a:t>setSalary</a:t>
            </a:r>
            <a:r>
              <a:rPr lang="en-US" altLang="en-US"/>
              <a:t> method to change the employee </a:t>
            </a:r>
            <a:r>
              <a:rPr lang="en-US" altLang="en-US">
                <a:latin typeface="Courier New" panose="02070309020205020404" pitchFamily="49" charset="0"/>
                <a:cs typeface="Courier New" panose="02070309020205020404" pitchFamily="49" charset="0"/>
              </a:rPr>
              <a:t>salary</a:t>
            </a:r>
            <a:r>
              <a:rPr lang="en-US" altLang="en-US"/>
              <a:t>.</a:t>
            </a:r>
          </a:p>
          <a:p>
            <a:pPr lvl="1"/>
            <a:r>
              <a:rPr lang="en-US" altLang="en-US" b="1"/>
              <a:t>Note:</a:t>
            </a:r>
            <a:r>
              <a:rPr lang="en-US" altLang="en-US"/>
              <a:t> The methods declared on this slide are called </a:t>
            </a:r>
            <a:r>
              <a:rPr lang="en-US" altLang="en-US" i="1"/>
              <a:t>instance</a:t>
            </a:r>
            <a:r>
              <a:rPr lang="en-US" altLang="en-US"/>
              <a:t> methods. They are invoked using an instance of this class (described on the next slide.)</a:t>
            </a:r>
          </a:p>
          <a:p>
            <a:pPr lvl="1"/>
            <a:endParaRPr lang="en-US" altLang="en-US"/>
          </a:p>
          <a:p>
            <a:pPr lvl="1"/>
            <a:endParaRPr lang="en-US" altLang="en-US"/>
          </a:p>
          <a:p>
            <a:pPr lvl="1"/>
            <a:endParaRPr lang="en-US" altLang="en-US"/>
          </a:p>
        </p:txBody>
      </p:sp>
      <p:sp>
        <p:nvSpPr>
          <p:cNvPr id="67588" name="Footer Placeholder 4">
            <a:extLst>
              <a:ext uri="{FF2B5EF4-FFF2-40B4-BE49-F238E27FC236}">
                <a16:creationId xmlns:a16="http://schemas.microsoft.com/office/drawing/2014/main" id="{839AD7D8-BC55-4C80-818E-03BB0253C96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E7D6E84C-9535-4D62-8B2E-3F34D903ABA8}" type="slidenum">
              <a:rPr lang="en-US" altLang="en-US" smtClean="0"/>
              <a:pPr eaLnBrk="1" hangingPunct="1"/>
              <a:t>31</a:t>
            </a:fld>
            <a:endParaRPr lang="en-US" altLang="en-US"/>
          </a:p>
        </p:txBody>
      </p:sp>
    </p:spTree>
    <p:extLst>
      <p:ext uri="{BB962C8B-B14F-4D97-AF65-F5344CB8AC3E}">
        <p14:creationId xmlns:p14="http://schemas.microsoft.com/office/powerpoint/2010/main" val="4254705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2E2B46CB-F3E7-462E-ABA1-307269910CC8}"/>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316F2FA9-0E0E-44DE-9E0B-AAEEFF644B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Identifying Java Technology Groups</a:t>
            </a:r>
          </a:p>
          <a:p>
            <a:pPr lvl="1" eaLnBrk="1" hangingPunct="1"/>
            <a:r>
              <a:rPr lang="en-US" altLang="en-US"/>
              <a:t>Oracle provides a complete line of Java technology products ranging from kits that create Java technology programs to emulation (testing) environments for consumer devices, such as cellular phones. As indicated in the graphic, all Java technology products share the foundation of the Java language. Java technologies, such as the Java Virtual Machine, are included (in different forms) in three different groups of products, each designed to fulfill the needs of a particular target market. The figure illustrates the three Java technology product groups and their target device types. Among other Java technologies, each edition includes a Software Development kit (SDK) that allows programmers to create, compile, and execute Java technology programs on a particular platform:</a:t>
            </a:r>
          </a:p>
          <a:p>
            <a:pPr lvl="2" eaLnBrk="1" hangingPunct="1"/>
            <a:r>
              <a:rPr lang="en-US" altLang="en-US" b="1"/>
              <a:t>Java Platform, Standard Edition (Java SE):</a:t>
            </a:r>
            <a:r>
              <a:rPr lang="en-US" altLang="en-US"/>
              <a:t> Develops applets and applications that run within Web browsers and on desktop computers, respectively. For example, you can use the Java SE Software Development Kit (SDK) to create a word processing program for a personal computer. You can also use the Java SE to create an application that runs in a browser.</a:t>
            </a:r>
          </a:p>
          <a:p>
            <a:pPr lvl="1" eaLnBrk="1" hangingPunct="1"/>
            <a:r>
              <a:rPr lang="en-US" altLang="en-US" b="1"/>
              <a:t>Note:</a:t>
            </a:r>
            <a:r>
              <a:rPr lang="en-US" altLang="en-US"/>
              <a:t> Applets and applications differ in several ways. Primarily, applets are launched inside a web browser, whereas applications are launched within an operating system. </a:t>
            </a:r>
          </a:p>
        </p:txBody>
      </p:sp>
      <p:sp>
        <p:nvSpPr>
          <p:cNvPr id="32772" name="Footer Placeholder 1">
            <a:extLst>
              <a:ext uri="{FF2B5EF4-FFF2-40B4-BE49-F238E27FC236}">
                <a16:creationId xmlns:a16="http://schemas.microsoft.com/office/drawing/2014/main" id="{E734A602-9606-40FC-A7B0-B9C76CC782A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Java SE 7 Programming   1 - </a:t>
            </a:r>
            <a:fld id="{F6BD38F3-BD3A-4026-B522-17DD3F632A75}" type="slidenum">
              <a:rPr lang="en-US" altLang="en-US"/>
              <a:pPr eaLnBrk="1" hangingPunct="1"/>
              <a:t>5</a:t>
            </a:fld>
            <a:endParaRPr lang="en-US" altLang="en-US"/>
          </a:p>
        </p:txBody>
      </p:sp>
    </p:spTree>
    <p:extLst>
      <p:ext uri="{BB962C8B-B14F-4D97-AF65-F5344CB8AC3E}">
        <p14:creationId xmlns:p14="http://schemas.microsoft.com/office/powerpoint/2010/main" val="498074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5117BD47-7A0B-439F-958C-2B69D4A33E11}"/>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CC1AB5C0-A315-4E8C-9D7B-F94D84A745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Creating an instance of the Employee Class</a:t>
            </a:r>
          </a:p>
          <a:p>
            <a:pPr lvl="1"/>
            <a:r>
              <a:rPr lang="en-US" altLang="en-US"/>
              <a:t>In order to use the </a:t>
            </a:r>
            <a:r>
              <a:rPr lang="en-US" altLang="en-US">
                <a:latin typeface="Courier New" panose="02070309020205020404" pitchFamily="49" charset="0"/>
                <a:cs typeface="Courier New" panose="02070309020205020404" pitchFamily="49" charset="0"/>
              </a:rPr>
              <a:t>Employee</a:t>
            </a:r>
            <a:r>
              <a:rPr lang="en-US" altLang="en-US"/>
              <a:t> class to hold the information of an employee, you need to allocate memory for the </a:t>
            </a:r>
            <a:r>
              <a:rPr lang="en-US" altLang="en-US">
                <a:latin typeface="Courier New" panose="02070309020205020404" pitchFamily="49" charset="0"/>
                <a:cs typeface="Courier New" panose="02070309020205020404" pitchFamily="49" charset="0"/>
              </a:rPr>
              <a:t>Employee</a:t>
            </a:r>
            <a:r>
              <a:rPr lang="en-US" altLang="en-US"/>
              <a:t> object and call a constructor method in the class. An instance of an object is created when you use the </a:t>
            </a:r>
            <a:r>
              <a:rPr lang="en-US" altLang="en-US">
                <a:latin typeface="Courier New" panose="02070309020205020404" pitchFamily="49" charset="0"/>
                <a:cs typeface="Courier New" panose="02070309020205020404" pitchFamily="49" charset="0"/>
              </a:rPr>
              <a:t>new</a:t>
            </a:r>
            <a:r>
              <a:rPr lang="en-US" altLang="en-US"/>
              <a:t> keyword with a constructor. All of the fields declared in the class are provided memory space and initialized to their default values. If the memory allocation and constructor are successful, a reference to the object is returned as a result. In the example in the slide, the reference is assigned to a variable called </a:t>
            </a:r>
            <a:r>
              <a:rPr lang="en-US" altLang="en-US">
                <a:latin typeface="Courier New" panose="02070309020205020404" pitchFamily="49" charset="0"/>
                <a:cs typeface="Courier New" panose="02070309020205020404" pitchFamily="49" charset="0"/>
              </a:rPr>
              <a:t>emp</a:t>
            </a:r>
            <a:r>
              <a:rPr lang="en-US" altLang="en-US"/>
              <a:t>.</a:t>
            </a:r>
          </a:p>
          <a:p>
            <a:pPr lvl="1"/>
            <a:r>
              <a:rPr lang="en-US" altLang="en-US"/>
              <a:t>To store values (data) into the </a:t>
            </a:r>
            <a:r>
              <a:rPr lang="en-US" altLang="en-US">
                <a:latin typeface="Courier New" panose="02070309020205020404" pitchFamily="49" charset="0"/>
                <a:cs typeface="Courier New" panose="02070309020205020404" pitchFamily="49" charset="0"/>
              </a:rPr>
              <a:t>Employee</a:t>
            </a:r>
            <a:r>
              <a:rPr lang="en-US" altLang="en-US"/>
              <a:t> object instance, you could just assign values to each field by accessing the fields directly. However, this is not a good practice and negates the principle of encapsulation. Instead, you should invoke instance methods and pass a value to the method to set the value of each data field.  Later in this lesson you will look at restricting access to the fields to promote encapsulation.</a:t>
            </a:r>
          </a:p>
          <a:p>
            <a:pPr lvl="1" eaLnBrk="1" hangingPunct="1"/>
            <a:r>
              <a:rPr lang="en-US" altLang="en-US"/>
              <a:t>Once all the data fields are set with values, </a:t>
            </a:r>
            <a:r>
              <a:rPr lang="en-US" altLang="en-US">
                <a:cs typeface="Courier New" panose="02070309020205020404" pitchFamily="49" charset="0"/>
              </a:rPr>
              <a:t>you have an instance of an </a:t>
            </a:r>
            <a:r>
              <a:rPr lang="en-US" altLang="en-US">
                <a:latin typeface="Courier New" panose="02070309020205020404" pitchFamily="49" charset="0"/>
                <a:cs typeface="Courier New" panose="02070309020205020404" pitchFamily="49" charset="0"/>
              </a:rPr>
              <a:t>Employee</a:t>
            </a:r>
            <a:r>
              <a:rPr lang="en-US" altLang="en-US">
                <a:cs typeface="Courier New" panose="02070309020205020404" pitchFamily="49" charset="0"/>
              </a:rPr>
              <a:t> with an </a:t>
            </a:r>
            <a:r>
              <a:rPr lang="en-US" altLang="en-US">
                <a:latin typeface="Courier New" panose="02070309020205020404" pitchFamily="49" charset="0"/>
                <a:cs typeface="Courier New" panose="02070309020205020404" pitchFamily="49" charset="0"/>
              </a:rPr>
              <a:t>empId</a:t>
            </a:r>
            <a:r>
              <a:rPr lang="en-US" altLang="en-US">
                <a:cs typeface="Courier New" panose="02070309020205020404" pitchFamily="49" charset="0"/>
              </a:rPr>
              <a:t> with a value of 101, </a:t>
            </a:r>
            <a:r>
              <a:rPr lang="en-US" altLang="en-US">
                <a:latin typeface="Courier New" panose="02070309020205020404" pitchFamily="49" charset="0"/>
                <a:cs typeface="Courier New" panose="02070309020205020404" pitchFamily="49" charset="0"/>
              </a:rPr>
              <a:t>name</a:t>
            </a:r>
            <a:r>
              <a:rPr lang="en-US" altLang="en-US">
                <a:cs typeface="Courier New" panose="02070309020205020404" pitchFamily="49" charset="0"/>
              </a:rPr>
              <a:t> with the string John Smith, Social Security number string (</a:t>
            </a:r>
            <a:r>
              <a:rPr lang="en-US" altLang="en-US">
                <a:latin typeface="Courier New" panose="02070309020205020404" pitchFamily="49" charset="0"/>
                <a:cs typeface="Courier New" panose="02070309020205020404" pitchFamily="49" charset="0"/>
              </a:rPr>
              <a:t>ssn</a:t>
            </a:r>
            <a:r>
              <a:rPr lang="en-US" altLang="en-US">
                <a:cs typeface="Courier New" panose="02070309020205020404" pitchFamily="49" charset="0"/>
              </a:rPr>
              <a:t>) set to 011-22-3467, and </a:t>
            </a:r>
            <a:r>
              <a:rPr lang="en-US" altLang="en-US">
                <a:latin typeface="Courier New" panose="02070309020205020404" pitchFamily="49" charset="0"/>
                <a:cs typeface="Courier New" panose="02070309020205020404" pitchFamily="49" charset="0"/>
              </a:rPr>
              <a:t>salary</a:t>
            </a:r>
            <a:r>
              <a:rPr lang="en-US" altLang="en-US">
                <a:cs typeface="Courier New" panose="02070309020205020404" pitchFamily="49" charset="0"/>
              </a:rPr>
              <a:t> with the value of 120,345.27.</a:t>
            </a:r>
          </a:p>
        </p:txBody>
      </p:sp>
      <p:sp>
        <p:nvSpPr>
          <p:cNvPr id="68612" name="Footer Placeholder 4">
            <a:extLst>
              <a:ext uri="{FF2B5EF4-FFF2-40B4-BE49-F238E27FC236}">
                <a16:creationId xmlns:a16="http://schemas.microsoft.com/office/drawing/2014/main" id="{019E9C78-C500-4845-8D5D-68A8A5D8B16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6A91BC32-4FDA-4B39-B984-C4BBB19AF513}" type="slidenum">
              <a:rPr lang="en-US" altLang="en-US" smtClean="0"/>
              <a:pPr eaLnBrk="1" hangingPunct="1"/>
              <a:t>32</a:t>
            </a:fld>
            <a:endParaRPr lang="en-US" altLang="en-US"/>
          </a:p>
        </p:txBody>
      </p:sp>
    </p:spTree>
    <p:extLst>
      <p:ext uri="{BB962C8B-B14F-4D97-AF65-F5344CB8AC3E}">
        <p14:creationId xmlns:p14="http://schemas.microsoft.com/office/powerpoint/2010/main" val="3419803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8DE070FD-8AA2-4A37-A247-07CFC25F4193}"/>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2E100D0C-6784-4FC4-B3B9-0A66C07429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A constructor is used to create an object. In the Java programming language, constructors are declared with the same name as their class used to create an instance of an object. Constructors are invoked using the </a:t>
            </a:r>
            <a:r>
              <a:rPr lang="en-US" altLang="en-US">
                <a:latin typeface="Courier New" panose="02070309020205020404" pitchFamily="49" charset="0"/>
                <a:cs typeface="Courier New" panose="02070309020205020404" pitchFamily="49" charset="0"/>
              </a:rPr>
              <a:t>new</a:t>
            </a:r>
            <a:r>
              <a:rPr lang="en-US" altLang="en-US"/>
              <a:t> keyword.</a:t>
            </a:r>
          </a:p>
          <a:p>
            <a:pPr lvl="1"/>
            <a:r>
              <a:rPr lang="en-US" altLang="en-US"/>
              <a:t>Constructors are covered in more detail in the lesson titled “Encapsulation and Subclassing.”</a:t>
            </a:r>
          </a:p>
        </p:txBody>
      </p:sp>
      <p:sp>
        <p:nvSpPr>
          <p:cNvPr id="69636" name="Footer Placeholder 4">
            <a:extLst>
              <a:ext uri="{FF2B5EF4-FFF2-40B4-BE49-F238E27FC236}">
                <a16:creationId xmlns:a16="http://schemas.microsoft.com/office/drawing/2014/main" id="{177F0766-8A2E-4FEF-9489-6F55475A7E8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31B9A839-D4B4-4795-AEE6-DA9C0D225BE6}" type="slidenum">
              <a:rPr lang="en-US" altLang="en-US" smtClean="0"/>
              <a:pPr eaLnBrk="1" hangingPunct="1"/>
              <a:t>33</a:t>
            </a:fld>
            <a:endParaRPr lang="en-US" altLang="en-US"/>
          </a:p>
        </p:txBody>
      </p:sp>
    </p:spTree>
    <p:extLst>
      <p:ext uri="{BB962C8B-B14F-4D97-AF65-F5344CB8AC3E}">
        <p14:creationId xmlns:p14="http://schemas.microsoft.com/office/powerpoint/2010/main" val="3736415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6DCFEB66-9B07-4A04-ACB8-BDCB0ADFBD43}"/>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7E1B7325-693F-452A-8920-57F5BD93F88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When a Java program is launched from a terminal window, you can provide the program with zero or more command-line arguments.</a:t>
            </a:r>
          </a:p>
          <a:p>
            <a:pPr lvl="1"/>
            <a:r>
              <a:rPr lang="en-US" altLang="en-US"/>
              <a:t>These command-line arguments enable the user to specify the configuration information for the application. These arguments are strings: either stand-alone tokens (such as arg1) or quoted strings (such as "another arg").</a:t>
            </a:r>
          </a:p>
        </p:txBody>
      </p:sp>
      <p:sp>
        <p:nvSpPr>
          <p:cNvPr id="44036" name="Footer Placeholder 5">
            <a:extLst>
              <a:ext uri="{FF2B5EF4-FFF2-40B4-BE49-F238E27FC236}">
                <a16:creationId xmlns:a16="http://schemas.microsoft.com/office/drawing/2014/main" id="{BB591092-B88C-4F5D-9787-971BBD38C52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8 - </a:t>
            </a:r>
            <a:fld id="{DF2DD41B-AFF1-4D94-B498-5C876F52FB5C}" type="slidenum">
              <a:rPr lang="en-US" altLang="en-US" smtClean="0"/>
              <a:pPr eaLnBrk="1" hangingPunct="1"/>
              <a:t>34</a:t>
            </a:fld>
            <a:endParaRPr lang="en-US" altLang="en-US"/>
          </a:p>
        </p:txBody>
      </p:sp>
    </p:spTree>
    <p:extLst>
      <p:ext uri="{BB962C8B-B14F-4D97-AF65-F5344CB8AC3E}">
        <p14:creationId xmlns:p14="http://schemas.microsoft.com/office/powerpoint/2010/main" val="1483193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5C7695D2-3DE3-46AC-B9A4-82AC8E13F6CD}"/>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659E26B-A687-4B6A-8559-B0202C9758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Command-line arguments are always passed to the main method as strings, regardless of their intended type. If an application requires command-line arguments other than type </a:t>
            </a:r>
            <a:r>
              <a:rPr lang="en-US" altLang="en-US">
                <a:latin typeface="Courier New" panose="02070309020205020404" pitchFamily="49" charset="0"/>
                <a:cs typeface="Courier New" panose="02070309020205020404" pitchFamily="49" charset="0"/>
              </a:rPr>
              <a:t>String</a:t>
            </a:r>
            <a:r>
              <a:rPr lang="en-US" altLang="en-US"/>
              <a:t> (for example, numeric values), the application should convert the string arguments to their respective types using the wrapper classes, such as the </a:t>
            </a:r>
            <a:r>
              <a:rPr lang="en-US" altLang="en-US">
                <a:latin typeface="Courier New" panose="02070309020205020404" pitchFamily="49" charset="0"/>
                <a:cs typeface="Courier New" panose="02070309020205020404" pitchFamily="49" charset="0"/>
              </a:rPr>
              <a:t>Integer.parseInt</a:t>
            </a:r>
            <a:r>
              <a:rPr lang="en-US" altLang="en-US"/>
              <a:t> method, which can be used to convert the string argument that represents the numeric integer to type </a:t>
            </a:r>
            <a:r>
              <a:rPr lang="en-US" altLang="en-US">
                <a:latin typeface="Courier New" panose="02070309020205020404" pitchFamily="49" charset="0"/>
                <a:cs typeface="Courier New" panose="02070309020205020404" pitchFamily="49" charset="0"/>
              </a:rPr>
              <a:t>int</a:t>
            </a:r>
            <a:r>
              <a:rPr lang="en-US" altLang="en-US"/>
              <a:t>.</a:t>
            </a:r>
          </a:p>
          <a:p>
            <a:pPr lvl="1"/>
            <a:endParaRPr lang="en-US" altLang="en-US"/>
          </a:p>
        </p:txBody>
      </p:sp>
      <p:sp>
        <p:nvSpPr>
          <p:cNvPr id="45060" name="Footer Placeholder 5">
            <a:extLst>
              <a:ext uri="{FF2B5EF4-FFF2-40B4-BE49-F238E27FC236}">
                <a16:creationId xmlns:a16="http://schemas.microsoft.com/office/drawing/2014/main" id="{2782406A-79E6-4736-A483-88A153A1E02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8 - </a:t>
            </a:r>
            <a:fld id="{94DCEB10-ECDD-4780-A836-A7B08E6E305B}" type="slidenum">
              <a:rPr lang="en-US" altLang="en-US" smtClean="0"/>
              <a:pPr eaLnBrk="1" hangingPunct="1"/>
              <a:t>35</a:t>
            </a:fld>
            <a:endParaRPr lang="en-US" altLang="en-US"/>
          </a:p>
        </p:txBody>
      </p:sp>
    </p:spTree>
    <p:extLst>
      <p:ext uri="{BB962C8B-B14F-4D97-AF65-F5344CB8AC3E}">
        <p14:creationId xmlns:p14="http://schemas.microsoft.com/office/powerpoint/2010/main" val="3085189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D0CDD94D-B9AE-48A7-9434-A377F07396AA}"/>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id="{2835F92C-EAD7-4ACD-9AF7-7F1766D328D3}"/>
              </a:ext>
            </a:extLst>
          </p:cNvPr>
          <p:cNvSpPr>
            <a:spLocks noGrp="1"/>
          </p:cNvSpPr>
          <p:nvPr>
            <p:ph type="body" idx="1"/>
          </p:nvPr>
        </p:nvSpPr>
        <p:spPr>
          <a:xfrm>
            <a:off x="523875" y="5278438"/>
            <a:ext cx="5942013" cy="319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Packages</a:t>
            </a:r>
          </a:p>
          <a:p>
            <a:pPr lvl="1"/>
            <a:r>
              <a:rPr lang="en-US" altLang="en-US"/>
              <a:t>In Java, a package is a group of (class) types. There can be only one </a:t>
            </a:r>
            <a:r>
              <a:rPr lang="en-US" altLang="en-US">
                <a:latin typeface="Courier New" panose="02070309020205020404" pitchFamily="49" charset="0"/>
                <a:cs typeface="Courier New" panose="02070309020205020404" pitchFamily="49" charset="0"/>
              </a:rPr>
              <a:t>package</a:t>
            </a:r>
            <a:r>
              <a:rPr lang="en-US" altLang="en-US"/>
              <a:t> declaration for a file.</a:t>
            </a:r>
          </a:p>
          <a:p>
            <a:pPr lvl="1"/>
            <a:r>
              <a:rPr lang="en-US" altLang="en-US"/>
              <a:t>Packages are more than just a convenience. Packages create a namespace, a logical collection of things, like a directory hierarchy.</a:t>
            </a:r>
          </a:p>
          <a:p>
            <a:pPr lvl="1"/>
            <a:r>
              <a:rPr lang="en-US" altLang="en-US"/>
              <a:t>It is a good practice to always use a </a:t>
            </a:r>
            <a:r>
              <a:rPr lang="en-US" altLang="en-US">
                <a:latin typeface="Courier New" panose="02070309020205020404" pitchFamily="49" charset="0"/>
                <a:cs typeface="Courier New" panose="02070309020205020404" pitchFamily="49" charset="0"/>
              </a:rPr>
              <a:t>package</a:t>
            </a:r>
            <a:r>
              <a:rPr lang="en-US" altLang="en-US"/>
              <a:t> declaration. The </a:t>
            </a:r>
            <a:r>
              <a:rPr lang="en-US" altLang="en-US">
                <a:latin typeface="Courier New" panose="02070309020205020404" pitchFamily="49" charset="0"/>
                <a:cs typeface="Courier New" panose="02070309020205020404" pitchFamily="49" charset="0"/>
              </a:rPr>
              <a:t>package</a:t>
            </a:r>
            <a:r>
              <a:rPr lang="en-US" altLang="en-US"/>
              <a:t> declaration is always at the top of the file.</a:t>
            </a:r>
          </a:p>
          <a:p>
            <a:pPr lvl="1"/>
            <a:endParaRPr lang="en-US" altLang="en-US"/>
          </a:p>
        </p:txBody>
      </p:sp>
      <p:sp>
        <p:nvSpPr>
          <p:cNvPr id="70660" name="Footer Placeholder 4">
            <a:extLst>
              <a:ext uri="{FF2B5EF4-FFF2-40B4-BE49-F238E27FC236}">
                <a16:creationId xmlns:a16="http://schemas.microsoft.com/office/drawing/2014/main" id="{2607FD0B-E154-4DDD-AF87-9B2C0E8CE58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DA106A48-A9E1-418F-8A81-A8645A729BC1}" type="slidenum">
              <a:rPr lang="en-US" altLang="en-US" smtClean="0"/>
              <a:pPr eaLnBrk="1" hangingPunct="1"/>
              <a:t>36</a:t>
            </a:fld>
            <a:endParaRPr lang="en-US" altLang="en-US"/>
          </a:p>
        </p:txBody>
      </p:sp>
    </p:spTree>
    <p:extLst>
      <p:ext uri="{BB962C8B-B14F-4D97-AF65-F5344CB8AC3E}">
        <p14:creationId xmlns:p14="http://schemas.microsoft.com/office/powerpoint/2010/main" val="2296869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40FB6EB6-B36C-4CC3-BA73-50B08645888E}"/>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6C1C0797-C254-4A0C-8A28-078A6461B0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Imports</a:t>
            </a:r>
          </a:p>
          <a:p>
            <a:pPr lvl="1"/>
            <a:r>
              <a:rPr lang="en-US" altLang="en-US"/>
              <a:t>You could refer to a class using its fully qualified namespace in your applications, as in the following example:</a:t>
            </a:r>
          </a:p>
          <a:p>
            <a:pPr lvl="1"/>
            <a:r>
              <a:rPr lang="en-US" altLang="en-US">
                <a:latin typeface="Courier New" panose="02070309020205020404" pitchFamily="49" charset="0"/>
                <a:cs typeface="Courier New" panose="02070309020205020404" pitchFamily="49" charset="0"/>
              </a:rPr>
              <a:t>java.util.Date date = new java.util.Date();</a:t>
            </a:r>
            <a:endParaRPr lang="en-US" altLang="en-US"/>
          </a:p>
          <a:p>
            <a:pPr lvl="1"/>
            <a:r>
              <a:rPr lang="en-US" altLang="en-US"/>
              <a:t>But that would quickly lead to a lot of typing! Instead, Java provides the import statement to allow you to declare that you want to reference a class in another package.</a:t>
            </a:r>
          </a:p>
          <a:p>
            <a:pPr lvl="1"/>
            <a:r>
              <a:rPr lang="en-US" altLang="en-US" b="1"/>
              <a:t>Note:</a:t>
            </a:r>
            <a:r>
              <a:rPr lang="en-US" altLang="en-US"/>
              <a:t> It is a good practice to use the specific, fully qualified package and class name to avoid confusion when there are two classes with the same name, as in the following example: </a:t>
            </a:r>
            <a:r>
              <a:rPr lang="en-US" altLang="en-US">
                <a:latin typeface="Courier New" panose="02070309020205020404" pitchFamily="49" charset="0"/>
                <a:cs typeface="Courier New" panose="02070309020205020404" pitchFamily="49" charset="0"/>
              </a:rPr>
              <a:t>java.sql.Date</a:t>
            </a:r>
            <a:r>
              <a:rPr lang="en-US" altLang="en-US"/>
              <a:t> and </a:t>
            </a:r>
            <a:r>
              <a:rPr lang="en-US" altLang="en-US">
                <a:latin typeface="Courier New" panose="02070309020205020404" pitchFamily="49" charset="0"/>
                <a:cs typeface="Courier New" panose="02070309020205020404" pitchFamily="49" charset="0"/>
              </a:rPr>
              <a:t>java.util.Date</a:t>
            </a:r>
            <a:r>
              <a:rPr lang="en-US" altLang="en-US"/>
              <a:t>. The first is a </a:t>
            </a:r>
            <a:r>
              <a:rPr lang="en-US" altLang="en-US">
                <a:latin typeface="Courier New" panose="02070309020205020404" pitchFamily="49" charset="0"/>
                <a:cs typeface="Courier New" panose="02070309020205020404" pitchFamily="49" charset="0"/>
              </a:rPr>
              <a:t>Date</a:t>
            </a:r>
            <a:r>
              <a:rPr lang="en-US" altLang="en-US"/>
              <a:t> class used to store a </a:t>
            </a:r>
            <a:r>
              <a:rPr lang="en-US" altLang="en-US">
                <a:latin typeface="Courier New" panose="02070309020205020404" pitchFamily="49" charset="0"/>
                <a:cs typeface="Courier New" panose="02070309020205020404" pitchFamily="49" charset="0"/>
              </a:rPr>
              <a:t>Date</a:t>
            </a:r>
            <a:r>
              <a:rPr lang="en-US" altLang="en-US"/>
              <a:t> type in a database, and </a:t>
            </a:r>
            <a:r>
              <a:rPr lang="en-US" altLang="en-US">
                <a:latin typeface="Courier New" panose="02070309020205020404" pitchFamily="49" charset="0"/>
                <a:cs typeface="Courier New" panose="02070309020205020404" pitchFamily="49" charset="0"/>
              </a:rPr>
              <a:t>java.util.Date</a:t>
            </a:r>
            <a:r>
              <a:rPr lang="en-US" altLang="en-US"/>
              <a:t> is a general purpose </a:t>
            </a:r>
            <a:r>
              <a:rPr lang="en-US" altLang="en-US">
                <a:latin typeface="Courier New" panose="02070309020205020404" pitchFamily="49" charset="0"/>
                <a:cs typeface="Courier New" panose="02070309020205020404" pitchFamily="49" charset="0"/>
              </a:rPr>
              <a:t>Date</a:t>
            </a:r>
            <a:r>
              <a:rPr lang="en-US" altLang="en-US"/>
              <a:t> class. As it turns out, </a:t>
            </a:r>
            <a:r>
              <a:rPr lang="en-US" altLang="en-US">
                <a:latin typeface="Courier New" panose="02070309020205020404" pitchFamily="49" charset="0"/>
                <a:cs typeface="Courier New" panose="02070309020205020404" pitchFamily="49" charset="0"/>
              </a:rPr>
              <a:t>java.sql.Date</a:t>
            </a:r>
            <a:r>
              <a:rPr lang="en-US" altLang="en-US"/>
              <a:t> is a subclass of j</a:t>
            </a:r>
            <a:r>
              <a:rPr lang="en-US" altLang="en-US">
                <a:latin typeface="Courier New" panose="02070309020205020404" pitchFamily="49" charset="0"/>
                <a:cs typeface="Courier New" panose="02070309020205020404" pitchFamily="49" charset="0"/>
              </a:rPr>
              <a:t>ava.util.Date</a:t>
            </a:r>
            <a:r>
              <a:rPr lang="en-US" altLang="en-US"/>
              <a:t>. This is covered in more detail later in the course.</a:t>
            </a:r>
          </a:p>
          <a:p>
            <a:pPr lvl="1"/>
            <a:r>
              <a:rPr lang="en-US" altLang="en-US" b="1"/>
              <a:t>Note:</a:t>
            </a:r>
            <a:r>
              <a:rPr lang="en-US" altLang="en-US"/>
              <a:t> Modern IDEs, like NetBeans and Eclipse, automatically search for and add import statements for you. In NetBeans, for example, use the Ctrl + Shift + </a:t>
            </a:r>
            <a:r>
              <a:rPr lang="en-US" altLang="en-US">
                <a:latin typeface="Verdana" panose="020B0604030504040204" pitchFamily="34" charset="0"/>
                <a:cs typeface="Tahoma" panose="020B0604030504040204" pitchFamily="34" charset="0"/>
              </a:rPr>
              <a:t>I</a:t>
            </a:r>
            <a:r>
              <a:rPr lang="en-US" altLang="en-US"/>
              <a:t> key sequence to fix imports in your code.</a:t>
            </a:r>
          </a:p>
          <a:p>
            <a:pPr lvl="1"/>
            <a:endParaRPr lang="en-US" altLang="en-US">
              <a:latin typeface="Courier New" panose="02070309020205020404" pitchFamily="49" charset="0"/>
              <a:cs typeface="Courier New" panose="02070309020205020404" pitchFamily="49" charset="0"/>
            </a:endParaRPr>
          </a:p>
        </p:txBody>
      </p:sp>
      <p:sp>
        <p:nvSpPr>
          <p:cNvPr id="71684" name="Footer Placeholder 4">
            <a:extLst>
              <a:ext uri="{FF2B5EF4-FFF2-40B4-BE49-F238E27FC236}">
                <a16:creationId xmlns:a16="http://schemas.microsoft.com/office/drawing/2014/main" id="{066AE2E6-8081-4D1D-8527-CED089C6636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80224A5B-FE17-4133-8430-487DF54B9A4A}" type="slidenum">
              <a:rPr lang="en-US" altLang="en-US" smtClean="0"/>
              <a:pPr eaLnBrk="1" hangingPunct="1"/>
              <a:t>37</a:t>
            </a:fld>
            <a:endParaRPr lang="en-US" altLang="en-US"/>
          </a:p>
        </p:txBody>
      </p:sp>
    </p:spTree>
    <p:extLst>
      <p:ext uri="{BB962C8B-B14F-4D97-AF65-F5344CB8AC3E}">
        <p14:creationId xmlns:p14="http://schemas.microsoft.com/office/powerpoint/2010/main" val="3478483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631376CB-7BA0-422E-A351-6F9C4FE843DB}"/>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FBF167F2-0640-46F8-B2F4-B92CCB37CB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Details about the </a:t>
            </a:r>
            <a:r>
              <a:rPr lang="en-US" altLang="en-US">
                <a:latin typeface="Courier New" panose="02070309020205020404" pitchFamily="49" charset="0"/>
                <a:cs typeface="Courier New" panose="02070309020205020404" pitchFamily="49" charset="0"/>
              </a:rPr>
              <a:t>java.lang</a:t>
            </a:r>
            <a:r>
              <a:rPr lang="en-US" altLang="en-US"/>
              <a:t> package and its classes are covered later in the course.</a:t>
            </a:r>
          </a:p>
          <a:p>
            <a:endParaRPr lang="en-US" altLang="en-US"/>
          </a:p>
        </p:txBody>
      </p:sp>
      <p:sp>
        <p:nvSpPr>
          <p:cNvPr id="72708" name="Footer Placeholder 4">
            <a:extLst>
              <a:ext uri="{FF2B5EF4-FFF2-40B4-BE49-F238E27FC236}">
                <a16:creationId xmlns:a16="http://schemas.microsoft.com/office/drawing/2014/main" id="{B5B20638-B81C-4B8D-8254-B2256477CAD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CE571A2E-CC7E-407D-98B0-1A0CB49D1D25}" type="slidenum">
              <a:rPr lang="en-US" altLang="en-US" smtClean="0"/>
              <a:pPr eaLnBrk="1" hangingPunct="1"/>
              <a:t>38</a:t>
            </a:fld>
            <a:endParaRPr lang="en-US" altLang="en-US"/>
          </a:p>
        </p:txBody>
      </p:sp>
    </p:spTree>
    <p:extLst>
      <p:ext uri="{BB962C8B-B14F-4D97-AF65-F5344CB8AC3E}">
        <p14:creationId xmlns:p14="http://schemas.microsoft.com/office/powerpoint/2010/main" val="36499936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8335C175-2998-4EF6-B180-E9BAE503F6BB}"/>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B06771CA-8183-495E-AE33-50F9CA01F9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Java language uses pass-by-value for all assignment operations. This means that the argument on the right side of the equal sign is evaluated, and the value of the argument is assigned to the left side of the equal sign.</a:t>
            </a:r>
          </a:p>
          <a:p>
            <a:pPr lvl="1"/>
            <a:r>
              <a:rPr lang="en-US" altLang="en-US"/>
              <a:t>For Java primitives, this is straightforward. Java does not pass a reference to a primitive (such as an integer), but rather a copy of the value. </a:t>
            </a:r>
          </a:p>
        </p:txBody>
      </p:sp>
      <p:sp>
        <p:nvSpPr>
          <p:cNvPr id="73732" name="Footer Placeholder 4">
            <a:extLst>
              <a:ext uri="{FF2B5EF4-FFF2-40B4-BE49-F238E27FC236}">
                <a16:creationId xmlns:a16="http://schemas.microsoft.com/office/drawing/2014/main" id="{DEBE0489-6D74-4B94-B09D-1110183F190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2490AA13-5561-4D83-98B1-20E49C7513E8}" type="slidenum">
              <a:rPr lang="en-US" altLang="en-US" smtClean="0"/>
              <a:pPr eaLnBrk="1" hangingPunct="1"/>
              <a:t>39</a:t>
            </a:fld>
            <a:endParaRPr lang="en-US" altLang="en-US"/>
          </a:p>
        </p:txBody>
      </p:sp>
    </p:spTree>
    <p:extLst>
      <p:ext uri="{BB962C8B-B14F-4D97-AF65-F5344CB8AC3E}">
        <p14:creationId xmlns:p14="http://schemas.microsoft.com/office/powerpoint/2010/main" val="3380867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2A383EE8-9318-4215-9103-389D26B39571}"/>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1BEE7C66-56F9-43E4-83A4-E373D85675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For Java objects, the value of an object reference is the memory pointer to the instance of the </a:t>
            </a:r>
            <a:r>
              <a:rPr lang="en-US" altLang="en-US">
                <a:latin typeface="Courier New" panose="02070309020205020404" pitchFamily="49" charset="0"/>
                <a:cs typeface="Courier New" panose="02070309020205020404" pitchFamily="49" charset="0"/>
              </a:rPr>
              <a:t>Employee</a:t>
            </a:r>
            <a:r>
              <a:rPr lang="en-US" altLang="en-US"/>
              <a:t> object created.</a:t>
            </a:r>
          </a:p>
          <a:p>
            <a:pPr lvl="1"/>
            <a:r>
              <a:rPr lang="en-US" altLang="en-US"/>
              <a:t>When you assign the value of </a:t>
            </a:r>
            <a:r>
              <a:rPr lang="en-US" altLang="en-US">
                <a:latin typeface="Courier New" panose="02070309020205020404" pitchFamily="49" charset="0"/>
                <a:cs typeface="Courier New" panose="02070309020205020404" pitchFamily="49" charset="0"/>
              </a:rPr>
              <a:t>x</a:t>
            </a:r>
            <a:r>
              <a:rPr lang="en-US" altLang="en-US"/>
              <a:t> to </a:t>
            </a:r>
            <a:r>
              <a:rPr lang="en-US" altLang="en-US">
                <a:latin typeface="Courier New" panose="02070309020205020404" pitchFamily="49" charset="0"/>
                <a:cs typeface="Courier New" panose="02070309020205020404" pitchFamily="49" charset="0"/>
              </a:rPr>
              <a:t>y</a:t>
            </a:r>
            <a:r>
              <a:rPr lang="en-US" altLang="en-US"/>
              <a:t>, you are not creating a new </a:t>
            </a:r>
            <a:r>
              <a:rPr lang="en-US" altLang="en-US">
                <a:latin typeface="Courier New" panose="02070309020205020404" pitchFamily="49" charset="0"/>
                <a:cs typeface="Courier New" panose="02070309020205020404" pitchFamily="49" charset="0"/>
              </a:rPr>
              <a:t>Employee</a:t>
            </a:r>
            <a:r>
              <a:rPr lang="en-US" altLang="en-US">
                <a:cs typeface="Arial" panose="020B0604020202020204" pitchFamily="34" charset="0"/>
              </a:rPr>
              <a:t> object</a:t>
            </a:r>
            <a:r>
              <a:rPr lang="en-US" altLang="en-US"/>
              <a:t>, but rather a copy of the value of the reference.</a:t>
            </a:r>
          </a:p>
          <a:p>
            <a:pPr lvl="1"/>
            <a:r>
              <a:rPr lang="en-US" altLang="en-US" b="1"/>
              <a:t>Note:</a:t>
            </a:r>
            <a:r>
              <a:rPr lang="en-US" altLang="en-US"/>
              <a:t> An object is a class instance or an array. The reference values (references) are pointers to these objects, and a special </a:t>
            </a:r>
            <a:r>
              <a:rPr lang="en-US" altLang="en-US">
                <a:latin typeface="Courier New" panose="02070309020205020404" pitchFamily="49" charset="0"/>
                <a:cs typeface="Courier New" panose="02070309020205020404" pitchFamily="49" charset="0"/>
              </a:rPr>
              <a:t>null</a:t>
            </a:r>
            <a:r>
              <a:rPr lang="en-US" altLang="en-US"/>
              <a:t> reference, which refers to no object.</a:t>
            </a:r>
          </a:p>
        </p:txBody>
      </p:sp>
      <p:sp>
        <p:nvSpPr>
          <p:cNvPr id="74756" name="Footer Placeholder 4">
            <a:extLst>
              <a:ext uri="{FF2B5EF4-FFF2-40B4-BE49-F238E27FC236}">
                <a16:creationId xmlns:a16="http://schemas.microsoft.com/office/drawing/2014/main" id="{B55BE5A3-FAA6-4C7B-9CF5-8550CF1FB55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0A18036A-DB4B-4B83-A74A-2DBF2D207965}" type="slidenum">
              <a:rPr lang="en-US" altLang="en-US" smtClean="0"/>
              <a:pPr eaLnBrk="1" hangingPunct="1"/>
              <a:t>40</a:t>
            </a:fld>
            <a:endParaRPr lang="en-US" altLang="en-US"/>
          </a:p>
        </p:txBody>
      </p:sp>
    </p:spTree>
    <p:extLst>
      <p:ext uri="{BB962C8B-B14F-4D97-AF65-F5344CB8AC3E}">
        <p14:creationId xmlns:p14="http://schemas.microsoft.com/office/powerpoint/2010/main" val="2930138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F31A8EA2-620B-4611-A5A9-77C03BA3E8D5}"/>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0DDF9371-193A-414C-823D-2EA34FAEEE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In the first line of code, a new object (Employee) is created and the reference to that object is assigned to the variable </a:t>
            </a:r>
            <a:r>
              <a:rPr lang="en-US" altLang="en-US">
                <a:latin typeface="Courier New" panose="02070309020205020404" pitchFamily="49" charset="0"/>
                <a:cs typeface="Courier New" panose="02070309020205020404" pitchFamily="49" charset="0"/>
              </a:rPr>
              <a:t>x</a:t>
            </a:r>
            <a:r>
              <a:rPr lang="en-US" altLang="en-US"/>
              <a:t>.</a:t>
            </a:r>
          </a:p>
          <a:p>
            <a:pPr lvl="1"/>
            <a:r>
              <a:rPr lang="en-US" altLang="en-US"/>
              <a:t>In the second line of code, the value of that reference is passed to a method called </a:t>
            </a:r>
            <a:r>
              <a:rPr lang="en-US" altLang="en-US">
                <a:latin typeface="Courier New" panose="02070309020205020404" pitchFamily="49" charset="0"/>
                <a:cs typeface="Courier New" panose="02070309020205020404" pitchFamily="49" charset="0"/>
              </a:rPr>
              <a:t>foo</a:t>
            </a:r>
            <a:r>
              <a:rPr lang="en-US" altLang="en-US"/>
              <a:t>.</a:t>
            </a:r>
          </a:p>
          <a:p>
            <a:pPr lvl="1"/>
            <a:r>
              <a:rPr lang="en-US" altLang="en-US"/>
              <a:t>When the </a:t>
            </a:r>
            <a:r>
              <a:rPr lang="en-US" altLang="en-US">
                <a:latin typeface="Courier New" panose="02070309020205020404" pitchFamily="49" charset="0"/>
                <a:cs typeface="Courier New" panose="02070309020205020404" pitchFamily="49" charset="0"/>
              </a:rPr>
              <a:t>foo</a:t>
            </a:r>
            <a:r>
              <a:rPr lang="en-US" altLang="en-US"/>
              <a:t> method is called, (</a:t>
            </a:r>
            <a:r>
              <a:rPr lang="en-US" altLang="en-US">
                <a:latin typeface="Courier New" panose="02070309020205020404" pitchFamily="49" charset="0"/>
                <a:cs typeface="Courier New" panose="02070309020205020404" pitchFamily="49" charset="0"/>
              </a:rPr>
              <a:t>Employee e</a:t>
            </a:r>
            <a:r>
              <a:rPr lang="en-US" altLang="en-US"/>
              <a:t>) holds a reference to the Employee object, </a:t>
            </a:r>
            <a:r>
              <a:rPr lang="en-US" altLang="en-US">
                <a:latin typeface="Courier New" panose="02070309020205020404" pitchFamily="49" charset="0"/>
                <a:cs typeface="Courier New" panose="02070309020205020404" pitchFamily="49" charset="0"/>
              </a:rPr>
              <a:t>x</a:t>
            </a:r>
            <a:r>
              <a:rPr lang="en-US" altLang="en-US"/>
              <a:t>. In the next line, the value of </a:t>
            </a:r>
            <a:r>
              <a:rPr lang="en-US" altLang="en-US">
                <a:latin typeface="Courier New" panose="02070309020205020404" pitchFamily="49" charset="0"/>
                <a:cs typeface="Courier New" panose="02070309020205020404" pitchFamily="49" charset="0"/>
              </a:rPr>
              <a:t>e</a:t>
            </a:r>
            <a:r>
              <a:rPr lang="en-US" altLang="en-US"/>
              <a:t> is now a new Employee object, by virtue of the call to the constructor. </a:t>
            </a:r>
          </a:p>
          <a:p>
            <a:pPr lvl="1"/>
            <a:r>
              <a:rPr lang="en-US" altLang="en-US"/>
              <a:t>The reference to the </a:t>
            </a:r>
            <a:r>
              <a:rPr lang="en-US" altLang="en-US">
                <a:latin typeface="Courier New" panose="02070309020205020404" pitchFamily="49" charset="0"/>
                <a:cs typeface="Courier New" panose="02070309020205020404" pitchFamily="49" charset="0"/>
              </a:rPr>
              <a:t>x</a:t>
            </a:r>
            <a:r>
              <a:rPr lang="en-US" altLang="en-US"/>
              <a:t> object is replaced by a reference to a new object. The </a:t>
            </a:r>
            <a:r>
              <a:rPr lang="en-US" altLang="en-US">
                <a:latin typeface="Courier New" panose="02070309020205020404" pitchFamily="49" charset="0"/>
                <a:cs typeface="Courier New" panose="02070309020205020404" pitchFamily="49" charset="0"/>
              </a:rPr>
              <a:t>x</a:t>
            </a:r>
            <a:r>
              <a:rPr lang="en-US" altLang="en-US"/>
              <a:t> object remains unchanged.</a:t>
            </a:r>
          </a:p>
          <a:p>
            <a:pPr lvl="1"/>
            <a:r>
              <a:rPr lang="en-US" altLang="en-US" b="1"/>
              <a:t>Note:</a:t>
            </a:r>
            <a:r>
              <a:rPr lang="en-US" altLang="en-US"/>
              <a:t> The object </a:t>
            </a:r>
            <a:r>
              <a:rPr lang="en-US" altLang="en-US">
                <a:latin typeface="Courier New" panose="02070309020205020404" pitchFamily="49" charset="0"/>
                <a:cs typeface="Courier New" panose="02070309020205020404" pitchFamily="49" charset="0"/>
              </a:rPr>
              <a:t>e</a:t>
            </a:r>
            <a:r>
              <a:rPr lang="en-US" altLang="en-US"/>
              <a:t>, created inside of the method </a:t>
            </a:r>
            <a:r>
              <a:rPr lang="en-US" altLang="en-US">
                <a:latin typeface="Courier New" panose="02070309020205020404" pitchFamily="49" charset="0"/>
                <a:cs typeface="Courier New" panose="02070309020205020404" pitchFamily="49" charset="0"/>
              </a:rPr>
              <a:t>foo</a:t>
            </a:r>
            <a:r>
              <a:rPr lang="en-US" altLang="en-US"/>
              <a:t>, can no longer be referenced when the method finishes. As a result, it will be eligible for garbage collection at some future point.</a:t>
            </a:r>
          </a:p>
          <a:p>
            <a:pPr lvl="1"/>
            <a:r>
              <a:rPr lang="en-US" altLang="en-US"/>
              <a:t>If the code in the </a:t>
            </a:r>
            <a:r>
              <a:rPr lang="en-US" altLang="en-US">
                <a:latin typeface="Courier New" panose="02070309020205020404" pitchFamily="49" charset="0"/>
                <a:cs typeface="Courier New" panose="02070309020205020404" pitchFamily="49" charset="0"/>
              </a:rPr>
              <a:t>foo</a:t>
            </a:r>
            <a:r>
              <a:rPr lang="en-US" altLang="en-US"/>
              <a:t> method was written differently, like this:</a:t>
            </a:r>
            <a:br>
              <a:rPr lang="en-US" altLang="en-US"/>
            </a:br>
            <a:r>
              <a:rPr lang="en-US" altLang="en-US">
                <a:latin typeface="Courier New" panose="02070309020205020404" pitchFamily="49" charset="0"/>
                <a:cs typeface="Courier New" panose="02070309020205020404" pitchFamily="49" charset="0"/>
              </a:rPr>
              <a:t>public void foo(Employee e) {</a:t>
            </a:r>
          </a:p>
          <a:p>
            <a:pPr lvl="1"/>
            <a:r>
              <a:rPr lang="en-US" altLang="en-US">
                <a:latin typeface="Courier New" panose="02070309020205020404" pitchFamily="49" charset="0"/>
                <a:cs typeface="Courier New" panose="02070309020205020404" pitchFamily="49" charset="0"/>
              </a:rPr>
              <a:t>    e.setSalary(1_000_000.00):</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a:t>
            </a:r>
          </a:p>
          <a:p>
            <a:pPr lvl="1"/>
            <a:r>
              <a:rPr lang="en-US" altLang="en-US"/>
              <a:t>Then referenced object that the </a:t>
            </a:r>
            <a:r>
              <a:rPr lang="en-US" altLang="en-US">
                <a:latin typeface="Courier New" panose="02070309020205020404" pitchFamily="49" charset="0"/>
                <a:cs typeface="Courier New" panose="02070309020205020404" pitchFamily="49" charset="0"/>
              </a:rPr>
              <a:t>setSalary</a:t>
            </a:r>
            <a:r>
              <a:rPr lang="en-US" altLang="en-US"/>
              <a:t> method is being called on is the object referenced by </a:t>
            </a:r>
            <a:r>
              <a:rPr lang="en-US" altLang="en-US">
                <a:latin typeface="Courier New" panose="02070309020205020404" pitchFamily="49" charset="0"/>
                <a:cs typeface="Courier New" panose="02070309020205020404" pitchFamily="49" charset="0"/>
              </a:rPr>
              <a:t>x</a:t>
            </a:r>
            <a:r>
              <a:rPr lang="en-US" altLang="en-US"/>
              <a:t>, and after the </a:t>
            </a:r>
            <a:r>
              <a:rPr lang="en-US" altLang="en-US">
                <a:latin typeface="Courier New" panose="02070309020205020404" pitchFamily="49" charset="0"/>
                <a:cs typeface="Courier New" panose="02070309020205020404" pitchFamily="49" charset="0"/>
              </a:rPr>
              <a:t>foo</a:t>
            </a:r>
            <a:r>
              <a:rPr lang="en-US" altLang="en-US"/>
              <a:t> method returns, the object </a:t>
            </a:r>
            <a:r>
              <a:rPr lang="en-US" altLang="en-US">
                <a:latin typeface="Courier New" panose="02070309020205020404" pitchFamily="49" charset="0"/>
                <a:cs typeface="Courier New" panose="02070309020205020404" pitchFamily="49" charset="0"/>
              </a:rPr>
              <a:t>x</a:t>
            </a:r>
            <a:r>
              <a:rPr lang="en-US" altLang="en-US"/>
              <a:t> is modified..</a:t>
            </a:r>
          </a:p>
          <a:p>
            <a:pPr lvl="1"/>
            <a:r>
              <a:rPr lang="en-US" altLang="en-US" b="1"/>
              <a:t>Note: </a:t>
            </a:r>
            <a:r>
              <a:rPr lang="en-US" altLang="en-US"/>
              <a:t>The memory locations 42 and 99 are simply for illustrative purposes!</a:t>
            </a:r>
          </a:p>
        </p:txBody>
      </p:sp>
      <p:sp>
        <p:nvSpPr>
          <p:cNvPr id="75780" name="Footer Placeholder 4">
            <a:extLst>
              <a:ext uri="{FF2B5EF4-FFF2-40B4-BE49-F238E27FC236}">
                <a16:creationId xmlns:a16="http://schemas.microsoft.com/office/drawing/2014/main" id="{AACD8837-CD76-47F5-BE08-34FEB5E5884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8C31DD48-D345-4972-A6E2-6184FBCE111B}" type="slidenum">
              <a:rPr lang="en-US" altLang="en-US" smtClean="0"/>
              <a:pPr eaLnBrk="1" hangingPunct="1"/>
              <a:t>41</a:t>
            </a:fld>
            <a:endParaRPr lang="en-US" altLang="en-US"/>
          </a:p>
        </p:txBody>
      </p:sp>
    </p:spTree>
    <p:extLst>
      <p:ext uri="{BB962C8B-B14F-4D97-AF65-F5344CB8AC3E}">
        <p14:creationId xmlns:p14="http://schemas.microsoft.com/office/powerpoint/2010/main" val="333658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a:extLst>
              <a:ext uri="{FF2B5EF4-FFF2-40B4-BE49-F238E27FC236}">
                <a16:creationId xmlns:a16="http://schemas.microsoft.com/office/drawing/2014/main" id="{B7FFDE0C-FD20-4209-ACE0-8F41BACC32FB}"/>
              </a:ext>
            </a:extLst>
          </p:cNvPr>
          <p:cNvSpPr txBox="1">
            <a:spLocks noGrp="1" noChangeArrowheads="1"/>
          </p:cNvSpPr>
          <p:nvPr/>
        </p:nvSpPr>
        <p:spPr bwMode="auto">
          <a:xfrm>
            <a:off x="457200" y="9001125"/>
            <a:ext cx="6076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nchor="b"/>
          <a:lstStyle>
            <a:lvl1pPr defTabSz="911225" eaLnBrk="0" hangingPunct="0">
              <a:defRPr>
                <a:solidFill>
                  <a:schemeClr val="tx1"/>
                </a:solidFill>
                <a:latin typeface="Arial" panose="020B0604020202020204" pitchFamily="34" charset="0"/>
              </a:defRPr>
            </a:lvl1pPr>
            <a:lvl2pPr marL="742950" indent="-285750" defTabSz="911225" eaLnBrk="0" hangingPunct="0">
              <a:defRPr>
                <a:solidFill>
                  <a:schemeClr val="tx1"/>
                </a:solidFill>
                <a:latin typeface="Arial" panose="020B0604020202020204" pitchFamily="34" charset="0"/>
              </a:defRPr>
            </a:lvl2pPr>
            <a:lvl3pPr marL="1143000" indent="-228600" defTabSz="911225" eaLnBrk="0" hangingPunct="0">
              <a:defRPr>
                <a:solidFill>
                  <a:schemeClr val="tx1"/>
                </a:solidFill>
                <a:latin typeface="Arial" panose="020B0604020202020204" pitchFamily="34" charset="0"/>
              </a:defRPr>
            </a:lvl3pPr>
            <a:lvl4pPr marL="1600200" indent="-228600" defTabSz="911225" eaLnBrk="0" hangingPunct="0">
              <a:defRPr>
                <a:solidFill>
                  <a:schemeClr val="tx1"/>
                </a:solidFill>
                <a:latin typeface="Arial" panose="020B0604020202020204" pitchFamily="34" charset="0"/>
              </a:defRPr>
            </a:lvl4pPr>
            <a:lvl5pPr marL="2057400" indent="-228600" defTabSz="911225" eaLnBrk="0" hangingPunct="0">
              <a:defRPr>
                <a:solidFill>
                  <a:schemeClr val="tx1"/>
                </a:solidFill>
                <a:latin typeface="Arial" panose="020B0604020202020204" pitchFamily="34" charset="0"/>
              </a:defRPr>
            </a:lvl5pPr>
            <a:lvl6pPr marL="2514600" indent="-228600" algn="ctr" defTabSz="9112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9112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9112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9112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sz="1100">
              <a:ea typeface="ＭＳ Ｐゴシック" panose="020B0600070205080204" pitchFamily="34" charset="-128"/>
            </a:endParaRPr>
          </a:p>
        </p:txBody>
      </p:sp>
      <p:sp>
        <p:nvSpPr>
          <p:cNvPr id="33795" name="Rectangle 13">
            <a:extLst>
              <a:ext uri="{FF2B5EF4-FFF2-40B4-BE49-F238E27FC236}">
                <a16:creationId xmlns:a16="http://schemas.microsoft.com/office/drawing/2014/main" id="{0575AA8B-D722-47CE-AA32-F343E8A99585}"/>
              </a:ext>
            </a:extLst>
          </p:cNvPr>
          <p:cNvSpPr>
            <a:spLocks noGrp="1" noRot="1" noChangeAspect="1" noChangeArrowheads="1" noTextEdit="1"/>
          </p:cNvSpPr>
          <p:nvPr>
            <p:ph type="sldImg"/>
          </p:nvPr>
        </p:nvSpPr>
        <p:spPr>
          <a:ln/>
        </p:spPr>
      </p:sp>
      <p:sp>
        <p:nvSpPr>
          <p:cNvPr id="33796" name="Rectangle 14">
            <a:extLst>
              <a:ext uri="{FF2B5EF4-FFF2-40B4-BE49-F238E27FC236}">
                <a16:creationId xmlns:a16="http://schemas.microsoft.com/office/drawing/2014/main" id="{A1E67A26-7B72-43DC-8B94-07E5EBFE10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How to Detect Your Version</a:t>
            </a:r>
          </a:p>
          <a:p>
            <a:pPr lvl="1"/>
            <a:r>
              <a:rPr lang="en-US" altLang="en-US"/>
              <a:t>If Java SE is installed on your system, you can detect the version number by running </a:t>
            </a:r>
            <a:r>
              <a:rPr lang="en-US" altLang="en-US">
                <a:latin typeface="Courier New" panose="02070309020205020404" pitchFamily="49" charset="0"/>
                <a:cs typeface="Courier New" panose="02070309020205020404" pitchFamily="49" charset="0"/>
              </a:rPr>
              <a:t>java ‑version</a:t>
            </a:r>
            <a:r>
              <a:rPr lang="en-US" altLang="en-US"/>
              <a:t>. Note that the </a:t>
            </a:r>
            <a:r>
              <a:rPr lang="en-US" altLang="en-US">
                <a:latin typeface="Courier New" panose="02070309020205020404" pitchFamily="49" charset="0"/>
                <a:cs typeface="Courier New" panose="02070309020205020404" pitchFamily="49" charset="0"/>
              </a:rPr>
              <a:t>java</a:t>
            </a:r>
            <a:r>
              <a:rPr lang="en-US" altLang="en-US"/>
              <a:t> command is included with the Java Runtime Environment (JRE). As a developer, you also need a Java compiler, typically </a:t>
            </a:r>
            <a:r>
              <a:rPr lang="en-US" altLang="en-US">
                <a:latin typeface="Courier New" panose="02070309020205020404" pitchFamily="49" charset="0"/>
                <a:cs typeface="Courier New" panose="02070309020205020404" pitchFamily="49" charset="0"/>
              </a:rPr>
              <a:t>javac</a:t>
            </a:r>
            <a:r>
              <a:rPr lang="en-US" altLang="en-US"/>
              <a:t>. The </a:t>
            </a:r>
            <a:r>
              <a:rPr lang="en-US" altLang="en-US">
                <a:latin typeface="Courier New" panose="02070309020205020404" pitchFamily="49" charset="0"/>
                <a:cs typeface="Courier New" panose="02070309020205020404" pitchFamily="49" charset="0"/>
              </a:rPr>
              <a:t>javac</a:t>
            </a:r>
            <a:r>
              <a:rPr lang="en-US" altLang="en-US"/>
              <a:t> command is included in the Java SE Development Kit (JDK). Your operation system’s </a:t>
            </a:r>
            <a:r>
              <a:rPr lang="en-US" altLang="en-US">
                <a:latin typeface="Courier New" panose="02070309020205020404" pitchFamily="49" charset="0"/>
                <a:cs typeface="Courier New" panose="02070309020205020404" pitchFamily="49" charset="0"/>
              </a:rPr>
              <a:t>PATH</a:t>
            </a:r>
            <a:r>
              <a:rPr lang="en-US" altLang="en-US"/>
              <a:t> may need to be updated to include the location of </a:t>
            </a:r>
            <a:r>
              <a:rPr lang="en-US" altLang="en-US">
                <a:latin typeface="Courier New" panose="02070309020205020404" pitchFamily="49" charset="0"/>
                <a:cs typeface="Courier New" panose="02070309020205020404" pitchFamily="49" charset="0"/>
              </a:rPr>
              <a:t>javac</a:t>
            </a:r>
            <a:r>
              <a:rPr lang="en-US" altLang="en-US"/>
              <a:t>.</a:t>
            </a:r>
          </a:p>
        </p:txBody>
      </p:sp>
      <p:sp>
        <p:nvSpPr>
          <p:cNvPr id="33797" name="Footer Placeholder 1">
            <a:extLst>
              <a:ext uri="{FF2B5EF4-FFF2-40B4-BE49-F238E27FC236}">
                <a16:creationId xmlns:a16="http://schemas.microsoft.com/office/drawing/2014/main" id="{8EB93E7E-3E7A-425C-A5BD-AD9D481BBE0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Java SE 7 Programming   1 - </a:t>
            </a:r>
            <a:fld id="{2095F634-412F-47EE-9B43-0D809697F889}" type="slidenum">
              <a:rPr lang="en-US" altLang="en-US"/>
              <a:pPr eaLnBrk="1" hangingPunct="1"/>
              <a:t>6</a:t>
            </a:fld>
            <a:endParaRPr lang="en-US" altLang="en-US"/>
          </a:p>
        </p:txBody>
      </p:sp>
    </p:spTree>
    <p:extLst>
      <p:ext uri="{BB962C8B-B14F-4D97-AF65-F5344CB8AC3E}">
        <p14:creationId xmlns:p14="http://schemas.microsoft.com/office/powerpoint/2010/main" val="826225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9513D974-B68E-4F06-A3FB-9AABE6C7A3AF}"/>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CF8ABC93-B47F-4D57-9FE3-6540A900A1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a:t>Note:</a:t>
            </a:r>
            <a:r>
              <a:rPr lang="en-US" altLang="en-US"/>
              <a:t> When an object's memory is freed depends upon a number of factors.</a:t>
            </a:r>
          </a:p>
          <a:p>
            <a:pPr lvl="1"/>
            <a:r>
              <a:rPr lang="en-US" altLang="en-US"/>
              <a:t>Java's garbage collection scheme can be tuned depending on the type of application you are creating. For more information, consider taking the Oracle University course </a:t>
            </a:r>
            <a:r>
              <a:rPr lang="en-US" altLang="en-US" i="1"/>
              <a:t>Java Performance Tuning and Optimization</a:t>
            </a:r>
            <a:r>
              <a:rPr lang="en-US" altLang="en-US"/>
              <a:t> (D69518GC10). </a:t>
            </a:r>
          </a:p>
        </p:txBody>
      </p:sp>
      <p:sp>
        <p:nvSpPr>
          <p:cNvPr id="79876" name="Footer Placeholder 4">
            <a:extLst>
              <a:ext uri="{FF2B5EF4-FFF2-40B4-BE49-F238E27FC236}">
                <a16:creationId xmlns:a16="http://schemas.microsoft.com/office/drawing/2014/main" id="{6F6E926E-CD88-46CB-80A7-98E4D4CB30F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2531370B-4194-4E1D-ACDB-5B7A80155935}" type="slidenum">
              <a:rPr lang="en-US" altLang="en-US" smtClean="0"/>
              <a:pPr eaLnBrk="1" hangingPunct="1"/>
              <a:t>42</a:t>
            </a:fld>
            <a:endParaRPr lang="en-US" altLang="en-US"/>
          </a:p>
        </p:txBody>
      </p:sp>
    </p:spTree>
    <p:extLst>
      <p:ext uri="{BB962C8B-B14F-4D97-AF65-F5344CB8AC3E}">
        <p14:creationId xmlns:p14="http://schemas.microsoft.com/office/powerpoint/2010/main" val="12796449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a:extLst>
              <a:ext uri="{FF2B5EF4-FFF2-40B4-BE49-F238E27FC236}">
                <a16:creationId xmlns:a16="http://schemas.microsoft.com/office/drawing/2014/main" id="{81721E95-29AD-4799-8D20-45B5081C4658}"/>
              </a:ext>
            </a:extLst>
          </p:cNvPr>
          <p:cNvSpPr>
            <a:spLocks noGrp="1" noRot="1" noChangeAspect="1" noChangeArrowheads="1" noTextEdit="1"/>
          </p:cNvSpPr>
          <p:nvPr>
            <p:ph type="sldImg"/>
          </p:nvPr>
        </p:nvSpPr>
        <p:spPr>
          <a:ln/>
        </p:spPr>
      </p:sp>
      <p:sp>
        <p:nvSpPr>
          <p:cNvPr id="80899" name="Rectangle 1027">
            <a:extLst>
              <a:ext uri="{FF2B5EF4-FFF2-40B4-BE49-F238E27FC236}">
                <a16:creationId xmlns:a16="http://schemas.microsoft.com/office/drawing/2014/main" id="{6CF65407-B48E-4FE6-AA48-FC5CD28067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0900" name="Footer Placeholder 4">
            <a:extLst>
              <a:ext uri="{FF2B5EF4-FFF2-40B4-BE49-F238E27FC236}">
                <a16:creationId xmlns:a16="http://schemas.microsoft.com/office/drawing/2014/main" id="{253CE5EE-DC66-4713-B1B7-38360E8F4EB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D013182B-315C-4144-8B0B-CBFA881AA0C7}" type="slidenum">
              <a:rPr lang="en-US" altLang="en-US" smtClean="0"/>
              <a:pPr eaLnBrk="1" hangingPunct="1"/>
              <a:t>43</a:t>
            </a:fld>
            <a:endParaRPr lang="en-US" altLang="en-US"/>
          </a:p>
        </p:txBody>
      </p:sp>
    </p:spTree>
    <p:extLst>
      <p:ext uri="{BB962C8B-B14F-4D97-AF65-F5344CB8AC3E}">
        <p14:creationId xmlns:p14="http://schemas.microsoft.com/office/powerpoint/2010/main" val="21408487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92D2CFF-A1C9-49D7-BB12-33FF0E2EBD38}"/>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3B94DE2-918D-4C00-8EC1-1727E13E4815}"/>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Answer:  b and f will cause compilation errors. c will compile but is not a good practice.</a:t>
            </a:r>
          </a:p>
          <a:p>
            <a:pPr marL="342900" lvl="1" indent="-228600" eaLnBrk="1" hangingPunct="1">
              <a:buFont typeface="Times New Roman" panose="02020603050405020304" pitchFamily="18" charset="0"/>
              <a:buAutoNum type="alphaLcPeriod"/>
            </a:pPr>
            <a:r>
              <a:rPr lang="en-US" altLang="en-US">
                <a:solidFill>
                  <a:schemeClr val="tx1"/>
                </a:solidFill>
              </a:rPr>
              <a:t>An </a:t>
            </a:r>
            <a:r>
              <a:rPr lang="en-US" altLang="en-US">
                <a:solidFill>
                  <a:schemeClr val="tx1"/>
                </a:solidFill>
                <a:latin typeface="Courier New" panose="02070309020205020404" pitchFamily="49" charset="0"/>
                <a:cs typeface="Courier New" panose="02070309020205020404" pitchFamily="49" charset="0"/>
              </a:rPr>
              <a:t>import</a:t>
            </a:r>
            <a:r>
              <a:rPr lang="en-US" altLang="en-US">
                <a:solidFill>
                  <a:schemeClr val="tx1"/>
                </a:solidFill>
              </a:rPr>
              <a:t> statement is not required, unless the class uses classes outside of </a:t>
            </a:r>
            <a:r>
              <a:rPr lang="en-US" altLang="en-US">
                <a:solidFill>
                  <a:schemeClr val="tx1"/>
                </a:solidFill>
                <a:latin typeface="Courier New" panose="02070309020205020404" pitchFamily="49" charset="0"/>
                <a:cs typeface="Courier New" panose="02070309020205020404" pitchFamily="49" charset="0"/>
              </a:rPr>
              <a:t>java.lang</a:t>
            </a:r>
            <a:r>
              <a:rPr lang="en-US" altLang="en-US">
                <a:solidFill>
                  <a:schemeClr val="tx1"/>
                </a:solidFill>
              </a:rPr>
              <a:t>.</a:t>
            </a:r>
          </a:p>
          <a:p>
            <a:pPr marL="342900" lvl="1" indent="-228600" eaLnBrk="1" hangingPunct="1">
              <a:buFont typeface="Times New Roman" panose="02020603050405020304" pitchFamily="18" charset="0"/>
              <a:buAutoNum type="alphaLcPeriod" startAt="4"/>
            </a:pPr>
            <a:r>
              <a:rPr lang="en-US" altLang="en-US">
                <a:solidFill>
                  <a:schemeClr val="tx1"/>
                </a:solidFill>
                <a:latin typeface="Courier New" panose="02070309020205020404" pitchFamily="49" charset="0"/>
                <a:cs typeface="Courier New" panose="02070309020205020404" pitchFamily="49" charset="0"/>
              </a:rPr>
              <a:t>BrokenClass()</a:t>
            </a:r>
            <a:r>
              <a:rPr lang="en-US" altLang="en-US">
                <a:solidFill>
                  <a:schemeClr val="tx1"/>
                </a:solidFill>
              </a:rPr>
              <a:t> is a constructor.</a:t>
            </a:r>
          </a:p>
          <a:p>
            <a:pPr marL="342900" lvl="1" indent="-228600" eaLnBrk="1" hangingPunct="1">
              <a:buFont typeface="Times New Roman" panose="02020603050405020304" pitchFamily="18" charset="0"/>
              <a:buAutoNum type="alphaLcPeriod" startAt="4"/>
            </a:pPr>
            <a:r>
              <a:rPr lang="en-US" altLang="en-US">
                <a:solidFill>
                  <a:schemeClr val="tx1"/>
                </a:solidFill>
              </a:rPr>
              <a:t>Construction of a </a:t>
            </a:r>
            <a:r>
              <a:rPr lang="en-US" altLang="en-US">
                <a:solidFill>
                  <a:schemeClr val="tx1"/>
                </a:solidFill>
                <a:latin typeface="Courier New" panose="02070309020205020404" pitchFamily="49" charset="0"/>
                <a:cs typeface="Courier New" panose="02070309020205020404" pitchFamily="49" charset="0"/>
              </a:rPr>
              <a:t>BrokenClass</a:t>
            </a:r>
            <a:r>
              <a:rPr lang="en-US" altLang="en-US">
                <a:solidFill>
                  <a:schemeClr val="tx1"/>
                </a:solidFill>
              </a:rPr>
              <a:t> instance would typically happen in another class.</a:t>
            </a:r>
          </a:p>
        </p:txBody>
      </p:sp>
      <p:sp>
        <p:nvSpPr>
          <p:cNvPr id="81924" name="Footer Placeholder 4">
            <a:extLst>
              <a:ext uri="{FF2B5EF4-FFF2-40B4-BE49-F238E27FC236}">
                <a16:creationId xmlns:a16="http://schemas.microsoft.com/office/drawing/2014/main" id="{EDFEE71C-7D98-48F4-8F58-D93A62FCC34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BF66B957-7E5F-4E5A-9C2F-FECBE1C1BC93}" type="slidenum">
              <a:rPr lang="en-US" altLang="en-US" smtClean="0"/>
              <a:pPr eaLnBrk="1" hangingPunct="1"/>
              <a:t>44</a:t>
            </a:fld>
            <a:endParaRPr lang="en-US" altLang="en-US"/>
          </a:p>
        </p:txBody>
      </p:sp>
    </p:spTree>
    <p:extLst>
      <p:ext uri="{BB962C8B-B14F-4D97-AF65-F5344CB8AC3E}">
        <p14:creationId xmlns:p14="http://schemas.microsoft.com/office/powerpoint/2010/main" val="797101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097433E-423B-47BC-BA76-6F52D92DF706}"/>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80EA9680-F526-4FFD-A95A-EADCDEDDF39C}"/>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Answer:  b</a:t>
            </a:r>
          </a:p>
        </p:txBody>
      </p:sp>
      <p:sp>
        <p:nvSpPr>
          <p:cNvPr id="82948" name="Footer Placeholder 4">
            <a:extLst>
              <a:ext uri="{FF2B5EF4-FFF2-40B4-BE49-F238E27FC236}">
                <a16:creationId xmlns:a16="http://schemas.microsoft.com/office/drawing/2014/main" id="{502A8F4B-6414-44DB-B2BA-0B8CBD7AC84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BAC65AB4-67DE-48A1-9625-64B62A21A841}" type="slidenum">
              <a:rPr lang="en-US" altLang="en-US" smtClean="0"/>
              <a:pPr eaLnBrk="1" hangingPunct="1"/>
              <a:t>45</a:t>
            </a:fld>
            <a:endParaRPr lang="en-US" altLang="en-US"/>
          </a:p>
        </p:txBody>
      </p:sp>
    </p:spTree>
    <p:extLst>
      <p:ext uri="{BB962C8B-B14F-4D97-AF65-F5344CB8AC3E}">
        <p14:creationId xmlns:p14="http://schemas.microsoft.com/office/powerpoint/2010/main" val="22377771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C55EE89-7518-4E1B-8149-F7649207328D}"/>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2CA3AE22-16D8-4A47-B458-EAF877FD1F88}"/>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Answer:  c</a:t>
            </a:r>
          </a:p>
          <a:p>
            <a:pPr lvl="1" eaLnBrk="1" hangingPunct="1"/>
            <a:r>
              <a:rPr lang="en-US" altLang="en-US">
                <a:solidFill>
                  <a:schemeClr val="tx1"/>
                </a:solidFill>
              </a:rPr>
              <a:t>Arrays begin with an index of 0. This average method is only averaging the 2</a:t>
            </a:r>
            <a:r>
              <a:rPr lang="en-US" altLang="en-US" baseline="30000">
                <a:solidFill>
                  <a:schemeClr val="tx1"/>
                </a:solidFill>
              </a:rPr>
              <a:t>nd</a:t>
            </a:r>
            <a:r>
              <a:rPr lang="en-US" altLang="en-US">
                <a:solidFill>
                  <a:schemeClr val="tx1"/>
                </a:solidFill>
              </a:rPr>
              <a:t> through N</a:t>
            </a:r>
            <a:r>
              <a:rPr lang="en-US" altLang="en-US" baseline="30000">
                <a:solidFill>
                  <a:schemeClr val="tx1"/>
                </a:solidFill>
              </a:rPr>
              <a:t>th</a:t>
            </a:r>
            <a:r>
              <a:rPr lang="en-US" altLang="en-US">
                <a:solidFill>
                  <a:schemeClr val="tx1"/>
                </a:solidFill>
              </a:rPr>
              <a:t> values. Therefore, the result is the average of 200+300/3 = 166.66667.  Change the for loop to int = 0; to properly calculate the average.</a:t>
            </a:r>
          </a:p>
        </p:txBody>
      </p:sp>
      <p:sp>
        <p:nvSpPr>
          <p:cNvPr id="83972" name="Footer Placeholder 4">
            <a:extLst>
              <a:ext uri="{FF2B5EF4-FFF2-40B4-BE49-F238E27FC236}">
                <a16:creationId xmlns:a16="http://schemas.microsoft.com/office/drawing/2014/main" id="{56AFD0C1-2F73-4B04-8A3E-678EAE606C9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80BC5033-AF02-43DB-9918-A7C4C77E4F26}" type="slidenum">
              <a:rPr lang="en-US" altLang="en-US" smtClean="0"/>
              <a:pPr eaLnBrk="1" hangingPunct="1"/>
              <a:t>46</a:t>
            </a:fld>
            <a:endParaRPr lang="en-US" altLang="en-US"/>
          </a:p>
        </p:txBody>
      </p:sp>
    </p:spTree>
    <p:extLst>
      <p:ext uri="{BB962C8B-B14F-4D97-AF65-F5344CB8AC3E}">
        <p14:creationId xmlns:p14="http://schemas.microsoft.com/office/powerpoint/2010/main" val="366371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otes Placeholder 4">
            <a:extLst>
              <a:ext uri="{FF2B5EF4-FFF2-40B4-BE49-F238E27FC236}">
                <a16:creationId xmlns:a16="http://schemas.microsoft.com/office/drawing/2014/main" id="{F76E7BF0-E110-4215-A2E9-F406007E60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Font typeface="Times New Roman" panose="02020603050405020304" pitchFamily="18" charset="0"/>
              <a:buNone/>
            </a:pPr>
            <a:r>
              <a:rPr lang="en-US" altLang="en-US"/>
              <a:t>1.	Go to http://www.oracle.com/technetwork/java/javase/downloads/index.html.</a:t>
            </a:r>
          </a:p>
          <a:p>
            <a:pPr lvl="2">
              <a:buFont typeface="Times New Roman" panose="02020603050405020304" pitchFamily="18" charset="0"/>
              <a:buNone/>
            </a:pPr>
            <a:r>
              <a:rPr lang="en-US" altLang="en-US"/>
              <a:t>2.	Choose  the Java Platform, Standard Edition (Java SE) link.</a:t>
            </a:r>
          </a:p>
          <a:p>
            <a:pPr lvl="2">
              <a:buFont typeface="Times New Roman" panose="02020603050405020304" pitchFamily="18" charset="0"/>
              <a:buNone/>
            </a:pPr>
            <a:r>
              <a:rPr lang="en-US" altLang="en-US"/>
              <a:t>3.	Download the version that is appropriate for your operation system.</a:t>
            </a:r>
          </a:p>
          <a:p>
            <a:pPr lvl="2">
              <a:buFont typeface="Times New Roman" panose="02020603050405020304" pitchFamily="18" charset="0"/>
              <a:buNone/>
            </a:pPr>
            <a:r>
              <a:rPr lang="en-US" altLang="en-US"/>
              <a:t>4.	Follow the installation instructions.</a:t>
            </a:r>
          </a:p>
          <a:p>
            <a:pPr lvl="2">
              <a:buFont typeface="Times New Roman" panose="02020603050405020304" pitchFamily="18" charset="0"/>
              <a:buNone/>
            </a:pPr>
            <a:r>
              <a:rPr lang="en-US" altLang="en-US"/>
              <a:t>5.	Set your </a:t>
            </a:r>
            <a:r>
              <a:rPr lang="en-US" altLang="en-US">
                <a:latin typeface="Courier New" panose="02070309020205020404" pitchFamily="49" charset="0"/>
                <a:cs typeface="Courier New" panose="02070309020205020404" pitchFamily="49" charset="0"/>
              </a:rPr>
              <a:t>PATH</a:t>
            </a:r>
            <a:r>
              <a:rPr lang="en-US" altLang="en-US">
                <a:cs typeface="Arial" panose="020B0604020202020204" pitchFamily="34" charset="0"/>
              </a:rPr>
              <a:t>.</a:t>
            </a:r>
            <a:endParaRPr lang="en-US" altLang="en-US"/>
          </a:p>
        </p:txBody>
      </p:sp>
      <p:sp>
        <p:nvSpPr>
          <p:cNvPr id="34819" name="Slide Image Placeholder 6">
            <a:extLst>
              <a:ext uri="{FF2B5EF4-FFF2-40B4-BE49-F238E27FC236}">
                <a16:creationId xmlns:a16="http://schemas.microsoft.com/office/drawing/2014/main" id="{55CF5999-A541-45FD-80EB-EFFD31C1C223}"/>
              </a:ext>
            </a:extLst>
          </p:cNvPr>
          <p:cNvSpPr>
            <a:spLocks noGrp="1" noRot="1" noChangeAspect="1" noTextEdit="1"/>
          </p:cNvSpPr>
          <p:nvPr>
            <p:ph type="sldImg"/>
          </p:nvPr>
        </p:nvSpPr>
        <p:spPr>
          <a:ln/>
        </p:spPr>
      </p:sp>
      <p:sp>
        <p:nvSpPr>
          <p:cNvPr id="34820" name="Footer Placeholder 1">
            <a:extLst>
              <a:ext uri="{FF2B5EF4-FFF2-40B4-BE49-F238E27FC236}">
                <a16:creationId xmlns:a16="http://schemas.microsoft.com/office/drawing/2014/main" id="{B62EC0CC-6151-4F9C-A5B5-7CB8C952E9E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Java SE 7 Programming   1 - </a:t>
            </a:r>
            <a:fld id="{C9A41EE3-4B06-44E9-9C8C-D19BE8726F8C}" type="slidenum">
              <a:rPr lang="en-US" altLang="en-US"/>
              <a:pPr eaLnBrk="1" hangingPunct="1"/>
              <a:t>7</a:t>
            </a:fld>
            <a:endParaRPr lang="en-US" altLang="en-US"/>
          </a:p>
        </p:txBody>
      </p:sp>
    </p:spTree>
    <p:extLst>
      <p:ext uri="{BB962C8B-B14F-4D97-AF65-F5344CB8AC3E}">
        <p14:creationId xmlns:p14="http://schemas.microsoft.com/office/powerpoint/2010/main" val="3490201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3">
            <a:extLst>
              <a:ext uri="{FF2B5EF4-FFF2-40B4-BE49-F238E27FC236}">
                <a16:creationId xmlns:a16="http://schemas.microsoft.com/office/drawing/2014/main" id="{6B56C0C0-C9AE-4D94-965C-DE93DD701D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Enterprise Environments</a:t>
            </a:r>
          </a:p>
          <a:p>
            <a:pPr lvl="1"/>
            <a:r>
              <a:rPr lang="en-US" altLang="en-US"/>
              <a:t>In this course, you develop Java SE applications. There are standard patterns you need to follow when implementing Java SE applications, such as always creating a </a:t>
            </a:r>
            <a:r>
              <a:rPr lang="en-US" altLang="en-US">
                <a:latin typeface="Courier New" panose="02070309020205020404" pitchFamily="49" charset="0"/>
                <a:cs typeface="Courier New" panose="02070309020205020404" pitchFamily="49" charset="0"/>
              </a:rPr>
              <a:t>main</a:t>
            </a:r>
            <a:r>
              <a:rPr lang="en-US" altLang="en-US"/>
              <a:t> method that may be different when implementing enterprise applications. Java SE is only the starting point in your path to becoming a Java developer. Depending on the needs of your organization, you may be required to develop applications that run inside Java EE application servers or other types of Java middleware.</a:t>
            </a:r>
          </a:p>
          <a:p>
            <a:pPr lvl="1"/>
            <a:r>
              <a:rPr lang="en-US" altLang="en-US"/>
              <a:t>Often, you will also need to manipulate information stored inside relational databases such as MySQL or Oracle Database. This course introduces you to the fundamentals of database programming.</a:t>
            </a:r>
          </a:p>
        </p:txBody>
      </p:sp>
      <p:sp>
        <p:nvSpPr>
          <p:cNvPr id="35843" name="Slide Image Placeholder 6">
            <a:extLst>
              <a:ext uri="{FF2B5EF4-FFF2-40B4-BE49-F238E27FC236}">
                <a16:creationId xmlns:a16="http://schemas.microsoft.com/office/drawing/2014/main" id="{96B56A46-56DD-4764-AE03-86DBDBF869A8}"/>
              </a:ext>
            </a:extLst>
          </p:cNvPr>
          <p:cNvSpPr>
            <a:spLocks noGrp="1" noRot="1" noChangeAspect="1" noTextEdit="1"/>
          </p:cNvSpPr>
          <p:nvPr>
            <p:ph type="sldImg"/>
          </p:nvPr>
        </p:nvSpPr>
        <p:spPr>
          <a:ln/>
        </p:spPr>
      </p:sp>
      <p:sp>
        <p:nvSpPr>
          <p:cNvPr id="35844" name="Footer Placeholder 1">
            <a:extLst>
              <a:ext uri="{FF2B5EF4-FFF2-40B4-BE49-F238E27FC236}">
                <a16:creationId xmlns:a16="http://schemas.microsoft.com/office/drawing/2014/main" id="{C711D9C7-5205-4474-ABB2-2733A90516D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Java SE 7 Programming   1 - </a:t>
            </a:r>
            <a:fld id="{0B7521EC-B85E-4B4B-B794-33C122583DCB}" type="slidenum">
              <a:rPr lang="en-US" altLang="en-US"/>
              <a:pPr eaLnBrk="1" hangingPunct="1"/>
              <a:t>8</a:t>
            </a:fld>
            <a:endParaRPr lang="en-US" altLang="en-US"/>
          </a:p>
        </p:txBody>
      </p:sp>
    </p:spTree>
    <p:extLst>
      <p:ext uri="{BB962C8B-B14F-4D97-AF65-F5344CB8AC3E}">
        <p14:creationId xmlns:p14="http://schemas.microsoft.com/office/powerpoint/2010/main" val="2143931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3">
            <a:extLst>
              <a:ext uri="{FF2B5EF4-FFF2-40B4-BE49-F238E27FC236}">
                <a16:creationId xmlns:a16="http://schemas.microsoft.com/office/drawing/2014/main" id="{63C5C512-CC63-4D4B-8B51-AAEFF9A2BD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What Is the Java Community? </a:t>
            </a:r>
          </a:p>
          <a:p>
            <a:pPr lvl="1" eaLnBrk="1" hangingPunct="1"/>
            <a:r>
              <a:rPr lang="en-US" altLang="en-US"/>
              <a:t>At a very high level, </a:t>
            </a:r>
            <a:r>
              <a:rPr lang="en-US" altLang="en-US" i="1"/>
              <a:t>Java Community</a:t>
            </a:r>
            <a:r>
              <a:rPr lang="en-US" altLang="en-US"/>
              <a:t> is the term used to refer to the many individuals and organizations that develop, innovate, and use Java technology. This community includes developers as individuals, organizations, businesses, and open-source projects.</a:t>
            </a:r>
          </a:p>
          <a:p>
            <a:pPr lvl="1" eaLnBrk="1" hangingPunct="1"/>
            <a:r>
              <a:rPr lang="en-US" altLang="en-US"/>
              <a:t>It is very common for you to download and use Java libraries from non-Oracle sources within the Java community. For instance, in this course, you use an Apache-developed JDBC library to access a relational database.</a:t>
            </a:r>
          </a:p>
        </p:txBody>
      </p:sp>
      <p:sp>
        <p:nvSpPr>
          <p:cNvPr id="36867" name="Slide Image Placeholder 6">
            <a:extLst>
              <a:ext uri="{FF2B5EF4-FFF2-40B4-BE49-F238E27FC236}">
                <a16:creationId xmlns:a16="http://schemas.microsoft.com/office/drawing/2014/main" id="{9C742AB1-9E34-46A7-851A-A65C367D599E}"/>
              </a:ext>
            </a:extLst>
          </p:cNvPr>
          <p:cNvSpPr>
            <a:spLocks noGrp="1" noRot="1" noChangeAspect="1" noTextEdit="1"/>
          </p:cNvSpPr>
          <p:nvPr>
            <p:ph type="sldImg"/>
          </p:nvPr>
        </p:nvSpPr>
        <p:spPr>
          <a:ln/>
        </p:spPr>
      </p:sp>
      <p:sp>
        <p:nvSpPr>
          <p:cNvPr id="36868" name="TextBox 5">
            <a:extLst>
              <a:ext uri="{FF2B5EF4-FFF2-40B4-BE49-F238E27FC236}">
                <a16:creationId xmlns:a16="http://schemas.microsoft.com/office/drawing/2014/main" id="{B5022ABE-223A-46A4-BB90-8A9AD96B0E61}"/>
              </a:ext>
            </a:extLst>
          </p:cNvPr>
          <p:cNvSpPr txBox="1">
            <a:spLocks noChangeArrowheads="1"/>
          </p:cNvSpPr>
          <p:nvPr/>
        </p:nvSpPr>
        <p:spPr bwMode="auto">
          <a:xfrm>
            <a:off x="1062038" y="4125913"/>
            <a:ext cx="15113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956" tIns="43978" rIns="87956" bIns="4397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800"/>
              <a:t>Apache Software Foundation</a:t>
            </a:r>
          </a:p>
        </p:txBody>
      </p:sp>
      <p:sp>
        <p:nvSpPr>
          <p:cNvPr id="36869" name="Footer Placeholder 1">
            <a:extLst>
              <a:ext uri="{FF2B5EF4-FFF2-40B4-BE49-F238E27FC236}">
                <a16:creationId xmlns:a16="http://schemas.microsoft.com/office/drawing/2014/main" id="{8AF786CB-D28A-4E20-A303-E3AC409643D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Java SE 7 Programming   1 - </a:t>
            </a:r>
            <a:fld id="{B33DACD7-8095-4428-89FD-DA4712C12F3F}" type="slidenum">
              <a:rPr lang="en-US" altLang="en-US"/>
              <a:pPr eaLnBrk="1" hangingPunct="1"/>
              <a:t>9</a:t>
            </a:fld>
            <a:endParaRPr lang="en-US" altLang="en-US"/>
          </a:p>
        </p:txBody>
      </p:sp>
    </p:spTree>
    <p:extLst>
      <p:ext uri="{BB962C8B-B14F-4D97-AF65-F5344CB8AC3E}">
        <p14:creationId xmlns:p14="http://schemas.microsoft.com/office/powerpoint/2010/main" val="419960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232F60FC-1F5C-439C-9C9B-2F83F386A6C5}"/>
              </a:ext>
            </a:extLst>
          </p:cNvPr>
          <p:cNvSpPr>
            <a:spLocks noGrp="1" noRot="1" noChangeAspect="1" noTextEdit="1"/>
          </p:cNvSpPr>
          <p:nvPr>
            <p:ph type="sldImg"/>
          </p:nvPr>
        </p:nvSpPr>
        <p:spPr>
          <a:ln/>
        </p:spPr>
      </p:sp>
      <p:sp>
        <p:nvSpPr>
          <p:cNvPr id="48131" name="Notes Placeholder 4">
            <a:extLst>
              <a:ext uri="{FF2B5EF4-FFF2-40B4-BE49-F238E27FC236}">
                <a16:creationId xmlns:a16="http://schemas.microsoft.com/office/drawing/2014/main" id="{F7BFDE7A-F906-4E34-B743-05408F12D99B}"/>
              </a:ext>
            </a:extLst>
          </p:cNvPr>
          <p:cNvSpPr>
            <a:spLocks noGrp="1"/>
          </p:cNvSpPr>
          <p:nvPr/>
        </p:nvSpPr>
        <p:spPr bwMode="auto">
          <a:xfrm>
            <a:off x="547688" y="5278438"/>
            <a:ext cx="5942012"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15" tIns="12915" rIns="12915" bIns="12915"/>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algn="ctr" defTabSz="4572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4572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4572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4572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ts val="400"/>
              </a:spcBef>
              <a:buClrTx/>
              <a:buSzPct val="100000"/>
            </a:pPr>
            <a:endParaRPr lang="en-US" altLang="en-US" sz="1200" b="1"/>
          </a:p>
        </p:txBody>
      </p:sp>
      <p:sp>
        <p:nvSpPr>
          <p:cNvPr id="48132" name="Footer Placeholder 4">
            <a:extLst>
              <a:ext uri="{FF2B5EF4-FFF2-40B4-BE49-F238E27FC236}">
                <a16:creationId xmlns:a16="http://schemas.microsoft.com/office/drawing/2014/main" id="{BC2ADD23-3324-4FFC-8456-5E96D754B61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834B8F9E-F557-4EA2-BE0A-46082A5926F4}" type="slidenum">
              <a:rPr lang="en-US" altLang="en-US" smtClean="0"/>
              <a:pPr eaLnBrk="1" hangingPunct="1"/>
              <a:t>10</a:t>
            </a:fld>
            <a:endParaRPr lang="en-US" altLang="en-US"/>
          </a:p>
        </p:txBody>
      </p:sp>
    </p:spTree>
    <p:extLst>
      <p:ext uri="{BB962C8B-B14F-4D97-AF65-F5344CB8AC3E}">
        <p14:creationId xmlns:p14="http://schemas.microsoft.com/office/powerpoint/2010/main" val="42658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F82509F9-6E4A-4A6E-BDB7-422A33C760DF}"/>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9D40184F-329B-41F7-B4ED-7DAD1D7034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A Java class is described in a text file with a </a:t>
            </a:r>
            <a:r>
              <a:rPr lang="en-US" altLang="en-US">
                <a:latin typeface="Courier New" panose="02070309020205020404" pitchFamily="49" charset="0"/>
                <a:cs typeface="Courier New" panose="02070309020205020404" pitchFamily="49" charset="0"/>
              </a:rPr>
              <a:t>.java </a:t>
            </a:r>
            <a:r>
              <a:rPr lang="en-US" altLang="en-US"/>
              <a:t>extension. In the example shown, the Java keywords are highlighted in bold.</a:t>
            </a:r>
          </a:p>
          <a:p>
            <a:pPr lvl="2"/>
            <a:r>
              <a:rPr lang="en-US" altLang="en-US"/>
              <a:t>The </a:t>
            </a:r>
            <a:r>
              <a:rPr lang="en-US" altLang="en-US">
                <a:latin typeface="Courier New" panose="02070309020205020404" pitchFamily="49" charset="0"/>
                <a:cs typeface="Courier New" panose="02070309020205020404" pitchFamily="49" charset="0"/>
              </a:rPr>
              <a:t>package</a:t>
            </a:r>
            <a:r>
              <a:rPr lang="en-US" altLang="en-US"/>
              <a:t> keyword defines where this class lives relative to other classes, and provides a level of access control. You use access modifiers (such as </a:t>
            </a:r>
            <a:r>
              <a:rPr lang="en-US" altLang="en-US">
                <a:latin typeface="Courier New" panose="02070309020205020404" pitchFamily="49" charset="0"/>
                <a:cs typeface="Courier New" panose="02070309020205020404" pitchFamily="49" charset="0"/>
              </a:rPr>
              <a:t>public</a:t>
            </a:r>
            <a:r>
              <a:rPr lang="en-US" altLang="en-US"/>
              <a:t> and </a:t>
            </a:r>
            <a:r>
              <a:rPr lang="en-US" altLang="en-US">
                <a:latin typeface="Courier New" panose="02070309020205020404" pitchFamily="49" charset="0"/>
                <a:cs typeface="Courier New" panose="02070309020205020404" pitchFamily="49" charset="0"/>
              </a:rPr>
              <a:t>private</a:t>
            </a:r>
            <a:r>
              <a:rPr lang="en-US" altLang="en-US"/>
              <a:t>) later in this lesson.</a:t>
            </a:r>
          </a:p>
          <a:p>
            <a:pPr lvl="2"/>
            <a:r>
              <a:rPr lang="en-US" altLang="en-US"/>
              <a:t>The </a:t>
            </a:r>
            <a:r>
              <a:rPr lang="en-US" altLang="en-US">
                <a:latin typeface="Courier New" panose="02070309020205020404" pitchFamily="49" charset="0"/>
                <a:cs typeface="Courier New" panose="02070309020205020404" pitchFamily="49" charset="0"/>
              </a:rPr>
              <a:t>import</a:t>
            </a:r>
            <a:r>
              <a:rPr lang="en-US" altLang="en-US"/>
              <a:t> keyword defines other classes or groups of classes that you are using in your class. The </a:t>
            </a:r>
            <a:r>
              <a:rPr lang="en-US" altLang="en-US">
                <a:latin typeface="Courier New" panose="02070309020205020404" pitchFamily="49" charset="0"/>
                <a:cs typeface="Courier New" panose="02070309020205020404" pitchFamily="49" charset="0"/>
              </a:rPr>
              <a:t>import</a:t>
            </a:r>
            <a:r>
              <a:rPr lang="en-US" altLang="en-US"/>
              <a:t> statement helps to narrow what the compiler needs to look for when resolving class names used in this class. </a:t>
            </a:r>
          </a:p>
          <a:p>
            <a:pPr lvl="2"/>
            <a:r>
              <a:rPr lang="en-US" altLang="en-US"/>
              <a:t>The </a:t>
            </a:r>
            <a:r>
              <a:rPr lang="en-US" altLang="en-US">
                <a:latin typeface="Courier New" panose="02070309020205020404" pitchFamily="49" charset="0"/>
                <a:cs typeface="Courier New" panose="02070309020205020404" pitchFamily="49" charset="0"/>
              </a:rPr>
              <a:t>class</a:t>
            </a:r>
            <a:r>
              <a:rPr lang="en-US" altLang="en-US"/>
              <a:t> keyword precedes the name of this class. The name of the class and the file name must match when the class is declared </a:t>
            </a:r>
            <a:r>
              <a:rPr lang="en-US" altLang="en-US">
                <a:latin typeface="Courier New" panose="02070309020205020404" pitchFamily="49" charset="0"/>
                <a:cs typeface="Courier New" panose="02070309020205020404" pitchFamily="49" charset="0"/>
              </a:rPr>
              <a:t>public</a:t>
            </a:r>
            <a:r>
              <a:rPr lang="en-US" altLang="en-US"/>
              <a:t> (which is a good practice). However, the keyword </a:t>
            </a:r>
            <a:r>
              <a:rPr lang="en-US" altLang="en-US">
                <a:latin typeface="Courier New" panose="02070309020205020404" pitchFamily="49" charset="0"/>
                <a:cs typeface="Courier New" panose="02070309020205020404" pitchFamily="49" charset="0"/>
              </a:rPr>
              <a:t>public</a:t>
            </a:r>
            <a:r>
              <a:rPr lang="en-US" altLang="en-US"/>
              <a:t> in front of the </a:t>
            </a:r>
            <a:r>
              <a:rPr lang="en-US" altLang="en-US">
                <a:latin typeface="Courier New" panose="02070309020205020404" pitchFamily="49" charset="0"/>
                <a:cs typeface="Courier New" panose="02070309020205020404" pitchFamily="49" charset="0"/>
              </a:rPr>
              <a:t>class</a:t>
            </a:r>
            <a:r>
              <a:rPr lang="en-US" altLang="en-US"/>
              <a:t> keyword is a modifier and is not required.</a:t>
            </a:r>
          </a:p>
          <a:p>
            <a:pPr lvl="2"/>
            <a:r>
              <a:rPr lang="en-US" altLang="en-US"/>
              <a:t>Variables, or the data associated with programs (such as integers, strings, arrays, and references to other objects), are called </a:t>
            </a:r>
            <a:r>
              <a:rPr lang="en-US" altLang="en-US" i="1"/>
              <a:t>instance fields </a:t>
            </a:r>
            <a:r>
              <a:rPr lang="en-US" altLang="en-US"/>
              <a:t>(often shortened to </a:t>
            </a:r>
            <a:r>
              <a:rPr lang="en-US" altLang="en-US" i="1"/>
              <a:t>fields</a:t>
            </a:r>
            <a:r>
              <a:rPr lang="en-US" altLang="en-US"/>
              <a:t>).</a:t>
            </a:r>
          </a:p>
          <a:p>
            <a:pPr lvl="2"/>
            <a:r>
              <a:rPr lang="en-US" altLang="en-US"/>
              <a:t>Constructors are functions called during the creation (instantiation) of an object (a representation in memory of a Java class.)</a:t>
            </a:r>
          </a:p>
          <a:p>
            <a:pPr lvl="2"/>
            <a:r>
              <a:rPr lang="en-US" altLang="en-US"/>
              <a:t>Methods are the functions that can be performed on an object. They are also referred to as </a:t>
            </a:r>
            <a:r>
              <a:rPr lang="en-US" altLang="en-US" i="1"/>
              <a:t>instance methods</a:t>
            </a:r>
            <a:r>
              <a:rPr lang="en-US" altLang="en-US"/>
              <a:t>.</a:t>
            </a:r>
          </a:p>
        </p:txBody>
      </p:sp>
      <p:sp>
        <p:nvSpPr>
          <p:cNvPr id="49156" name="Footer Placeholder 4">
            <a:extLst>
              <a:ext uri="{FF2B5EF4-FFF2-40B4-BE49-F238E27FC236}">
                <a16:creationId xmlns:a16="http://schemas.microsoft.com/office/drawing/2014/main" id="{80065E35-7AE1-4D42-9B75-53B016C475D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en-US"/>
              <a:t>Java SE 7 Programming   2 - </a:t>
            </a:r>
            <a:fld id="{0E142DF2-0C13-4813-9440-062D43C2B1E0}" type="slidenum">
              <a:rPr lang="en-US" altLang="en-US" smtClean="0"/>
              <a:pPr eaLnBrk="1" hangingPunct="1"/>
              <a:t>11</a:t>
            </a:fld>
            <a:endParaRPr lang="en-US" altLang="en-US"/>
          </a:p>
        </p:txBody>
      </p:sp>
    </p:spTree>
    <p:extLst>
      <p:ext uri="{BB962C8B-B14F-4D97-AF65-F5344CB8AC3E}">
        <p14:creationId xmlns:p14="http://schemas.microsoft.com/office/powerpoint/2010/main" val="3438013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28600" y="3352800"/>
            <a:ext cx="86868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 y="228600"/>
            <a:ext cx="8686800" cy="3124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762000" y="3581400"/>
            <a:ext cx="7772400" cy="1470025"/>
          </a:xfrm>
        </p:spPr>
        <p:txBody>
          <a:bodyPr/>
          <a:lstStyle>
            <a:lvl1pPr algn="ctr">
              <a:defRPr>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800" y="5105400"/>
            <a:ext cx="6400800" cy="533400"/>
          </a:xfrm>
        </p:spPr>
        <p:txBody>
          <a:bodyPr/>
          <a:lstStyle>
            <a:lvl1pPr marL="0" indent="0" algn="ctr">
              <a:buNone/>
              <a:defRPr>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pic>
        <p:nvPicPr>
          <p:cNvPr id="9" name="Picture 8" descr="8.png"/>
          <p:cNvPicPr>
            <a:picLocks noChangeAspect="1"/>
          </p:cNvPicPr>
          <p:nvPr userDrawn="1"/>
        </p:nvPicPr>
        <p:blipFill>
          <a:blip r:embed="rId2" cstate="print"/>
          <a:stretch>
            <a:fillRect/>
          </a:stretch>
        </p:blipFill>
        <p:spPr>
          <a:xfrm>
            <a:off x="2590800" y="1524000"/>
            <a:ext cx="3846584" cy="65227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4172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034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81000" y="381000"/>
            <a:ext cx="2286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077200" cy="792162"/>
          </a:xfrm>
        </p:spPr>
        <p:txBody>
          <a:bodyPr>
            <a:normAutofit/>
          </a:bodyPr>
          <a:lstStyle>
            <a:lvl1pPr algn="l">
              <a:defRPr sz="2800">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lvl1pPr>
              <a:buFont typeface="Webdings" pitchFamily="18" charset="2"/>
              <a:buChar cha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1800">
                <a:solidFill>
                  <a:schemeClr val="bg1"/>
                </a:solidFill>
                <a:latin typeface="Arial" pitchFamily="34" charset="0"/>
                <a:cs typeface="Arial" pitchFamily="34" charset="0"/>
              </a:defRPr>
            </a:lvl4pPr>
            <a:lvl5pPr>
              <a:defRPr sz="1800">
                <a:solidFill>
                  <a:schemeClr val="bg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cxnSp>
        <p:nvCxnSpPr>
          <p:cNvPr id="9" name="Straight Connector 8"/>
          <p:cNvCxnSpPr/>
          <p:nvPr/>
        </p:nvCxnSpPr>
        <p:spPr>
          <a:xfrm rot="16200000" flipH="1">
            <a:off x="4591050" y="-3118597"/>
            <a:ext cx="1588" cy="81915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6553200" y="6356350"/>
            <a:ext cx="2133600" cy="365125"/>
          </a:xfrm>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600" y="228600"/>
            <a:ext cx="86868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4406900"/>
            <a:ext cx="7772400" cy="1362075"/>
          </a:xfrm>
        </p:spPr>
        <p:txBody>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722313" y="2590801"/>
            <a:ext cx="77724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pic>
        <p:nvPicPr>
          <p:cNvPr id="7" name="Picture 6" descr="8.png"/>
          <p:cNvPicPr>
            <a:picLocks noChangeAspect="1"/>
          </p:cNvPicPr>
          <p:nvPr userDrawn="1"/>
        </p:nvPicPr>
        <p:blipFill>
          <a:blip r:embed="rId2" cstate="print"/>
          <a:stretch>
            <a:fillRect/>
          </a:stretch>
        </p:blipFill>
        <p:spPr>
          <a:xfrm>
            <a:off x="2590800" y="1524000"/>
            <a:ext cx="3846584" cy="652273"/>
          </a:xfrm>
          <a:prstGeom prst="rect">
            <a:avLst/>
          </a:prstGeom>
        </p:spPr>
      </p:pic>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457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381000"/>
            <a:ext cx="82296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782762"/>
            <a:ext cx="4040188"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82762"/>
            <a:ext cx="4041775"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10" name="Footer Placeholder 7"/>
          <p:cNvSpPr>
            <a:spLocks noGrp="1"/>
          </p:cNvSpPr>
          <p:nvPr>
            <p:ph type="ftr" sz="quarter" idx="11"/>
          </p:nvPr>
        </p:nvSpPr>
        <p:spPr/>
        <p:txBody>
          <a:bodyPr/>
          <a:lstStyle>
            <a:lvl1pPr>
              <a:defRPr/>
            </a:lvl1pPr>
          </a:lstStyle>
          <a:p>
            <a:endParaRPr lang="en-US"/>
          </a:p>
        </p:txBody>
      </p:sp>
      <p:sp>
        <p:nvSpPr>
          <p:cNvPr id="11"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3352800" y="1066800"/>
            <a:ext cx="5334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6/25/2018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descr="Untitled-1.jpg"/>
          <p:cNvPicPr>
            <a:picLocks noChangeAspect="1"/>
          </p:cNvPicPr>
          <p:nvPr/>
        </p:nvPicPr>
        <p:blipFill>
          <a:blip r:embed="rId14" cstate="print"/>
          <a:srcRect l="15920" t="19955" r="18408"/>
          <a:stretch>
            <a:fillRect/>
          </a:stretch>
        </p:blipFill>
        <p:spPr>
          <a:xfrm>
            <a:off x="3733800" y="3114675"/>
            <a:ext cx="5029200" cy="3362325"/>
          </a:xfrm>
          <a:prstGeom prst="rect">
            <a:avLst/>
          </a:prstGeom>
        </p:spPr>
      </p:pic>
      <p:sp>
        <p:nvSpPr>
          <p:cNvPr id="9" name="Rectangle 8"/>
          <p:cNvSpPr/>
          <p:nvPr/>
        </p:nvSpPr>
        <p:spPr>
          <a:xfrm>
            <a:off x="228600" y="228600"/>
            <a:ext cx="8686800" cy="6400800"/>
          </a:xfrm>
          <a:prstGeom prst="rect">
            <a:avLst/>
          </a:prstGeom>
          <a:solidFill>
            <a:srgbClr val="0070C0">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png"/><Relationship Id="rId3" Type="http://schemas.openxmlformats.org/officeDocument/2006/relationships/image" Target="../media/image15.jpeg"/><Relationship Id="rId7" Type="http://schemas.openxmlformats.org/officeDocument/2006/relationships/image" Target="../media/image19.png"/><Relationship Id="rId12" Type="http://schemas.openxmlformats.org/officeDocument/2006/relationships/hyperlink" Target="http://www.netbeans.org/" TargetMode="External"/><Relationship Id="rId17" Type="http://schemas.openxmlformats.org/officeDocument/2006/relationships/image" Target="../media/image28.png"/><Relationship Id="rId2" Type="http://schemas.openxmlformats.org/officeDocument/2006/relationships/notesSlide" Target="../notesSlides/notesSlide7.xml"/><Relationship Id="rId16"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6.jpe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Language Fundamentals</a:t>
            </a:r>
            <a:endParaRPr lang="en-IN" dirty="0"/>
          </a:p>
        </p:txBody>
      </p:sp>
      <p:sp>
        <p:nvSpPr>
          <p:cNvPr id="5" name="Subtitle 4"/>
          <p:cNvSpPr>
            <a:spLocks noGrp="1"/>
          </p:cNvSpPr>
          <p:nvPr>
            <p:ph type="subTitle" idx="1"/>
          </p:nvPr>
        </p:nvSpPr>
        <p:spPr/>
        <p:txBody>
          <a:bodyPr>
            <a:normAutofit/>
          </a:bodyPr>
          <a:lstStyle/>
          <a:p>
            <a:r>
              <a:rPr lang="en-US" dirty="0"/>
              <a:t>Smita B Kumar</a:t>
            </a:r>
          </a:p>
        </p:txBody>
      </p:sp>
    </p:spTree>
    <p:extLst>
      <p:ext uri="{BB962C8B-B14F-4D97-AF65-F5344CB8AC3E}">
        <p14:creationId xmlns:p14="http://schemas.microsoft.com/office/powerpoint/2010/main" val="427842699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AB2431D-5A36-4E55-99F5-A186495A8654}"/>
              </a:ext>
            </a:extLst>
          </p:cNvPr>
          <p:cNvSpPr>
            <a:spLocks noGrp="1"/>
          </p:cNvSpPr>
          <p:nvPr>
            <p:ph type="title"/>
          </p:nvPr>
        </p:nvSpPr>
        <p:spPr/>
        <p:txBody>
          <a:bodyPr/>
          <a:lstStyle/>
          <a:p>
            <a:pPr eaLnBrk="1" hangingPunct="1"/>
            <a:r>
              <a:rPr lang="en-US" altLang="en-US"/>
              <a:t>Java Language Review</a:t>
            </a:r>
          </a:p>
        </p:txBody>
      </p:sp>
      <p:sp>
        <p:nvSpPr>
          <p:cNvPr id="7171" name="Rectangle 26">
            <a:extLst>
              <a:ext uri="{FF2B5EF4-FFF2-40B4-BE49-F238E27FC236}">
                <a16:creationId xmlns:a16="http://schemas.microsoft.com/office/drawing/2014/main" id="{82373491-8F70-490A-BE2D-FC3BB230F781}"/>
              </a:ext>
            </a:extLst>
          </p:cNvPr>
          <p:cNvSpPr>
            <a:spLocks noGrp="1" noChangeArrowheads="1"/>
          </p:cNvSpPr>
          <p:nvPr>
            <p:ph idx="1"/>
          </p:nvPr>
        </p:nvSpPr>
        <p:spPr/>
        <p:txBody>
          <a:bodyPr>
            <a:normAutofit/>
          </a:bodyPr>
          <a:lstStyle/>
          <a:p>
            <a:pPr eaLnBrk="1" hangingPunct="1"/>
            <a:r>
              <a:rPr lang="en-US" altLang="en-US" dirty="0"/>
              <a:t>Now we will take a review of fundamental Java and programming concepts. It is assumed that participants are familiar with the following concepts:</a:t>
            </a:r>
          </a:p>
          <a:p>
            <a:pPr lvl="1" eaLnBrk="1" hangingPunct="1"/>
            <a:r>
              <a:rPr lang="en-US" altLang="en-US" dirty="0"/>
              <a:t>The basic structure of a Java class</a:t>
            </a:r>
          </a:p>
          <a:p>
            <a:pPr lvl="1" eaLnBrk="1" hangingPunct="1"/>
            <a:r>
              <a:rPr lang="en-US" altLang="en-US" dirty="0"/>
              <a:t>Program block and comments</a:t>
            </a:r>
          </a:p>
          <a:p>
            <a:pPr lvl="1" eaLnBrk="1" hangingPunct="1"/>
            <a:r>
              <a:rPr lang="en-US" altLang="en-US" dirty="0"/>
              <a:t>Variables</a:t>
            </a:r>
          </a:p>
          <a:p>
            <a:pPr lvl="1" eaLnBrk="1" hangingPunct="1"/>
            <a:r>
              <a:rPr lang="en-US" altLang="en-US" dirty="0"/>
              <a:t>Basic </a:t>
            </a:r>
            <a:r>
              <a:rPr lang="en-US" altLang="en-US" dirty="0">
                <a:latin typeface="Courier New" panose="02070309020205020404" pitchFamily="49" charset="0"/>
                <a:cs typeface="Courier New" panose="02070309020205020404" pitchFamily="49" charset="0"/>
              </a:rPr>
              <a:t>if-else</a:t>
            </a:r>
            <a:r>
              <a:rPr lang="en-US" altLang="en-US" dirty="0"/>
              <a:t> and </a:t>
            </a:r>
            <a:r>
              <a:rPr lang="en-US" altLang="en-US" dirty="0">
                <a:latin typeface="Courier New" panose="02070309020205020404" pitchFamily="49" charset="0"/>
                <a:cs typeface="Courier New" panose="02070309020205020404" pitchFamily="49" charset="0"/>
              </a:rPr>
              <a:t>switch</a:t>
            </a:r>
            <a:r>
              <a:rPr lang="en-US" altLang="en-US" dirty="0"/>
              <a:t> branching constructs</a:t>
            </a:r>
          </a:p>
          <a:p>
            <a:pPr lvl="1" eaLnBrk="1" hangingPunct="1"/>
            <a:r>
              <a:rPr lang="en-US" altLang="en-US" dirty="0"/>
              <a:t>Iteration with </a:t>
            </a:r>
            <a:r>
              <a:rPr lang="en-US" altLang="en-US" dirty="0">
                <a:latin typeface="Courier New" panose="02070309020205020404" pitchFamily="49" charset="0"/>
                <a:cs typeface="Courier New" panose="02070309020205020404" pitchFamily="49" charset="0"/>
              </a:rPr>
              <a:t>for</a:t>
            </a:r>
            <a:r>
              <a:rPr lang="en-US" altLang="en-US" dirty="0"/>
              <a:t> and </a:t>
            </a:r>
            <a:r>
              <a:rPr lang="en-US" altLang="en-US" dirty="0">
                <a:latin typeface="Courier New" panose="02070309020205020404" pitchFamily="49" charset="0"/>
                <a:cs typeface="Courier New" panose="02070309020205020404" pitchFamily="49" charset="0"/>
              </a:rPr>
              <a:t>while</a:t>
            </a:r>
            <a:r>
              <a:rPr lang="en-US" altLang="en-US" dirty="0"/>
              <a:t> loops</a:t>
            </a:r>
          </a:p>
        </p:txBody>
      </p:sp>
      <p:pic>
        <p:nvPicPr>
          <p:cNvPr id="7172" name="Picture 4" descr="pointing_Duke.gif">
            <a:extLst>
              <a:ext uri="{FF2B5EF4-FFF2-40B4-BE49-F238E27FC236}">
                <a16:creationId xmlns:a16="http://schemas.microsoft.com/office/drawing/2014/main" id="{7D766A3C-911D-448E-B4CB-95AF562794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872944"/>
            <a:ext cx="1952625"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8715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421F282E-647D-4744-AB85-8ACDE474AC0B}"/>
              </a:ext>
            </a:extLst>
          </p:cNvPr>
          <p:cNvSpPr>
            <a:spLocks noChangeArrowheads="1"/>
          </p:cNvSpPr>
          <p:nvPr/>
        </p:nvSpPr>
        <p:spPr bwMode="auto">
          <a:xfrm>
            <a:off x="484414" y="1219200"/>
            <a:ext cx="7924800" cy="3810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195" name="Title 1">
            <a:extLst>
              <a:ext uri="{FF2B5EF4-FFF2-40B4-BE49-F238E27FC236}">
                <a16:creationId xmlns:a16="http://schemas.microsoft.com/office/drawing/2014/main" id="{630EF1F0-3964-42DF-A6BB-DA55DC2D62CA}"/>
              </a:ext>
            </a:extLst>
          </p:cNvPr>
          <p:cNvSpPr>
            <a:spLocks noGrp="1"/>
          </p:cNvSpPr>
          <p:nvPr>
            <p:ph type="title"/>
          </p:nvPr>
        </p:nvSpPr>
        <p:spPr/>
        <p:txBody>
          <a:bodyPr/>
          <a:lstStyle/>
          <a:p>
            <a:pPr eaLnBrk="1" hangingPunct="1"/>
            <a:r>
              <a:rPr lang="en-US" altLang="en-US"/>
              <a:t>Class Structure</a:t>
            </a:r>
          </a:p>
        </p:txBody>
      </p:sp>
      <p:sp>
        <p:nvSpPr>
          <p:cNvPr id="8196" name="Content Placeholder 2">
            <a:extLst>
              <a:ext uri="{FF2B5EF4-FFF2-40B4-BE49-F238E27FC236}">
                <a16:creationId xmlns:a16="http://schemas.microsoft.com/office/drawing/2014/main" id="{591B9B1A-7EE6-4852-93BF-BCF25E7107EB}"/>
              </a:ext>
            </a:extLst>
          </p:cNvPr>
          <p:cNvSpPr>
            <a:spLocks noGrp="1"/>
          </p:cNvSpPr>
          <p:nvPr>
            <p:ph idx="1"/>
          </p:nvPr>
        </p:nvSpPr>
        <p:spPr/>
        <p:txBody>
          <a:bodyPr/>
          <a:lstStyle/>
          <a:p>
            <a:pPr eaLnBrk="1" hangingPunct="1"/>
            <a:r>
              <a:rPr lang="en-US" altLang="en-US" sz="1800" b="1">
                <a:latin typeface="Courier New" panose="02070309020205020404" pitchFamily="49" charset="0"/>
                <a:cs typeface="Courier New" panose="02070309020205020404" pitchFamily="49" charset="0"/>
              </a:rPr>
              <a:t> package</a:t>
            </a:r>
            <a:r>
              <a:rPr lang="en-US" altLang="en-US" sz="1800">
                <a:latin typeface="Courier New" panose="02070309020205020404" pitchFamily="49" charset="0"/>
                <a:cs typeface="Courier New" panose="02070309020205020404" pitchFamily="49" charset="0"/>
              </a:rPr>
              <a:t> &lt;package_name&gt;;</a:t>
            </a:r>
          </a:p>
          <a:p>
            <a:pPr eaLnBrk="1" hangingPunct="1">
              <a:buSzPts val="1800"/>
            </a:pPr>
            <a:endParaRPr lang="en-US" altLang="en-US" sz="1800">
              <a:latin typeface="Courier New" panose="02070309020205020404" pitchFamily="49" charset="0"/>
              <a:cs typeface="Courier New" panose="02070309020205020404" pitchFamily="49" charset="0"/>
            </a:endParaRPr>
          </a:p>
          <a:p>
            <a:pPr eaLnBrk="1" hangingPunct="1">
              <a:buSzPts val="1800"/>
            </a:pPr>
            <a:r>
              <a:rPr lang="en-US" altLang="en-US" sz="1800">
                <a:latin typeface="Courier New" panose="02070309020205020404" pitchFamily="49" charset="0"/>
                <a:cs typeface="Courier New" panose="02070309020205020404" pitchFamily="49" charset="0"/>
              </a:rPr>
              <a:t> </a:t>
            </a:r>
            <a:r>
              <a:rPr lang="en-US" altLang="en-US" sz="1800" b="1">
                <a:latin typeface="Courier New" panose="02070309020205020404" pitchFamily="49" charset="0"/>
                <a:cs typeface="Courier New" panose="02070309020205020404" pitchFamily="49" charset="0"/>
              </a:rPr>
              <a:t>import</a:t>
            </a:r>
            <a:r>
              <a:rPr lang="en-US" altLang="en-US" sz="1800">
                <a:latin typeface="Courier New" panose="02070309020205020404" pitchFamily="49" charset="0"/>
                <a:cs typeface="Courier New" panose="02070309020205020404" pitchFamily="49" charset="0"/>
              </a:rPr>
              <a:t> &lt;other_packages&gt;;</a:t>
            </a:r>
          </a:p>
          <a:p>
            <a:pPr eaLnBrk="1" hangingPunct="1">
              <a:buSzPts val="1800"/>
            </a:pPr>
            <a:endParaRPr lang="en-US" altLang="en-US" sz="1800">
              <a:latin typeface="Courier New" panose="02070309020205020404" pitchFamily="49" charset="0"/>
              <a:cs typeface="Courier New" panose="02070309020205020404" pitchFamily="49" charset="0"/>
            </a:endParaRPr>
          </a:p>
          <a:p>
            <a:pPr eaLnBrk="1" hangingPunct="1">
              <a:buSzPts val="1800"/>
            </a:pPr>
            <a:r>
              <a:rPr lang="en-US" altLang="en-US" sz="1800">
                <a:latin typeface="Courier New" panose="02070309020205020404" pitchFamily="49" charset="0"/>
                <a:cs typeface="Courier New" panose="02070309020205020404" pitchFamily="49" charset="0"/>
              </a:rPr>
              <a:t> </a:t>
            </a:r>
            <a:r>
              <a:rPr lang="en-US" altLang="en-US" sz="1800" b="1">
                <a:latin typeface="Courier New" panose="02070309020205020404" pitchFamily="49" charset="0"/>
                <a:cs typeface="Courier New" panose="02070309020205020404" pitchFamily="49" charset="0"/>
              </a:rPr>
              <a:t>public</a:t>
            </a:r>
            <a:r>
              <a:rPr lang="en-US" altLang="en-US" sz="1800">
                <a:latin typeface="Courier New" panose="02070309020205020404" pitchFamily="49" charset="0"/>
                <a:cs typeface="Courier New" panose="02070309020205020404" pitchFamily="49" charset="0"/>
              </a:rPr>
              <a:t> </a:t>
            </a:r>
            <a:r>
              <a:rPr lang="en-US" altLang="en-US" sz="1800" b="1">
                <a:latin typeface="Courier New" panose="02070309020205020404" pitchFamily="49" charset="0"/>
                <a:cs typeface="Courier New" panose="02070309020205020404" pitchFamily="49" charset="0"/>
              </a:rPr>
              <a:t>class</a:t>
            </a:r>
            <a:r>
              <a:rPr lang="en-US" altLang="en-US" sz="1800">
                <a:latin typeface="Courier New" panose="02070309020205020404" pitchFamily="49" charset="0"/>
                <a:cs typeface="Courier New" panose="02070309020205020404" pitchFamily="49" charset="0"/>
              </a:rPr>
              <a:t> ClassName {</a:t>
            </a:r>
          </a:p>
          <a:p>
            <a:pPr eaLnBrk="1" hangingPunct="1">
              <a:buSzPts val="1800"/>
            </a:pPr>
            <a:r>
              <a:rPr lang="en-US" altLang="en-US" sz="1800">
                <a:latin typeface="Courier New" panose="02070309020205020404" pitchFamily="49" charset="0"/>
                <a:cs typeface="Courier New" panose="02070309020205020404" pitchFamily="49" charset="0"/>
              </a:rPr>
              <a:t>    &lt;variables(also known as fields)&gt;;</a:t>
            </a:r>
          </a:p>
          <a:p>
            <a:pPr eaLnBrk="1" hangingPunct="1">
              <a:buSzPts val="1800"/>
            </a:pPr>
            <a:endParaRPr lang="en-US" altLang="en-US" sz="1800">
              <a:latin typeface="Courier New" panose="02070309020205020404" pitchFamily="49" charset="0"/>
              <a:cs typeface="Courier New" panose="02070309020205020404" pitchFamily="49" charset="0"/>
            </a:endParaRPr>
          </a:p>
          <a:p>
            <a:pPr eaLnBrk="1" hangingPunct="1">
              <a:buSzPts val="1800"/>
            </a:pPr>
            <a:r>
              <a:rPr lang="en-US" altLang="en-US" sz="1800">
                <a:latin typeface="Courier New" panose="02070309020205020404" pitchFamily="49" charset="0"/>
                <a:cs typeface="Courier New" panose="02070309020205020404" pitchFamily="49" charset="0"/>
              </a:rPr>
              <a:t>    &lt;constructor method(s)&gt;;</a:t>
            </a:r>
          </a:p>
          <a:p>
            <a:pPr eaLnBrk="1" hangingPunct="1">
              <a:buSzPts val="1800"/>
            </a:pPr>
            <a:endParaRPr lang="en-US" altLang="en-US" sz="1800">
              <a:latin typeface="Courier New" panose="02070309020205020404" pitchFamily="49" charset="0"/>
              <a:cs typeface="Courier New" panose="02070309020205020404" pitchFamily="49" charset="0"/>
            </a:endParaRPr>
          </a:p>
          <a:p>
            <a:pPr eaLnBrk="1" hangingPunct="1">
              <a:buSzPts val="1800"/>
            </a:pPr>
            <a:r>
              <a:rPr lang="en-US" altLang="en-US" sz="1800">
                <a:latin typeface="Courier New" panose="02070309020205020404" pitchFamily="49" charset="0"/>
                <a:cs typeface="Courier New" panose="02070309020205020404" pitchFamily="49" charset="0"/>
              </a:rPr>
              <a:t>    &lt;other methods&gt;;  </a:t>
            </a:r>
          </a:p>
          <a:p>
            <a:pPr eaLnBrk="1" hangingPunct="1">
              <a:buSzPts val="1800"/>
            </a:pPr>
            <a:r>
              <a:rPr lang="en-US" altLang="en-US" sz="1800">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14011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F4B9A6B4-8E29-4D02-988D-BABD7D664D1B}"/>
              </a:ext>
            </a:extLst>
          </p:cNvPr>
          <p:cNvSpPr>
            <a:spLocks noChangeArrowheads="1"/>
          </p:cNvSpPr>
          <p:nvPr/>
        </p:nvSpPr>
        <p:spPr bwMode="auto">
          <a:xfrm>
            <a:off x="446314" y="1981200"/>
            <a:ext cx="7924800" cy="2590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9219" name="Title 1">
            <a:extLst>
              <a:ext uri="{FF2B5EF4-FFF2-40B4-BE49-F238E27FC236}">
                <a16:creationId xmlns:a16="http://schemas.microsoft.com/office/drawing/2014/main" id="{AC9532AC-09CB-4812-B55C-0C12F195862D}"/>
              </a:ext>
            </a:extLst>
          </p:cNvPr>
          <p:cNvSpPr>
            <a:spLocks noGrp="1"/>
          </p:cNvSpPr>
          <p:nvPr>
            <p:ph type="title"/>
          </p:nvPr>
        </p:nvSpPr>
        <p:spPr/>
        <p:txBody>
          <a:bodyPr/>
          <a:lstStyle/>
          <a:p>
            <a:pPr eaLnBrk="1" hangingPunct="1"/>
            <a:r>
              <a:rPr lang="en-US" altLang="en-US"/>
              <a:t>A Simple Class</a:t>
            </a:r>
          </a:p>
        </p:txBody>
      </p:sp>
      <p:sp>
        <p:nvSpPr>
          <p:cNvPr id="9220" name="Rectangle 26">
            <a:extLst>
              <a:ext uri="{FF2B5EF4-FFF2-40B4-BE49-F238E27FC236}">
                <a16:creationId xmlns:a16="http://schemas.microsoft.com/office/drawing/2014/main" id="{F50C6E10-5FB4-49A0-8AA2-E69F4DAFB942}"/>
              </a:ext>
            </a:extLst>
          </p:cNvPr>
          <p:cNvSpPr>
            <a:spLocks noGrp="1" noChangeArrowheads="1"/>
          </p:cNvSpPr>
          <p:nvPr>
            <p:ph idx="1"/>
          </p:nvPr>
        </p:nvSpPr>
        <p:spPr/>
        <p:txBody>
          <a:bodyPr/>
          <a:lstStyle/>
          <a:p>
            <a:pPr eaLnBrk="1" hangingPunct="1"/>
            <a:r>
              <a:rPr lang="en-US" altLang="en-US"/>
              <a:t>A simple Java class with a main method:</a:t>
            </a:r>
          </a:p>
          <a:p>
            <a:pPr eaLnBrk="1" hangingPunct="1"/>
            <a:endParaRPr lang="en-US" altLang="en-US" sz="1600">
              <a:latin typeface="Courier New" panose="02070309020205020404" pitchFamily="49" charset="0"/>
              <a:cs typeface="Courier New" panose="02070309020205020404" pitchFamily="49" charset="0"/>
            </a:endParaRPr>
          </a:p>
          <a:p>
            <a:pPr eaLnBrk="1" hangingPunct="1"/>
            <a:endParaRPr lang="en-US" altLang="en-US" sz="1600">
              <a:latin typeface="Courier New" panose="02070309020205020404" pitchFamily="49" charset="0"/>
              <a:cs typeface="Courier New" panose="02070309020205020404" pitchFamily="49" charset="0"/>
            </a:endParaRPr>
          </a:p>
          <a:p>
            <a:pPr eaLnBrk="1" hangingPunct="1"/>
            <a:r>
              <a:rPr lang="en-US" altLang="en-US" sz="1600">
                <a:latin typeface="Courier New" panose="02070309020205020404" pitchFamily="49" charset="0"/>
                <a:cs typeface="Courier New" panose="02070309020205020404" pitchFamily="49" charset="0"/>
              </a:rPr>
              <a:t>public class Simple {</a:t>
            </a:r>
          </a:p>
          <a:p>
            <a:pPr eaLnBrk="1" hangingPunct="1"/>
            <a:endParaRPr lang="en-US" altLang="en-US" sz="1600">
              <a:latin typeface="Courier New" panose="02070309020205020404" pitchFamily="49" charset="0"/>
              <a:cs typeface="Courier New" panose="02070309020205020404" pitchFamily="49" charset="0"/>
            </a:endParaRPr>
          </a:p>
          <a:p>
            <a:pPr eaLnBrk="1" hangingPunct="1"/>
            <a:r>
              <a:rPr lang="en-US" altLang="en-US" sz="1600">
                <a:latin typeface="Courier New" panose="02070309020205020404" pitchFamily="49" charset="0"/>
                <a:cs typeface="Courier New" panose="02070309020205020404" pitchFamily="49" charset="0"/>
              </a:rPr>
              <a:t>    public static void main(String args[]){</a:t>
            </a:r>
          </a:p>
          <a:p>
            <a:pPr eaLnBrk="1" hangingPunct="1"/>
            <a:r>
              <a:rPr lang="en-US" altLang="en-US" sz="1600">
                <a:latin typeface="Courier New" panose="02070309020205020404" pitchFamily="49" charset="0"/>
                <a:cs typeface="Courier New" panose="02070309020205020404" pitchFamily="49" charset="0"/>
              </a:rPr>
              <a:t>        </a:t>
            </a:r>
          </a:p>
          <a:p>
            <a:pPr eaLnBrk="1" hangingPunct="1"/>
            <a:r>
              <a:rPr lang="en-US" altLang="en-US" sz="1600">
                <a:latin typeface="Courier New" panose="02070309020205020404" pitchFamily="49" charset="0"/>
                <a:cs typeface="Courier New" panose="02070309020205020404" pitchFamily="49" charset="0"/>
              </a:rPr>
              <a:t>    }</a:t>
            </a:r>
          </a:p>
          <a:p>
            <a:pPr eaLnBrk="1" hangingPunct="1"/>
            <a:r>
              <a:rPr lang="en-US" altLang="en-US" sz="1600">
                <a:latin typeface="Courier New" panose="02070309020205020404" pitchFamily="49" charset="0"/>
                <a:cs typeface="Courier New" panose="02070309020205020404" pitchFamily="49" charset="0"/>
              </a:rPr>
              <a:t>}</a:t>
            </a:r>
          </a:p>
          <a:p>
            <a:pPr eaLnBrk="1" hangingPunct="1"/>
            <a:endParaRPr lang="en-US" altLang="en-US" sz="160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09083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FE6E59A6-A1B1-4B2D-9E8E-A95F64FC54CF}"/>
              </a:ext>
            </a:extLst>
          </p:cNvPr>
          <p:cNvSpPr>
            <a:spLocks noChangeArrowheads="1"/>
          </p:cNvSpPr>
          <p:nvPr/>
        </p:nvSpPr>
        <p:spPr bwMode="auto">
          <a:xfrm>
            <a:off x="609600" y="30480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10243" name="Title 1">
            <a:extLst>
              <a:ext uri="{FF2B5EF4-FFF2-40B4-BE49-F238E27FC236}">
                <a16:creationId xmlns:a16="http://schemas.microsoft.com/office/drawing/2014/main" id="{0E284EEF-BFDB-4C01-9991-9B50B01CAD3B}"/>
              </a:ext>
            </a:extLst>
          </p:cNvPr>
          <p:cNvSpPr>
            <a:spLocks noGrp="1"/>
          </p:cNvSpPr>
          <p:nvPr>
            <p:ph type="title"/>
          </p:nvPr>
        </p:nvSpPr>
        <p:spPr/>
        <p:txBody>
          <a:bodyPr/>
          <a:lstStyle/>
          <a:p>
            <a:pPr eaLnBrk="1" hangingPunct="1"/>
            <a:r>
              <a:rPr lang="en-US" altLang="en-US"/>
              <a:t>Code Blocks</a:t>
            </a:r>
          </a:p>
        </p:txBody>
      </p:sp>
      <p:sp>
        <p:nvSpPr>
          <p:cNvPr id="10244" name="Rectangle 26">
            <a:extLst>
              <a:ext uri="{FF2B5EF4-FFF2-40B4-BE49-F238E27FC236}">
                <a16:creationId xmlns:a16="http://schemas.microsoft.com/office/drawing/2014/main" id="{47DE646E-078F-4134-A0E9-14FC224A7CB9}"/>
              </a:ext>
            </a:extLst>
          </p:cNvPr>
          <p:cNvSpPr>
            <a:spLocks noGrp="1" noChangeArrowheads="1"/>
          </p:cNvSpPr>
          <p:nvPr>
            <p:ph idx="1"/>
          </p:nvPr>
        </p:nvSpPr>
        <p:spPr/>
        <p:txBody>
          <a:bodyPr>
            <a:normAutofit/>
          </a:bodyPr>
          <a:lstStyle/>
          <a:p>
            <a:pPr lvl="1" eaLnBrk="1" hangingPunct="1"/>
            <a:r>
              <a:rPr lang="en-US" altLang="en-US"/>
              <a:t>Every class declaration is enclosed in a code block.</a:t>
            </a:r>
          </a:p>
          <a:p>
            <a:pPr lvl="1" eaLnBrk="1" hangingPunct="1"/>
            <a:r>
              <a:rPr lang="en-US" altLang="en-US"/>
              <a:t>Method declarations are enclosed in code blocks.</a:t>
            </a:r>
          </a:p>
          <a:p>
            <a:pPr lvl="1" eaLnBrk="1" hangingPunct="1"/>
            <a:r>
              <a:rPr lang="en-US" altLang="en-US"/>
              <a:t>Java fields and methods have block (or class) scope.</a:t>
            </a:r>
          </a:p>
          <a:p>
            <a:pPr lvl="1" eaLnBrk="1" hangingPunct="1"/>
            <a:r>
              <a:rPr lang="en-US" altLang="en-US"/>
              <a:t>Code blocks are defined in braces:</a:t>
            </a:r>
          </a:p>
          <a:p>
            <a:pPr eaLnBrk="1" hangingPunct="1"/>
            <a:r>
              <a:rPr lang="fr-FR" altLang="en-US" sz="2400">
                <a:latin typeface="Courier New" panose="02070309020205020404" pitchFamily="49" charset="0"/>
                <a:cs typeface="Courier New" panose="02070309020205020404" pitchFamily="49" charset="0"/>
              </a:rPr>
              <a:t> { }</a:t>
            </a:r>
          </a:p>
          <a:p>
            <a:pPr lvl="1" eaLnBrk="1" hangingPunct="1"/>
            <a:r>
              <a:rPr lang="en-US" altLang="en-US"/>
              <a:t>Example:</a:t>
            </a:r>
          </a:p>
        </p:txBody>
      </p:sp>
      <p:sp>
        <p:nvSpPr>
          <p:cNvPr id="10245" name="Rectangle 4">
            <a:extLst>
              <a:ext uri="{FF2B5EF4-FFF2-40B4-BE49-F238E27FC236}">
                <a16:creationId xmlns:a16="http://schemas.microsoft.com/office/drawing/2014/main" id="{10AA6AA6-47D8-4DE8-9947-D1F6BE0480B5}"/>
              </a:ext>
            </a:extLst>
          </p:cNvPr>
          <p:cNvSpPr>
            <a:spLocks noChangeArrowheads="1"/>
          </p:cNvSpPr>
          <p:nvPr/>
        </p:nvSpPr>
        <p:spPr bwMode="blackGray">
          <a:xfrm>
            <a:off x="990600" y="4156075"/>
            <a:ext cx="7191375" cy="1939925"/>
          </a:xfrm>
          <a:prstGeom prst="rect">
            <a:avLst/>
          </a:prstGeom>
          <a:solidFill>
            <a:srgbClr val="DDDDDD"/>
          </a:solidFill>
          <a:ln w="28575">
            <a:solidFill>
              <a:schemeClr val="bg2"/>
            </a:solidFill>
            <a:miter lim="800000"/>
            <a:headEnd/>
            <a:tailEnd/>
          </a:ln>
        </p:spPr>
        <p:txBody>
          <a:bodyPr lIns="90488" tIns="44450" rIns="90488" bIns="44450">
            <a:spAutoFit/>
          </a:bodyPr>
          <a:lstStyle>
            <a:lvl1pPr defTabSz="739775" eaLnBrk="0" hangingPunct="0">
              <a:defRPr>
                <a:solidFill>
                  <a:schemeClr val="tx1"/>
                </a:solidFill>
                <a:latin typeface="Arial" panose="020B0604020202020204" pitchFamily="34" charset="0"/>
              </a:defRPr>
            </a:lvl1pPr>
            <a:lvl2pPr marL="742950" indent="-285750" defTabSz="739775" eaLnBrk="0" hangingPunct="0">
              <a:defRPr>
                <a:solidFill>
                  <a:schemeClr val="tx1"/>
                </a:solidFill>
                <a:latin typeface="Arial" panose="020B0604020202020204" pitchFamily="34" charset="0"/>
              </a:defRPr>
            </a:lvl2pPr>
            <a:lvl3pPr marL="1143000" indent="-228600" defTabSz="739775" eaLnBrk="0" hangingPunct="0">
              <a:defRPr>
                <a:solidFill>
                  <a:schemeClr val="tx1"/>
                </a:solidFill>
                <a:latin typeface="Arial" panose="020B0604020202020204" pitchFamily="34" charset="0"/>
              </a:defRPr>
            </a:lvl3pPr>
            <a:lvl4pPr marL="1600200" indent="-228600" defTabSz="739775" eaLnBrk="0" hangingPunct="0">
              <a:defRPr>
                <a:solidFill>
                  <a:schemeClr val="tx1"/>
                </a:solidFill>
                <a:latin typeface="Arial" panose="020B0604020202020204" pitchFamily="34" charset="0"/>
              </a:defRPr>
            </a:lvl4pPr>
            <a:lvl5pPr marL="2057400" indent="-228600" defTabSz="739775" eaLnBrk="0" hangingPunct="0">
              <a:defRPr>
                <a:solidFill>
                  <a:schemeClr val="tx1"/>
                </a:solidFill>
                <a:latin typeface="Arial" panose="020B0604020202020204" pitchFamily="34" charset="0"/>
              </a:defRPr>
            </a:lvl5pPr>
            <a:lvl6pPr marL="2514600" indent="-228600" algn="ctr" defTabSz="73977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73977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73977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73977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lnSpc>
                <a:spcPct val="125000"/>
              </a:lnSpc>
              <a:spcBef>
                <a:spcPct val="10000"/>
              </a:spcBef>
              <a:buClrTx/>
              <a:buFontTx/>
              <a:buNone/>
            </a:pPr>
            <a:r>
              <a:rPr lang="en-US" altLang="en-US" dirty="0">
                <a:latin typeface="Courier New" panose="02070309020205020404" pitchFamily="49" charset="0"/>
              </a:rPr>
              <a:t>public class </a:t>
            </a:r>
            <a:r>
              <a:rPr lang="en-US" altLang="en-US" dirty="0" err="1">
                <a:latin typeface="Courier New" panose="02070309020205020404" pitchFamily="49" charset="0"/>
              </a:rPr>
              <a:t>SayHello</a:t>
            </a:r>
            <a:r>
              <a:rPr lang="en-US" altLang="en-US" dirty="0">
                <a:latin typeface="Courier New" panose="02070309020205020404" pitchFamily="49" charset="0"/>
              </a:rPr>
              <a:t> </a:t>
            </a:r>
            <a:r>
              <a:rPr lang="en-US" altLang="en-US" u="sng" dirty="0">
                <a:latin typeface="Courier New" panose="02070309020205020404" pitchFamily="49" charset="0"/>
              </a:rPr>
              <a:t>{</a:t>
            </a:r>
          </a:p>
          <a:p>
            <a:pPr algn="l">
              <a:lnSpc>
                <a:spcPct val="125000"/>
              </a:lnSpc>
              <a:spcBef>
                <a:spcPct val="10000"/>
              </a:spcBef>
              <a:buClrTx/>
              <a:buFontTx/>
              <a:buNone/>
            </a:pPr>
            <a:r>
              <a:rPr lang="en-US" altLang="en-US" dirty="0">
                <a:latin typeface="Courier New" panose="02070309020205020404" pitchFamily="49" charset="0"/>
              </a:rPr>
              <a:t>    public static void main(String[] </a:t>
            </a:r>
            <a:r>
              <a:rPr lang="en-US" altLang="en-US" dirty="0" err="1">
                <a:latin typeface="Courier New" panose="02070309020205020404" pitchFamily="49" charset="0"/>
              </a:rPr>
              <a:t>args</a:t>
            </a:r>
            <a:r>
              <a:rPr lang="en-US" altLang="en-US" dirty="0">
                <a:latin typeface="Courier New" panose="02070309020205020404" pitchFamily="49" charset="0"/>
              </a:rPr>
              <a:t>) </a:t>
            </a:r>
            <a:r>
              <a:rPr lang="en-US" altLang="en-US" u="sng" dirty="0">
                <a:latin typeface="Courier New" panose="02070309020205020404" pitchFamily="49" charset="0"/>
              </a:rPr>
              <a:t>{</a:t>
            </a:r>
            <a:endParaRPr lang="en-US" altLang="en-US" dirty="0">
              <a:latin typeface="Courier New" panose="02070309020205020404" pitchFamily="49" charset="0"/>
            </a:endParaRPr>
          </a:p>
          <a:p>
            <a:pPr algn="l">
              <a:lnSpc>
                <a:spcPct val="125000"/>
              </a:lnSpc>
              <a:spcBef>
                <a:spcPct val="10000"/>
              </a:spcBef>
              <a:buClrTx/>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("Hello world")</a:t>
            </a:r>
            <a:r>
              <a:rPr lang="en-US" altLang="en-US" u="sng" dirty="0">
                <a:latin typeface="Courier New" panose="02070309020205020404" pitchFamily="49" charset="0"/>
              </a:rPr>
              <a:t>;</a:t>
            </a:r>
            <a:endParaRPr lang="en-US" altLang="en-US" dirty="0">
              <a:latin typeface="Courier New" panose="02070309020205020404" pitchFamily="49" charset="0"/>
            </a:endParaRPr>
          </a:p>
          <a:p>
            <a:pPr algn="l">
              <a:lnSpc>
                <a:spcPct val="125000"/>
              </a:lnSpc>
              <a:spcBef>
                <a:spcPct val="10000"/>
              </a:spcBef>
              <a:buClrTx/>
              <a:buFontTx/>
              <a:buNone/>
            </a:pPr>
            <a:r>
              <a:rPr lang="en-US" altLang="en-US" i="1" dirty="0">
                <a:latin typeface="Courier New" panose="02070309020205020404" pitchFamily="49" charset="0"/>
              </a:rPr>
              <a:t>    </a:t>
            </a:r>
            <a:r>
              <a:rPr lang="en-US" altLang="en-US" u="sng" dirty="0">
                <a:latin typeface="Courier New" panose="02070309020205020404" pitchFamily="49" charset="0"/>
              </a:rPr>
              <a:t>}</a:t>
            </a:r>
            <a:endParaRPr lang="en-US" altLang="en-US" dirty="0">
              <a:latin typeface="Courier New" panose="02070309020205020404" pitchFamily="49" charset="0"/>
            </a:endParaRPr>
          </a:p>
          <a:p>
            <a:pPr algn="l">
              <a:lnSpc>
                <a:spcPct val="125000"/>
              </a:lnSpc>
              <a:spcBef>
                <a:spcPct val="10000"/>
              </a:spcBef>
              <a:buClrTx/>
              <a:buFontTx/>
              <a:buNone/>
            </a:pPr>
            <a:r>
              <a:rPr lang="en-US" altLang="en-US" u="sng" dirty="0">
                <a:latin typeface="Courier New" panose="02070309020205020404" pitchFamily="49" charset="0"/>
              </a:rPr>
              <a:t>}</a:t>
            </a:r>
          </a:p>
        </p:txBody>
      </p:sp>
      <p:sp>
        <p:nvSpPr>
          <p:cNvPr id="10246" name="Freeform 5">
            <a:extLst>
              <a:ext uri="{FF2B5EF4-FFF2-40B4-BE49-F238E27FC236}">
                <a16:creationId xmlns:a16="http://schemas.microsoft.com/office/drawing/2014/main" id="{006D25B0-92A7-453A-A431-40FBD603C489}"/>
              </a:ext>
            </a:extLst>
          </p:cNvPr>
          <p:cNvSpPr>
            <a:spLocks/>
          </p:cNvSpPr>
          <p:nvPr/>
        </p:nvSpPr>
        <p:spPr bwMode="auto">
          <a:xfrm>
            <a:off x="1409700" y="4403725"/>
            <a:ext cx="6453188" cy="1462088"/>
          </a:xfrm>
          <a:custGeom>
            <a:avLst/>
            <a:gdLst>
              <a:gd name="T0" fmla="*/ 2147483647 w 4065"/>
              <a:gd name="T1" fmla="*/ 0 h 921"/>
              <a:gd name="T2" fmla="*/ 2147483647 w 4065"/>
              <a:gd name="T3" fmla="*/ 0 h 921"/>
              <a:gd name="T4" fmla="*/ 2147483647 w 4065"/>
              <a:gd name="T5" fmla="*/ 2147483647 h 921"/>
              <a:gd name="T6" fmla="*/ 0 w 4065"/>
              <a:gd name="T7" fmla="*/ 2147483647 h 921"/>
              <a:gd name="T8" fmla="*/ 0 60000 65536"/>
              <a:gd name="T9" fmla="*/ 0 60000 65536"/>
              <a:gd name="T10" fmla="*/ 0 60000 65536"/>
              <a:gd name="T11" fmla="*/ 0 60000 65536"/>
              <a:gd name="T12" fmla="*/ 0 w 4065"/>
              <a:gd name="T13" fmla="*/ 0 h 921"/>
              <a:gd name="T14" fmla="*/ 4065 w 4065"/>
              <a:gd name="T15" fmla="*/ 921 h 921"/>
            </a:gdLst>
            <a:ahLst/>
            <a:cxnLst>
              <a:cxn ang="T8">
                <a:pos x="T0" y="T1"/>
              </a:cxn>
              <a:cxn ang="T9">
                <a:pos x="T2" y="T3"/>
              </a:cxn>
              <a:cxn ang="T10">
                <a:pos x="T4" y="T5"/>
              </a:cxn>
              <a:cxn ang="T11">
                <a:pos x="T6" y="T7"/>
              </a:cxn>
            </a:cxnLst>
            <a:rect l="T12" t="T13" r="T14" b="T15"/>
            <a:pathLst>
              <a:path w="4065" h="921">
                <a:moveTo>
                  <a:pt x="2008" y="0"/>
                </a:moveTo>
                <a:lnTo>
                  <a:pt x="4064" y="0"/>
                </a:lnTo>
                <a:lnTo>
                  <a:pt x="4064" y="920"/>
                </a:lnTo>
                <a:lnTo>
                  <a:pt x="0" y="920"/>
                </a:lnTo>
              </a:path>
            </a:pathLst>
          </a:custGeom>
          <a:noFill/>
          <a:ln w="28575" cap="rnd">
            <a:solidFill>
              <a:srgbClr val="00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247" name="Freeform 6">
            <a:extLst>
              <a:ext uri="{FF2B5EF4-FFF2-40B4-BE49-F238E27FC236}">
                <a16:creationId xmlns:a16="http://schemas.microsoft.com/office/drawing/2014/main" id="{E12F88F7-B257-4FA8-87FD-87868FF77332}"/>
              </a:ext>
            </a:extLst>
          </p:cNvPr>
          <p:cNvSpPr>
            <a:spLocks/>
          </p:cNvSpPr>
          <p:nvPr/>
        </p:nvSpPr>
        <p:spPr bwMode="auto">
          <a:xfrm>
            <a:off x="1790700" y="4772025"/>
            <a:ext cx="5780088" cy="763588"/>
          </a:xfrm>
          <a:custGeom>
            <a:avLst/>
            <a:gdLst>
              <a:gd name="T0" fmla="*/ 2147483647 w 3641"/>
              <a:gd name="T1" fmla="*/ 0 h 481"/>
              <a:gd name="T2" fmla="*/ 2147483647 w 3641"/>
              <a:gd name="T3" fmla="*/ 0 h 481"/>
              <a:gd name="T4" fmla="*/ 2147483647 w 3641"/>
              <a:gd name="T5" fmla="*/ 2147483647 h 481"/>
              <a:gd name="T6" fmla="*/ 0 w 3641"/>
              <a:gd name="T7" fmla="*/ 2147483647 h 481"/>
              <a:gd name="T8" fmla="*/ 0 60000 65536"/>
              <a:gd name="T9" fmla="*/ 0 60000 65536"/>
              <a:gd name="T10" fmla="*/ 0 60000 65536"/>
              <a:gd name="T11" fmla="*/ 0 60000 65536"/>
              <a:gd name="T12" fmla="*/ 0 w 3641"/>
              <a:gd name="T13" fmla="*/ 0 h 481"/>
              <a:gd name="T14" fmla="*/ 3641 w 3641"/>
              <a:gd name="T15" fmla="*/ 481 h 481"/>
            </a:gdLst>
            <a:ahLst/>
            <a:cxnLst>
              <a:cxn ang="T8">
                <a:pos x="T0" y="T1"/>
              </a:cxn>
              <a:cxn ang="T9">
                <a:pos x="T2" y="T3"/>
              </a:cxn>
              <a:cxn ang="T10">
                <a:pos x="T4" y="T5"/>
              </a:cxn>
              <a:cxn ang="T11">
                <a:pos x="T6" y="T7"/>
              </a:cxn>
            </a:cxnLst>
            <a:rect l="T12" t="T13" r="T14" b="T15"/>
            <a:pathLst>
              <a:path w="3641" h="481">
                <a:moveTo>
                  <a:pt x="3336" y="0"/>
                </a:moveTo>
                <a:lnTo>
                  <a:pt x="3640" y="0"/>
                </a:lnTo>
                <a:lnTo>
                  <a:pt x="3640" y="480"/>
                </a:lnTo>
                <a:lnTo>
                  <a:pt x="0" y="480"/>
                </a:lnTo>
              </a:path>
            </a:pathLst>
          </a:custGeom>
          <a:noFill/>
          <a:ln w="28575" cap="rnd">
            <a:solidFill>
              <a:schemeClr val="tx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Tree>
    <p:extLst>
      <p:ext uri="{BB962C8B-B14F-4D97-AF65-F5344CB8AC3E}">
        <p14:creationId xmlns:p14="http://schemas.microsoft.com/office/powerpoint/2010/main" val="340991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F830D73A-865E-4432-BED8-75BCF6767C1B}"/>
              </a:ext>
            </a:extLst>
          </p:cNvPr>
          <p:cNvSpPr>
            <a:spLocks noChangeArrowheads="1"/>
          </p:cNvSpPr>
          <p:nvPr/>
        </p:nvSpPr>
        <p:spPr bwMode="auto">
          <a:xfrm>
            <a:off x="609600" y="53340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5843" name="Rectangle 3">
            <a:extLst>
              <a:ext uri="{FF2B5EF4-FFF2-40B4-BE49-F238E27FC236}">
                <a16:creationId xmlns:a16="http://schemas.microsoft.com/office/drawing/2014/main" id="{0B517F74-83FF-43D2-8ECB-129F69D75D4F}"/>
              </a:ext>
            </a:extLst>
          </p:cNvPr>
          <p:cNvSpPr>
            <a:spLocks noChangeArrowheads="1"/>
          </p:cNvSpPr>
          <p:nvPr/>
        </p:nvSpPr>
        <p:spPr bwMode="auto">
          <a:xfrm>
            <a:off x="609600" y="22098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5844" name="Title 1">
            <a:extLst>
              <a:ext uri="{FF2B5EF4-FFF2-40B4-BE49-F238E27FC236}">
                <a16:creationId xmlns:a16="http://schemas.microsoft.com/office/drawing/2014/main" id="{7BD623E9-1024-4A77-9613-E9692D1151CC}"/>
              </a:ext>
            </a:extLst>
          </p:cNvPr>
          <p:cNvSpPr>
            <a:spLocks noGrp="1"/>
          </p:cNvSpPr>
          <p:nvPr>
            <p:ph type="title"/>
          </p:nvPr>
        </p:nvSpPr>
        <p:spPr/>
        <p:txBody>
          <a:bodyPr/>
          <a:lstStyle/>
          <a:p>
            <a:pPr eaLnBrk="1" hangingPunct="1"/>
            <a:r>
              <a:rPr lang="en-US" altLang="en-US"/>
              <a:t>How to Compile and Run</a:t>
            </a:r>
          </a:p>
        </p:txBody>
      </p:sp>
      <p:sp>
        <p:nvSpPr>
          <p:cNvPr id="34821" name="Content Placeholder 2">
            <a:extLst>
              <a:ext uri="{FF2B5EF4-FFF2-40B4-BE49-F238E27FC236}">
                <a16:creationId xmlns:a16="http://schemas.microsoft.com/office/drawing/2014/main" id="{AB5FC51B-B289-4791-B14A-69F85650C299}"/>
              </a:ext>
            </a:extLst>
          </p:cNvPr>
          <p:cNvSpPr>
            <a:spLocks noGrp="1"/>
          </p:cNvSpPr>
          <p:nvPr>
            <p:ph idx="1"/>
          </p:nvPr>
        </p:nvSpPr>
        <p:spPr/>
        <p:txBody>
          <a:bodyPr>
            <a:normAutofit fontScale="92500"/>
          </a:bodyPr>
          <a:lstStyle/>
          <a:p>
            <a:pPr eaLnBrk="1" hangingPunct="1">
              <a:buFont typeface="Arial" charset="0"/>
              <a:buNone/>
              <a:defRPr/>
            </a:pPr>
            <a:r>
              <a:rPr lang="en-US" dirty="0">
                <a:latin typeface="Arial" charset="0"/>
              </a:rPr>
              <a:t>Java class files must be compiled before running them. </a:t>
            </a:r>
            <a:br>
              <a:rPr lang="en-US" dirty="0">
                <a:latin typeface="Arial" charset="0"/>
              </a:rPr>
            </a:br>
            <a:r>
              <a:rPr lang="en-US" dirty="0">
                <a:latin typeface="Arial" charset="0"/>
              </a:rPr>
              <a:t>To compile a Java source file, use the Java compiler (</a:t>
            </a:r>
            <a:r>
              <a:rPr lang="en-US" dirty="0">
                <a:latin typeface="Courier New" pitchFamily="49" charset="0"/>
                <a:cs typeface="Courier New" pitchFamily="49" charset="0"/>
              </a:rPr>
              <a:t>javac</a:t>
            </a:r>
            <a:r>
              <a:rPr lang="en-US" dirty="0">
                <a:latin typeface="Arial" charset="0"/>
              </a:rPr>
              <a:t>).</a:t>
            </a:r>
          </a:p>
          <a:p>
            <a:pPr eaLnBrk="1" hangingPunct="1">
              <a:buFont typeface="Arial" charset="0"/>
              <a:buNone/>
              <a:defRPr/>
            </a:pPr>
            <a:endParaRPr lang="en-US" sz="800" dirty="0">
              <a:latin typeface="Arial" charset="0"/>
            </a:endParaRPr>
          </a:p>
          <a:p>
            <a:pPr marL="111125" eaLnBrk="1" hangingPunct="1">
              <a:buFont typeface="Arial" charset="0"/>
              <a:buNone/>
              <a:defRPr/>
            </a:pPr>
            <a:r>
              <a:rPr lang="en-US" sz="1800" dirty="0">
                <a:latin typeface="Courier New" pitchFamily="49" charset="0"/>
                <a:cs typeface="Courier New" pitchFamily="49" charset="0"/>
              </a:rPr>
              <a:t>javac –cp &lt;path to other classes&gt; -d &lt;complier output path&gt; &lt;path to source&gt;.java</a:t>
            </a:r>
          </a:p>
          <a:p>
            <a:pPr eaLnBrk="1" hangingPunct="1">
              <a:buFont typeface="Arial" charset="0"/>
              <a:buNone/>
              <a:defRPr/>
            </a:pPr>
            <a:endParaRPr lang="en-US" sz="800" dirty="0">
              <a:latin typeface="Courier New" pitchFamily="49" charset="0"/>
              <a:cs typeface="Courier New" pitchFamily="49" charset="0"/>
            </a:endParaRPr>
          </a:p>
          <a:p>
            <a:pPr lvl="1" eaLnBrk="1" hangingPunct="1">
              <a:buFont typeface="Arial" charset="0"/>
              <a:buChar char="•"/>
              <a:defRPr/>
            </a:pPr>
            <a:r>
              <a:rPr lang="en-US" dirty="0"/>
              <a:t>You can use the </a:t>
            </a:r>
            <a:r>
              <a:rPr lang="en-US" dirty="0">
                <a:latin typeface="Courier New" pitchFamily="49" charset="0"/>
                <a:cs typeface="Courier New" pitchFamily="49" charset="0"/>
              </a:rPr>
              <a:t>CLASSPATH</a:t>
            </a:r>
            <a:r>
              <a:rPr lang="en-US" dirty="0"/>
              <a:t> environment variable to the directory above the location of the package hierarchy.</a:t>
            </a:r>
          </a:p>
          <a:p>
            <a:pPr lvl="1" eaLnBrk="1" hangingPunct="1">
              <a:buFont typeface="Arial" charset="0"/>
              <a:buChar char="•"/>
              <a:defRPr/>
            </a:pPr>
            <a:r>
              <a:rPr lang="en-US" dirty="0"/>
              <a:t>After compiling the source .</a:t>
            </a:r>
            <a:r>
              <a:rPr lang="en-US" dirty="0">
                <a:latin typeface="Courier New" pitchFamily="49" charset="0"/>
                <a:cs typeface="Courier New" pitchFamily="49" charset="0"/>
              </a:rPr>
              <a:t>java</a:t>
            </a:r>
            <a:r>
              <a:rPr lang="en-US" dirty="0"/>
              <a:t> file, a </a:t>
            </a:r>
            <a:r>
              <a:rPr lang="en-US" dirty="0">
                <a:latin typeface="Courier New" pitchFamily="49" charset="0"/>
                <a:cs typeface="Courier New" pitchFamily="49" charset="0"/>
              </a:rPr>
              <a:t>.class</a:t>
            </a:r>
            <a:r>
              <a:rPr lang="en-US" dirty="0"/>
              <a:t> file is generated. </a:t>
            </a:r>
          </a:p>
          <a:p>
            <a:pPr lvl="1" eaLnBrk="1" hangingPunct="1">
              <a:buFont typeface="Arial" charset="0"/>
              <a:buChar char="•"/>
              <a:defRPr/>
            </a:pPr>
            <a:r>
              <a:rPr lang="en-US" dirty="0"/>
              <a:t>To run the Java application, run it using the Java interpreter (</a:t>
            </a:r>
            <a:r>
              <a:rPr lang="en-US" dirty="0">
                <a:latin typeface="Courier New" pitchFamily="49" charset="0"/>
                <a:cs typeface="Courier New" pitchFamily="49" charset="0"/>
              </a:rPr>
              <a:t>java</a:t>
            </a:r>
            <a:r>
              <a:rPr lang="en-US" dirty="0"/>
              <a:t>):</a:t>
            </a:r>
          </a:p>
          <a:p>
            <a:pPr lvl="1" eaLnBrk="1" hangingPunct="1">
              <a:buFont typeface="Arial" charset="0"/>
              <a:buChar char="•"/>
              <a:defRPr/>
            </a:pPr>
            <a:endParaRPr lang="en-US" sz="800" dirty="0"/>
          </a:p>
          <a:p>
            <a:pPr marL="111125" eaLnBrk="1" hangingPunct="1">
              <a:buFont typeface="Arial" charset="0"/>
              <a:buNone/>
              <a:defRPr/>
            </a:pPr>
            <a:r>
              <a:rPr lang="en-US" sz="1800" dirty="0">
                <a:latin typeface="Courier New" pitchFamily="49" charset="0"/>
                <a:cs typeface="Courier New" pitchFamily="49" charset="0"/>
              </a:rPr>
              <a:t>java –cp &lt;path to other classes&gt; &lt;package name&gt;.&lt;classname&gt;</a:t>
            </a:r>
          </a:p>
          <a:p>
            <a:pPr lvl="1" eaLnBrk="1" hangingPunct="1">
              <a:buFont typeface="Arial" charset="0"/>
              <a:buChar char="•"/>
              <a:defRPr/>
            </a:pPr>
            <a:endParaRPr lang="en-US" dirty="0"/>
          </a:p>
        </p:txBody>
      </p:sp>
    </p:spTree>
    <p:extLst>
      <p:ext uri="{BB962C8B-B14F-4D97-AF65-F5344CB8AC3E}">
        <p14:creationId xmlns:p14="http://schemas.microsoft.com/office/powerpoint/2010/main" val="62109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518614B4-91CD-46B7-ACA0-91FE734B8882}"/>
              </a:ext>
            </a:extLst>
          </p:cNvPr>
          <p:cNvSpPr>
            <a:spLocks noChangeArrowheads="1"/>
          </p:cNvSpPr>
          <p:nvPr/>
        </p:nvSpPr>
        <p:spPr bwMode="auto">
          <a:xfrm>
            <a:off x="609600" y="3548063"/>
            <a:ext cx="7924800" cy="1600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6867" name="Rectangle 5">
            <a:extLst>
              <a:ext uri="{FF2B5EF4-FFF2-40B4-BE49-F238E27FC236}">
                <a16:creationId xmlns:a16="http://schemas.microsoft.com/office/drawing/2014/main" id="{7D9357B6-6381-49C6-8BEC-A61A2D3FE7B8}"/>
              </a:ext>
            </a:extLst>
          </p:cNvPr>
          <p:cNvSpPr>
            <a:spLocks noChangeArrowheads="1"/>
          </p:cNvSpPr>
          <p:nvPr/>
        </p:nvSpPr>
        <p:spPr bwMode="auto">
          <a:xfrm>
            <a:off x="609600" y="2185988"/>
            <a:ext cx="7924800" cy="557212"/>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6868" name="Title 1">
            <a:extLst>
              <a:ext uri="{FF2B5EF4-FFF2-40B4-BE49-F238E27FC236}">
                <a16:creationId xmlns:a16="http://schemas.microsoft.com/office/drawing/2014/main" id="{F7F72329-8EB9-4DEF-8EEE-EA7F3B33E0B2}"/>
              </a:ext>
            </a:extLst>
          </p:cNvPr>
          <p:cNvSpPr>
            <a:spLocks noGrp="1"/>
          </p:cNvSpPr>
          <p:nvPr>
            <p:ph type="title"/>
          </p:nvPr>
        </p:nvSpPr>
        <p:spPr/>
        <p:txBody>
          <a:bodyPr/>
          <a:lstStyle/>
          <a:p>
            <a:pPr eaLnBrk="1" hangingPunct="1"/>
            <a:r>
              <a:rPr lang="en-US" altLang="en-US"/>
              <a:t>Compiling and Running: Example</a:t>
            </a:r>
          </a:p>
        </p:txBody>
      </p:sp>
      <p:sp>
        <p:nvSpPr>
          <p:cNvPr id="36869" name="Content Placeholder 2">
            <a:extLst>
              <a:ext uri="{FF2B5EF4-FFF2-40B4-BE49-F238E27FC236}">
                <a16:creationId xmlns:a16="http://schemas.microsoft.com/office/drawing/2014/main" id="{152FF8CA-F47F-478F-B955-84C6CAE41B66}"/>
              </a:ext>
            </a:extLst>
          </p:cNvPr>
          <p:cNvSpPr>
            <a:spLocks noGrp="1"/>
          </p:cNvSpPr>
          <p:nvPr>
            <p:ph idx="1"/>
          </p:nvPr>
        </p:nvSpPr>
        <p:spPr/>
        <p:txBody>
          <a:bodyPr>
            <a:normAutofit lnSpcReduction="10000"/>
          </a:bodyPr>
          <a:lstStyle/>
          <a:p>
            <a:pPr lvl="1" eaLnBrk="1" hangingPunct="1"/>
            <a:r>
              <a:rPr lang="en-US" altLang="en-US"/>
              <a:t>Assume that the class shown in the notes is in the directory </a:t>
            </a:r>
            <a:r>
              <a:rPr lang="en-US" altLang="en-US">
                <a:latin typeface="Courier New" panose="02070309020205020404" pitchFamily="49" charset="0"/>
                <a:cs typeface="Courier New" panose="02070309020205020404" pitchFamily="49" charset="0"/>
              </a:rPr>
              <a:t>D:\test\com\example</a:t>
            </a:r>
            <a:r>
              <a:rPr lang="en-US" altLang="en-US"/>
              <a:t>:</a:t>
            </a:r>
            <a:endParaRPr lang="en-US" altLang="en-US">
              <a:latin typeface="Courier New" panose="02070309020205020404" pitchFamily="49" charset="0"/>
              <a:cs typeface="Courier New" panose="02070309020205020404" pitchFamily="49" charset="0"/>
            </a:endParaRPr>
          </a:p>
          <a:p>
            <a:pPr lvl="1" eaLnBrk="1" hangingPunct="1"/>
            <a:endParaRPr lang="en-US" altLang="en-US" sz="800">
              <a:latin typeface="Courier New" panose="02070309020205020404" pitchFamily="49" charset="0"/>
              <a:cs typeface="Courier New" panose="02070309020205020404" pitchFamily="49" charset="0"/>
            </a:endParaRPr>
          </a:p>
          <a:p>
            <a:pPr lvl="1" eaLnBrk="1" hangingPunct="1">
              <a:buFont typeface="Arial" panose="020B0604020202020204" pitchFamily="34" charset="0"/>
              <a:buNone/>
            </a:pPr>
            <a:r>
              <a:rPr lang="en-US" altLang="en-US" sz="1800">
                <a:latin typeface="Courier New" panose="02070309020205020404" pitchFamily="49" charset="0"/>
                <a:cs typeface="Courier New" panose="02070309020205020404" pitchFamily="49" charset="0"/>
              </a:rPr>
              <a:t>javac –d D:\test D:\test\com\example\HelloWorld.java</a:t>
            </a:r>
          </a:p>
          <a:p>
            <a:pPr lvl="1" eaLnBrk="1" hangingPunct="1">
              <a:buFont typeface="Arial" panose="020B0604020202020204" pitchFamily="34" charset="0"/>
              <a:buNone/>
            </a:pPr>
            <a:endParaRPr lang="en-US" altLang="en-US" sz="800">
              <a:latin typeface="Courier New" panose="02070309020205020404" pitchFamily="49" charset="0"/>
              <a:cs typeface="Courier New" panose="02070309020205020404" pitchFamily="49" charset="0"/>
            </a:endParaRPr>
          </a:p>
          <a:p>
            <a:pPr lvl="1" eaLnBrk="1" hangingPunct="1"/>
            <a:r>
              <a:rPr lang="en-US" altLang="en-US">
                <a:cs typeface="Courier New" panose="02070309020205020404" pitchFamily="49" charset="0"/>
              </a:rPr>
              <a:t>To run the application, you use the interpreter and the fully qualified class name:</a:t>
            </a:r>
          </a:p>
          <a:p>
            <a:pPr lvl="1" eaLnBrk="1" hangingPunct="1"/>
            <a:endParaRPr lang="en-US" altLang="en-US" sz="200">
              <a:cs typeface="Courier New" panose="02070309020205020404" pitchFamily="49" charset="0"/>
            </a:endParaRPr>
          </a:p>
          <a:p>
            <a:pPr eaLnBrk="1" hangingPunct="1"/>
            <a:r>
              <a:rPr lang="en-US" altLang="en-US" sz="1800">
                <a:latin typeface="Courier New" panose="02070309020205020404" pitchFamily="49" charset="0"/>
                <a:cs typeface="Courier New" panose="02070309020205020404" pitchFamily="49" charset="0"/>
              </a:rPr>
              <a:t> java –cp D:\test com.example.HelloWorld</a:t>
            </a:r>
          </a:p>
          <a:p>
            <a:pPr eaLnBrk="1" hangingPunct="1"/>
            <a:r>
              <a:rPr lang="en-US" altLang="en-US" sz="1800">
                <a:latin typeface="Courier New" panose="02070309020205020404" pitchFamily="49" charset="0"/>
                <a:cs typeface="Courier New" panose="02070309020205020404" pitchFamily="49" charset="0"/>
              </a:rPr>
              <a:t> Hello World!</a:t>
            </a:r>
          </a:p>
          <a:p>
            <a:pPr eaLnBrk="1" hangingPunct="1"/>
            <a:endParaRPr lang="en-US" altLang="en-US" sz="1100">
              <a:latin typeface="Courier New" panose="02070309020205020404" pitchFamily="49" charset="0"/>
              <a:cs typeface="Courier New" panose="02070309020205020404" pitchFamily="49" charset="0"/>
            </a:endParaRPr>
          </a:p>
          <a:p>
            <a:pPr eaLnBrk="1" hangingPunct="1"/>
            <a:r>
              <a:rPr lang="en-US" altLang="en-US" sz="1800">
                <a:latin typeface="Courier New" panose="02070309020205020404" pitchFamily="49" charset="0"/>
                <a:cs typeface="Courier New" panose="02070309020205020404" pitchFamily="49" charset="0"/>
              </a:rPr>
              <a:t> java –cp D:\test com.example.HelloWorld Tom</a:t>
            </a:r>
          </a:p>
          <a:p>
            <a:pPr eaLnBrk="1" hangingPunct="1"/>
            <a:r>
              <a:rPr lang="en-US" altLang="en-US" sz="1800">
                <a:latin typeface="Courier New" panose="02070309020205020404" pitchFamily="49" charset="0"/>
                <a:cs typeface="Courier New" panose="02070309020205020404" pitchFamily="49" charset="0"/>
              </a:rPr>
              <a:t> Hello Tom!</a:t>
            </a:r>
          </a:p>
          <a:p>
            <a:pPr eaLnBrk="1" hangingPunct="1"/>
            <a:endParaRPr lang="en-US" altLang="en-US" sz="800">
              <a:latin typeface="Courier New" panose="02070309020205020404" pitchFamily="49" charset="0"/>
              <a:cs typeface="Courier New" panose="02070309020205020404" pitchFamily="49" charset="0"/>
            </a:endParaRPr>
          </a:p>
          <a:p>
            <a:pPr lvl="1" eaLnBrk="1" hangingPunct="1"/>
            <a:r>
              <a:rPr lang="en-US" altLang="en-US">
                <a:cs typeface="Courier New" panose="02070309020205020404" pitchFamily="49" charset="0"/>
              </a:rPr>
              <a:t>The advantage of an IDE like NetBeans is that management of the class path, compilation, and running the Java application are handled through the tool.</a:t>
            </a:r>
          </a:p>
        </p:txBody>
      </p:sp>
    </p:spTree>
    <p:custDataLst>
      <p:tags r:id="rId1"/>
    </p:custDataLst>
    <p:extLst>
      <p:ext uri="{BB962C8B-B14F-4D97-AF65-F5344CB8AC3E}">
        <p14:creationId xmlns:p14="http://schemas.microsoft.com/office/powerpoint/2010/main" val="4108327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
            <a:extLst>
              <a:ext uri="{FF2B5EF4-FFF2-40B4-BE49-F238E27FC236}">
                <a16:creationId xmlns:a16="http://schemas.microsoft.com/office/drawing/2014/main" id="{ED004BF0-4862-45E9-862A-0955755E2DE2}"/>
              </a:ext>
            </a:extLst>
          </p:cNvPr>
          <p:cNvSpPr>
            <a:spLocks noChangeArrowheads="1"/>
          </p:cNvSpPr>
          <p:nvPr/>
        </p:nvSpPr>
        <p:spPr bwMode="auto">
          <a:xfrm>
            <a:off x="609600" y="5334000"/>
            <a:ext cx="7924800" cy="381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7891" name="Rectangle 3">
            <a:extLst>
              <a:ext uri="{FF2B5EF4-FFF2-40B4-BE49-F238E27FC236}">
                <a16:creationId xmlns:a16="http://schemas.microsoft.com/office/drawing/2014/main" id="{033969B2-7EAD-45D7-B1B6-DD63E0C8593A}"/>
              </a:ext>
            </a:extLst>
          </p:cNvPr>
          <p:cNvSpPr>
            <a:spLocks noChangeArrowheads="1"/>
          </p:cNvSpPr>
          <p:nvPr/>
        </p:nvSpPr>
        <p:spPr bwMode="auto">
          <a:xfrm>
            <a:off x="609600" y="3200400"/>
            <a:ext cx="7924800" cy="1752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7892" name="Title 1">
            <a:extLst>
              <a:ext uri="{FF2B5EF4-FFF2-40B4-BE49-F238E27FC236}">
                <a16:creationId xmlns:a16="http://schemas.microsoft.com/office/drawing/2014/main" id="{D86FE801-012A-415E-9AD0-3A0960E25D8E}"/>
              </a:ext>
            </a:extLst>
          </p:cNvPr>
          <p:cNvSpPr>
            <a:spLocks noGrp="1"/>
          </p:cNvSpPr>
          <p:nvPr>
            <p:ph type="title"/>
          </p:nvPr>
        </p:nvSpPr>
        <p:spPr/>
        <p:txBody>
          <a:bodyPr/>
          <a:lstStyle/>
          <a:p>
            <a:pPr eaLnBrk="1" hangingPunct="1"/>
            <a:r>
              <a:rPr lang="en-US" altLang="en-US"/>
              <a:t>Java Class Loader</a:t>
            </a:r>
          </a:p>
        </p:txBody>
      </p:sp>
      <p:sp>
        <p:nvSpPr>
          <p:cNvPr id="37893" name="Content Placeholder 2">
            <a:extLst>
              <a:ext uri="{FF2B5EF4-FFF2-40B4-BE49-F238E27FC236}">
                <a16:creationId xmlns:a16="http://schemas.microsoft.com/office/drawing/2014/main" id="{CBF268F4-FFC9-4964-826A-EE352EFF9164}"/>
              </a:ext>
            </a:extLst>
          </p:cNvPr>
          <p:cNvSpPr>
            <a:spLocks noGrp="1"/>
          </p:cNvSpPr>
          <p:nvPr>
            <p:ph idx="1"/>
          </p:nvPr>
        </p:nvSpPr>
        <p:spPr/>
        <p:txBody>
          <a:bodyPr>
            <a:normAutofit/>
          </a:bodyPr>
          <a:lstStyle/>
          <a:p>
            <a:pPr eaLnBrk="1" hangingPunct="1"/>
            <a:r>
              <a:rPr lang="en-US" altLang="en-US"/>
              <a:t>During execution of a Java program, the Java Virtual Machine loads the compiled Java class files using a Java class of its own called the “class loader” (</a:t>
            </a:r>
            <a:r>
              <a:rPr lang="en-US" altLang="en-US">
                <a:latin typeface="Courier New" panose="02070309020205020404" pitchFamily="49" charset="0"/>
                <a:cs typeface="Courier New" panose="02070309020205020404" pitchFamily="49" charset="0"/>
              </a:rPr>
              <a:t>java.lang.ClassLoader</a:t>
            </a:r>
            <a:r>
              <a:rPr lang="en-US" altLang="en-US"/>
              <a:t>).</a:t>
            </a:r>
          </a:p>
          <a:p>
            <a:pPr lvl="1" eaLnBrk="1" hangingPunct="1"/>
            <a:r>
              <a:rPr lang="en-US" altLang="en-US"/>
              <a:t>The class loader is called when a class member is used for the first time:</a:t>
            </a:r>
          </a:p>
          <a:p>
            <a:pPr eaLnBrk="1" hangingPunct="1"/>
            <a:r>
              <a:rPr lang="en-US" altLang="en-US" sz="1600">
                <a:latin typeface="Courier New" panose="02070309020205020404" pitchFamily="49" charset="0"/>
                <a:cs typeface="Courier New" panose="02070309020205020404" pitchFamily="49" charset="0"/>
              </a:rPr>
              <a:t>public class Test {</a:t>
            </a:r>
          </a:p>
          <a:p>
            <a:pPr eaLnBrk="1" hangingPunct="1"/>
            <a:r>
              <a:rPr lang="en-US" altLang="en-US" sz="1600">
                <a:latin typeface="Courier New" panose="02070309020205020404" pitchFamily="49" charset="0"/>
                <a:cs typeface="Courier New" panose="02070309020205020404" pitchFamily="49" charset="0"/>
              </a:rPr>
              <a:t>    public void someOperation() {</a:t>
            </a:r>
          </a:p>
          <a:p>
            <a:pPr eaLnBrk="1" hangingPunct="1"/>
            <a:r>
              <a:rPr lang="en-US" altLang="en-US" sz="1600">
                <a:latin typeface="Courier New" panose="02070309020205020404" pitchFamily="49" charset="0"/>
                <a:cs typeface="Courier New" panose="02070309020205020404" pitchFamily="49" charset="0"/>
              </a:rPr>
              <a:t>        Employee e = new Employee();</a:t>
            </a:r>
          </a:p>
          <a:p>
            <a:pPr eaLnBrk="1" hangingPunct="1"/>
            <a:r>
              <a:rPr lang="en-US" altLang="en-US" sz="1600">
                <a:latin typeface="Courier New" panose="02070309020205020404" pitchFamily="49" charset="0"/>
                <a:cs typeface="Courier New" panose="02070309020205020404" pitchFamily="49" charset="0"/>
              </a:rPr>
              <a:t>        //...</a:t>
            </a:r>
          </a:p>
          <a:p>
            <a:pPr eaLnBrk="1" hangingPunct="1"/>
            <a:r>
              <a:rPr lang="en-US" altLang="en-US" sz="1600">
                <a:latin typeface="Courier New" panose="02070309020205020404" pitchFamily="49" charset="0"/>
                <a:cs typeface="Courier New" panose="02070309020205020404" pitchFamily="49" charset="0"/>
              </a:rPr>
              <a:t>    }</a:t>
            </a:r>
          </a:p>
          <a:p>
            <a:pPr eaLnBrk="1" hangingPunct="1"/>
            <a:r>
              <a:rPr lang="en-US" altLang="en-US" sz="1600">
                <a:latin typeface="Courier New" panose="02070309020205020404" pitchFamily="49" charset="0"/>
                <a:cs typeface="Courier New" panose="02070309020205020404" pitchFamily="49" charset="0"/>
              </a:rPr>
              <a:t>}</a:t>
            </a:r>
          </a:p>
          <a:p>
            <a:pPr eaLnBrk="1" hangingPunct="1"/>
            <a:endParaRPr lang="en-US" altLang="en-US"/>
          </a:p>
          <a:p>
            <a:pPr eaLnBrk="1" hangingPunct="1"/>
            <a:r>
              <a:rPr lang="en-US" altLang="en-US" sz="1600">
                <a:latin typeface="Courier New" panose="02070309020205020404" pitchFamily="49" charset="0"/>
                <a:cs typeface="Courier New" panose="02070309020205020404" pitchFamily="49" charset="0"/>
              </a:rPr>
              <a:t>Test.class.getClassLoader().loadClass("Employee");</a:t>
            </a:r>
          </a:p>
          <a:p>
            <a:pPr lvl="1" eaLnBrk="1" hangingPunct="1"/>
            <a:endParaRPr lang="en-US" altLang="en-US"/>
          </a:p>
          <a:p>
            <a:pPr eaLnBrk="1" hangingPunct="1"/>
            <a:endParaRPr lang="en-US" altLang="en-US"/>
          </a:p>
        </p:txBody>
      </p:sp>
      <p:sp>
        <p:nvSpPr>
          <p:cNvPr id="37894" name="Rectangle 4">
            <a:extLst>
              <a:ext uri="{FF2B5EF4-FFF2-40B4-BE49-F238E27FC236}">
                <a16:creationId xmlns:a16="http://schemas.microsoft.com/office/drawing/2014/main" id="{4E9C6B8D-ECF3-4B77-A56A-A055099D241F}"/>
              </a:ext>
            </a:extLst>
          </p:cNvPr>
          <p:cNvSpPr>
            <a:spLocks noChangeArrowheads="1"/>
          </p:cNvSpPr>
          <p:nvPr/>
        </p:nvSpPr>
        <p:spPr bwMode="auto">
          <a:xfrm>
            <a:off x="3657600" y="3810000"/>
            <a:ext cx="1219200" cy="3048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37895" name="TextBox 19">
            <a:extLst>
              <a:ext uri="{FF2B5EF4-FFF2-40B4-BE49-F238E27FC236}">
                <a16:creationId xmlns:a16="http://schemas.microsoft.com/office/drawing/2014/main" id="{EB0295C2-74B3-4567-852B-4FD0BA3D9389}"/>
              </a:ext>
            </a:extLst>
          </p:cNvPr>
          <p:cNvSpPr txBox="1">
            <a:spLocks noChangeArrowheads="1"/>
          </p:cNvSpPr>
          <p:nvPr/>
        </p:nvSpPr>
        <p:spPr bwMode="auto">
          <a:xfrm>
            <a:off x="5029200" y="4038600"/>
            <a:ext cx="350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a:solidFill>
                  <a:srgbClr val="0000FF"/>
                </a:solidFill>
                <a:latin typeface="LavosHandy™" pitchFamily="66" charset="0"/>
              </a:rPr>
              <a:t>The class loader is called to "load" this class into memory.</a:t>
            </a:r>
          </a:p>
        </p:txBody>
      </p:sp>
      <p:sp>
        <p:nvSpPr>
          <p:cNvPr id="11" name="Arc 10">
            <a:extLst>
              <a:ext uri="{FF2B5EF4-FFF2-40B4-BE49-F238E27FC236}">
                <a16:creationId xmlns:a16="http://schemas.microsoft.com/office/drawing/2014/main" id="{29C2452D-5C84-4A62-8078-46AA678AD760}"/>
              </a:ext>
            </a:extLst>
          </p:cNvPr>
          <p:cNvSpPr/>
          <p:nvPr/>
        </p:nvSpPr>
        <p:spPr bwMode="auto">
          <a:xfrm rot="2949060">
            <a:off x="2947194" y="3717131"/>
            <a:ext cx="1974850" cy="2249488"/>
          </a:xfrm>
          <a:prstGeom prst="arc">
            <a:avLst>
              <a:gd name="adj1" fmla="val 16126347"/>
              <a:gd name="adj2" fmla="val 20500332"/>
            </a:avLst>
          </a:prstGeom>
          <a:noFill/>
          <a:ln w="28575" cap="flat" cmpd="sng" algn="ctr">
            <a:solidFill>
              <a:srgbClr val="0000FF"/>
            </a:solidFill>
            <a:prstDash val="solid"/>
            <a:round/>
            <a:headEnd type="none" w="med" len="med"/>
            <a:tailEnd type="arrow" w="lg" len="lg"/>
          </a:ln>
          <a:effectLst/>
        </p:spPr>
        <p:txBody>
          <a:bodyPr/>
          <a:lstStyle/>
          <a:p>
            <a:pPr defTabSz="228600">
              <a:defRPr/>
            </a:pPr>
            <a:endParaRPr lang="en-US" dirty="0"/>
          </a:p>
        </p:txBody>
      </p:sp>
    </p:spTree>
    <p:extLst>
      <p:ext uri="{BB962C8B-B14F-4D97-AF65-F5344CB8AC3E}">
        <p14:creationId xmlns:p14="http://schemas.microsoft.com/office/powerpoint/2010/main" val="91491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5254C516-D1F1-41C7-A25C-62DA5715F1A0}"/>
              </a:ext>
            </a:extLst>
          </p:cNvPr>
          <p:cNvSpPr>
            <a:spLocks noGrp="1" noChangeArrowheads="1"/>
          </p:cNvSpPr>
          <p:nvPr>
            <p:ph type="title"/>
          </p:nvPr>
        </p:nvSpPr>
        <p:spPr/>
        <p:txBody>
          <a:bodyPr/>
          <a:lstStyle/>
          <a:p>
            <a:pPr eaLnBrk="1" hangingPunct="1"/>
            <a:r>
              <a:rPr lang="en-US" altLang="en-US"/>
              <a:t>Primitive Data Types</a:t>
            </a:r>
          </a:p>
        </p:txBody>
      </p:sp>
      <p:sp>
        <p:nvSpPr>
          <p:cNvPr id="11267" name="Rectangle 4">
            <a:extLst>
              <a:ext uri="{FF2B5EF4-FFF2-40B4-BE49-F238E27FC236}">
                <a16:creationId xmlns:a16="http://schemas.microsoft.com/office/drawing/2014/main" id="{BE038382-B75B-4670-A9D6-7267A2841F8D}"/>
              </a:ext>
            </a:extLst>
          </p:cNvPr>
          <p:cNvSpPr>
            <a:spLocks noGrp="1" noChangeArrowheads="1"/>
          </p:cNvSpPr>
          <p:nvPr>
            <p:ph idx="1"/>
          </p:nvPr>
        </p:nvSpPr>
        <p:spPr/>
        <p:txBody>
          <a:bodyPr/>
          <a:lstStyle/>
          <a:p>
            <a:pPr eaLnBrk="1" hangingPunct="1"/>
            <a:r>
              <a:rPr lang="en-US" altLang="en-US" sz="2000"/>
              <a:t>Append uppercase or lowercase "</a:t>
            </a:r>
            <a:r>
              <a:rPr lang="en-US" altLang="en-US" sz="2000">
                <a:latin typeface="Courier New" panose="02070309020205020404" pitchFamily="49" charset="0"/>
                <a:cs typeface="Courier New" panose="02070309020205020404" pitchFamily="49" charset="0"/>
              </a:rPr>
              <a:t>L</a:t>
            </a:r>
            <a:r>
              <a:rPr lang="en-US" altLang="en-US" sz="2000"/>
              <a:t>" or "</a:t>
            </a:r>
            <a:r>
              <a:rPr lang="en-US" altLang="en-US" sz="2000">
                <a:latin typeface="Courier New" panose="02070309020205020404" pitchFamily="49" charset="0"/>
                <a:cs typeface="Courier New" panose="02070309020205020404" pitchFamily="49" charset="0"/>
              </a:rPr>
              <a:t>F</a:t>
            </a:r>
            <a:r>
              <a:rPr lang="en-US" altLang="en-US" sz="2000"/>
              <a:t>" to the number to specify a long or a float number.</a:t>
            </a:r>
          </a:p>
        </p:txBody>
      </p:sp>
      <p:graphicFrame>
        <p:nvGraphicFramePr>
          <p:cNvPr id="48" name="Group 471">
            <a:extLst>
              <a:ext uri="{FF2B5EF4-FFF2-40B4-BE49-F238E27FC236}">
                <a16:creationId xmlns:a16="http://schemas.microsoft.com/office/drawing/2014/main" id="{2BD9274D-F0F4-42D4-A8AD-08CFAB7F6E88}"/>
              </a:ext>
            </a:extLst>
          </p:cNvPr>
          <p:cNvGraphicFramePr>
            <a:graphicFrameLocks noGrp="1"/>
          </p:cNvGraphicFramePr>
          <p:nvPr>
            <p:extLst>
              <p:ext uri="{D42A27DB-BD31-4B8C-83A1-F6EECF244321}">
                <p14:modId xmlns:p14="http://schemas.microsoft.com/office/powerpoint/2010/main" val="2588486503"/>
              </p:ext>
            </p:extLst>
          </p:nvPr>
        </p:nvGraphicFramePr>
        <p:xfrm>
          <a:off x="631031" y="2073931"/>
          <a:ext cx="7881938" cy="4160986"/>
        </p:xfrm>
        <a:graphic>
          <a:graphicData uri="http://schemas.openxmlformats.org/drawingml/2006/table">
            <a:tbl>
              <a:tblPr/>
              <a:tblGrid>
                <a:gridCol w="1971675">
                  <a:extLst>
                    <a:ext uri="{9D8B030D-6E8A-4147-A177-3AD203B41FA5}">
                      <a16:colId xmlns:a16="http://schemas.microsoft.com/office/drawing/2014/main" val="20000"/>
                    </a:ext>
                  </a:extLst>
                </a:gridCol>
                <a:gridCol w="1970088">
                  <a:extLst>
                    <a:ext uri="{9D8B030D-6E8A-4147-A177-3AD203B41FA5}">
                      <a16:colId xmlns:a16="http://schemas.microsoft.com/office/drawing/2014/main" val="20001"/>
                    </a:ext>
                  </a:extLst>
                </a:gridCol>
                <a:gridCol w="1970087">
                  <a:extLst>
                    <a:ext uri="{9D8B030D-6E8A-4147-A177-3AD203B41FA5}">
                      <a16:colId xmlns:a16="http://schemas.microsoft.com/office/drawing/2014/main" val="20002"/>
                    </a:ext>
                  </a:extLst>
                </a:gridCol>
                <a:gridCol w="1970088">
                  <a:extLst>
                    <a:ext uri="{9D8B030D-6E8A-4147-A177-3AD203B41FA5}">
                      <a16:colId xmlns:a16="http://schemas.microsoft.com/office/drawing/2014/main" val="20003"/>
                    </a:ext>
                  </a:extLst>
                </a:gridCol>
              </a:tblGrid>
              <a:tr h="749675">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b="1" dirty="0">
                          <a:solidFill>
                            <a:schemeClr val="bg1"/>
                          </a:solidFill>
                        </a:rPr>
                        <a:t>Integer</a:t>
                      </a:r>
                      <a:endParaRPr kumimoji="0" lang="en-US" sz="2400" b="1" i="0" u="none" strike="noStrike" cap="none" normalizeH="0" baseline="0" dirty="0">
                        <a:ln>
                          <a:noFill/>
                        </a:ln>
                        <a:solidFill>
                          <a:schemeClr val="bg1"/>
                        </a:solidFill>
                        <a:effectLst/>
                        <a:latin typeface="Arial" pitchFamily="34" charset="0"/>
                      </a:endParaRP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b="1" dirty="0">
                          <a:solidFill>
                            <a:schemeClr val="bg1"/>
                          </a:solidFill>
                        </a:rPr>
                        <a:t>Floating</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2400" b="1" dirty="0">
                          <a:solidFill>
                            <a:schemeClr val="bg1"/>
                          </a:solidFill>
                        </a:rPr>
                        <a:t>Point</a:t>
                      </a:r>
                      <a:endParaRPr kumimoji="0" lang="en-US" sz="2400" b="1" i="0" u="none" strike="noStrike" cap="none" normalizeH="0" baseline="0" dirty="0">
                        <a:ln>
                          <a:noFill/>
                        </a:ln>
                        <a:solidFill>
                          <a:schemeClr val="bg1"/>
                        </a:solidFill>
                        <a:effectLst/>
                        <a:latin typeface="Arial" pitchFamily="34" charset="0"/>
                      </a:endParaRP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algn="ctr">
                        <a:spcBef>
                          <a:spcPct val="0"/>
                        </a:spcBef>
                        <a:buClrTx/>
                        <a:buFontTx/>
                        <a:buNone/>
                      </a:pPr>
                      <a:r>
                        <a:rPr lang="en-US" sz="2400" b="1" dirty="0">
                          <a:solidFill>
                            <a:schemeClr val="bg1"/>
                          </a:solidFill>
                        </a:rPr>
                        <a:t>Character</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algn="ctr">
                        <a:spcBef>
                          <a:spcPct val="0"/>
                        </a:spcBef>
                        <a:buClrTx/>
                        <a:buFontTx/>
                        <a:buNone/>
                      </a:pPr>
                      <a:r>
                        <a:rPr lang="en-US" sz="2400" b="1" dirty="0">
                          <a:solidFill>
                            <a:schemeClr val="bg1"/>
                          </a:solidFill>
                        </a:rPr>
                        <a:t>True</a:t>
                      </a:r>
                    </a:p>
                    <a:p>
                      <a:pPr algn="ctr">
                        <a:spcBef>
                          <a:spcPct val="0"/>
                        </a:spcBef>
                        <a:buClrTx/>
                        <a:buFontTx/>
                        <a:buNone/>
                      </a:pPr>
                      <a:r>
                        <a:rPr lang="en-US" sz="2400" b="1" dirty="0">
                          <a:solidFill>
                            <a:schemeClr val="bg1"/>
                          </a:solidFill>
                        </a:rPr>
                        <a:t>False</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1267779">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byte</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short</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int</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long</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float</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double</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char</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boolean</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1"/>
                  </a:ext>
                </a:extLst>
              </a:tr>
              <a:tr h="975203">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1, 2, 3, 42</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07</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0xff</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3.0F</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.3337F</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4.022E23</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'a'</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'\u0061'</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'\n'</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true</a:t>
                      </a:r>
                    </a:p>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chemeClr val="tx1"/>
                          </a:solidFill>
                          <a:effectLst/>
                          <a:latin typeface="Arial" pitchFamily="34" charset="0"/>
                        </a:rPr>
                        <a:t>false</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2"/>
                  </a:ext>
                </a:extLst>
              </a:tr>
              <a:tr h="479206">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rgbClr val="FF0000"/>
                          </a:solidFill>
                          <a:effectLst/>
                          <a:latin typeface="Arial" pitchFamily="34" charset="0"/>
                        </a:rPr>
                        <a:t>0</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rgbClr val="FF0000"/>
                          </a:solidFill>
                          <a:effectLst/>
                          <a:latin typeface="Arial" pitchFamily="34" charset="0"/>
                        </a:rPr>
                        <a:t>0.0</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rgbClr val="FF0000"/>
                          </a:solidFill>
                          <a:effectLst/>
                          <a:latin typeface="Arial" pitchFamily="34" charset="0"/>
                        </a:rPr>
                        <a:t>'\u0000'</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000" b="0" i="0" u="none" strike="noStrike" cap="none" normalizeH="0" baseline="0" dirty="0">
                          <a:ln>
                            <a:noFill/>
                          </a:ln>
                          <a:solidFill>
                            <a:srgbClr val="FF0000"/>
                          </a:solidFill>
                          <a:effectLst/>
                          <a:latin typeface="Arial" pitchFamily="34" charset="0"/>
                        </a:rPr>
                        <a:t>false</a:t>
                      </a:r>
                    </a:p>
                  </a:txBody>
                  <a:tcPr marL="73152" marR="73152" marT="73118" marB="7311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1472078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6C7361DC-3FE7-47EB-8626-F3BFE3E2CDD0}"/>
              </a:ext>
            </a:extLst>
          </p:cNvPr>
          <p:cNvSpPr>
            <a:spLocks noChangeArrowheads="1"/>
          </p:cNvSpPr>
          <p:nvPr/>
        </p:nvSpPr>
        <p:spPr bwMode="auto">
          <a:xfrm>
            <a:off x="609600" y="2514600"/>
            <a:ext cx="7924800" cy="2438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13315" name="Title 1">
            <a:extLst>
              <a:ext uri="{FF2B5EF4-FFF2-40B4-BE49-F238E27FC236}">
                <a16:creationId xmlns:a16="http://schemas.microsoft.com/office/drawing/2014/main" id="{E9E720F1-DCF2-4094-988E-9F4FD5DD47AD}"/>
              </a:ext>
            </a:extLst>
          </p:cNvPr>
          <p:cNvSpPr>
            <a:spLocks noGrp="1"/>
          </p:cNvSpPr>
          <p:nvPr>
            <p:ph type="title"/>
          </p:nvPr>
        </p:nvSpPr>
        <p:spPr/>
        <p:txBody>
          <a:bodyPr/>
          <a:lstStyle/>
          <a:p>
            <a:pPr eaLnBrk="1" hangingPunct="1"/>
            <a:r>
              <a:rPr lang="en-US" altLang="en-US"/>
              <a:t>Java SE 7 Numeric Literals</a:t>
            </a:r>
          </a:p>
        </p:txBody>
      </p:sp>
      <p:sp>
        <p:nvSpPr>
          <p:cNvPr id="11268" name="Content Placeholder 2">
            <a:extLst>
              <a:ext uri="{FF2B5EF4-FFF2-40B4-BE49-F238E27FC236}">
                <a16:creationId xmlns:a16="http://schemas.microsoft.com/office/drawing/2014/main" id="{F7697E9B-F928-49DE-A240-227122F9AC91}"/>
              </a:ext>
            </a:extLst>
          </p:cNvPr>
          <p:cNvSpPr>
            <a:spLocks noGrp="1"/>
          </p:cNvSpPr>
          <p:nvPr>
            <p:ph idx="1"/>
          </p:nvPr>
        </p:nvSpPr>
        <p:spPr>
          <a:xfrm>
            <a:off x="609600" y="1066800"/>
            <a:ext cx="8153400" cy="5334000"/>
          </a:xfrm>
        </p:spPr>
        <p:txBody>
          <a:bodyPr>
            <a:normAutofit/>
          </a:bodyPr>
          <a:lstStyle/>
          <a:p>
            <a:pPr eaLnBrk="1" hangingPunct="1">
              <a:buFont typeface="Arial" charset="0"/>
              <a:buNone/>
              <a:defRPr/>
            </a:pPr>
            <a:r>
              <a:rPr lang="en-US" sz="2000" dirty="0">
                <a:latin typeface="Arial" charset="0"/>
              </a:rPr>
              <a:t>In Java SE 7 (and later versions), any number of underscore characters (</a:t>
            </a:r>
            <a:r>
              <a:rPr lang="en-US" sz="2000" dirty="0">
                <a:latin typeface="Courier New" pitchFamily="49" charset="0"/>
                <a:cs typeface="Courier New" pitchFamily="49" charset="0"/>
              </a:rPr>
              <a:t>_</a:t>
            </a:r>
            <a:r>
              <a:rPr lang="en-US" sz="2000" dirty="0">
                <a:latin typeface="Arial" charset="0"/>
              </a:rPr>
              <a:t>) can appear between digits in a numeric field. This can improve the readability of your code.</a:t>
            </a:r>
          </a:p>
          <a:p>
            <a:pPr eaLnBrk="1" hangingPunct="1">
              <a:buFont typeface="Arial" charset="0"/>
              <a:buNone/>
              <a:defRPr/>
            </a:pPr>
            <a:endParaRPr lang="en-US" sz="2000" dirty="0">
              <a:latin typeface="Arial" charset="0"/>
            </a:endParaRPr>
          </a:p>
          <a:p>
            <a:pPr eaLnBrk="1" hangingPunct="1">
              <a:buFont typeface="Arial" charset="0"/>
              <a:buNone/>
              <a:defRPr/>
            </a:pPr>
            <a:endParaRPr lang="en-US" sz="500" dirty="0">
              <a:latin typeface="Courier New" pitchFamily="49" charset="0"/>
              <a:cs typeface="Courier New" pitchFamily="49" charset="0"/>
            </a:endParaRPr>
          </a:p>
          <a:p>
            <a:pPr marL="111125" eaLnBrk="1" hangingPunct="1">
              <a:buFont typeface="Arial" charset="0"/>
              <a:buNone/>
              <a:defRPr/>
            </a:pPr>
            <a:r>
              <a:rPr lang="en-US" sz="1800" dirty="0">
                <a:latin typeface="Courier New" pitchFamily="49" charset="0"/>
                <a:cs typeface="Courier New" pitchFamily="49" charset="0"/>
              </a:rPr>
              <a:t>long creditCardNumber = 1234_5678_9012_3456L;</a:t>
            </a:r>
          </a:p>
          <a:p>
            <a:pPr marL="111125" eaLnBrk="1" hangingPunct="1">
              <a:buFont typeface="Arial" charset="0"/>
              <a:buNone/>
              <a:defRPr/>
            </a:pPr>
            <a:r>
              <a:rPr lang="en-US" sz="1800" dirty="0">
                <a:latin typeface="Courier New" pitchFamily="49" charset="0"/>
                <a:cs typeface="Courier New" pitchFamily="49" charset="0"/>
              </a:rPr>
              <a:t>long socialSecurityNumber = 999_99_9999L;</a:t>
            </a:r>
          </a:p>
          <a:p>
            <a:pPr marL="111125" eaLnBrk="1" hangingPunct="1">
              <a:buFont typeface="Arial" charset="0"/>
              <a:buNone/>
              <a:defRPr/>
            </a:pPr>
            <a:r>
              <a:rPr lang="en-US" sz="1800" dirty="0">
                <a:latin typeface="Courier New" pitchFamily="49" charset="0"/>
                <a:cs typeface="Courier New" pitchFamily="49" charset="0"/>
              </a:rPr>
              <a:t>long hexBytes = 0xFF_EC_DE_5E;</a:t>
            </a:r>
          </a:p>
          <a:p>
            <a:pPr marL="111125" eaLnBrk="1" hangingPunct="1">
              <a:buFont typeface="Arial" charset="0"/>
              <a:buNone/>
              <a:defRPr/>
            </a:pPr>
            <a:r>
              <a:rPr lang="en-US" sz="1800" dirty="0">
                <a:latin typeface="Courier New" pitchFamily="49" charset="0"/>
                <a:cs typeface="Courier New" pitchFamily="49" charset="0"/>
              </a:rPr>
              <a:t>long hexWords = 0xCAFE_BABE;</a:t>
            </a:r>
          </a:p>
          <a:p>
            <a:pPr marL="111125" eaLnBrk="1" hangingPunct="1">
              <a:buFont typeface="Arial" charset="0"/>
              <a:buNone/>
              <a:defRPr/>
            </a:pPr>
            <a:r>
              <a:rPr lang="en-US" sz="1800" dirty="0">
                <a:latin typeface="Courier New" pitchFamily="49" charset="0"/>
                <a:cs typeface="Courier New" pitchFamily="49" charset="0"/>
              </a:rPr>
              <a:t>long maxLong = 0x7fff_ffff_ffff_ffffL;</a:t>
            </a:r>
          </a:p>
          <a:p>
            <a:pPr marL="111125" eaLnBrk="1" hangingPunct="1">
              <a:buFont typeface="Arial" charset="0"/>
              <a:buNone/>
              <a:defRPr/>
            </a:pPr>
            <a:r>
              <a:rPr lang="en-US" sz="1800" dirty="0">
                <a:latin typeface="Courier New" pitchFamily="49" charset="0"/>
                <a:cs typeface="Courier New" pitchFamily="49" charset="0"/>
              </a:rPr>
              <a:t>byte nybbles = 0b0010_0101;</a:t>
            </a:r>
          </a:p>
          <a:p>
            <a:pPr marL="111125" eaLnBrk="1" hangingPunct="1">
              <a:buFont typeface="Arial" charset="0"/>
              <a:buNone/>
              <a:defRPr/>
            </a:pPr>
            <a:r>
              <a:rPr lang="en-US" sz="1800" dirty="0">
                <a:latin typeface="Courier New" pitchFamily="49" charset="0"/>
                <a:cs typeface="Courier New" pitchFamily="49" charset="0"/>
              </a:rPr>
              <a:t>long bytes = 0b11010010_01101001_10010100_10010010;</a:t>
            </a:r>
          </a:p>
        </p:txBody>
      </p:sp>
    </p:spTree>
    <p:extLst>
      <p:ext uri="{BB962C8B-B14F-4D97-AF65-F5344CB8AC3E}">
        <p14:creationId xmlns:p14="http://schemas.microsoft.com/office/powerpoint/2010/main" val="120621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56512763-E013-4B4B-9C14-923CFC0AC53E}"/>
              </a:ext>
            </a:extLst>
          </p:cNvPr>
          <p:cNvSpPr>
            <a:spLocks noChangeArrowheads="1"/>
          </p:cNvSpPr>
          <p:nvPr/>
        </p:nvSpPr>
        <p:spPr bwMode="auto">
          <a:xfrm>
            <a:off x="609600" y="2471738"/>
            <a:ext cx="7924800" cy="3395662"/>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14339" name="Title 1">
            <a:extLst>
              <a:ext uri="{FF2B5EF4-FFF2-40B4-BE49-F238E27FC236}">
                <a16:creationId xmlns:a16="http://schemas.microsoft.com/office/drawing/2014/main" id="{F0B87EF2-1E70-4D8B-B34B-065B4E9BA48E}"/>
              </a:ext>
            </a:extLst>
          </p:cNvPr>
          <p:cNvSpPr>
            <a:spLocks noGrp="1"/>
          </p:cNvSpPr>
          <p:nvPr>
            <p:ph type="title"/>
          </p:nvPr>
        </p:nvSpPr>
        <p:spPr/>
        <p:txBody>
          <a:bodyPr/>
          <a:lstStyle/>
          <a:p>
            <a:pPr eaLnBrk="1" hangingPunct="1"/>
            <a:r>
              <a:rPr lang="en-US" altLang="en-US"/>
              <a:t>Java SE 7 Binary Literals</a:t>
            </a:r>
          </a:p>
        </p:txBody>
      </p:sp>
      <p:sp>
        <p:nvSpPr>
          <p:cNvPr id="12292" name="Content Placeholder 2">
            <a:extLst>
              <a:ext uri="{FF2B5EF4-FFF2-40B4-BE49-F238E27FC236}">
                <a16:creationId xmlns:a16="http://schemas.microsoft.com/office/drawing/2014/main" id="{B384B166-C70F-4907-9D27-ABF1D159AAD5}"/>
              </a:ext>
            </a:extLst>
          </p:cNvPr>
          <p:cNvSpPr>
            <a:spLocks noGrp="1"/>
          </p:cNvSpPr>
          <p:nvPr>
            <p:ph idx="1"/>
          </p:nvPr>
        </p:nvSpPr>
        <p:spPr>
          <a:xfrm>
            <a:off x="609600" y="1219200"/>
            <a:ext cx="8077200" cy="5181600"/>
          </a:xfrm>
        </p:spPr>
        <p:txBody>
          <a:bodyPr>
            <a:normAutofit/>
          </a:bodyPr>
          <a:lstStyle/>
          <a:p>
            <a:pPr eaLnBrk="1" hangingPunct="1">
              <a:buFont typeface="Arial" charset="0"/>
              <a:buNone/>
              <a:defRPr/>
            </a:pPr>
            <a:r>
              <a:rPr lang="en-US" dirty="0">
                <a:latin typeface="Arial" charset="0"/>
              </a:rPr>
              <a:t>In Java SE 7 (and later versions), binary literals can also be expressed using the binary system by adding the prefixes </a:t>
            </a:r>
            <a:r>
              <a:rPr lang="en-US" dirty="0">
                <a:latin typeface="Courier New" pitchFamily="49" charset="0"/>
                <a:cs typeface="Courier New" pitchFamily="49" charset="0"/>
              </a:rPr>
              <a:t>0b</a:t>
            </a:r>
            <a:r>
              <a:rPr lang="en-US" dirty="0">
                <a:latin typeface="Arial" charset="0"/>
              </a:rPr>
              <a:t> or </a:t>
            </a:r>
            <a:r>
              <a:rPr lang="en-US" dirty="0">
                <a:latin typeface="Courier New" pitchFamily="49" charset="0"/>
                <a:cs typeface="Courier New" pitchFamily="49" charset="0"/>
              </a:rPr>
              <a:t>0B</a:t>
            </a:r>
            <a:r>
              <a:rPr lang="en-US" dirty="0">
                <a:latin typeface="Arial" charset="0"/>
              </a:rPr>
              <a:t> to the number:</a:t>
            </a:r>
          </a:p>
          <a:p>
            <a:pPr marL="55563" eaLnBrk="1" hangingPunct="1">
              <a:buFont typeface="Arial" charset="0"/>
              <a:buNone/>
              <a:defRPr/>
            </a:pPr>
            <a:r>
              <a:rPr lang="en-US" sz="1800" dirty="0">
                <a:latin typeface="Courier New" pitchFamily="49" charset="0"/>
                <a:cs typeface="Courier New" pitchFamily="49" charset="0"/>
              </a:rPr>
              <a:t>// An 8-bit 'byte' value:</a:t>
            </a:r>
          </a:p>
          <a:p>
            <a:pPr marL="55563" eaLnBrk="1" hangingPunct="1">
              <a:buFont typeface="Arial" charset="0"/>
              <a:buNone/>
              <a:defRPr/>
            </a:pPr>
            <a:r>
              <a:rPr lang="en-US" sz="1800" dirty="0">
                <a:latin typeface="Courier New" pitchFamily="49" charset="0"/>
                <a:cs typeface="Courier New" pitchFamily="49" charset="0"/>
              </a:rPr>
              <a:t>byte aByte = 0b0010_0001;</a:t>
            </a:r>
          </a:p>
          <a:p>
            <a:pPr marL="55563" eaLnBrk="1" hangingPunct="1">
              <a:buFont typeface="Arial" charset="0"/>
              <a:buNone/>
              <a:defRPr/>
            </a:pPr>
            <a:endParaRPr lang="en-US" sz="1800" dirty="0">
              <a:latin typeface="Courier New" pitchFamily="49" charset="0"/>
              <a:cs typeface="Courier New" pitchFamily="49" charset="0"/>
            </a:endParaRPr>
          </a:p>
          <a:p>
            <a:pPr marL="55563" eaLnBrk="1" hangingPunct="1">
              <a:buFont typeface="Arial" charset="0"/>
              <a:buNone/>
              <a:defRPr/>
            </a:pPr>
            <a:r>
              <a:rPr lang="en-US" sz="1800" dirty="0">
                <a:latin typeface="Courier New" pitchFamily="49" charset="0"/>
                <a:cs typeface="Courier New" pitchFamily="49" charset="0"/>
              </a:rPr>
              <a:t>// A 16-bit 'short' value:</a:t>
            </a:r>
          </a:p>
          <a:p>
            <a:pPr marL="55563" eaLnBrk="1" hangingPunct="1">
              <a:buFont typeface="Arial" charset="0"/>
              <a:buNone/>
              <a:defRPr/>
            </a:pPr>
            <a:r>
              <a:rPr lang="en-US" sz="1800" dirty="0">
                <a:latin typeface="Courier New" pitchFamily="49" charset="0"/>
                <a:cs typeface="Courier New" pitchFamily="49" charset="0"/>
              </a:rPr>
              <a:t>short aShort = (short)0b1010_0001_0100_0101;</a:t>
            </a:r>
          </a:p>
          <a:p>
            <a:pPr marL="55563" eaLnBrk="1" hangingPunct="1">
              <a:buFont typeface="Arial" charset="0"/>
              <a:buNone/>
              <a:defRPr/>
            </a:pPr>
            <a:endParaRPr lang="en-US" sz="1800" dirty="0">
              <a:latin typeface="Courier New" pitchFamily="49" charset="0"/>
              <a:cs typeface="Courier New" pitchFamily="49" charset="0"/>
            </a:endParaRPr>
          </a:p>
          <a:p>
            <a:pPr marL="55563" eaLnBrk="1" hangingPunct="1">
              <a:buFont typeface="Arial" charset="0"/>
              <a:buNone/>
              <a:defRPr/>
            </a:pPr>
            <a:r>
              <a:rPr lang="en-US" sz="1800" dirty="0">
                <a:latin typeface="Courier New" pitchFamily="49" charset="0"/>
                <a:cs typeface="Courier New" pitchFamily="49" charset="0"/>
              </a:rPr>
              <a:t>// Some 32-bit 'int' values:</a:t>
            </a:r>
          </a:p>
          <a:p>
            <a:pPr marL="55563" eaLnBrk="1" hangingPunct="1">
              <a:buFont typeface="Arial" charset="0"/>
              <a:buNone/>
              <a:defRPr/>
            </a:pPr>
            <a:r>
              <a:rPr lang="en-US" sz="1800" dirty="0">
                <a:latin typeface="Courier New" pitchFamily="49" charset="0"/>
                <a:cs typeface="Courier New" pitchFamily="49" charset="0"/>
              </a:rPr>
              <a:t>int anInt1 = 0b1010_0001_0100_0101_1010_0001_0100_0101;</a:t>
            </a:r>
          </a:p>
          <a:p>
            <a:pPr marL="55563" eaLnBrk="1" hangingPunct="1">
              <a:buFont typeface="Arial" charset="0"/>
              <a:buNone/>
              <a:defRPr/>
            </a:pPr>
            <a:r>
              <a:rPr lang="en-US" sz="1800" dirty="0">
                <a:latin typeface="Courier New" pitchFamily="49" charset="0"/>
                <a:cs typeface="Courier New" pitchFamily="49" charset="0"/>
              </a:rPr>
              <a:t>int anInt2 = 0b101;</a:t>
            </a:r>
          </a:p>
          <a:p>
            <a:pPr marL="55563" eaLnBrk="1" hangingPunct="1">
              <a:buFont typeface="Arial" charset="0"/>
              <a:buNone/>
              <a:defRPr/>
            </a:pPr>
            <a:r>
              <a:rPr lang="en-US" sz="1800" dirty="0">
                <a:latin typeface="Courier New" pitchFamily="49" charset="0"/>
                <a:cs typeface="Courier New" pitchFamily="49" charset="0"/>
              </a:rPr>
              <a:t>int anInt3 = 0B101; // The B can be upper or lower case.</a:t>
            </a:r>
          </a:p>
          <a:p>
            <a:pPr lvl="1" eaLnBrk="1" hangingPunct="1">
              <a:buFont typeface="Arial" charset="0"/>
              <a:buChar char="•"/>
              <a:defRPr/>
            </a:pPr>
            <a:endParaRPr lang="en-US" dirty="0"/>
          </a:p>
        </p:txBody>
      </p:sp>
    </p:spTree>
    <p:extLst>
      <p:ext uri="{BB962C8B-B14F-4D97-AF65-F5344CB8AC3E}">
        <p14:creationId xmlns:p14="http://schemas.microsoft.com/office/powerpoint/2010/main" val="24842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4038600"/>
            <a:ext cx="6553200" cy="2209800"/>
          </a:xfrm>
        </p:spPr>
        <p:txBody>
          <a:bodyPr/>
          <a:lstStyle/>
          <a:p>
            <a:pPr marL="285750" lvl="0" indent="-285750" algn="l">
              <a:buFont typeface="Wingdings" panose="05000000000000000000" pitchFamily="2" charset="2"/>
              <a:buChar char="ü"/>
            </a:pPr>
            <a:r>
              <a:rPr lang="en-US" sz="1800" b="1" dirty="0"/>
              <a:t>Language Fundamentals (8 Hrs.)</a:t>
            </a:r>
            <a:br>
              <a:rPr lang="en-IN" sz="1800" b="1" dirty="0"/>
            </a:br>
            <a:r>
              <a:rPr lang="en-US" sz="1800" dirty="0">
                <a:solidFill>
                  <a:schemeClr val="tx1"/>
                </a:solidFill>
              </a:rPr>
              <a:t>Introduction to Java Platforms</a:t>
            </a:r>
            <a:br>
              <a:rPr lang="en-IN" sz="1800" dirty="0">
                <a:solidFill>
                  <a:schemeClr val="tx1"/>
                </a:solidFill>
              </a:rPr>
            </a:br>
            <a:r>
              <a:rPr lang="en-US" sz="1800" dirty="0">
                <a:solidFill>
                  <a:schemeClr val="tx1"/>
                </a:solidFill>
              </a:rPr>
              <a:t>Variables, Methods and Data Types</a:t>
            </a:r>
            <a:br>
              <a:rPr lang="en-IN" sz="1800" dirty="0">
                <a:solidFill>
                  <a:schemeClr val="tx1"/>
                </a:solidFill>
              </a:rPr>
            </a:br>
            <a:r>
              <a:rPr lang="en-US" sz="1800" dirty="0">
                <a:solidFill>
                  <a:schemeClr val="tx1"/>
                </a:solidFill>
              </a:rPr>
              <a:t>Operators, Control Structures</a:t>
            </a:r>
            <a:br>
              <a:rPr lang="en-IN" sz="1800" dirty="0">
                <a:solidFill>
                  <a:schemeClr val="tx1"/>
                </a:solidFill>
              </a:rPr>
            </a:br>
            <a:r>
              <a:rPr lang="en-US" sz="1800" dirty="0">
                <a:solidFill>
                  <a:schemeClr val="tx1"/>
                </a:solidFill>
              </a:rPr>
              <a:t>Arrays, Arguments</a:t>
            </a:r>
            <a:br>
              <a:rPr lang="en-IN" sz="1800" dirty="0">
                <a:solidFill>
                  <a:schemeClr val="tx1"/>
                </a:solidFill>
              </a:rPr>
            </a:br>
            <a:r>
              <a:rPr lang="en-US" sz="1800" dirty="0">
                <a:solidFill>
                  <a:schemeClr val="tx1"/>
                </a:solidFill>
              </a:rPr>
              <a:t>Access Specifiers</a:t>
            </a:r>
            <a:br>
              <a:rPr lang="en-IN" sz="1800" dirty="0">
                <a:solidFill>
                  <a:schemeClr val="tx1"/>
                </a:solidFill>
              </a:rPr>
            </a:br>
            <a:r>
              <a:rPr lang="en-US" sz="1800" dirty="0">
                <a:solidFill>
                  <a:schemeClr val="tx1"/>
                </a:solidFill>
              </a:rPr>
              <a:t>Command line</a:t>
            </a:r>
            <a:br>
              <a:rPr lang="en-IN" sz="1800" dirty="0">
                <a:solidFill>
                  <a:schemeClr val="tx1"/>
                </a:solidFill>
              </a:rPr>
            </a:br>
            <a:r>
              <a:rPr lang="en-US" sz="1800" dirty="0">
                <a:solidFill>
                  <a:schemeClr val="tx1"/>
                </a:solidFill>
              </a:rPr>
              <a:t>Classes and Objects</a:t>
            </a:r>
            <a:br>
              <a:rPr lang="en-IN" sz="1800" dirty="0">
                <a:solidFill>
                  <a:schemeClr val="tx1"/>
                </a:solidFill>
              </a:rPr>
            </a:br>
            <a:r>
              <a:rPr lang="en-US" sz="1800" dirty="0">
                <a:solidFill>
                  <a:schemeClr val="tx1"/>
                </a:solidFill>
              </a:rPr>
              <a:t>Scanner Class</a:t>
            </a:r>
            <a:br>
              <a:rPr lang="en-IN" sz="1800" dirty="0">
                <a:solidFill>
                  <a:schemeClr val="tx1"/>
                </a:solidFill>
              </a:rPr>
            </a:br>
            <a:r>
              <a:rPr lang="en-US" sz="1800" dirty="0">
                <a:solidFill>
                  <a:schemeClr val="tx1"/>
                </a:solidFill>
              </a:rPr>
              <a:t>Packages</a:t>
            </a:r>
            <a:br>
              <a:rPr lang="en-IN" sz="1800" dirty="0">
                <a:solidFill>
                  <a:schemeClr val="tx1"/>
                </a:solidFill>
              </a:rPr>
            </a:br>
            <a:endParaRPr lang="en-IN" sz="1600" dirty="0">
              <a:solidFill>
                <a:schemeClr val="tx1"/>
              </a:solidFill>
            </a:endParaRPr>
          </a:p>
        </p:txBody>
      </p:sp>
      <p:pic>
        <p:nvPicPr>
          <p:cNvPr id="3" name="Picture 4" descr="Duke-with-Dart.gif">
            <a:extLst>
              <a:ext uri="{FF2B5EF4-FFF2-40B4-BE49-F238E27FC236}">
                <a16:creationId xmlns:a16="http://schemas.microsoft.com/office/drawing/2014/main" id="{A0B427A2-9130-40DA-BDB3-3B21626B3D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954588"/>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97418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180C95DC-D5AA-4080-B898-DACAF02574B8}"/>
              </a:ext>
            </a:extLst>
          </p:cNvPr>
          <p:cNvSpPr>
            <a:spLocks noChangeArrowheads="1"/>
          </p:cNvSpPr>
          <p:nvPr/>
        </p:nvSpPr>
        <p:spPr bwMode="auto">
          <a:xfrm>
            <a:off x="533400" y="1066800"/>
            <a:ext cx="8305800" cy="5257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16387" name="Title 1">
            <a:extLst>
              <a:ext uri="{FF2B5EF4-FFF2-40B4-BE49-F238E27FC236}">
                <a16:creationId xmlns:a16="http://schemas.microsoft.com/office/drawing/2014/main" id="{67829098-DD63-49F7-A017-B9B3BD1187F7}"/>
              </a:ext>
            </a:extLst>
          </p:cNvPr>
          <p:cNvSpPr>
            <a:spLocks noGrp="1"/>
          </p:cNvSpPr>
          <p:nvPr>
            <p:ph type="title"/>
          </p:nvPr>
        </p:nvSpPr>
        <p:spPr/>
        <p:txBody>
          <a:bodyPr/>
          <a:lstStyle/>
          <a:p>
            <a:pPr eaLnBrk="1" hangingPunct="1"/>
            <a:r>
              <a:rPr lang="en-US" altLang="en-US"/>
              <a:t>Strings</a:t>
            </a:r>
          </a:p>
        </p:txBody>
      </p:sp>
      <p:sp>
        <p:nvSpPr>
          <p:cNvPr id="16388" name="Rectangle 26">
            <a:extLst>
              <a:ext uri="{FF2B5EF4-FFF2-40B4-BE49-F238E27FC236}">
                <a16:creationId xmlns:a16="http://schemas.microsoft.com/office/drawing/2014/main" id="{94AE074E-AC01-45CA-BD69-47E9C0BA9EBA}"/>
              </a:ext>
            </a:extLst>
          </p:cNvPr>
          <p:cNvSpPr>
            <a:spLocks noGrp="1" noChangeArrowheads="1"/>
          </p:cNvSpPr>
          <p:nvPr>
            <p:ph idx="1"/>
          </p:nvPr>
        </p:nvSpPr>
        <p:spPr/>
        <p:txBody>
          <a:bodyPr>
            <a:normAutofit lnSpcReduction="10000"/>
          </a:bodyPr>
          <a:lstStyle/>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public class Strings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public static void main(String args[]){</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char letter = 'a';</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String string1 = "Hello";</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String string2 = "World";</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String string3 =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String dontDoThis = new String ("Bad Practice");</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string3 = string1 + string2; // Concatenate strings</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System.out.println("Output: " + string3 + " " + letter);</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p:txBody>
      </p:sp>
      <p:sp>
        <p:nvSpPr>
          <p:cNvPr id="16389" name="Rectangular Callout 4">
            <a:extLst>
              <a:ext uri="{FF2B5EF4-FFF2-40B4-BE49-F238E27FC236}">
                <a16:creationId xmlns:a16="http://schemas.microsoft.com/office/drawing/2014/main" id="{E3D5BE64-435B-453D-8365-37872E23B175}"/>
              </a:ext>
            </a:extLst>
          </p:cNvPr>
          <p:cNvSpPr>
            <a:spLocks noChangeArrowheads="1"/>
          </p:cNvSpPr>
          <p:nvPr/>
        </p:nvSpPr>
        <p:spPr bwMode="auto">
          <a:xfrm>
            <a:off x="5867400" y="2862263"/>
            <a:ext cx="2057400" cy="523875"/>
          </a:xfrm>
          <a:prstGeom prst="wedgeRectCallout">
            <a:avLst>
              <a:gd name="adj1" fmla="val -31782"/>
              <a:gd name="adj2" fmla="val 124426"/>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pPr>
            <a:r>
              <a:rPr lang="en-US" altLang="en-US" sz="1400"/>
              <a:t>String literals are also String objects.</a:t>
            </a:r>
          </a:p>
        </p:txBody>
      </p:sp>
    </p:spTree>
    <p:extLst>
      <p:ext uri="{BB962C8B-B14F-4D97-AF65-F5344CB8AC3E}">
        <p14:creationId xmlns:p14="http://schemas.microsoft.com/office/powerpoint/2010/main" val="145126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2E4836B3-91FB-42C9-89ED-DF3CBBC9D35C}"/>
              </a:ext>
            </a:extLst>
          </p:cNvPr>
          <p:cNvSpPr>
            <a:spLocks noChangeArrowheads="1"/>
          </p:cNvSpPr>
          <p:nvPr/>
        </p:nvSpPr>
        <p:spPr bwMode="auto">
          <a:xfrm>
            <a:off x="539750" y="1295400"/>
            <a:ext cx="7918450" cy="4876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17411" name="Title 1">
            <a:extLst>
              <a:ext uri="{FF2B5EF4-FFF2-40B4-BE49-F238E27FC236}">
                <a16:creationId xmlns:a16="http://schemas.microsoft.com/office/drawing/2014/main" id="{33BF4760-03B1-4846-B2CB-0D6928892A44}"/>
              </a:ext>
            </a:extLst>
          </p:cNvPr>
          <p:cNvSpPr>
            <a:spLocks noGrp="1"/>
          </p:cNvSpPr>
          <p:nvPr>
            <p:ph type="title"/>
          </p:nvPr>
        </p:nvSpPr>
        <p:spPr/>
        <p:txBody>
          <a:bodyPr/>
          <a:lstStyle/>
          <a:p>
            <a:pPr eaLnBrk="1" hangingPunct="1"/>
            <a:r>
              <a:rPr lang="en-US" altLang="en-US"/>
              <a:t>String Operations</a:t>
            </a:r>
          </a:p>
        </p:txBody>
      </p:sp>
      <p:sp>
        <p:nvSpPr>
          <p:cNvPr id="17412" name="Rectangle 26">
            <a:extLst>
              <a:ext uri="{FF2B5EF4-FFF2-40B4-BE49-F238E27FC236}">
                <a16:creationId xmlns:a16="http://schemas.microsoft.com/office/drawing/2014/main" id="{77662A2E-5EE3-4AC3-A089-99F18BC637E1}"/>
              </a:ext>
            </a:extLst>
          </p:cNvPr>
          <p:cNvSpPr>
            <a:spLocks noGrp="1" noChangeArrowheads="1"/>
          </p:cNvSpPr>
          <p:nvPr>
            <p:ph idx="1"/>
          </p:nvPr>
        </p:nvSpPr>
        <p:spPr/>
        <p:txBody>
          <a:bodyPr/>
          <a:lstStyle/>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public class StringOperations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public static void main(String arg[]){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String string2 = "World";</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String string3 =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string3 = "Hello".concat(string2);</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System.out.println("string3: " + string3);</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 Get length</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System.out.println("Length: " + string1.length());</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 Get SubString</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System.out.println("Sub: " + string3.substring(0, 5));</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 Uppercase</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System.out.println("Upper: " + string3.toUpperCase());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a:t>
            </a:r>
          </a:p>
        </p:txBody>
      </p:sp>
      <p:sp>
        <p:nvSpPr>
          <p:cNvPr id="17413" name="Rectangular Callout 4">
            <a:extLst>
              <a:ext uri="{FF2B5EF4-FFF2-40B4-BE49-F238E27FC236}">
                <a16:creationId xmlns:a16="http://schemas.microsoft.com/office/drawing/2014/main" id="{61673C14-3053-4762-BBF8-30ABA5D2330D}"/>
              </a:ext>
            </a:extLst>
          </p:cNvPr>
          <p:cNvSpPr>
            <a:spLocks noChangeArrowheads="1"/>
          </p:cNvSpPr>
          <p:nvPr/>
        </p:nvSpPr>
        <p:spPr bwMode="auto">
          <a:xfrm>
            <a:off x="5715000" y="1503363"/>
            <a:ext cx="1905000" cy="955675"/>
          </a:xfrm>
          <a:prstGeom prst="wedgeRectCallout">
            <a:avLst>
              <a:gd name="adj1" fmla="val -158241"/>
              <a:gd name="adj2" fmla="val 70537"/>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pPr>
            <a:r>
              <a:rPr lang="en-US" altLang="en-US" sz="1400"/>
              <a:t>String literals are automatically created as String objects if necessary.</a:t>
            </a:r>
          </a:p>
        </p:txBody>
      </p:sp>
    </p:spTree>
    <p:extLst>
      <p:ext uri="{BB962C8B-B14F-4D97-AF65-F5344CB8AC3E}">
        <p14:creationId xmlns:p14="http://schemas.microsoft.com/office/powerpoint/2010/main" val="273887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E309445-2140-4AED-84A0-89A157F1E06E}"/>
              </a:ext>
            </a:extLst>
          </p:cNvPr>
          <p:cNvSpPr>
            <a:spLocks noGrp="1"/>
          </p:cNvSpPr>
          <p:nvPr>
            <p:ph type="title"/>
          </p:nvPr>
        </p:nvSpPr>
        <p:spPr/>
        <p:txBody>
          <a:bodyPr/>
          <a:lstStyle/>
          <a:p>
            <a:pPr eaLnBrk="1" hangingPunct="1"/>
            <a:r>
              <a:rPr lang="en-US" altLang="en-US"/>
              <a:t>Operators</a:t>
            </a:r>
          </a:p>
        </p:txBody>
      </p:sp>
      <p:sp>
        <p:nvSpPr>
          <p:cNvPr id="15363" name="Content Placeholder 5">
            <a:extLst>
              <a:ext uri="{FF2B5EF4-FFF2-40B4-BE49-F238E27FC236}">
                <a16:creationId xmlns:a16="http://schemas.microsoft.com/office/drawing/2014/main" id="{C043DBA6-5997-4417-BDB9-570DB7A19209}"/>
              </a:ext>
            </a:extLst>
          </p:cNvPr>
          <p:cNvSpPr>
            <a:spLocks noGrp="1"/>
          </p:cNvSpPr>
          <p:nvPr>
            <p:ph idx="1"/>
          </p:nvPr>
        </p:nvSpPr>
        <p:spPr/>
        <p:txBody>
          <a:bodyPr>
            <a:normAutofit/>
          </a:bodyPr>
          <a:lstStyle/>
          <a:p>
            <a:pPr lvl="1" eaLnBrk="1" hangingPunct="1"/>
            <a:r>
              <a:rPr lang="en-US" altLang="en-US"/>
              <a:t>Simple assignment operator</a:t>
            </a:r>
          </a:p>
          <a:p>
            <a:pPr lvl="2" eaLnBrk="1" hangingPunct="1">
              <a:buFont typeface="Arial" panose="020B0604020202020204" pitchFamily="34" charset="0"/>
              <a:buNone/>
            </a:pPr>
            <a:r>
              <a:rPr lang="en-US" altLang="en-US" sz="1800"/>
              <a:t>= 	Simple assignment operator</a:t>
            </a:r>
          </a:p>
          <a:p>
            <a:pPr lvl="1" eaLnBrk="1" hangingPunct="1"/>
            <a:r>
              <a:rPr lang="en-US" altLang="en-US"/>
              <a:t>Arithmetic operators</a:t>
            </a:r>
          </a:p>
          <a:p>
            <a:pPr lvl="2" eaLnBrk="1" hangingPunct="1">
              <a:buFont typeface="Arial" panose="020B0604020202020204" pitchFamily="34" charset="0"/>
              <a:buNone/>
            </a:pPr>
            <a:r>
              <a:rPr lang="en-US" altLang="en-US" sz="1800"/>
              <a:t>+ 	Additive operator (also used for String concatenation) </a:t>
            </a:r>
          </a:p>
          <a:p>
            <a:pPr lvl="2" eaLnBrk="1" hangingPunct="1">
              <a:buFont typeface="Arial" panose="020B0604020202020204" pitchFamily="34" charset="0"/>
              <a:buNone/>
            </a:pPr>
            <a:r>
              <a:rPr lang="en-US" altLang="en-US" sz="1800"/>
              <a:t>– 	Subtraction operator </a:t>
            </a:r>
          </a:p>
          <a:p>
            <a:pPr lvl="2" eaLnBrk="1" hangingPunct="1">
              <a:buFont typeface="Arial" panose="020B0604020202020204" pitchFamily="34" charset="0"/>
              <a:buNone/>
            </a:pPr>
            <a:r>
              <a:rPr lang="en-US" altLang="en-US" sz="1800"/>
              <a:t>* 	Multiplication operator</a:t>
            </a:r>
          </a:p>
          <a:p>
            <a:pPr lvl="2" eaLnBrk="1" hangingPunct="1">
              <a:buFont typeface="Arial" panose="020B0604020202020204" pitchFamily="34" charset="0"/>
              <a:buNone/>
            </a:pPr>
            <a:r>
              <a:rPr lang="en-US" altLang="en-US" sz="1800"/>
              <a:t> / 	Division operator </a:t>
            </a:r>
          </a:p>
          <a:p>
            <a:pPr lvl="2" eaLnBrk="1" hangingPunct="1">
              <a:buFont typeface="Arial" panose="020B0604020202020204" pitchFamily="34" charset="0"/>
              <a:buNone/>
            </a:pPr>
            <a:r>
              <a:rPr lang="en-US" altLang="en-US" sz="1800"/>
              <a:t>% 	Remainder operator </a:t>
            </a:r>
          </a:p>
          <a:p>
            <a:pPr lvl="1" eaLnBrk="1" hangingPunct="1"/>
            <a:r>
              <a:rPr lang="en-US" altLang="en-US"/>
              <a:t>Unary operators</a:t>
            </a:r>
          </a:p>
          <a:p>
            <a:pPr lvl="2" eaLnBrk="1" hangingPunct="1">
              <a:buFont typeface="Arial" panose="020B0604020202020204" pitchFamily="34" charset="0"/>
              <a:buNone/>
            </a:pPr>
            <a:r>
              <a:rPr lang="en-US" altLang="en-US" sz="1800"/>
              <a:t>+ 	Unary plus operator; indicates positive</a:t>
            </a:r>
          </a:p>
          <a:p>
            <a:pPr lvl="2" eaLnBrk="1" hangingPunct="1">
              <a:buFont typeface="Arial" panose="020B0604020202020204" pitchFamily="34" charset="0"/>
              <a:buNone/>
            </a:pPr>
            <a:r>
              <a:rPr lang="en-US" altLang="en-US" sz="1800"/>
              <a:t>– 	Unary minus operator; negates an expression </a:t>
            </a:r>
          </a:p>
          <a:p>
            <a:pPr lvl="2" eaLnBrk="1" hangingPunct="1">
              <a:buFont typeface="Arial" panose="020B0604020202020204" pitchFamily="34" charset="0"/>
              <a:buNone/>
            </a:pPr>
            <a:r>
              <a:rPr lang="en-US" altLang="en-US" sz="1800"/>
              <a:t>++ 	Increment operator; increments a value by 1 </a:t>
            </a:r>
          </a:p>
          <a:p>
            <a:pPr lvl="2" eaLnBrk="1" hangingPunct="1">
              <a:buFont typeface="Arial" panose="020B0604020202020204" pitchFamily="34" charset="0"/>
              <a:buNone/>
            </a:pPr>
            <a:r>
              <a:rPr lang="en-US" altLang="en-US" sz="1800"/>
              <a:t>-- 	Decrement operator; decrements a value by 1 </a:t>
            </a:r>
          </a:p>
          <a:p>
            <a:pPr lvl="2" eaLnBrk="1" hangingPunct="1">
              <a:buFont typeface="Arial" panose="020B0604020202020204" pitchFamily="34" charset="0"/>
              <a:buNone/>
            </a:pPr>
            <a:r>
              <a:rPr lang="en-US" altLang="en-US" sz="1800"/>
              <a:t>! 	Logical complement operator; inverts the value of a boolean</a:t>
            </a:r>
          </a:p>
        </p:txBody>
      </p:sp>
    </p:spTree>
    <p:extLst>
      <p:ext uri="{BB962C8B-B14F-4D97-AF65-F5344CB8AC3E}">
        <p14:creationId xmlns:p14="http://schemas.microsoft.com/office/powerpoint/2010/main" val="1994945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F4215734-2FED-441D-A632-1B27D59A78A1}"/>
              </a:ext>
            </a:extLst>
          </p:cNvPr>
          <p:cNvSpPr>
            <a:spLocks noChangeArrowheads="1"/>
          </p:cNvSpPr>
          <p:nvPr/>
        </p:nvSpPr>
        <p:spPr bwMode="auto">
          <a:xfrm>
            <a:off x="533400" y="1066800"/>
            <a:ext cx="7918450" cy="5029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18435" name="Title 1">
            <a:extLst>
              <a:ext uri="{FF2B5EF4-FFF2-40B4-BE49-F238E27FC236}">
                <a16:creationId xmlns:a16="http://schemas.microsoft.com/office/drawing/2014/main" id="{B9F781A5-CACF-4FFD-99A3-3F93D933F6D9}"/>
              </a:ext>
            </a:extLst>
          </p:cNvPr>
          <p:cNvSpPr>
            <a:spLocks noGrp="1"/>
          </p:cNvSpPr>
          <p:nvPr>
            <p:ph type="title"/>
          </p:nvPr>
        </p:nvSpPr>
        <p:spPr/>
        <p:txBody>
          <a:bodyPr/>
          <a:lstStyle/>
          <a:p>
            <a:pPr eaLnBrk="1" hangingPunct="1"/>
            <a:r>
              <a:rPr lang="en-US" altLang="en-US">
                <a:latin typeface="Courier New" panose="02070309020205020404" pitchFamily="49" charset="0"/>
                <a:cs typeface="Courier New" panose="02070309020205020404" pitchFamily="49" charset="0"/>
              </a:rPr>
              <a:t>if</a:t>
            </a:r>
            <a:r>
              <a:rPr lang="en-US" altLang="en-US"/>
              <a:t> </a:t>
            </a:r>
            <a:r>
              <a:rPr lang="en-US" altLang="en-US">
                <a:latin typeface="Courier New" panose="02070309020205020404" pitchFamily="49" charset="0"/>
                <a:cs typeface="Courier New" panose="02070309020205020404" pitchFamily="49" charset="0"/>
              </a:rPr>
              <a:t>else</a:t>
            </a:r>
            <a:r>
              <a:rPr lang="en-US" altLang="en-US"/>
              <a:t> </a:t>
            </a:r>
          </a:p>
        </p:txBody>
      </p:sp>
      <p:sp>
        <p:nvSpPr>
          <p:cNvPr id="18436" name="Rectangle 26">
            <a:extLst>
              <a:ext uri="{FF2B5EF4-FFF2-40B4-BE49-F238E27FC236}">
                <a16:creationId xmlns:a16="http://schemas.microsoft.com/office/drawing/2014/main" id="{3937B9CE-DC13-4966-9618-2DA9EA760693}"/>
              </a:ext>
            </a:extLst>
          </p:cNvPr>
          <p:cNvSpPr>
            <a:spLocks noGrp="1" noChangeArrowheads="1"/>
          </p:cNvSpPr>
          <p:nvPr>
            <p:ph idx="1"/>
          </p:nvPr>
        </p:nvSpPr>
        <p:spPr/>
        <p:txBody>
          <a:bodyPr/>
          <a:lstStyle/>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public class IfElse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public static void main(String args[]){</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long a = 1;</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long b = 2;</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if (a == b){</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System.out.println("True");</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 else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System.out.println("False");</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8310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A1696E9-145F-4C7E-AF62-F162D158A5AC}"/>
              </a:ext>
            </a:extLst>
          </p:cNvPr>
          <p:cNvSpPr>
            <a:spLocks noGrp="1"/>
          </p:cNvSpPr>
          <p:nvPr>
            <p:ph type="title"/>
          </p:nvPr>
        </p:nvSpPr>
        <p:spPr/>
        <p:txBody>
          <a:bodyPr/>
          <a:lstStyle/>
          <a:p>
            <a:pPr eaLnBrk="1" hangingPunct="1"/>
            <a:r>
              <a:rPr lang="en-US" altLang="en-US"/>
              <a:t>Logical Operators</a:t>
            </a:r>
          </a:p>
        </p:txBody>
      </p:sp>
      <p:sp>
        <p:nvSpPr>
          <p:cNvPr id="19459" name="Content Placeholder 3">
            <a:extLst>
              <a:ext uri="{FF2B5EF4-FFF2-40B4-BE49-F238E27FC236}">
                <a16:creationId xmlns:a16="http://schemas.microsoft.com/office/drawing/2014/main" id="{DEC62110-B20C-405B-8C2A-340FFE7BAA69}"/>
              </a:ext>
            </a:extLst>
          </p:cNvPr>
          <p:cNvSpPr>
            <a:spLocks noGrp="1"/>
          </p:cNvSpPr>
          <p:nvPr>
            <p:ph idx="1"/>
          </p:nvPr>
        </p:nvSpPr>
        <p:spPr/>
        <p:txBody>
          <a:bodyPr>
            <a:normAutofit/>
          </a:bodyPr>
          <a:lstStyle/>
          <a:p>
            <a:pPr lvl="1" eaLnBrk="1" hangingPunct="1"/>
            <a:r>
              <a:rPr lang="en-US" altLang="en-US"/>
              <a:t>Equality and relational operators</a:t>
            </a:r>
          </a:p>
          <a:p>
            <a:pPr lvl="2" eaLnBrk="1" hangingPunct="1">
              <a:buFont typeface="Arial" panose="020B0604020202020204" pitchFamily="34" charset="0"/>
              <a:buNone/>
            </a:pPr>
            <a:r>
              <a:rPr lang="en-US" altLang="en-US" sz="1800"/>
              <a:t>== 		Equal to </a:t>
            </a:r>
          </a:p>
          <a:p>
            <a:pPr lvl="2" eaLnBrk="1" hangingPunct="1">
              <a:buFont typeface="Arial" panose="020B0604020202020204" pitchFamily="34" charset="0"/>
              <a:buNone/>
            </a:pPr>
            <a:r>
              <a:rPr lang="en-US" altLang="en-US" sz="1800"/>
              <a:t>!= 		Not equal to </a:t>
            </a:r>
          </a:p>
          <a:p>
            <a:pPr lvl="2" eaLnBrk="1" hangingPunct="1">
              <a:buFont typeface="Arial" panose="020B0604020202020204" pitchFamily="34" charset="0"/>
              <a:buNone/>
            </a:pPr>
            <a:r>
              <a:rPr lang="en-US" altLang="en-US" sz="1800"/>
              <a:t>&gt; 		Greater than </a:t>
            </a:r>
          </a:p>
          <a:p>
            <a:pPr lvl="2" eaLnBrk="1" hangingPunct="1">
              <a:buFont typeface="Arial" panose="020B0604020202020204" pitchFamily="34" charset="0"/>
              <a:buNone/>
            </a:pPr>
            <a:r>
              <a:rPr lang="en-US" altLang="en-US" sz="1800"/>
              <a:t>&gt;= 		Greater than or equal to </a:t>
            </a:r>
          </a:p>
          <a:p>
            <a:pPr lvl="2" eaLnBrk="1" hangingPunct="1">
              <a:buFont typeface="Arial" panose="020B0604020202020204" pitchFamily="34" charset="0"/>
              <a:buNone/>
            </a:pPr>
            <a:r>
              <a:rPr lang="en-US" altLang="en-US" sz="1800"/>
              <a:t>&lt; 		Less than </a:t>
            </a:r>
          </a:p>
          <a:p>
            <a:pPr lvl="2" eaLnBrk="1" hangingPunct="1">
              <a:buFont typeface="Arial" panose="020B0604020202020204" pitchFamily="34" charset="0"/>
              <a:buNone/>
            </a:pPr>
            <a:r>
              <a:rPr lang="en-US" altLang="en-US" sz="1800"/>
              <a:t>&lt;= 		Less than or equal to </a:t>
            </a:r>
          </a:p>
          <a:p>
            <a:pPr lvl="1" eaLnBrk="1" hangingPunct="1"/>
            <a:r>
              <a:rPr lang="en-US" altLang="en-US"/>
              <a:t>Conditional operators</a:t>
            </a:r>
          </a:p>
          <a:p>
            <a:pPr lvl="2" eaLnBrk="1" hangingPunct="1">
              <a:buFont typeface="Arial" panose="020B0604020202020204" pitchFamily="34" charset="0"/>
              <a:buNone/>
            </a:pPr>
            <a:r>
              <a:rPr lang="en-US" altLang="en-US" sz="1800"/>
              <a:t>&amp;&amp;		Conditional-AND </a:t>
            </a:r>
          </a:p>
          <a:p>
            <a:pPr lvl="2" eaLnBrk="1" hangingPunct="1">
              <a:buFont typeface="Arial" panose="020B0604020202020204" pitchFamily="34" charset="0"/>
              <a:buNone/>
            </a:pPr>
            <a:r>
              <a:rPr lang="en-US" altLang="en-US" sz="1800"/>
              <a:t>|| 		Conditional-OR </a:t>
            </a:r>
          </a:p>
          <a:p>
            <a:pPr lvl="2" eaLnBrk="1" hangingPunct="1">
              <a:buFont typeface="Arial" panose="020B0604020202020204" pitchFamily="34" charset="0"/>
              <a:buNone/>
            </a:pPr>
            <a:r>
              <a:rPr lang="en-US" altLang="en-US" sz="1800"/>
              <a:t>?: 		Ternary (shorthand for </a:t>
            </a:r>
            <a:r>
              <a:rPr lang="en-US" altLang="en-US" sz="1800">
                <a:latin typeface="Courier New" panose="02070309020205020404" pitchFamily="49" charset="0"/>
                <a:cs typeface="Courier New" panose="02070309020205020404" pitchFamily="49" charset="0"/>
              </a:rPr>
              <a:t>if-then-else</a:t>
            </a:r>
            <a:r>
              <a:rPr lang="en-US" altLang="en-US" sz="1800"/>
              <a:t> statement) </a:t>
            </a:r>
          </a:p>
          <a:p>
            <a:pPr lvl="1" eaLnBrk="1" hangingPunct="1"/>
            <a:r>
              <a:rPr lang="en-US" altLang="en-US"/>
              <a:t>Type comparison operator</a:t>
            </a:r>
          </a:p>
          <a:p>
            <a:pPr lvl="2" eaLnBrk="1" hangingPunct="1">
              <a:buFont typeface="Arial" panose="020B0604020202020204" pitchFamily="34" charset="0"/>
              <a:buNone/>
            </a:pPr>
            <a:r>
              <a:rPr lang="en-US" altLang="en-US" sz="1800">
                <a:latin typeface="Courier New" panose="02070309020205020404" pitchFamily="49" charset="0"/>
                <a:cs typeface="Courier New" panose="02070309020205020404" pitchFamily="49" charset="0"/>
              </a:rPr>
              <a:t>instanceof</a:t>
            </a:r>
            <a:r>
              <a:rPr lang="en-US" altLang="en-US" sz="1800"/>
              <a:t> 	Compares an object to a specified type</a:t>
            </a:r>
          </a:p>
        </p:txBody>
      </p:sp>
    </p:spTree>
    <p:extLst>
      <p:ext uri="{BB962C8B-B14F-4D97-AF65-F5344CB8AC3E}">
        <p14:creationId xmlns:p14="http://schemas.microsoft.com/office/powerpoint/2010/main" val="4195264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D8E8EAB4-D670-471D-9AFE-6CBDF7FD3504}"/>
              </a:ext>
            </a:extLst>
          </p:cNvPr>
          <p:cNvSpPr>
            <a:spLocks noChangeArrowheads="1"/>
          </p:cNvSpPr>
          <p:nvPr/>
        </p:nvSpPr>
        <p:spPr bwMode="auto">
          <a:xfrm>
            <a:off x="609600" y="1154113"/>
            <a:ext cx="7924800" cy="5246687"/>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0483" name="Title 1">
            <a:extLst>
              <a:ext uri="{FF2B5EF4-FFF2-40B4-BE49-F238E27FC236}">
                <a16:creationId xmlns:a16="http://schemas.microsoft.com/office/drawing/2014/main" id="{FA8AE2CE-4BC3-4168-B6CF-C67C0648CC78}"/>
              </a:ext>
            </a:extLst>
          </p:cNvPr>
          <p:cNvSpPr>
            <a:spLocks noGrp="1"/>
          </p:cNvSpPr>
          <p:nvPr>
            <p:ph type="title"/>
          </p:nvPr>
        </p:nvSpPr>
        <p:spPr/>
        <p:txBody>
          <a:bodyPr/>
          <a:lstStyle/>
          <a:p>
            <a:pPr eaLnBrk="1" hangingPunct="1"/>
            <a:r>
              <a:rPr lang="en-US" altLang="en-US"/>
              <a:t>Arrays and </a:t>
            </a:r>
            <a:r>
              <a:rPr lang="en-US" altLang="en-US">
                <a:latin typeface="Courier New" panose="02070309020205020404" pitchFamily="49" charset="0"/>
                <a:cs typeface="Courier New" panose="02070309020205020404" pitchFamily="49" charset="0"/>
              </a:rPr>
              <a:t>for-each</a:t>
            </a:r>
            <a:r>
              <a:rPr lang="en-US" altLang="en-US"/>
              <a:t> Loop</a:t>
            </a:r>
          </a:p>
        </p:txBody>
      </p:sp>
      <p:sp>
        <p:nvSpPr>
          <p:cNvPr id="20484" name="Rectangle 26">
            <a:extLst>
              <a:ext uri="{FF2B5EF4-FFF2-40B4-BE49-F238E27FC236}">
                <a16:creationId xmlns:a16="http://schemas.microsoft.com/office/drawing/2014/main" id="{A6DFBD38-9C4A-4BED-A0BA-A4D3A37D0DE3}"/>
              </a:ext>
            </a:extLst>
          </p:cNvPr>
          <p:cNvSpPr>
            <a:spLocks noGrp="1" noChangeArrowheads="1"/>
          </p:cNvSpPr>
          <p:nvPr>
            <p:ph idx="1"/>
          </p:nvPr>
        </p:nvSpPr>
        <p:spPr>
          <a:xfrm>
            <a:off x="762000" y="1219200"/>
            <a:ext cx="8001000" cy="5181600"/>
          </a:xfrm>
        </p:spPr>
        <p:txBody>
          <a:bodyPr>
            <a:normAutofit/>
          </a:bodyPr>
          <a:lstStyle/>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public class </a:t>
            </a:r>
            <a:r>
              <a:rPr lang="en-US" altLang="en-US" sz="1400" dirty="0" err="1">
                <a:latin typeface="Courier New" panose="02070309020205020404" pitchFamily="49" charset="0"/>
                <a:cs typeface="Courier New" panose="02070309020205020404" pitchFamily="49" charset="0"/>
              </a:rPr>
              <a:t>ArrayOperations</a:t>
            </a:r>
            <a:r>
              <a:rPr lang="en-US" altLang="en-US" sz="1400" dirty="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public static void main(String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String[] names = new String[3];</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names[0] = "Blue Shirt";</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names[1] = "Red Shirt";</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names[2] = "Black Shirt";</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int</a:t>
            </a:r>
            <a:r>
              <a:rPr lang="en-US" altLang="en-US" sz="1400" dirty="0">
                <a:latin typeface="Courier New" panose="02070309020205020404" pitchFamily="49" charset="0"/>
                <a:cs typeface="Courier New" panose="02070309020205020404" pitchFamily="49" charset="0"/>
              </a:rPr>
              <a:t>[] numbers = {100, 200, 300};</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for (String </a:t>
            </a:r>
            <a:r>
              <a:rPr lang="en-US" altLang="en-US" sz="1400" dirty="0" err="1">
                <a:latin typeface="Courier New" panose="02070309020205020404" pitchFamily="49" charset="0"/>
                <a:cs typeface="Courier New" panose="02070309020205020404" pitchFamily="49" charset="0"/>
              </a:rPr>
              <a:t>name:names</a:t>
            </a:r>
            <a:r>
              <a:rPr lang="en-US" altLang="en-US" sz="1400" dirty="0">
                <a:latin typeface="Courier New" panose="02070309020205020404" pitchFamily="49" charset="0"/>
                <a:cs typeface="Courier New" panose="02070309020205020404" pitchFamily="49" charset="0"/>
              </a:rPr>
              <a:t>){</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System.out.println</a:t>
            </a:r>
            <a:r>
              <a:rPr lang="en-US" altLang="en-US" sz="1400" dirty="0">
                <a:latin typeface="Courier New" panose="02070309020205020404" pitchFamily="49" charset="0"/>
                <a:cs typeface="Courier New" panose="02070309020205020404" pitchFamily="49" charset="0"/>
              </a:rPr>
              <a:t>("Name: " + name);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for (</a:t>
            </a:r>
            <a:r>
              <a:rPr lang="en-US" altLang="en-US" sz="1400" dirty="0" err="1">
                <a:latin typeface="Courier New" panose="02070309020205020404" pitchFamily="49" charset="0"/>
                <a:cs typeface="Courier New" panose="02070309020205020404" pitchFamily="49" charset="0"/>
              </a:rPr>
              <a:t>int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number:numbers</a:t>
            </a:r>
            <a:r>
              <a:rPr lang="en-US" altLang="en-US" sz="1400" dirty="0">
                <a:latin typeface="Courier New" panose="02070309020205020404" pitchFamily="49" charset="0"/>
                <a:cs typeface="Courier New" panose="02070309020205020404" pitchFamily="49" charset="0"/>
              </a:rPr>
              <a:t>){</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System.out.println</a:t>
            </a:r>
            <a:r>
              <a:rPr lang="en-US" altLang="en-US" sz="1400" dirty="0">
                <a:latin typeface="Courier New" panose="02070309020205020404" pitchFamily="49" charset="0"/>
                <a:cs typeface="Courier New" panose="02070309020205020404" pitchFamily="49" charset="0"/>
              </a:rPr>
              <a:t>("Number: " + number);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dirty="0">
                <a:latin typeface="Courier New" panose="02070309020205020404" pitchFamily="49" charset="0"/>
                <a:cs typeface="Courier New" panose="02070309020205020404" pitchFamily="49" charset="0"/>
              </a:rPr>
              <a:t> }</a:t>
            </a:r>
          </a:p>
        </p:txBody>
      </p:sp>
      <p:sp>
        <p:nvSpPr>
          <p:cNvPr id="20485" name="Rectangular Callout 4">
            <a:extLst>
              <a:ext uri="{FF2B5EF4-FFF2-40B4-BE49-F238E27FC236}">
                <a16:creationId xmlns:a16="http://schemas.microsoft.com/office/drawing/2014/main" id="{B126FFA9-091B-441E-8A76-F165D85333FE}"/>
              </a:ext>
            </a:extLst>
          </p:cNvPr>
          <p:cNvSpPr>
            <a:spLocks noChangeArrowheads="1"/>
          </p:cNvSpPr>
          <p:nvPr/>
        </p:nvSpPr>
        <p:spPr bwMode="auto">
          <a:xfrm>
            <a:off x="5029200" y="2667000"/>
            <a:ext cx="1828800" cy="762000"/>
          </a:xfrm>
          <a:prstGeom prst="wedgeRectCallout">
            <a:avLst>
              <a:gd name="adj1" fmla="val -146338"/>
              <a:gd name="adj2" fmla="val 58440"/>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en-US" sz="1400"/>
              <a:t>Arrays are objects. Array objects have a final field length.</a:t>
            </a:r>
          </a:p>
        </p:txBody>
      </p:sp>
    </p:spTree>
    <p:extLst>
      <p:ext uri="{BB962C8B-B14F-4D97-AF65-F5344CB8AC3E}">
        <p14:creationId xmlns:p14="http://schemas.microsoft.com/office/powerpoint/2010/main" val="2876160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52E74A59-587D-4DAC-95ED-19E018C8D743}"/>
              </a:ext>
            </a:extLst>
          </p:cNvPr>
          <p:cNvSpPr>
            <a:spLocks noChangeArrowheads="1"/>
          </p:cNvSpPr>
          <p:nvPr/>
        </p:nvSpPr>
        <p:spPr bwMode="auto">
          <a:xfrm>
            <a:off x="457200" y="1219200"/>
            <a:ext cx="8077200" cy="3733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1507" name="Title 1">
            <a:extLst>
              <a:ext uri="{FF2B5EF4-FFF2-40B4-BE49-F238E27FC236}">
                <a16:creationId xmlns:a16="http://schemas.microsoft.com/office/drawing/2014/main" id="{AF7B501C-D6E9-4A5C-94FF-EDAC0B4D12A0}"/>
              </a:ext>
            </a:extLst>
          </p:cNvPr>
          <p:cNvSpPr>
            <a:spLocks noGrp="1"/>
          </p:cNvSpPr>
          <p:nvPr>
            <p:ph type="title"/>
          </p:nvPr>
        </p:nvSpPr>
        <p:spPr/>
        <p:txBody>
          <a:bodyPr/>
          <a:lstStyle/>
          <a:p>
            <a:pPr eaLnBrk="1" hangingPunct="1"/>
            <a:r>
              <a:rPr lang="en-US" altLang="en-US">
                <a:latin typeface="Courier New" panose="02070309020205020404" pitchFamily="49" charset="0"/>
                <a:cs typeface="Courier New" panose="02070309020205020404" pitchFamily="49" charset="0"/>
              </a:rPr>
              <a:t>for</a:t>
            </a:r>
            <a:r>
              <a:rPr lang="en-US" altLang="en-US"/>
              <a:t> Loop</a:t>
            </a:r>
          </a:p>
        </p:txBody>
      </p:sp>
      <p:sp>
        <p:nvSpPr>
          <p:cNvPr id="21508" name="Rectangle 26">
            <a:extLst>
              <a:ext uri="{FF2B5EF4-FFF2-40B4-BE49-F238E27FC236}">
                <a16:creationId xmlns:a16="http://schemas.microsoft.com/office/drawing/2014/main" id="{EC4D1087-0E06-4FD5-9A3C-7D41A4814939}"/>
              </a:ext>
            </a:extLst>
          </p:cNvPr>
          <p:cNvSpPr>
            <a:spLocks noGrp="1" noChangeArrowheads="1"/>
          </p:cNvSpPr>
          <p:nvPr>
            <p:ph idx="1"/>
          </p:nvPr>
        </p:nvSpPr>
        <p:spPr/>
        <p:txBody>
          <a:bodyPr/>
          <a:lstStyle/>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public class ForLoop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public static void main(String args[]){</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for (int i = 0; i &lt; 9;  i++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System.out.println("i: " + i);</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        </a:t>
            </a:r>
          </a:p>
          <a:p>
            <a:pPr eaLnBrk="1" hangingPunct="1">
              <a:buSzPts val="1800"/>
              <a:buFont typeface="Courier New" panose="02070309020205020404" pitchFamily="49" charset="0"/>
              <a:buAutoNum type="arabicPlain"/>
            </a:pPr>
            <a:r>
              <a:rPr lang="en-US" altLang="en-US" sz="18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66283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656D0816-A61C-4DF2-B05E-178E0CE4FE9C}"/>
              </a:ext>
            </a:extLst>
          </p:cNvPr>
          <p:cNvSpPr>
            <a:spLocks noChangeArrowheads="1"/>
          </p:cNvSpPr>
          <p:nvPr/>
        </p:nvSpPr>
        <p:spPr bwMode="auto">
          <a:xfrm>
            <a:off x="609600" y="1371600"/>
            <a:ext cx="8077200" cy="4724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2531" name="Title 1">
            <a:extLst>
              <a:ext uri="{FF2B5EF4-FFF2-40B4-BE49-F238E27FC236}">
                <a16:creationId xmlns:a16="http://schemas.microsoft.com/office/drawing/2014/main" id="{A6D0823C-F392-4205-92AF-59A2BB0E4E95}"/>
              </a:ext>
            </a:extLst>
          </p:cNvPr>
          <p:cNvSpPr>
            <a:spLocks noGrp="1"/>
          </p:cNvSpPr>
          <p:nvPr>
            <p:ph type="title"/>
          </p:nvPr>
        </p:nvSpPr>
        <p:spPr/>
        <p:txBody>
          <a:bodyPr/>
          <a:lstStyle/>
          <a:p>
            <a:pPr eaLnBrk="1" hangingPunct="1"/>
            <a:r>
              <a:rPr lang="en-US" altLang="en-US">
                <a:latin typeface="Courier New" panose="02070309020205020404" pitchFamily="49" charset="0"/>
                <a:cs typeface="Courier New" panose="02070309020205020404" pitchFamily="49" charset="0"/>
              </a:rPr>
              <a:t>while</a:t>
            </a:r>
            <a:r>
              <a:rPr lang="en-US" altLang="en-US"/>
              <a:t> Loop</a:t>
            </a:r>
          </a:p>
        </p:txBody>
      </p:sp>
      <p:sp>
        <p:nvSpPr>
          <p:cNvPr id="22532" name="Rectangle 26">
            <a:extLst>
              <a:ext uri="{FF2B5EF4-FFF2-40B4-BE49-F238E27FC236}">
                <a16:creationId xmlns:a16="http://schemas.microsoft.com/office/drawing/2014/main" id="{C543B6BE-2FC3-4CC2-8E99-C9E796CCB6C1}"/>
              </a:ext>
            </a:extLst>
          </p:cNvPr>
          <p:cNvSpPr>
            <a:spLocks noGrp="1" noChangeArrowheads="1"/>
          </p:cNvSpPr>
          <p:nvPr>
            <p:ph idx="1"/>
          </p:nvPr>
        </p:nvSpPr>
        <p:spPr>
          <a:xfrm>
            <a:off x="609600" y="1371600"/>
            <a:ext cx="8077200" cy="5029200"/>
          </a:xfrm>
        </p:spPr>
        <p:txBody>
          <a:bodyPr/>
          <a:lstStyle/>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public class </a:t>
            </a:r>
            <a:r>
              <a:rPr lang="en-US" altLang="en-US" sz="1800" dirty="0" err="1">
                <a:latin typeface="Courier New" panose="02070309020205020404" pitchFamily="49" charset="0"/>
                <a:cs typeface="Courier New" panose="02070309020205020404" pitchFamily="49" charset="0"/>
              </a:rPr>
              <a:t>WhileLoop</a:t>
            </a: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public static void main(String </a:t>
            </a:r>
            <a:r>
              <a:rPr lang="en-US" altLang="en-US" sz="1800" dirty="0" err="1">
                <a:latin typeface="Courier New" panose="02070309020205020404" pitchFamily="49" charset="0"/>
                <a:cs typeface="Courier New" panose="02070309020205020404" pitchFamily="49" charset="0"/>
              </a:rPr>
              <a:t>args</a:t>
            </a:r>
            <a:r>
              <a:rPr lang="en-US" altLang="en-US" sz="1800" dirty="0">
                <a:latin typeface="Courier New" panose="02070309020205020404" pitchFamily="49" charset="0"/>
                <a:cs typeface="Courier New" panose="02070309020205020404" pitchFamily="49" charset="0"/>
              </a:rPr>
              <a:t>[]){</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0;</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numbers = {100, 200, 300};</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while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&lt; </a:t>
            </a:r>
            <a:r>
              <a:rPr lang="en-US" altLang="en-US" sz="1800" dirty="0" err="1">
                <a:latin typeface="Courier New" panose="02070309020205020404" pitchFamily="49" charset="0"/>
                <a:cs typeface="Courier New" panose="02070309020205020404" pitchFamily="49" charset="0"/>
              </a:rPr>
              <a:t>numbers.length</a:t>
            </a: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System.out.println</a:t>
            </a:r>
            <a:r>
              <a:rPr lang="en-US" altLang="en-US" sz="1800" dirty="0">
                <a:latin typeface="Courier New" panose="02070309020205020404" pitchFamily="49" charset="0"/>
                <a:cs typeface="Courier New" panose="02070309020205020404" pitchFamily="49" charset="0"/>
              </a:rPr>
              <a:t>("Number: " + numbers[</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786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C2B8026E-303F-4C78-8B18-FE1F6DE536FC}"/>
              </a:ext>
            </a:extLst>
          </p:cNvPr>
          <p:cNvSpPr>
            <a:spLocks noChangeArrowheads="1"/>
          </p:cNvSpPr>
          <p:nvPr/>
        </p:nvSpPr>
        <p:spPr bwMode="auto">
          <a:xfrm>
            <a:off x="533400" y="1203325"/>
            <a:ext cx="7924800" cy="5121275"/>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3555" name="Title 1">
            <a:extLst>
              <a:ext uri="{FF2B5EF4-FFF2-40B4-BE49-F238E27FC236}">
                <a16:creationId xmlns:a16="http://schemas.microsoft.com/office/drawing/2014/main" id="{97A7D2AE-C208-47DE-BB5C-05AECDB148CF}"/>
              </a:ext>
            </a:extLst>
          </p:cNvPr>
          <p:cNvSpPr>
            <a:spLocks noGrp="1"/>
          </p:cNvSpPr>
          <p:nvPr>
            <p:ph type="title"/>
          </p:nvPr>
        </p:nvSpPr>
        <p:spPr/>
        <p:txBody>
          <a:bodyPr/>
          <a:lstStyle/>
          <a:p>
            <a:pPr eaLnBrk="1" hangingPunct="1"/>
            <a:r>
              <a:rPr lang="en-US" altLang="en-US"/>
              <a:t>String </a:t>
            </a:r>
            <a:r>
              <a:rPr lang="en-US" altLang="en-US">
                <a:latin typeface="Courier New" panose="02070309020205020404" pitchFamily="49" charset="0"/>
                <a:cs typeface="Courier New" panose="02070309020205020404" pitchFamily="49" charset="0"/>
              </a:rPr>
              <a:t>switch</a:t>
            </a:r>
            <a:r>
              <a:rPr lang="en-US" altLang="en-US"/>
              <a:t> Statement</a:t>
            </a:r>
          </a:p>
        </p:txBody>
      </p:sp>
      <p:sp>
        <p:nvSpPr>
          <p:cNvPr id="23556" name="Rectangle 26">
            <a:extLst>
              <a:ext uri="{FF2B5EF4-FFF2-40B4-BE49-F238E27FC236}">
                <a16:creationId xmlns:a16="http://schemas.microsoft.com/office/drawing/2014/main" id="{3443926D-D425-497A-8375-4C69778B4330}"/>
              </a:ext>
            </a:extLst>
          </p:cNvPr>
          <p:cNvSpPr>
            <a:spLocks noGrp="1" noChangeArrowheads="1"/>
          </p:cNvSpPr>
          <p:nvPr>
            <p:ph idx="1"/>
          </p:nvPr>
        </p:nvSpPr>
        <p:spPr/>
        <p:txBody>
          <a:bodyPr>
            <a:normAutofit/>
          </a:bodyPr>
          <a:lstStyle/>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public class SwitchStringStatement {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public static void main(String args[]){</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String color = "Blue";</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String shirt = " Shirt";</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switch (color){</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case "Blue":</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shirt = "Blue" + shirt;</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break;</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case "Red":</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shirt = "Red" + shirt;</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break;</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default:</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shirt = "White" + shirt;</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System.out.println("Shirt type: " + shirt);</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a:p>
            <a:pPr eaLnBrk="1" hangingPunct="1">
              <a:buSzPts val="1400"/>
              <a:buFont typeface="Courier New" panose="02070309020205020404" pitchFamily="49" charset="0"/>
              <a:buAutoNum type="arabicPlain"/>
            </a:pPr>
            <a:r>
              <a:rPr lang="en-US" altLang="en-US" sz="14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08032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448CD33-EDB2-40B8-B1F0-6DB9CBCAD9BA}"/>
              </a:ext>
            </a:extLst>
          </p:cNvPr>
          <p:cNvSpPr>
            <a:spLocks noChangeArrowheads="1"/>
          </p:cNvSpPr>
          <p:nvPr/>
        </p:nvSpPr>
        <p:spPr bwMode="auto">
          <a:xfrm>
            <a:off x="457200" y="1638300"/>
            <a:ext cx="8077200" cy="4343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4579" name="Title 1">
            <a:extLst>
              <a:ext uri="{FF2B5EF4-FFF2-40B4-BE49-F238E27FC236}">
                <a16:creationId xmlns:a16="http://schemas.microsoft.com/office/drawing/2014/main" id="{BF607681-1CFC-4D7A-A7F8-A4F054F5D23D}"/>
              </a:ext>
            </a:extLst>
          </p:cNvPr>
          <p:cNvSpPr>
            <a:spLocks noGrp="1"/>
          </p:cNvSpPr>
          <p:nvPr>
            <p:ph type="title"/>
          </p:nvPr>
        </p:nvSpPr>
        <p:spPr/>
        <p:txBody>
          <a:bodyPr/>
          <a:lstStyle/>
          <a:p>
            <a:pPr eaLnBrk="1" hangingPunct="1"/>
            <a:r>
              <a:rPr lang="en-US" altLang="en-US"/>
              <a:t>Java Naming Conventions</a:t>
            </a:r>
          </a:p>
        </p:txBody>
      </p:sp>
      <p:sp>
        <p:nvSpPr>
          <p:cNvPr id="24580" name="Content Placeholder 2">
            <a:extLst>
              <a:ext uri="{FF2B5EF4-FFF2-40B4-BE49-F238E27FC236}">
                <a16:creationId xmlns:a16="http://schemas.microsoft.com/office/drawing/2014/main" id="{C03208E0-C9DC-450F-B74D-62D18F9BFBCE}"/>
              </a:ext>
            </a:extLst>
          </p:cNvPr>
          <p:cNvSpPr>
            <a:spLocks noGrp="1"/>
          </p:cNvSpPr>
          <p:nvPr>
            <p:ph idx="1"/>
          </p:nvPr>
        </p:nvSpPr>
        <p:spPr>
          <a:xfrm>
            <a:off x="381000" y="1638300"/>
            <a:ext cx="8229600" cy="5181600"/>
          </a:xfrm>
        </p:spPr>
        <p:txBody>
          <a:bodyPr/>
          <a:lstStyle/>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public class </a:t>
            </a:r>
            <a:r>
              <a:rPr lang="en-US" altLang="en-US" sz="1600" b="1">
                <a:latin typeface="Courier New" panose="02070309020205020404" pitchFamily="49" charset="0"/>
                <a:cs typeface="Courier New" panose="02070309020205020404" pitchFamily="49" charset="0"/>
              </a:rPr>
              <a:t>CreditCard</a:t>
            </a: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public final int </a:t>
            </a:r>
            <a:r>
              <a:rPr lang="en-US" altLang="en-US" sz="1600" b="1">
                <a:latin typeface="Courier New" panose="02070309020205020404" pitchFamily="49" charset="0"/>
                <a:cs typeface="Courier New" panose="02070309020205020404" pitchFamily="49" charset="0"/>
              </a:rPr>
              <a:t>VISA</a:t>
            </a:r>
            <a:r>
              <a:rPr lang="en-US" altLang="en-US" sz="1600">
                <a:latin typeface="Courier New" panose="02070309020205020404" pitchFamily="49" charset="0"/>
                <a:cs typeface="Courier New" panose="02070309020205020404" pitchFamily="49" charset="0"/>
              </a:rPr>
              <a:t> = 5001;</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public String accountName;</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public String cardNumber;</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public Date </a:t>
            </a:r>
            <a:r>
              <a:rPr lang="en-US" altLang="en-US" sz="1600" b="1">
                <a:latin typeface="Courier New" panose="02070309020205020404" pitchFamily="49" charset="0"/>
                <a:cs typeface="Courier New" panose="02070309020205020404" pitchFamily="49" charset="0"/>
              </a:rPr>
              <a:t>expDate</a:t>
            </a:r>
            <a:r>
              <a:rPr lang="en-US" altLang="en-US" sz="160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public double getCharges(){</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public void </a:t>
            </a:r>
            <a:r>
              <a:rPr lang="en-US" altLang="en-US" sz="1600" b="1">
                <a:latin typeface="Courier New" panose="02070309020205020404" pitchFamily="49" charset="0"/>
                <a:cs typeface="Courier New" panose="02070309020205020404" pitchFamily="49" charset="0"/>
              </a:rPr>
              <a:t>disputeCharge</a:t>
            </a:r>
            <a:r>
              <a:rPr lang="en-US" altLang="en-US" sz="1600">
                <a:latin typeface="Courier New" panose="02070309020205020404" pitchFamily="49" charset="0"/>
                <a:cs typeface="Courier New" panose="02070309020205020404" pitchFamily="49" charset="0"/>
              </a:rPr>
              <a:t>(String chargeId, float amount){</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 ...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a:latin typeface="Courier New" panose="02070309020205020404" pitchFamily="49" charset="0"/>
                <a:cs typeface="Courier New" panose="02070309020205020404" pitchFamily="49" charset="0"/>
              </a:rPr>
              <a:t>}</a:t>
            </a:r>
          </a:p>
        </p:txBody>
      </p:sp>
      <p:sp>
        <p:nvSpPr>
          <p:cNvPr id="24581" name="Rectangular Callout 4">
            <a:extLst>
              <a:ext uri="{FF2B5EF4-FFF2-40B4-BE49-F238E27FC236}">
                <a16:creationId xmlns:a16="http://schemas.microsoft.com/office/drawing/2014/main" id="{40B9ECEF-09EE-43A1-8C24-C542D83F6E1B}"/>
              </a:ext>
            </a:extLst>
          </p:cNvPr>
          <p:cNvSpPr>
            <a:spLocks noChangeArrowheads="1"/>
          </p:cNvSpPr>
          <p:nvPr/>
        </p:nvSpPr>
        <p:spPr bwMode="auto">
          <a:xfrm>
            <a:off x="4724400" y="1391217"/>
            <a:ext cx="2362200" cy="533400"/>
          </a:xfrm>
          <a:prstGeom prst="wedgeRectCallout">
            <a:avLst>
              <a:gd name="adj1" fmla="val -103361"/>
              <a:gd name="adj2" fmla="val -4963"/>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en-US" sz="1400" dirty="0"/>
              <a:t>Class names are nouns in upper camel case.</a:t>
            </a:r>
          </a:p>
        </p:txBody>
      </p:sp>
      <p:sp>
        <p:nvSpPr>
          <p:cNvPr id="24582" name="Rectangular Callout 4">
            <a:extLst>
              <a:ext uri="{FF2B5EF4-FFF2-40B4-BE49-F238E27FC236}">
                <a16:creationId xmlns:a16="http://schemas.microsoft.com/office/drawing/2014/main" id="{EBAB968B-F23E-42A7-BFC3-889303080337}"/>
              </a:ext>
            </a:extLst>
          </p:cNvPr>
          <p:cNvSpPr>
            <a:spLocks noChangeArrowheads="1"/>
          </p:cNvSpPr>
          <p:nvPr/>
        </p:nvSpPr>
        <p:spPr bwMode="auto">
          <a:xfrm>
            <a:off x="4953000" y="2183040"/>
            <a:ext cx="2895600" cy="523875"/>
          </a:xfrm>
          <a:prstGeom prst="wedgeRectCallout">
            <a:avLst>
              <a:gd name="adj1" fmla="val -83662"/>
              <a:gd name="adj2" fmla="val -42338"/>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en-US" sz="1400" dirty="0"/>
              <a:t>Constants should be declared in all uppercase. letters</a:t>
            </a:r>
          </a:p>
        </p:txBody>
      </p:sp>
      <p:sp>
        <p:nvSpPr>
          <p:cNvPr id="24583" name="Rectangular Callout 4">
            <a:extLst>
              <a:ext uri="{FF2B5EF4-FFF2-40B4-BE49-F238E27FC236}">
                <a16:creationId xmlns:a16="http://schemas.microsoft.com/office/drawing/2014/main" id="{220BD790-13D0-4249-B724-743D9AD437D0}"/>
              </a:ext>
            </a:extLst>
          </p:cNvPr>
          <p:cNvSpPr>
            <a:spLocks noChangeArrowheads="1"/>
          </p:cNvSpPr>
          <p:nvPr/>
        </p:nvSpPr>
        <p:spPr bwMode="auto">
          <a:xfrm>
            <a:off x="4724400" y="2982913"/>
            <a:ext cx="2362200" cy="739775"/>
          </a:xfrm>
          <a:prstGeom prst="wedgeRectCallout">
            <a:avLst>
              <a:gd name="adj1" fmla="val -91431"/>
              <a:gd name="adj2" fmla="val -25444"/>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en-US" sz="1400"/>
              <a:t>Variable names are short but meaningful in lower camel case.</a:t>
            </a:r>
          </a:p>
        </p:txBody>
      </p:sp>
      <p:sp>
        <p:nvSpPr>
          <p:cNvPr id="24584" name="Rectangular Callout 4">
            <a:extLst>
              <a:ext uri="{FF2B5EF4-FFF2-40B4-BE49-F238E27FC236}">
                <a16:creationId xmlns:a16="http://schemas.microsoft.com/office/drawing/2014/main" id="{F440A2AC-6640-4544-9F5B-614CBA576CAE}"/>
              </a:ext>
            </a:extLst>
          </p:cNvPr>
          <p:cNvSpPr>
            <a:spLocks noChangeArrowheads="1"/>
          </p:cNvSpPr>
          <p:nvPr/>
        </p:nvSpPr>
        <p:spPr bwMode="auto">
          <a:xfrm>
            <a:off x="1981200" y="5524500"/>
            <a:ext cx="2362200" cy="533400"/>
          </a:xfrm>
          <a:prstGeom prst="wedgeRectCallout">
            <a:avLst>
              <a:gd name="adj1" fmla="val 21639"/>
              <a:gd name="adj2" fmla="val -137343"/>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en-US" sz="1400"/>
              <a:t>Methods should be verbs, in lower camel case.</a:t>
            </a:r>
          </a:p>
        </p:txBody>
      </p:sp>
    </p:spTree>
    <p:extLst>
      <p:ext uri="{BB962C8B-B14F-4D97-AF65-F5344CB8AC3E}">
        <p14:creationId xmlns:p14="http://schemas.microsoft.com/office/powerpoint/2010/main" val="62077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a:t>Introduction Java Platforms</a:t>
            </a:r>
            <a:endParaRPr lang="en-IN" dirty="0"/>
          </a:p>
        </p:txBody>
      </p:sp>
      <p:sp>
        <p:nvSpPr>
          <p:cNvPr id="5" name="Content Placeholder 4"/>
          <p:cNvSpPr>
            <a:spLocks noGrp="1"/>
          </p:cNvSpPr>
          <p:nvPr>
            <p:ph idx="1"/>
          </p:nvPr>
        </p:nvSpPr>
        <p:spPr/>
        <p:txBody>
          <a:bodyPr>
            <a:normAutofit/>
          </a:bodyPr>
          <a:lstStyle/>
          <a:p>
            <a:pPr>
              <a:spcBef>
                <a:spcPts val="600"/>
              </a:spcBef>
              <a:buClr>
                <a:srgbClr val="000000"/>
              </a:buClr>
              <a:buSzPct val="100000"/>
              <a:buFont typeface="Times New Roman" panose="02020603050405020304" pitchFamily="18" charset="0"/>
              <a:buChar char="•"/>
            </a:pPr>
            <a:r>
              <a:rPr lang="en-GB" altLang="en-US" dirty="0">
                <a:solidFill>
                  <a:srgbClr val="000000"/>
                </a:solidFill>
                <a:latin typeface="Times New Roman" panose="02020603050405020304" pitchFamily="18" charset="0"/>
              </a:rPr>
              <a:t>Developed by : James Gosling </a:t>
            </a:r>
          </a:p>
          <a:p>
            <a:pPr>
              <a:spcBef>
                <a:spcPts val="600"/>
              </a:spcBef>
              <a:buClr>
                <a:srgbClr val="000000"/>
              </a:buClr>
              <a:buSzPct val="100000"/>
              <a:buFont typeface="Times New Roman" panose="02020603050405020304" pitchFamily="18" charset="0"/>
              <a:buChar char="•"/>
            </a:pPr>
            <a:r>
              <a:rPr lang="en-GB" altLang="en-US" dirty="0">
                <a:solidFill>
                  <a:srgbClr val="000000"/>
                </a:solidFill>
                <a:latin typeface="Times New Roman" panose="02020603050405020304" pitchFamily="18" charset="0"/>
              </a:rPr>
              <a:t>Released and Controlled by Sun Microsystems, USA</a:t>
            </a:r>
          </a:p>
          <a:p>
            <a:pPr>
              <a:spcBef>
                <a:spcPts val="600"/>
              </a:spcBef>
              <a:buClr>
                <a:srgbClr val="000000"/>
              </a:buClr>
              <a:buSzPct val="100000"/>
              <a:buFont typeface="Times New Roman" panose="02020603050405020304" pitchFamily="18" charset="0"/>
              <a:buChar char="•"/>
            </a:pPr>
            <a:r>
              <a:rPr lang="en-GB" altLang="en-US" dirty="0">
                <a:solidFill>
                  <a:srgbClr val="000000"/>
                </a:solidFill>
                <a:latin typeface="Times New Roman" panose="02020603050405020304" pitchFamily="18" charset="0"/>
              </a:rPr>
              <a:t>Some important features :</a:t>
            </a:r>
          </a:p>
          <a:p>
            <a:pPr lvl="1">
              <a:spcBef>
                <a:spcPts val="500"/>
              </a:spcBef>
              <a:buClr>
                <a:srgbClr val="000000"/>
              </a:buClr>
              <a:buSzPct val="100000"/>
              <a:buFont typeface="Wingdings" panose="05000000000000000000" pitchFamily="2" charset="2"/>
              <a:buChar char=""/>
            </a:pPr>
            <a:r>
              <a:rPr lang="en-GB" altLang="en-US" sz="2200" dirty="0">
                <a:solidFill>
                  <a:srgbClr val="000000"/>
                </a:solidFill>
                <a:latin typeface="Times New Roman" panose="02020603050405020304" pitchFamily="18" charset="0"/>
              </a:rPr>
              <a:t>Simplicity </a:t>
            </a:r>
          </a:p>
          <a:p>
            <a:pPr lvl="2">
              <a:spcBef>
                <a:spcPts val="600"/>
              </a:spcBef>
              <a:buClr>
                <a:srgbClr val="000000"/>
              </a:buClr>
              <a:buSzPct val="100000"/>
              <a:buFont typeface="Times New Roman" panose="02020603050405020304" pitchFamily="18" charset="0"/>
              <a:buChar char="•"/>
            </a:pPr>
            <a:r>
              <a:rPr lang="en-GB" altLang="en-US" dirty="0">
                <a:solidFill>
                  <a:srgbClr val="000000"/>
                </a:solidFill>
                <a:latin typeface="Times New Roman" panose="02020603050405020304" pitchFamily="18" charset="0"/>
              </a:rPr>
              <a:t>Syntax borrowed from C++, eliminating the complex pointer concept.</a:t>
            </a:r>
          </a:p>
          <a:p>
            <a:pPr lvl="1">
              <a:spcBef>
                <a:spcPts val="500"/>
              </a:spcBef>
              <a:buClr>
                <a:srgbClr val="000000"/>
              </a:buClr>
              <a:buSzPct val="100000"/>
              <a:buFont typeface="Wingdings" panose="05000000000000000000" pitchFamily="2" charset="2"/>
              <a:buChar char=""/>
            </a:pPr>
            <a:r>
              <a:rPr lang="en-GB" altLang="en-US" sz="2200" dirty="0">
                <a:solidFill>
                  <a:srgbClr val="000000"/>
                </a:solidFill>
                <a:latin typeface="Times New Roman" panose="02020603050405020304" pitchFamily="18" charset="0"/>
              </a:rPr>
              <a:t>Object Oriented Programming</a:t>
            </a:r>
          </a:p>
          <a:p>
            <a:pPr lvl="2">
              <a:spcBef>
                <a:spcPts val="600"/>
              </a:spcBef>
              <a:buClr>
                <a:srgbClr val="000000"/>
              </a:buClr>
              <a:buSzPct val="100000"/>
              <a:buFont typeface="Times New Roman" panose="02020603050405020304" pitchFamily="18" charset="0"/>
              <a:buChar char="•"/>
            </a:pPr>
            <a:r>
              <a:rPr lang="en-GB" altLang="en-US" dirty="0">
                <a:solidFill>
                  <a:srgbClr val="000000"/>
                </a:solidFill>
                <a:latin typeface="Times New Roman" panose="02020603050405020304" pitchFamily="18" charset="0"/>
              </a:rPr>
              <a:t>Supports all features of OOP’s.</a:t>
            </a:r>
          </a:p>
          <a:p>
            <a:pPr lvl="1">
              <a:spcBef>
                <a:spcPts val="500"/>
              </a:spcBef>
              <a:buClr>
                <a:srgbClr val="000000"/>
              </a:buClr>
              <a:buSzPct val="100000"/>
              <a:buFont typeface="Wingdings" panose="05000000000000000000" pitchFamily="2" charset="2"/>
              <a:buChar char=""/>
            </a:pPr>
            <a:r>
              <a:rPr lang="en-GB" altLang="en-US" sz="2200" dirty="0">
                <a:solidFill>
                  <a:srgbClr val="000000"/>
                </a:solidFill>
                <a:latin typeface="Times New Roman" panose="02020603050405020304" pitchFamily="18" charset="0"/>
              </a:rPr>
              <a:t>Secure</a:t>
            </a:r>
          </a:p>
          <a:p>
            <a:pPr lvl="2">
              <a:spcBef>
                <a:spcPts val="600"/>
              </a:spcBef>
              <a:buClr>
                <a:srgbClr val="000000"/>
              </a:buClr>
              <a:buSzPct val="100000"/>
              <a:buFont typeface="Times New Roman" panose="02020603050405020304" pitchFamily="18" charset="0"/>
              <a:buChar char="•"/>
            </a:pPr>
            <a:r>
              <a:rPr lang="en-GB" altLang="en-US" dirty="0">
                <a:solidFill>
                  <a:srgbClr val="000000"/>
                </a:solidFill>
                <a:latin typeface="Times New Roman" panose="02020603050405020304" pitchFamily="18" charset="0"/>
              </a:rPr>
              <a:t>Type-checked language.</a:t>
            </a:r>
          </a:p>
          <a:p>
            <a:pPr lvl="1">
              <a:spcBef>
                <a:spcPts val="500"/>
              </a:spcBef>
              <a:buClr>
                <a:srgbClr val="000000"/>
              </a:buClr>
              <a:buSzPct val="100000"/>
              <a:buFont typeface="Wingdings" panose="05000000000000000000" pitchFamily="2" charset="2"/>
              <a:buChar char=""/>
            </a:pPr>
            <a:r>
              <a:rPr lang="en-GB" altLang="en-US" sz="2200" dirty="0">
                <a:solidFill>
                  <a:srgbClr val="000000"/>
                </a:solidFill>
                <a:latin typeface="Times New Roman" panose="02020603050405020304" pitchFamily="18" charset="0"/>
              </a:rPr>
              <a:t>Platform independence.</a:t>
            </a:r>
          </a:p>
          <a:p>
            <a:pPr lvl="2">
              <a:spcBef>
                <a:spcPts val="600"/>
              </a:spcBef>
              <a:buClr>
                <a:srgbClr val="000000"/>
              </a:buClr>
              <a:buSzPct val="100000"/>
              <a:buFont typeface="Times New Roman" panose="02020603050405020304" pitchFamily="18" charset="0"/>
              <a:buChar char="•"/>
            </a:pPr>
            <a:r>
              <a:rPr lang="en-GB" altLang="en-US" dirty="0">
                <a:solidFill>
                  <a:srgbClr val="000000"/>
                </a:solidFill>
                <a:latin typeface="Times New Roman" panose="02020603050405020304" pitchFamily="18" charset="0"/>
              </a:rPr>
              <a:t>Write Once, Compile Once, Run Anywhere feature.</a:t>
            </a:r>
          </a:p>
          <a:p>
            <a:pPr lvl="2">
              <a:spcBef>
                <a:spcPts val="600"/>
              </a:spcBef>
              <a:buClr>
                <a:srgbClr val="000000"/>
              </a:buClr>
              <a:buSzPct val="100000"/>
              <a:buNone/>
            </a:pPr>
            <a:endParaRPr lang="en-GB" altLang="en-US" sz="260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107637719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5CEC28A4-F636-44AD-84D7-D3467734D0EB}"/>
              </a:ext>
            </a:extLst>
          </p:cNvPr>
          <p:cNvSpPr>
            <a:spLocks noChangeArrowheads="1"/>
          </p:cNvSpPr>
          <p:nvPr/>
        </p:nvSpPr>
        <p:spPr bwMode="auto">
          <a:xfrm>
            <a:off x="609600" y="1600200"/>
            <a:ext cx="7924800" cy="457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5603" name="Title 1">
            <a:extLst>
              <a:ext uri="{FF2B5EF4-FFF2-40B4-BE49-F238E27FC236}">
                <a16:creationId xmlns:a16="http://schemas.microsoft.com/office/drawing/2014/main" id="{2C2E1E66-645E-4F55-9C19-7FF467628F8F}"/>
              </a:ext>
            </a:extLst>
          </p:cNvPr>
          <p:cNvSpPr>
            <a:spLocks noGrp="1"/>
          </p:cNvSpPr>
          <p:nvPr>
            <p:ph type="title"/>
          </p:nvPr>
        </p:nvSpPr>
        <p:spPr/>
        <p:txBody>
          <a:bodyPr/>
          <a:lstStyle/>
          <a:p>
            <a:pPr eaLnBrk="1" hangingPunct="1"/>
            <a:r>
              <a:rPr lang="en-US" altLang="en-US"/>
              <a:t>A Simple Java Class: </a:t>
            </a:r>
            <a:r>
              <a:rPr lang="en-US" altLang="en-US">
                <a:latin typeface="Courier New" panose="02070309020205020404" pitchFamily="49" charset="0"/>
                <a:cs typeface="Courier New" panose="02070309020205020404" pitchFamily="49" charset="0"/>
              </a:rPr>
              <a:t>Employee</a:t>
            </a:r>
          </a:p>
        </p:txBody>
      </p:sp>
      <p:sp>
        <p:nvSpPr>
          <p:cNvPr id="25604" name="Content Placeholder 2">
            <a:extLst>
              <a:ext uri="{FF2B5EF4-FFF2-40B4-BE49-F238E27FC236}">
                <a16:creationId xmlns:a16="http://schemas.microsoft.com/office/drawing/2014/main" id="{F26D6836-C0F9-4B08-93CF-10768E417DD1}"/>
              </a:ext>
            </a:extLst>
          </p:cNvPr>
          <p:cNvSpPr>
            <a:spLocks noGrp="1"/>
          </p:cNvSpPr>
          <p:nvPr>
            <p:ph idx="1"/>
          </p:nvPr>
        </p:nvSpPr>
        <p:spPr>
          <a:xfrm>
            <a:off x="609600" y="1219200"/>
            <a:ext cx="8077200" cy="5181600"/>
          </a:xfrm>
        </p:spPr>
        <p:txBody>
          <a:bodyPr>
            <a:normAutofit/>
          </a:bodyPr>
          <a:lstStyle/>
          <a:p>
            <a:pPr eaLnBrk="1" hangingPunct="1"/>
            <a:r>
              <a:rPr lang="en-US" altLang="en-US" sz="2400" dirty="0"/>
              <a:t>A Java class is often used to represent a concept.</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package </a:t>
            </a:r>
            <a:r>
              <a:rPr lang="en-US" altLang="en-US" sz="1800" dirty="0" err="1">
                <a:latin typeface="Courier New" panose="02070309020205020404" pitchFamily="49" charset="0"/>
                <a:cs typeface="Courier New" panose="02070309020205020404" pitchFamily="49" charset="0"/>
              </a:rPr>
              <a:t>com.example.domain</a:t>
            </a:r>
            <a:r>
              <a:rPr lang="en-US" altLang="en-US" sz="1800" dirty="0">
                <a:latin typeface="Courier New" panose="02070309020205020404" pitchFamily="49" charset="0"/>
                <a:cs typeface="Courier New" panose="02070309020205020404" pitchFamily="49" charset="0"/>
              </a:rPr>
              <a:t>;</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public class Employee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public </a:t>
            </a:r>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empId</a:t>
            </a:r>
            <a:r>
              <a:rPr lang="en-US" altLang="en-US" sz="1800" dirty="0">
                <a:latin typeface="Courier New" panose="02070309020205020404" pitchFamily="49" charset="0"/>
                <a:cs typeface="Courier New" panose="02070309020205020404" pitchFamily="49" charset="0"/>
              </a:rPr>
              <a:t>;</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public String name;</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public String </a:t>
            </a:r>
            <a:r>
              <a:rPr lang="en-US" altLang="en-US" sz="1800" dirty="0" err="1">
                <a:latin typeface="Courier New" panose="02070309020205020404" pitchFamily="49" charset="0"/>
                <a:cs typeface="Courier New" panose="02070309020205020404" pitchFamily="49" charset="0"/>
              </a:rPr>
              <a:t>ssn</a:t>
            </a: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public double salary;</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public Employee () {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public </a:t>
            </a:r>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getEmpId</a:t>
            </a:r>
            <a:r>
              <a:rPr lang="en-US" altLang="en-US" sz="1800" dirty="0">
                <a:latin typeface="Courier New" panose="02070309020205020404" pitchFamily="49" charset="0"/>
                <a:cs typeface="Courier New" panose="02070309020205020404" pitchFamily="49" charset="0"/>
              </a:rPr>
              <a:t> ()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return </a:t>
            </a:r>
            <a:r>
              <a:rPr lang="en-US" altLang="en-US" sz="1800" dirty="0" err="1">
                <a:latin typeface="Courier New" panose="02070309020205020404" pitchFamily="49" charset="0"/>
                <a:cs typeface="Courier New" panose="02070309020205020404" pitchFamily="49" charset="0"/>
              </a:rPr>
              <a:t>empId</a:t>
            </a:r>
            <a:r>
              <a:rPr lang="en-US" altLang="en-US" sz="1800" dirty="0">
                <a:latin typeface="Courier New" panose="02070309020205020404" pitchFamily="49" charset="0"/>
                <a:cs typeface="Courier New" panose="02070309020205020404" pitchFamily="49" charset="0"/>
              </a:rPr>
              <a:t>;</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en-US" sz="1800" dirty="0">
                <a:latin typeface="Courier New" panose="02070309020205020404" pitchFamily="49" charset="0"/>
                <a:cs typeface="Courier New" panose="02070309020205020404" pitchFamily="49" charset="0"/>
              </a:rPr>
              <a:t> }</a:t>
            </a:r>
          </a:p>
        </p:txBody>
      </p:sp>
      <p:sp>
        <p:nvSpPr>
          <p:cNvPr id="25605" name="TextBox 6">
            <a:extLst>
              <a:ext uri="{FF2B5EF4-FFF2-40B4-BE49-F238E27FC236}">
                <a16:creationId xmlns:a16="http://schemas.microsoft.com/office/drawing/2014/main" id="{BBAEADDB-E951-4C17-B175-4DE2F41F810E}"/>
              </a:ext>
            </a:extLst>
          </p:cNvPr>
          <p:cNvSpPr txBox="1">
            <a:spLocks noChangeArrowheads="1"/>
          </p:cNvSpPr>
          <p:nvPr/>
        </p:nvSpPr>
        <p:spPr bwMode="auto">
          <a:xfrm>
            <a:off x="4421188" y="3886200"/>
            <a:ext cx="1522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a:solidFill>
                  <a:srgbClr val="0000FF"/>
                </a:solidFill>
                <a:latin typeface="LavosHandy™" pitchFamily="66" charset="0"/>
              </a:rPr>
              <a:t>a constructor</a:t>
            </a:r>
          </a:p>
        </p:txBody>
      </p:sp>
      <p:sp>
        <p:nvSpPr>
          <p:cNvPr id="25606" name="TextBox 8">
            <a:extLst>
              <a:ext uri="{FF2B5EF4-FFF2-40B4-BE49-F238E27FC236}">
                <a16:creationId xmlns:a16="http://schemas.microsoft.com/office/drawing/2014/main" id="{937B5298-CE7F-4611-9E4C-8C694B445290}"/>
              </a:ext>
            </a:extLst>
          </p:cNvPr>
          <p:cNvSpPr txBox="1">
            <a:spLocks noChangeArrowheads="1"/>
          </p:cNvSpPr>
          <p:nvPr/>
        </p:nvSpPr>
        <p:spPr bwMode="auto">
          <a:xfrm>
            <a:off x="4640263" y="2787650"/>
            <a:ext cx="693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a:solidFill>
                  <a:srgbClr val="0000FF"/>
                </a:solidFill>
                <a:latin typeface="LavosHandy™" pitchFamily="66" charset="0"/>
              </a:rPr>
              <a:t>fields</a:t>
            </a:r>
          </a:p>
        </p:txBody>
      </p:sp>
      <p:sp>
        <p:nvSpPr>
          <p:cNvPr id="25607" name="TextBox 6">
            <a:extLst>
              <a:ext uri="{FF2B5EF4-FFF2-40B4-BE49-F238E27FC236}">
                <a16:creationId xmlns:a16="http://schemas.microsoft.com/office/drawing/2014/main" id="{BA47B51E-2F45-4AEB-BB76-8CD39EA52CAD}"/>
              </a:ext>
            </a:extLst>
          </p:cNvPr>
          <p:cNvSpPr txBox="1">
            <a:spLocks noChangeArrowheads="1"/>
          </p:cNvSpPr>
          <p:nvPr/>
        </p:nvSpPr>
        <p:spPr bwMode="auto">
          <a:xfrm>
            <a:off x="5232400" y="4887913"/>
            <a:ext cx="109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solidFill>
                  <a:srgbClr val="0000FF"/>
                </a:solidFill>
                <a:latin typeface="LavosHandy™" pitchFamily="66" charset="0"/>
              </a:rPr>
              <a:t>a method</a:t>
            </a:r>
          </a:p>
        </p:txBody>
      </p:sp>
      <p:sp>
        <p:nvSpPr>
          <p:cNvPr id="25608" name="TextBox 6">
            <a:extLst>
              <a:ext uri="{FF2B5EF4-FFF2-40B4-BE49-F238E27FC236}">
                <a16:creationId xmlns:a16="http://schemas.microsoft.com/office/drawing/2014/main" id="{112F0B57-BA91-4C74-9DE2-2B4D00D255F3}"/>
              </a:ext>
            </a:extLst>
          </p:cNvPr>
          <p:cNvSpPr txBox="1">
            <a:spLocks noChangeArrowheads="1"/>
          </p:cNvSpPr>
          <p:nvPr/>
        </p:nvSpPr>
        <p:spPr bwMode="auto">
          <a:xfrm>
            <a:off x="4156075" y="1905000"/>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a:solidFill>
                  <a:srgbClr val="0000FF"/>
                </a:solidFill>
                <a:latin typeface="LavosHandy™" pitchFamily="66" charset="0"/>
              </a:rPr>
              <a:t>class declaration</a:t>
            </a:r>
          </a:p>
        </p:txBody>
      </p:sp>
      <p:sp>
        <p:nvSpPr>
          <p:cNvPr id="25609" name="Right Brace 9">
            <a:extLst>
              <a:ext uri="{FF2B5EF4-FFF2-40B4-BE49-F238E27FC236}">
                <a16:creationId xmlns:a16="http://schemas.microsoft.com/office/drawing/2014/main" id="{99D2355D-5AE7-4171-8CD9-F13FB87F3FFD}"/>
              </a:ext>
            </a:extLst>
          </p:cNvPr>
          <p:cNvSpPr>
            <a:spLocks/>
          </p:cNvSpPr>
          <p:nvPr/>
        </p:nvSpPr>
        <p:spPr bwMode="auto">
          <a:xfrm>
            <a:off x="4191000" y="2286000"/>
            <a:ext cx="381000" cy="1371600"/>
          </a:xfrm>
          <a:prstGeom prst="rightBrace">
            <a:avLst>
              <a:gd name="adj1" fmla="val 44917"/>
              <a:gd name="adj2" fmla="val 50000"/>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Tree>
    <p:custDataLst>
      <p:tags r:id="rId1"/>
    </p:custDataLst>
    <p:extLst>
      <p:ext uri="{BB962C8B-B14F-4D97-AF65-F5344CB8AC3E}">
        <p14:creationId xmlns:p14="http://schemas.microsoft.com/office/powerpoint/2010/main" val="1569151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D2CE2727-FA5C-418E-B559-5AA1FDDF714B}"/>
              </a:ext>
            </a:extLst>
          </p:cNvPr>
          <p:cNvSpPr>
            <a:spLocks noChangeArrowheads="1"/>
          </p:cNvSpPr>
          <p:nvPr/>
        </p:nvSpPr>
        <p:spPr bwMode="auto">
          <a:xfrm>
            <a:off x="457200" y="2590800"/>
            <a:ext cx="7924800" cy="3657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6627" name="Title 1">
            <a:extLst>
              <a:ext uri="{FF2B5EF4-FFF2-40B4-BE49-F238E27FC236}">
                <a16:creationId xmlns:a16="http://schemas.microsoft.com/office/drawing/2014/main" id="{942992BE-2BDD-4B79-A4E8-91C96E82AA27}"/>
              </a:ext>
            </a:extLst>
          </p:cNvPr>
          <p:cNvSpPr>
            <a:spLocks noGrp="1"/>
          </p:cNvSpPr>
          <p:nvPr>
            <p:ph type="title"/>
          </p:nvPr>
        </p:nvSpPr>
        <p:spPr/>
        <p:txBody>
          <a:bodyPr/>
          <a:lstStyle/>
          <a:p>
            <a:pPr eaLnBrk="1" hangingPunct="1"/>
            <a:r>
              <a:rPr lang="en-US" altLang="en-US"/>
              <a:t>Methods</a:t>
            </a:r>
          </a:p>
        </p:txBody>
      </p:sp>
      <p:sp>
        <p:nvSpPr>
          <p:cNvPr id="26628" name="Content Placeholder 2">
            <a:extLst>
              <a:ext uri="{FF2B5EF4-FFF2-40B4-BE49-F238E27FC236}">
                <a16:creationId xmlns:a16="http://schemas.microsoft.com/office/drawing/2014/main" id="{9042ED17-F603-4636-8A3B-5B03E5117752}"/>
              </a:ext>
            </a:extLst>
          </p:cNvPr>
          <p:cNvSpPr>
            <a:spLocks noGrp="1"/>
          </p:cNvSpPr>
          <p:nvPr>
            <p:ph idx="1"/>
          </p:nvPr>
        </p:nvSpPr>
        <p:spPr/>
        <p:txBody>
          <a:bodyPr>
            <a:normAutofit/>
          </a:bodyPr>
          <a:lstStyle/>
          <a:p>
            <a:pPr eaLnBrk="1" hangingPunct="1"/>
            <a:r>
              <a:rPr lang="en-US" altLang="en-US" sz="2400" dirty="0"/>
              <a:t>When a class has data fields, a common practice is to provide methods for storing data (setter methods) and retrieving data (getter methods) from the fields.</a:t>
            </a:r>
          </a:p>
          <a:p>
            <a:pPr eaLnBrk="1" hangingPunct="1"/>
            <a:endParaRPr lang="en-US" altLang="en-US" sz="900" dirty="0"/>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package </a:t>
            </a:r>
            <a:r>
              <a:rPr lang="en-US" altLang="en-US" sz="1600" dirty="0" err="1">
                <a:latin typeface="Courier New" panose="02070309020205020404" pitchFamily="49" charset="0"/>
                <a:cs typeface="Courier New" panose="02070309020205020404" pitchFamily="49" charset="0"/>
              </a:rPr>
              <a:t>com.example.domain</a:t>
            </a:r>
            <a:r>
              <a:rPr lang="en-US" altLang="en-US" sz="1600" dirty="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public class Employee {</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public </a:t>
            </a:r>
            <a:r>
              <a:rPr lang="en-US" altLang="en-US" sz="1600" dirty="0" err="1">
                <a:latin typeface="Courier New" panose="02070309020205020404" pitchFamily="49" charset="0"/>
                <a:cs typeface="Courier New" panose="02070309020205020404" pitchFamily="49" charset="0"/>
              </a:rPr>
              <a:t>int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empId</a:t>
            </a:r>
            <a:r>
              <a:rPr lang="en-US" altLang="en-US" sz="1600" dirty="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 other fields...</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public void </a:t>
            </a:r>
            <a:r>
              <a:rPr lang="en-US" altLang="en-US" sz="1600" dirty="0" err="1">
                <a:latin typeface="Courier New" panose="02070309020205020404" pitchFamily="49" charset="0"/>
                <a:cs typeface="Courier New" panose="02070309020205020404" pitchFamily="49" charset="0"/>
              </a:rPr>
              <a:t>setEmpId</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int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empId</a:t>
            </a:r>
            <a:r>
              <a:rPr lang="en-US" altLang="en-US" sz="1600" dirty="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this.empId</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empId</a:t>
            </a:r>
            <a:r>
              <a:rPr lang="en-US" altLang="en-US" sz="1600" dirty="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public </a:t>
            </a:r>
            <a:r>
              <a:rPr lang="en-US" altLang="en-US" sz="1600" dirty="0" err="1">
                <a:latin typeface="Courier New" panose="02070309020205020404" pitchFamily="49" charset="0"/>
                <a:cs typeface="Courier New" panose="02070309020205020404" pitchFamily="49" charset="0"/>
              </a:rPr>
              <a:t>int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getEmpId</a:t>
            </a:r>
            <a:r>
              <a:rPr lang="en-US" altLang="en-US" sz="1600" dirty="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return </a:t>
            </a:r>
            <a:r>
              <a:rPr lang="en-US" altLang="en-US" sz="1600" dirty="0" err="1">
                <a:latin typeface="Courier New" panose="02070309020205020404" pitchFamily="49" charset="0"/>
                <a:cs typeface="Courier New" panose="02070309020205020404" pitchFamily="49" charset="0"/>
              </a:rPr>
              <a:t>empId</a:t>
            </a:r>
            <a:r>
              <a:rPr lang="en-US" altLang="en-US" sz="1600" dirty="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 getter/setter methods for other fields...</a:t>
            </a:r>
          </a:p>
          <a:p>
            <a:pPr eaLnBrk="1" hangingPunct="1">
              <a:buSzPts val="1600"/>
              <a:buFont typeface="Courier New" panose="02070309020205020404" pitchFamily="49" charset="0"/>
              <a:buAutoNum type="arabicPlain"/>
            </a:pPr>
            <a:r>
              <a:rPr lang="en-US" altLang="en-US" sz="1600" dirty="0">
                <a:latin typeface="Courier New" panose="02070309020205020404" pitchFamily="49" charset="0"/>
                <a:cs typeface="Courier New" panose="02070309020205020404" pitchFamily="49" charset="0"/>
              </a:rPr>
              <a:t> }</a:t>
            </a:r>
          </a:p>
        </p:txBody>
      </p:sp>
      <p:sp>
        <p:nvSpPr>
          <p:cNvPr id="26629" name="Rectangle 5">
            <a:extLst>
              <a:ext uri="{FF2B5EF4-FFF2-40B4-BE49-F238E27FC236}">
                <a16:creationId xmlns:a16="http://schemas.microsoft.com/office/drawing/2014/main" id="{DF6BF55B-9F2F-4DC3-A2C3-918696F31CC0}"/>
              </a:ext>
            </a:extLst>
          </p:cNvPr>
          <p:cNvSpPr>
            <a:spLocks noChangeArrowheads="1"/>
          </p:cNvSpPr>
          <p:nvPr/>
        </p:nvSpPr>
        <p:spPr bwMode="auto">
          <a:xfrm>
            <a:off x="1828800" y="4114800"/>
            <a:ext cx="533400" cy="3048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6630" name="Rectangular Callout 6">
            <a:extLst>
              <a:ext uri="{FF2B5EF4-FFF2-40B4-BE49-F238E27FC236}">
                <a16:creationId xmlns:a16="http://schemas.microsoft.com/office/drawing/2014/main" id="{0D647BA0-5C39-437D-B892-A73BEB32B8BF}"/>
              </a:ext>
            </a:extLst>
          </p:cNvPr>
          <p:cNvSpPr>
            <a:spLocks noChangeArrowheads="1"/>
          </p:cNvSpPr>
          <p:nvPr/>
        </p:nvSpPr>
        <p:spPr bwMode="auto">
          <a:xfrm>
            <a:off x="5867400" y="4191000"/>
            <a:ext cx="2133600" cy="762000"/>
          </a:xfrm>
          <a:prstGeom prst="wedgeRectCallout">
            <a:avLst>
              <a:gd name="adj1" fmla="val -95616"/>
              <a:gd name="adj2" fmla="val -57500"/>
            </a:avLst>
          </a:prstGeom>
          <a:solidFill>
            <a:srgbClr val="FFFFCC">
              <a:alpha val="50195"/>
            </a:srgbClr>
          </a:solidFill>
          <a:ln w="9525" algn="ctr">
            <a:solidFill>
              <a:srgbClr val="808080"/>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6631" name="Rectangular Callout 7">
            <a:extLst>
              <a:ext uri="{FF2B5EF4-FFF2-40B4-BE49-F238E27FC236}">
                <a16:creationId xmlns:a16="http://schemas.microsoft.com/office/drawing/2014/main" id="{E1BA9C1C-2B1C-4CBE-8BCF-FFC7A480F633}"/>
              </a:ext>
            </a:extLst>
          </p:cNvPr>
          <p:cNvSpPr>
            <a:spLocks noChangeArrowheads="1"/>
          </p:cNvSpPr>
          <p:nvPr/>
        </p:nvSpPr>
        <p:spPr bwMode="auto">
          <a:xfrm>
            <a:off x="5867400" y="4191000"/>
            <a:ext cx="2133600" cy="762000"/>
          </a:xfrm>
          <a:prstGeom prst="wedgeRectCallout">
            <a:avLst>
              <a:gd name="adj1" fmla="val -123069"/>
              <a:gd name="adj2" fmla="val 36412"/>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en-US" sz="1400"/>
              <a:t>Often a pair of methods to set and get the current field value.</a:t>
            </a:r>
          </a:p>
        </p:txBody>
      </p:sp>
    </p:spTree>
    <p:custDataLst>
      <p:tags r:id="rId1"/>
    </p:custDataLst>
    <p:extLst>
      <p:ext uri="{BB962C8B-B14F-4D97-AF65-F5344CB8AC3E}">
        <p14:creationId xmlns:p14="http://schemas.microsoft.com/office/powerpoint/2010/main" val="2694256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845EA6A5-57A4-478C-BF0D-92FB0688B262}"/>
              </a:ext>
            </a:extLst>
          </p:cNvPr>
          <p:cNvSpPr>
            <a:spLocks noChangeArrowheads="1"/>
          </p:cNvSpPr>
          <p:nvPr/>
        </p:nvSpPr>
        <p:spPr bwMode="auto">
          <a:xfrm>
            <a:off x="457200" y="1981200"/>
            <a:ext cx="8077200" cy="2895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7651" name="Title 1">
            <a:extLst>
              <a:ext uri="{FF2B5EF4-FFF2-40B4-BE49-F238E27FC236}">
                <a16:creationId xmlns:a16="http://schemas.microsoft.com/office/drawing/2014/main" id="{B82556F1-5087-4CBB-B3B4-58C4702F07E6}"/>
              </a:ext>
            </a:extLst>
          </p:cNvPr>
          <p:cNvSpPr>
            <a:spLocks noGrp="1"/>
          </p:cNvSpPr>
          <p:nvPr>
            <p:ph type="title"/>
          </p:nvPr>
        </p:nvSpPr>
        <p:spPr/>
        <p:txBody>
          <a:bodyPr/>
          <a:lstStyle/>
          <a:p>
            <a:pPr eaLnBrk="1" hangingPunct="1"/>
            <a:r>
              <a:rPr lang="en-US" altLang="en-US"/>
              <a:t>Creating an Instance of an Object</a:t>
            </a:r>
          </a:p>
        </p:txBody>
      </p:sp>
      <p:sp>
        <p:nvSpPr>
          <p:cNvPr id="27652" name="Content Placeholder 2">
            <a:extLst>
              <a:ext uri="{FF2B5EF4-FFF2-40B4-BE49-F238E27FC236}">
                <a16:creationId xmlns:a16="http://schemas.microsoft.com/office/drawing/2014/main" id="{2E6CE2A9-3AB9-417C-A47C-76F5F887BCC6}"/>
              </a:ext>
            </a:extLst>
          </p:cNvPr>
          <p:cNvSpPr>
            <a:spLocks noGrp="1"/>
          </p:cNvSpPr>
          <p:nvPr>
            <p:ph idx="1"/>
          </p:nvPr>
        </p:nvSpPr>
        <p:spPr/>
        <p:txBody>
          <a:bodyPr>
            <a:normAutofit lnSpcReduction="10000"/>
          </a:bodyPr>
          <a:lstStyle/>
          <a:p>
            <a:pPr eaLnBrk="1" hangingPunct="1"/>
            <a:r>
              <a:rPr lang="en-US" altLang="en-US" dirty="0"/>
              <a:t>To construct or create an instance (object) of the </a:t>
            </a:r>
            <a:r>
              <a:rPr lang="en-US" altLang="en-US" dirty="0">
                <a:latin typeface="Courier New" panose="02070309020205020404" pitchFamily="49" charset="0"/>
                <a:cs typeface="Courier New" panose="02070309020205020404" pitchFamily="49" charset="0"/>
              </a:rPr>
              <a:t>Employee</a:t>
            </a:r>
            <a:r>
              <a:rPr lang="en-US" altLang="en-US" dirty="0"/>
              <a:t> class, use the </a:t>
            </a:r>
            <a:r>
              <a:rPr lang="en-US" altLang="en-US" dirty="0">
                <a:latin typeface="Courier New" panose="02070309020205020404" pitchFamily="49" charset="0"/>
                <a:cs typeface="Courier New" panose="02070309020205020404" pitchFamily="49" charset="0"/>
              </a:rPr>
              <a:t>new</a:t>
            </a:r>
            <a:r>
              <a:rPr lang="en-US" altLang="en-US" dirty="0"/>
              <a:t> keyword.</a:t>
            </a:r>
          </a:p>
          <a:p>
            <a:pPr eaLnBrk="1" hangingPunct="1"/>
            <a:r>
              <a:rPr lang="en-US" altLang="en-US" sz="1800" dirty="0">
                <a:latin typeface="Courier New" panose="02070309020205020404" pitchFamily="49" charset="0"/>
                <a:cs typeface="Courier New" panose="02070309020205020404" pitchFamily="49" charset="0"/>
              </a:rPr>
              <a:t>	/* In some other class, or a main method */</a:t>
            </a:r>
          </a:p>
          <a:p>
            <a:pPr eaLnBrk="1" hangingPunct="1"/>
            <a:r>
              <a:rPr lang="en-US" altLang="en-US" sz="1800" dirty="0">
                <a:latin typeface="Courier New" panose="02070309020205020404" pitchFamily="49" charset="0"/>
                <a:cs typeface="Courier New" panose="02070309020205020404" pitchFamily="49" charset="0"/>
              </a:rPr>
              <a:t>  Employee </a:t>
            </a:r>
            <a:r>
              <a:rPr lang="en-US" altLang="en-US" sz="1800" dirty="0" err="1">
                <a:latin typeface="Courier New" panose="02070309020205020404" pitchFamily="49" charset="0"/>
                <a:cs typeface="Courier New" panose="02070309020205020404" pitchFamily="49" charset="0"/>
              </a:rPr>
              <a:t>emp</a:t>
            </a:r>
            <a:r>
              <a:rPr lang="en-US" altLang="en-US" sz="1800" dirty="0">
                <a:latin typeface="Courier New" panose="02070309020205020404" pitchFamily="49" charset="0"/>
                <a:cs typeface="Courier New" panose="02070309020205020404" pitchFamily="49" charset="0"/>
              </a:rPr>
              <a:t> = new Employee();</a:t>
            </a:r>
          </a:p>
          <a:p>
            <a:pPr eaLnBrk="1" hangingPunct="1"/>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emp.empId</a:t>
            </a:r>
            <a:r>
              <a:rPr lang="en-US" altLang="en-US" sz="1800" dirty="0">
                <a:latin typeface="Courier New" panose="02070309020205020404" pitchFamily="49" charset="0"/>
                <a:cs typeface="Courier New" panose="02070309020205020404" pitchFamily="49" charset="0"/>
              </a:rPr>
              <a:t> = 101;   // legal if the field is public,</a:t>
            </a:r>
          </a:p>
          <a:p>
            <a:pPr eaLnBrk="1" hangingPunct="1"/>
            <a:r>
              <a:rPr lang="en-US" altLang="en-US" sz="1800" dirty="0">
                <a:latin typeface="Courier New" panose="02070309020205020404" pitchFamily="49" charset="0"/>
                <a:cs typeface="Courier New" panose="02070309020205020404" pitchFamily="49" charset="0"/>
              </a:rPr>
              <a:t>                     // but not good OO practice</a:t>
            </a:r>
          </a:p>
          <a:p>
            <a:pPr eaLnBrk="1" hangingPunct="1"/>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emp.setEmpId</a:t>
            </a:r>
            <a:r>
              <a:rPr lang="en-US" altLang="en-US" sz="1800" dirty="0">
                <a:latin typeface="Courier New" panose="02070309020205020404" pitchFamily="49" charset="0"/>
                <a:cs typeface="Courier New" panose="02070309020205020404" pitchFamily="49" charset="0"/>
              </a:rPr>
              <a:t>(101); // use a method instead</a:t>
            </a:r>
          </a:p>
          <a:p>
            <a:pPr eaLnBrk="1" hangingPunct="1"/>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emp.setName</a:t>
            </a:r>
            <a:r>
              <a:rPr lang="en-US" altLang="en-US" sz="1800" dirty="0">
                <a:latin typeface="Courier New" panose="02070309020205020404" pitchFamily="49" charset="0"/>
                <a:cs typeface="Courier New" panose="02070309020205020404" pitchFamily="49" charset="0"/>
              </a:rPr>
              <a:t>("John Smith");</a:t>
            </a:r>
          </a:p>
          <a:p>
            <a:pPr eaLnBrk="1" hangingPunct="1"/>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emp.setSsn</a:t>
            </a:r>
            <a:r>
              <a:rPr lang="en-US" altLang="en-US" sz="1800" dirty="0">
                <a:latin typeface="Courier New" panose="02070309020205020404" pitchFamily="49" charset="0"/>
                <a:cs typeface="Courier New" panose="02070309020205020404" pitchFamily="49" charset="0"/>
              </a:rPr>
              <a:t>("011-22-3467");</a:t>
            </a:r>
          </a:p>
          <a:p>
            <a:pPr eaLnBrk="1" hangingPunct="1"/>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emp.setSalary</a:t>
            </a:r>
            <a:r>
              <a:rPr lang="en-US" altLang="en-US" sz="1800" dirty="0">
                <a:latin typeface="Courier New" panose="02070309020205020404" pitchFamily="49" charset="0"/>
                <a:cs typeface="Courier New" panose="02070309020205020404" pitchFamily="49" charset="0"/>
              </a:rPr>
              <a:t>(120345.27);</a:t>
            </a:r>
          </a:p>
          <a:p>
            <a:pPr eaLnBrk="1" hangingPunct="1"/>
            <a:endParaRPr lang="en-US" altLang="en-US" sz="1800" dirty="0">
              <a:latin typeface="Courier New" panose="02070309020205020404" pitchFamily="49" charset="0"/>
              <a:cs typeface="Courier New" panose="02070309020205020404" pitchFamily="49" charset="0"/>
            </a:endParaRPr>
          </a:p>
          <a:p>
            <a:pPr eaLnBrk="1" hangingPunct="1"/>
            <a:endParaRPr lang="en-US" altLang="en-US" sz="500" dirty="0">
              <a:latin typeface="Courier New" panose="02070309020205020404" pitchFamily="49" charset="0"/>
              <a:cs typeface="Courier New" panose="02070309020205020404" pitchFamily="49" charset="0"/>
            </a:endParaRPr>
          </a:p>
          <a:p>
            <a:pPr lvl="1" eaLnBrk="1" hangingPunct="1"/>
            <a:r>
              <a:rPr lang="en-US" altLang="en-US" dirty="0">
                <a:cs typeface="Courier New" panose="02070309020205020404" pitchFamily="49" charset="0"/>
              </a:rPr>
              <a:t>In this fragment of Java code, you construct an instance of the </a:t>
            </a:r>
            <a:r>
              <a:rPr lang="en-US" altLang="en-US" dirty="0">
                <a:latin typeface="Courier New" panose="02070309020205020404" pitchFamily="49" charset="0"/>
                <a:cs typeface="Courier New" panose="02070309020205020404" pitchFamily="49" charset="0"/>
              </a:rPr>
              <a:t>Employee</a:t>
            </a:r>
            <a:r>
              <a:rPr lang="en-US" altLang="en-US" dirty="0">
                <a:cs typeface="Courier New" panose="02070309020205020404" pitchFamily="49" charset="0"/>
              </a:rPr>
              <a:t> class and assign the reference to the new object to a variable called </a:t>
            </a:r>
            <a:r>
              <a:rPr lang="en-US" altLang="en-US" dirty="0">
                <a:latin typeface="Courier New" panose="02070309020205020404" pitchFamily="49" charset="0"/>
                <a:cs typeface="Courier New" panose="02070309020205020404" pitchFamily="49" charset="0"/>
              </a:rPr>
              <a:t>emp</a:t>
            </a:r>
            <a:r>
              <a:rPr lang="en-US" altLang="en-US" dirty="0">
                <a:cs typeface="Courier New" panose="02070309020205020404" pitchFamily="49" charset="0"/>
              </a:rPr>
              <a:t>.</a:t>
            </a:r>
          </a:p>
          <a:p>
            <a:pPr lvl="1" eaLnBrk="1" hangingPunct="1"/>
            <a:r>
              <a:rPr lang="en-US" altLang="en-US" dirty="0">
                <a:cs typeface="Courier New" panose="02070309020205020404" pitchFamily="49" charset="0"/>
              </a:rPr>
              <a:t>Then you assign values to the </a:t>
            </a:r>
            <a:r>
              <a:rPr lang="en-US" altLang="en-US" dirty="0">
                <a:latin typeface="Courier New" panose="02070309020205020404" pitchFamily="49" charset="0"/>
                <a:cs typeface="Courier New" panose="02070309020205020404" pitchFamily="49" charset="0"/>
              </a:rPr>
              <a:t>Employee</a:t>
            </a:r>
            <a:r>
              <a:rPr lang="en-US" altLang="en-US" dirty="0">
                <a:cs typeface="Courier New" panose="02070309020205020404" pitchFamily="49" charset="0"/>
              </a:rPr>
              <a:t> object.</a:t>
            </a:r>
          </a:p>
        </p:txBody>
      </p:sp>
      <p:sp>
        <p:nvSpPr>
          <p:cNvPr id="27653" name="Rectangle 4">
            <a:extLst>
              <a:ext uri="{FF2B5EF4-FFF2-40B4-BE49-F238E27FC236}">
                <a16:creationId xmlns:a16="http://schemas.microsoft.com/office/drawing/2014/main" id="{E4F2BD7A-48EB-4C0C-90CF-8C8353750B0F}"/>
              </a:ext>
            </a:extLst>
          </p:cNvPr>
          <p:cNvSpPr>
            <a:spLocks noChangeArrowheads="1"/>
          </p:cNvSpPr>
          <p:nvPr/>
        </p:nvSpPr>
        <p:spPr bwMode="auto">
          <a:xfrm>
            <a:off x="2895600" y="2514600"/>
            <a:ext cx="533400" cy="3048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7654" name="AutoShape 40">
            <a:extLst>
              <a:ext uri="{FF2B5EF4-FFF2-40B4-BE49-F238E27FC236}">
                <a16:creationId xmlns:a16="http://schemas.microsoft.com/office/drawing/2014/main" id="{703DADC6-9DCE-4470-B563-BC776E74CDEA}"/>
              </a:ext>
            </a:extLst>
          </p:cNvPr>
          <p:cNvSpPr>
            <a:spLocks noChangeArrowheads="1"/>
          </p:cNvSpPr>
          <p:nvPr/>
        </p:nvSpPr>
        <p:spPr bwMode="auto">
          <a:xfrm>
            <a:off x="5715000" y="3810000"/>
            <a:ext cx="1693863" cy="514350"/>
          </a:xfrm>
          <a:prstGeom prst="wedgeRectCallout">
            <a:avLst>
              <a:gd name="adj1" fmla="val -119500"/>
              <a:gd name="adj2" fmla="val -22778"/>
            </a:avLst>
          </a:prstGeom>
          <a:solidFill>
            <a:srgbClr val="FFFFCC"/>
          </a:solidFill>
          <a:ln w="9525">
            <a:solidFill>
              <a:srgbClr val="808080"/>
            </a:solidFill>
            <a:miter lim="800000"/>
            <a:headEnd/>
            <a:tailEnd/>
          </a:ln>
        </p:spPr>
        <p:txBody>
          <a:bodyPr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buFontTx/>
              <a:buNone/>
            </a:pPr>
            <a:r>
              <a:rPr lang="en-US" altLang="en-US" sz="1400"/>
              <a:t>Invoking an instance method.</a:t>
            </a:r>
          </a:p>
        </p:txBody>
      </p:sp>
    </p:spTree>
    <p:custDataLst>
      <p:tags r:id="rId1"/>
    </p:custDataLst>
    <p:extLst>
      <p:ext uri="{BB962C8B-B14F-4D97-AF65-F5344CB8AC3E}">
        <p14:creationId xmlns:p14="http://schemas.microsoft.com/office/powerpoint/2010/main" val="1012401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72553D4B-5F3D-4358-BA0F-912A97C6EFC9}"/>
              </a:ext>
            </a:extLst>
          </p:cNvPr>
          <p:cNvSpPr>
            <a:spLocks noChangeArrowheads="1"/>
          </p:cNvSpPr>
          <p:nvPr/>
        </p:nvSpPr>
        <p:spPr bwMode="auto">
          <a:xfrm>
            <a:off x="609600" y="33528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8675" name="Rectangle 3">
            <a:extLst>
              <a:ext uri="{FF2B5EF4-FFF2-40B4-BE49-F238E27FC236}">
                <a16:creationId xmlns:a16="http://schemas.microsoft.com/office/drawing/2014/main" id="{70B69FE2-08CF-45CA-B7D8-115EA409DE73}"/>
              </a:ext>
            </a:extLst>
          </p:cNvPr>
          <p:cNvSpPr>
            <a:spLocks noChangeArrowheads="1"/>
          </p:cNvSpPr>
          <p:nvPr/>
        </p:nvSpPr>
        <p:spPr bwMode="auto">
          <a:xfrm>
            <a:off x="609600" y="1752600"/>
            <a:ext cx="7924800" cy="1349375"/>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28676" name="Title 1">
            <a:extLst>
              <a:ext uri="{FF2B5EF4-FFF2-40B4-BE49-F238E27FC236}">
                <a16:creationId xmlns:a16="http://schemas.microsoft.com/office/drawing/2014/main" id="{91D46A57-47F8-4F7C-A897-9EC32833E25C}"/>
              </a:ext>
            </a:extLst>
          </p:cNvPr>
          <p:cNvSpPr>
            <a:spLocks noGrp="1"/>
          </p:cNvSpPr>
          <p:nvPr>
            <p:ph type="title"/>
          </p:nvPr>
        </p:nvSpPr>
        <p:spPr/>
        <p:txBody>
          <a:bodyPr/>
          <a:lstStyle/>
          <a:p>
            <a:pPr eaLnBrk="1" hangingPunct="1"/>
            <a:r>
              <a:rPr lang="en-US" altLang="en-US"/>
              <a:t>Constructors</a:t>
            </a:r>
          </a:p>
        </p:txBody>
      </p:sp>
      <p:sp>
        <p:nvSpPr>
          <p:cNvPr id="28677" name="Content Placeholder 2">
            <a:extLst>
              <a:ext uri="{FF2B5EF4-FFF2-40B4-BE49-F238E27FC236}">
                <a16:creationId xmlns:a16="http://schemas.microsoft.com/office/drawing/2014/main" id="{1EE1C355-706E-4646-9236-2462DE5170F3}"/>
              </a:ext>
            </a:extLst>
          </p:cNvPr>
          <p:cNvSpPr>
            <a:spLocks noGrp="1"/>
          </p:cNvSpPr>
          <p:nvPr>
            <p:ph idx="1"/>
          </p:nvPr>
        </p:nvSpPr>
        <p:spPr>
          <a:xfrm>
            <a:off x="609600" y="1371600"/>
            <a:ext cx="8077200" cy="5029200"/>
          </a:xfrm>
        </p:spPr>
        <p:txBody>
          <a:bodyPr>
            <a:normAutofit/>
          </a:bodyPr>
          <a:lstStyle/>
          <a:p>
            <a:pPr marL="0" indent="0" eaLnBrk="1" hangingPunct="1">
              <a:buNone/>
            </a:pPr>
            <a:br>
              <a:rPr lang="en-US" altLang="en-US" dirty="0"/>
            </a:br>
            <a:r>
              <a:rPr lang="en-US" altLang="en-US" sz="1800" dirty="0">
                <a:latin typeface="Courier New" panose="02070309020205020404" pitchFamily="49" charset="0"/>
                <a:cs typeface="Courier New" panose="02070309020205020404" pitchFamily="49" charset="0"/>
              </a:rPr>
              <a:t> public class Employee {</a:t>
            </a:r>
          </a:p>
          <a:p>
            <a:pPr marL="0" indent="0" eaLnBrk="1" hangingPunct="1">
              <a:buNone/>
            </a:pPr>
            <a:r>
              <a:rPr lang="en-US" altLang="en-US" sz="1800" dirty="0">
                <a:latin typeface="Courier New" panose="02070309020205020404" pitchFamily="49" charset="0"/>
                <a:cs typeface="Courier New" panose="02070309020205020404" pitchFamily="49" charset="0"/>
              </a:rPr>
              <a:t>     public Employee() {</a:t>
            </a:r>
          </a:p>
          <a:p>
            <a:pPr marL="0" indent="0" eaLnBrk="1" hangingPunct="1">
              <a:buNone/>
            </a:pPr>
            <a:r>
              <a:rPr lang="en-US" altLang="en-US" sz="1800" dirty="0">
                <a:latin typeface="Courier New" panose="02070309020205020404" pitchFamily="49" charset="0"/>
                <a:cs typeface="Courier New" panose="02070309020205020404" pitchFamily="49" charset="0"/>
              </a:rPr>
              <a:t>     }</a:t>
            </a:r>
          </a:p>
          <a:p>
            <a:pPr marL="0" indent="0" eaLnBrk="1" hangingPunct="1">
              <a:buNone/>
            </a:pPr>
            <a:r>
              <a:rPr lang="en-US" altLang="en-US" sz="1800" dirty="0">
                <a:latin typeface="Courier New" panose="02070309020205020404" pitchFamily="49" charset="0"/>
                <a:cs typeface="Courier New" panose="02070309020205020404" pitchFamily="49" charset="0"/>
              </a:rPr>
              <a:t> }</a:t>
            </a:r>
          </a:p>
          <a:p>
            <a:pPr marL="0" indent="0" eaLnBrk="1" hangingPunct="1">
              <a:buNone/>
            </a:pPr>
            <a:endParaRPr lang="en-US" altLang="en-US" sz="1800" dirty="0">
              <a:latin typeface="Courier New" panose="02070309020205020404" pitchFamily="49" charset="0"/>
              <a:cs typeface="Courier New" panose="02070309020205020404" pitchFamily="49" charset="0"/>
            </a:endParaRPr>
          </a:p>
          <a:p>
            <a:pPr marL="0" indent="0" eaLnBrk="1" hangingPunct="1">
              <a:buNone/>
            </a:pPr>
            <a:r>
              <a:rPr lang="en-US" altLang="en-US" sz="1800" dirty="0">
                <a:latin typeface="Courier New" panose="02070309020205020404" pitchFamily="49" charset="0"/>
                <a:cs typeface="Courier New" panose="02070309020205020404" pitchFamily="49" charset="0"/>
              </a:rPr>
              <a:t> Employee </a:t>
            </a:r>
            <a:r>
              <a:rPr lang="en-US" altLang="en-US" sz="1800" dirty="0" err="1">
                <a:latin typeface="Courier New" panose="02070309020205020404" pitchFamily="49" charset="0"/>
                <a:cs typeface="Courier New" panose="02070309020205020404" pitchFamily="49" charset="0"/>
              </a:rPr>
              <a:t>emp</a:t>
            </a:r>
            <a:r>
              <a:rPr lang="en-US" altLang="en-US" sz="1800" dirty="0">
                <a:latin typeface="Courier New" panose="02070309020205020404" pitchFamily="49" charset="0"/>
                <a:cs typeface="Courier New" panose="02070309020205020404" pitchFamily="49" charset="0"/>
              </a:rPr>
              <a:t> = new Employee();</a:t>
            </a:r>
          </a:p>
          <a:p>
            <a:pPr eaLnBrk="1" hangingPunct="1"/>
            <a:endParaRPr lang="en-US" altLang="en-US" sz="1000" dirty="0">
              <a:latin typeface="Courier New" panose="02070309020205020404" pitchFamily="49" charset="0"/>
              <a:cs typeface="Courier New" panose="02070309020205020404" pitchFamily="49" charset="0"/>
            </a:endParaRPr>
          </a:p>
          <a:p>
            <a:pPr lvl="1" eaLnBrk="1" hangingPunct="1"/>
            <a:r>
              <a:rPr lang="en-US" altLang="en-US" dirty="0"/>
              <a:t>A constructor is used to create an instance  of a class.</a:t>
            </a:r>
          </a:p>
          <a:p>
            <a:pPr lvl="1" eaLnBrk="1" hangingPunct="1"/>
            <a:r>
              <a:rPr lang="en-US" altLang="en-US" dirty="0"/>
              <a:t>Constructors can take parameters.</a:t>
            </a:r>
          </a:p>
          <a:p>
            <a:pPr lvl="1" eaLnBrk="1" hangingPunct="1"/>
            <a:r>
              <a:rPr lang="en-US" altLang="en-US" dirty="0"/>
              <a:t>A constructor that takes no arguments is called a </a:t>
            </a:r>
            <a:r>
              <a:rPr lang="en-US" altLang="en-US" i="1" dirty="0"/>
              <a:t>no-</a:t>
            </a:r>
            <a:r>
              <a:rPr lang="en-US" altLang="en-US" i="1" dirty="0" err="1"/>
              <a:t>arg</a:t>
            </a:r>
            <a:r>
              <a:rPr lang="en-US" altLang="en-US" dirty="0"/>
              <a:t> constructor.</a:t>
            </a:r>
          </a:p>
        </p:txBody>
      </p:sp>
      <p:sp>
        <p:nvSpPr>
          <p:cNvPr id="28678" name="Rectangular Callout 5">
            <a:extLst>
              <a:ext uri="{FF2B5EF4-FFF2-40B4-BE49-F238E27FC236}">
                <a16:creationId xmlns:a16="http://schemas.microsoft.com/office/drawing/2014/main" id="{CAA4AF29-A177-4BD1-A53A-45F9C8E5FF2A}"/>
              </a:ext>
            </a:extLst>
          </p:cNvPr>
          <p:cNvSpPr>
            <a:spLocks noChangeArrowheads="1"/>
          </p:cNvSpPr>
          <p:nvPr/>
        </p:nvSpPr>
        <p:spPr bwMode="auto">
          <a:xfrm>
            <a:off x="4800600" y="2133600"/>
            <a:ext cx="2819400" cy="533400"/>
          </a:xfrm>
          <a:prstGeom prst="wedgeRectCallout">
            <a:avLst>
              <a:gd name="adj1" fmla="val -77532"/>
              <a:gd name="adj2" fmla="val -24458"/>
            </a:avLst>
          </a:prstGeom>
          <a:solidFill>
            <a:srgbClr val="FFFFCC"/>
          </a:solidFill>
          <a:ln w="9525" algn="ctr">
            <a:solidFill>
              <a:srgbClr val="808080"/>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sz="1400"/>
              <a:t>A simple no-argument (no-arg) constructor.</a:t>
            </a:r>
          </a:p>
        </p:txBody>
      </p:sp>
    </p:spTree>
    <p:extLst>
      <p:ext uri="{BB962C8B-B14F-4D97-AF65-F5344CB8AC3E}">
        <p14:creationId xmlns:p14="http://schemas.microsoft.com/office/powerpoint/2010/main" val="2624065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220E8D82-2D58-4007-B485-7F8D22A6C7D9}"/>
              </a:ext>
            </a:extLst>
          </p:cNvPr>
          <p:cNvSpPr>
            <a:spLocks noChangeArrowheads="1"/>
          </p:cNvSpPr>
          <p:nvPr/>
        </p:nvSpPr>
        <p:spPr bwMode="auto">
          <a:xfrm>
            <a:off x="609600" y="40386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5123" name="Rectangle 3">
            <a:extLst>
              <a:ext uri="{FF2B5EF4-FFF2-40B4-BE49-F238E27FC236}">
                <a16:creationId xmlns:a16="http://schemas.microsoft.com/office/drawing/2014/main" id="{51767351-E26C-4CEC-92A2-AE08D081050A}"/>
              </a:ext>
            </a:extLst>
          </p:cNvPr>
          <p:cNvSpPr>
            <a:spLocks noChangeArrowheads="1"/>
          </p:cNvSpPr>
          <p:nvPr/>
        </p:nvSpPr>
        <p:spPr bwMode="auto">
          <a:xfrm>
            <a:off x="609600" y="28956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5124" name="Title 1">
            <a:extLst>
              <a:ext uri="{FF2B5EF4-FFF2-40B4-BE49-F238E27FC236}">
                <a16:creationId xmlns:a16="http://schemas.microsoft.com/office/drawing/2014/main" id="{8A2897AF-A933-4E6C-9F7E-D5AE0EBA8FE7}"/>
              </a:ext>
            </a:extLst>
          </p:cNvPr>
          <p:cNvSpPr>
            <a:spLocks noGrp="1"/>
          </p:cNvSpPr>
          <p:nvPr>
            <p:ph type="title"/>
          </p:nvPr>
        </p:nvSpPr>
        <p:spPr/>
        <p:txBody>
          <a:bodyPr>
            <a:normAutofit fontScale="90000"/>
          </a:bodyPr>
          <a:lstStyle/>
          <a:p>
            <a:pPr eaLnBrk="1" hangingPunct="1"/>
            <a:r>
              <a:rPr lang="en-US" altLang="en-US"/>
              <a:t>Command-Line Arguments</a:t>
            </a:r>
            <a:br>
              <a:rPr lang="en-US" altLang="en-US"/>
            </a:br>
            <a:endParaRPr lang="en-US" altLang="en-US"/>
          </a:p>
        </p:txBody>
      </p:sp>
      <p:sp>
        <p:nvSpPr>
          <p:cNvPr id="5125" name="Content Placeholder 2">
            <a:extLst>
              <a:ext uri="{FF2B5EF4-FFF2-40B4-BE49-F238E27FC236}">
                <a16:creationId xmlns:a16="http://schemas.microsoft.com/office/drawing/2014/main" id="{86671C24-11C9-41B8-A7DE-82DFF44A47B3}"/>
              </a:ext>
            </a:extLst>
          </p:cNvPr>
          <p:cNvSpPr>
            <a:spLocks noGrp="1"/>
          </p:cNvSpPr>
          <p:nvPr>
            <p:ph idx="1"/>
          </p:nvPr>
        </p:nvSpPr>
        <p:spPr/>
        <p:txBody>
          <a:bodyPr>
            <a:normAutofit/>
          </a:bodyPr>
          <a:lstStyle/>
          <a:p>
            <a:pPr lvl="1" eaLnBrk="1" hangingPunct="1"/>
            <a:r>
              <a:rPr lang="en-US" altLang="en-US"/>
              <a:t>Any Java technology application can use command‑line arguments.</a:t>
            </a:r>
          </a:p>
          <a:p>
            <a:pPr lvl="1" eaLnBrk="1" hangingPunct="1"/>
            <a:r>
              <a:rPr lang="en-US" altLang="en-US"/>
              <a:t>These string arguments are placed on the command line to launch the Java interpreter after the class name:</a:t>
            </a:r>
          </a:p>
          <a:p>
            <a:pPr lvl="1" eaLnBrk="1" hangingPunct="1">
              <a:buFont typeface="Arial" panose="020B0604020202020204" pitchFamily="34" charset="0"/>
              <a:buNone/>
            </a:pPr>
            <a:r>
              <a:rPr lang="en-US" altLang="en-US">
                <a:latin typeface="Courier New" panose="02070309020205020404" pitchFamily="49" charset="0"/>
                <a:cs typeface="Courier New" panose="02070309020205020404" pitchFamily="49" charset="0"/>
              </a:rPr>
              <a:t>   </a:t>
            </a:r>
            <a:r>
              <a:rPr lang="en-US" altLang="en-US" sz="1600">
                <a:latin typeface="Courier New" panose="02070309020205020404" pitchFamily="49" charset="0"/>
                <a:cs typeface="Courier New" panose="02070309020205020404" pitchFamily="49" charset="0"/>
              </a:rPr>
              <a:t>java TestArgs arg1 arg2 "another arg"</a:t>
            </a:r>
          </a:p>
          <a:p>
            <a:pPr lvl="1" eaLnBrk="1" hangingPunct="1"/>
            <a:r>
              <a:rPr lang="en-US" altLang="en-US"/>
              <a:t>Each command-line argument is placed in the args array that is passed to the static main method:</a:t>
            </a:r>
          </a:p>
          <a:p>
            <a:pPr lvl="1" eaLnBrk="1" hangingPunct="1">
              <a:buFont typeface="Arial" panose="020B0604020202020204" pitchFamily="34" charset="0"/>
              <a:buNone/>
            </a:pPr>
            <a:r>
              <a:rPr lang="en-US" altLang="en-US">
                <a:latin typeface="Courier New" panose="02070309020205020404" pitchFamily="49" charset="0"/>
                <a:cs typeface="Courier New" panose="02070309020205020404" pitchFamily="49" charset="0"/>
              </a:rPr>
              <a:t>   </a:t>
            </a:r>
            <a:r>
              <a:rPr lang="en-US" altLang="en-US" sz="1600">
                <a:latin typeface="Courier New" panose="02070309020205020404" pitchFamily="49" charset="0"/>
                <a:cs typeface="Courier New" panose="02070309020205020404" pitchFamily="49" charset="0"/>
              </a:rPr>
              <a:t>public static void main(String[] args)</a:t>
            </a:r>
          </a:p>
          <a:p>
            <a:pPr eaLnBrk="1" hangingPunct="1"/>
            <a:endParaRPr lang="en-US" altLang="en-US"/>
          </a:p>
        </p:txBody>
      </p:sp>
    </p:spTree>
    <p:extLst>
      <p:ext uri="{BB962C8B-B14F-4D97-AF65-F5344CB8AC3E}">
        <p14:creationId xmlns:p14="http://schemas.microsoft.com/office/powerpoint/2010/main" val="3911590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CCA06127-8BAD-47B7-91E5-5869178C1DF6}"/>
              </a:ext>
            </a:extLst>
          </p:cNvPr>
          <p:cNvSpPr>
            <a:spLocks noChangeArrowheads="1"/>
          </p:cNvSpPr>
          <p:nvPr/>
        </p:nvSpPr>
        <p:spPr bwMode="gray">
          <a:xfrm>
            <a:off x="598488" y="1416050"/>
            <a:ext cx="7935912" cy="2362200"/>
          </a:xfrm>
          <a:prstGeom prst="rect">
            <a:avLst/>
          </a:prstGeom>
          <a:solidFill>
            <a:srgbClr val="DDDDDD"/>
          </a:solidFill>
          <a:ln w="28575">
            <a:solidFill>
              <a:srgbClr val="000000"/>
            </a:solidFill>
            <a:miter lim="800000"/>
            <a:headEnd/>
            <a:tailEnd/>
          </a:ln>
        </p:spPr>
        <p:txBody>
          <a:bodyPr lIns="92075" tIns="9144" rIns="92075" bIns="9144" anchor="ctr"/>
          <a:lstStyle>
            <a:lvl1pPr marL="457200" indent="-457200" defTabSz="400050" eaLnBrk="0" hangingPunct="0">
              <a:tabLst>
                <a:tab pos="400050" algn="r"/>
                <a:tab pos="673100" algn="l"/>
              </a:tabLst>
              <a:defRPr>
                <a:solidFill>
                  <a:schemeClr val="tx1"/>
                </a:solidFill>
                <a:latin typeface="Arial" panose="020B0604020202020204" pitchFamily="34" charset="0"/>
              </a:defRPr>
            </a:lvl1pPr>
            <a:lvl2pPr marL="742950" indent="-285750" defTabSz="400050" eaLnBrk="0" hangingPunct="0">
              <a:tabLst>
                <a:tab pos="400050" algn="r"/>
                <a:tab pos="673100" algn="l"/>
              </a:tabLst>
              <a:defRPr>
                <a:solidFill>
                  <a:schemeClr val="tx1"/>
                </a:solidFill>
                <a:latin typeface="Arial" panose="020B0604020202020204" pitchFamily="34" charset="0"/>
              </a:defRPr>
            </a:lvl2pPr>
            <a:lvl3pPr marL="1143000" indent="-228600" defTabSz="400050" eaLnBrk="0" hangingPunct="0">
              <a:tabLst>
                <a:tab pos="400050" algn="r"/>
                <a:tab pos="673100" algn="l"/>
              </a:tabLst>
              <a:defRPr>
                <a:solidFill>
                  <a:schemeClr val="tx1"/>
                </a:solidFill>
                <a:latin typeface="Arial" panose="020B0604020202020204" pitchFamily="34" charset="0"/>
              </a:defRPr>
            </a:lvl3pPr>
            <a:lvl4pPr marL="1600200" indent="-228600" defTabSz="400050" eaLnBrk="0" hangingPunct="0">
              <a:tabLst>
                <a:tab pos="400050" algn="r"/>
                <a:tab pos="673100" algn="l"/>
              </a:tabLst>
              <a:defRPr>
                <a:solidFill>
                  <a:schemeClr val="tx1"/>
                </a:solidFill>
                <a:latin typeface="Arial" panose="020B0604020202020204" pitchFamily="34" charset="0"/>
              </a:defRPr>
            </a:lvl4pPr>
            <a:lvl5pPr marL="2057400" indent="-228600" defTabSz="400050" eaLnBrk="0" hangingPunct="0">
              <a:tabLst>
                <a:tab pos="400050" algn="r"/>
                <a:tab pos="673100" algn="l"/>
              </a:tabLst>
              <a:defRPr>
                <a:solidFill>
                  <a:schemeClr val="tx1"/>
                </a:solidFill>
                <a:latin typeface="Arial" panose="020B0604020202020204" pitchFamily="34" charset="0"/>
              </a:defRPr>
            </a:lvl5pPr>
            <a:lvl6pPr marL="2514600" indent="-228600" algn="ctr" defTabSz="400050" eaLnBrk="0" fontAlgn="base" hangingPunct="0">
              <a:spcBef>
                <a:spcPct val="20000"/>
              </a:spcBef>
              <a:spcAft>
                <a:spcPct val="0"/>
              </a:spcAft>
              <a:buClr>
                <a:srgbClr val="FF0000"/>
              </a:buClr>
              <a:buFont typeface="Arial" panose="020B0604020202020204" pitchFamily="34" charset="0"/>
              <a:tabLst>
                <a:tab pos="400050" algn="r"/>
                <a:tab pos="673100" algn="l"/>
              </a:tabLst>
              <a:defRPr>
                <a:solidFill>
                  <a:schemeClr val="tx1"/>
                </a:solidFill>
                <a:latin typeface="Arial" panose="020B0604020202020204" pitchFamily="34" charset="0"/>
              </a:defRPr>
            </a:lvl6pPr>
            <a:lvl7pPr marL="2971800" indent="-228600" algn="ctr" defTabSz="400050" eaLnBrk="0" fontAlgn="base" hangingPunct="0">
              <a:spcBef>
                <a:spcPct val="20000"/>
              </a:spcBef>
              <a:spcAft>
                <a:spcPct val="0"/>
              </a:spcAft>
              <a:buClr>
                <a:srgbClr val="FF0000"/>
              </a:buClr>
              <a:buFont typeface="Arial" panose="020B0604020202020204" pitchFamily="34" charset="0"/>
              <a:tabLst>
                <a:tab pos="400050" algn="r"/>
                <a:tab pos="673100" algn="l"/>
              </a:tabLst>
              <a:defRPr>
                <a:solidFill>
                  <a:schemeClr val="tx1"/>
                </a:solidFill>
                <a:latin typeface="Arial" panose="020B0604020202020204" pitchFamily="34" charset="0"/>
              </a:defRPr>
            </a:lvl7pPr>
            <a:lvl8pPr marL="3429000" indent="-228600" algn="ctr" defTabSz="400050" eaLnBrk="0" fontAlgn="base" hangingPunct="0">
              <a:spcBef>
                <a:spcPct val="20000"/>
              </a:spcBef>
              <a:spcAft>
                <a:spcPct val="0"/>
              </a:spcAft>
              <a:buClr>
                <a:srgbClr val="FF0000"/>
              </a:buClr>
              <a:buFont typeface="Arial" panose="020B0604020202020204" pitchFamily="34" charset="0"/>
              <a:tabLst>
                <a:tab pos="400050" algn="r"/>
                <a:tab pos="673100" algn="l"/>
              </a:tabLst>
              <a:defRPr>
                <a:solidFill>
                  <a:schemeClr val="tx1"/>
                </a:solidFill>
                <a:latin typeface="Arial" panose="020B0604020202020204" pitchFamily="34" charset="0"/>
              </a:defRPr>
            </a:lvl8pPr>
            <a:lvl9pPr marL="3886200" indent="-228600" algn="ctr" defTabSz="400050" eaLnBrk="0" fontAlgn="base" hangingPunct="0">
              <a:spcBef>
                <a:spcPct val="20000"/>
              </a:spcBef>
              <a:spcAft>
                <a:spcPct val="0"/>
              </a:spcAft>
              <a:buClr>
                <a:srgbClr val="FF0000"/>
              </a:buClr>
              <a:buFont typeface="Arial" panose="020B0604020202020204" pitchFamily="34" charset="0"/>
              <a:tabLst>
                <a:tab pos="400050" algn="r"/>
                <a:tab pos="673100" algn="l"/>
              </a:tabLst>
              <a:defRPr>
                <a:solidFill>
                  <a:schemeClr val="tx1"/>
                </a:solidFill>
                <a:latin typeface="Arial" panose="020B0604020202020204" pitchFamily="34" charset="0"/>
              </a:defRPr>
            </a:lvl9pPr>
          </a:lstStyle>
          <a:p>
            <a:pPr algn="l">
              <a:spcBef>
                <a:spcPct val="0"/>
              </a:spcBef>
              <a:buClrTx/>
              <a:buFontTx/>
              <a:buNone/>
            </a:pPr>
            <a:endParaRPr lang="en-US" altLang="en-US" b="1">
              <a:latin typeface="Courier New" panose="02070309020205020404" pitchFamily="49" charset="0"/>
            </a:endParaRPr>
          </a:p>
        </p:txBody>
      </p:sp>
      <p:sp>
        <p:nvSpPr>
          <p:cNvPr id="6147" name="Rectangle 4">
            <a:extLst>
              <a:ext uri="{FF2B5EF4-FFF2-40B4-BE49-F238E27FC236}">
                <a16:creationId xmlns:a16="http://schemas.microsoft.com/office/drawing/2014/main" id="{2C4A3602-9182-47F2-850D-7135343DD38C}"/>
              </a:ext>
            </a:extLst>
          </p:cNvPr>
          <p:cNvSpPr>
            <a:spLocks noChangeArrowheads="1"/>
          </p:cNvSpPr>
          <p:nvPr/>
        </p:nvSpPr>
        <p:spPr bwMode="gray">
          <a:xfrm>
            <a:off x="598488" y="4191000"/>
            <a:ext cx="7935912" cy="1219200"/>
          </a:xfrm>
          <a:prstGeom prst="rect">
            <a:avLst/>
          </a:prstGeom>
          <a:solidFill>
            <a:srgbClr val="DDDDDD"/>
          </a:solidFill>
          <a:ln w="28575">
            <a:solidFill>
              <a:srgbClr val="000000"/>
            </a:solidFill>
            <a:miter lim="800000"/>
            <a:headEnd/>
            <a:tailEnd/>
          </a:ln>
        </p:spPr>
        <p:txBody>
          <a:bodyPr lIns="92075" tIns="9144" rIns="92075" bIns="9144" anchor="ctr"/>
          <a:lstStyle>
            <a:lvl1pPr marL="457200" indent="-457200" defTabSz="400050" eaLnBrk="0" hangingPunct="0">
              <a:tabLst>
                <a:tab pos="400050" algn="r"/>
                <a:tab pos="673100" algn="l"/>
              </a:tabLst>
              <a:defRPr>
                <a:solidFill>
                  <a:schemeClr val="tx1"/>
                </a:solidFill>
                <a:latin typeface="Arial" panose="020B0604020202020204" pitchFamily="34" charset="0"/>
              </a:defRPr>
            </a:lvl1pPr>
            <a:lvl2pPr marL="742950" indent="-285750" defTabSz="400050" eaLnBrk="0" hangingPunct="0">
              <a:tabLst>
                <a:tab pos="400050" algn="r"/>
                <a:tab pos="673100" algn="l"/>
              </a:tabLst>
              <a:defRPr>
                <a:solidFill>
                  <a:schemeClr val="tx1"/>
                </a:solidFill>
                <a:latin typeface="Arial" panose="020B0604020202020204" pitchFamily="34" charset="0"/>
              </a:defRPr>
            </a:lvl2pPr>
            <a:lvl3pPr marL="1143000" indent="-228600" defTabSz="400050" eaLnBrk="0" hangingPunct="0">
              <a:tabLst>
                <a:tab pos="400050" algn="r"/>
                <a:tab pos="673100" algn="l"/>
              </a:tabLst>
              <a:defRPr>
                <a:solidFill>
                  <a:schemeClr val="tx1"/>
                </a:solidFill>
                <a:latin typeface="Arial" panose="020B0604020202020204" pitchFamily="34" charset="0"/>
              </a:defRPr>
            </a:lvl3pPr>
            <a:lvl4pPr marL="1600200" indent="-228600" defTabSz="400050" eaLnBrk="0" hangingPunct="0">
              <a:tabLst>
                <a:tab pos="400050" algn="r"/>
                <a:tab pos="673100" algn="l"/>
              </a:tabLst>
              <a:defRPr>
                <a:solidFill>
                  <a:schemeClr val="tx1"/>
                </a:solidFill>
                <a:latin typeface="Arial" panose="020B0604020202020204" pitchFamily="34" charset="0"/>
              </a:defRPr>
            </a:lvl4pPr>
            <a:lvl5pPr marL="2057400" indent="-228600" defTabSz="400050" eaLnBrk="0" hangingPunct="0">
              <a:tabLst>
                <a:tab pos="400050" algn="r"/>
                <a:tab pos="673100" algn="l"/>
              </a:tabLst>
              <a:defRPr>
                <a:solidFill>
                  <a:schemeClr val="tx1"/>
                </a:solidFill>
                <a:latin typeface="Arial" panose="020B0604020202020204" pitchFamily="34" charset="0"/>
              </a:defRPr>
            </a:lvl5pPr>
            <a:lvl6pPr marL="2514600" indent="-228600" algn="ctr" defTabSz="400050" eaLnBrk="0" fontAlgn="base" hangingPunct="0">
              <a:spcBef>
                <a:spcPct val="20000"/>
              </a:spcBef>
              <a:spcAft>
                <a:spcPct val="0"/>
              </a:spcAft>
              <a:buClr>
                <a:srgbClr val="FF0000"/>
              </a:buClr>
              <a:buFont typeface="Arial" panose="020B0604020202020204" pitchFamily="34" charset="0"/>
              <a:tabLst>
                <a:tab pos="400050" algn="r"/>
                <a:tab pos="673100" algn="l"/>
              </a:tabLst>
              <a:defRPr>
                <a:solidFill>
                  <a:schemeClr val="tx1"/>
                </a:solidFill>
                <a:latin typeface="Arial" panose="020B0604020202020204" pitchFamily="34" charset="0"/>
              </a:defRPr>
            </a:lvl6pPr>
            <a:lvl7pPr marL="2971800" indent="-228600" algn="ctr" defTabSz="400050" eaLnBrk="0" fontAlgn="base" hangingPunct="0">
              <a:spcBef>
                <a:spcPct val="20000"/>
              </a:spcBef>
              <a:spcAft>
                <a:spcPct val="0"/>
              </a:spcAft>
              <a:buClr>
                <a:srgbClr val="FF0000"/>
              </a:buClr>
              <a:buFont typeface="Arial" panose="020B0604020202020204" pitchFamily="34" charset="0"/>
              <a:tabLst>
                <a:tab pos="400050" algn="r"/>
                <a:tab pos="673100" algn="l"/>
              </a:tabLst>
              <a:defRPr>
                <a:solidFill>
                  <a:schemeClr val="tx1"/>
                </a:solidFill>
                <a:latin typeface="Arial" panose="020B0604020202020204" pitchFamily="34" charset="0"/>
              </a:defRPr>
            </a:lvl7pPr>
            <a:lvl8pPr marL="3429000" indent="-228600" algn="ctr" defTabSz="400050" eaLnBrk="0" fontAlgn="base" hangingPunct="0">
              <a:spcBef>
                <a:spcPct val="20000"/>
              </a:spcBef>
              <a:spcAft>
                <a:spcPct val="0"/>
              </a:spcAft>
              <a:buClr>
                <a:srgbClr val="FF0000"/>
              </a:buClr>
              <a:buFont typeface="Arial" panose="020B0604020202020204" pitchFamily="34" charset="0"/>
              <a:tabLst>
                <a:tab pos="400050" algn="r"/>
                <a:tab pos="673100" algn="l"/>
              </a:tabLst>
              <a:defRPr>
                <a:solidFill>
                  <a:schemeClr val="tx1"/>
                </a:solidFill>
                <a:latin typeface="Arial" panose="020B0604020202020204" pitchFamily="34" charset="0"/>
              </a:defRPr>
            </a:lvl8pPr>
            <a:lvl9pPr marL="3886200" indent="-228600" algn="ctr" defTabSz="400050" eaLnBrk="0" fontAlgn="base" hangingPunct="0">
              <a:spcBef>
                <a:spcPct val="20000"/>
              </a:spcBef>
              <a:spcAft>
                <a:spcPct val="0"/>
              </a:spcAft>
              <a:buClr>
                <a:srgbClr val="FF0000"/>
              </a:buClr>
              <a:buFont typeface="Arial" panose="020B0604020202020204" pitchFamily="34" charset="0"/>
              <a:tabLst>
                <a:tab pos="400050" algn="r"/>
                <a:tab pos="673100" algn="l"/>
              </a:tabLst>
              <a:defRPr>
                <a:solidFill>
                  <a:schemeClr val="tx1"/>
                </a:solidFill>
                <a:latin typeface="Arial" panose="020B0604020202020204" pitchFamily="34" charset="0"/>
              </a:defRPr>
            </a:lvl9pPr>
          </a:lstStyle>
          <a:p>
            <a:pPr algn="l">
              <a:spcBef>
                <a:spcPct val="0"/>
              </a:spcBef>
              <a:buClrTx/>
              <a:buFontTx/>
              <a:buNone/>
            </a:pPr>
            <a:endParaRPr lang="en-US" altLang="en-US" b="1">
              <a:latin typeface="Courier New" panose="02070309020205020404" pitchFamily="49" charset="0"/>
            </a:endParaRPr>
          </a:p>
        </p:txBody>
      </p:sp>
      <p:sp>
        <p:nvSpPr>
          <p:cNvPr id="6148" name="Title 1">
            <a:extLst>
              <a:ext uri="{FF2B5EF4-FFF2-40B4-BE49-F238E27FC236}">
                <a16:creationId xmlns:a16="http://schemas.microsoft.com/office/drawing/2014/main" id="{F1898DA0-E27C-4E6A-A77F-F7BC395CAFD2}"/>
              </a:ext>
            </a:extLst>
          </p:cNvPr>
          <p:cNvSpPr>
            <a:spLocks noGrp="1"/>
          </p:cNvSpPr>
          <p:nvPr>
            <p:ph type="title"/>
          </p:nvPr>
        </p:nvSpPr>
        <p:spPr/>
        <p:txBody>
          <a:bodyPr>
            <a:normAutofit fontScale="90000"/>
          </a:bodyPr>
          <a:lstStyle/>
          <a:p>
            <a:pPr eaLnBrk="1" hangingPunct="1"/>
            <a:r>
              <a:rPr lang="en-US" altLang="en-US"/>
              <a:t>Command-Line Arguments</a:t>
            </a:r>
            <a:br>
              <a:rPr lang="en-US" altLang="en-US"/>
            </a:br>
            <a:endParaRPr lang="en-US" altLang="en-US"/>
          </a:p>
        </p:txBody>
      </p:sp>
      <p:sp>
        <p:nvSpPr>
          <p:cNvPr id="2" name="Content Placeholder 2">
            <a:extLst>
              <a:ext uri="{FF2B5EF4-FFF2-40B4-BE49-F238E27FC236}">
                <a16:creationId xmlns:a16="http://schemas.microsoft.com/office/drawing/2014/main" id="{56F93F08-080C-4BE1-A231-8D0D2F6BBBC7}"/>
              </a:ext>
            </a:extLst>
          </p:cNvPr>
          <p:cNvSpPr>
            <a:spLocks noGrp="1"/>
          </p:cNvSpPr>
          <p:nvPr>
            <p:ph idx="1"/>
          </p:nvPr>
        </p:nvSpPr>
        <p:spPr/>
        <p:txBody>
          <a:bodyPr/>
          <a:lstStyle/>
          <a:p>
            <a:pPr marL="107950" eaLnBrk="1" hangingPunct="1">
              <a:buFont typeface="Arial" charset="0"/>
              <a:buNone/>
              <a:defRPr/>
            </a:pPr>
            <a:r>
              <a:rPr lang="en-US" sz="1600" dirty="0">
                <a:latin typeface="Courier New" pitchFamily="49" charset="0"/>
                <a:cs typeface="Courier New" pitchFamily="49" charset="0"/>
              </a:rPr>
              <a:t>public class TestArgs {</a:t>
            </a:r>
          </a:p>
          <a:p>
            <a:pPr marL="107950" eaLnBrk="1" hangingPunct="1">
              <a:buFont typeface="Arial" charset="0"/>
              <a:buNone/>
              <a:defRPr/>
            </a:pPr>
            <a:r>
              <a:rPr lang="en-US" sz="1600" dirty="0">
                <a:latin typeface="Courier New" pitchFamily="49" charset="0"/>
                <a:cs typeface="Courier New" pitchFamily="49" charset="0"/>
              </a:rPr>
              <a:t>   public static void main(String[] args) {</a:t>
            </a:r>
          </a:p>
          <a:p>
            <a:pPr marL="107950" eaLnBrk="1" hangingPunct="1">
              <a:buFont typeface="Arial" charset="0"/>
              <a:buNone/>
              <a:defRPr/>
            </a:pPr>
            <a:r>
              <a:rPr lang="en-US" sz="1600" dirty="0">
                <a:latin typeface="Courier New" pitchFamily="49" charset="0"/>
                <a:cs typeface="Courier New" pitchFamily="49" charset="0"/>
              </a:rPr>
              <a:t>     for ( int i = 0; i &lt; args.length; i++ ) {</a:t>
            </a:r>
          </a:p>
          <a:p>
            <a:pPr marL="107950" eaLnBrk="1" hangingPunct="1">
              <a:buFont typeface="Arial" charset="0"/>
              <a:buNone/>
              <a:defRPr/>
            </a:pPr>
            <a:r>
              <a:rPr lang="en-US" sz="1600" dirty="0">
                <a:latin typeface="Courier New" pitchFamily="49" charset="0"/>
                <a:cs typeface="Courier New" pitchFamily="49" charset="0"/>
              </a:rPr>
              <a:t>        System.out.println("args[" + i + "] is '" + </a:t>
            </a:r>
          </a:p>
          <a:p>
            <a:pPr marL="107950" eaLnBrk="1" hangingPunct="1">
              <a:buFont typeface="Arial" charset="0"/>
              <a:buNone/>
              <a:defRPr/>
            </a:pPr>
            <a:r>
              <a:rPr lang="en-US" sz="1600" dirty="0">
                <a:latin typeface="Courier New" pitchFamily="49" charset="0"/>
                <a:cs typeface="Courier New" pitchFamily="49" charset="0"/>
              </a:rPr>
              <a:t>                           args[i] + "'");</a:t>
            </a:r>
          </a:p>
          <a:p>
            <a:pPr marL="107950" eaLnBrk="1" hangingPunct="1">
              <a:buFont typeface="Arial" charset="0"/>
              <a:buNone/>
              <a:defRPr/>
            </a:pPr>
            <a:r>
              <a:rPr lang="en-US" sz="1600" dirty="0">
                <a:latin typeface="Courier New" pitchFamily="49" charset="0"/>
                <a:cs typeface="Courier New" pitchFamily="49" charset="0"/>
              </a:rPr>
              <a:t>     }</a:t>
            </a:r>
          </a:p>
          <a:p>
            <a:pPr marL="107950" eaLnBrk="1" hangingPunct="1">
              <a:buFont typeface="Arial" charset="0"/>
              <a:buNone/>
              <a:defRPr/>
            </a:pPr>
            <a:r>
              <a:rPr lang="en-US" sz="1600" dirty="0">
                <a:latin typeface="Courier New" pitchFamily="49" charset="0"/>
                <a:cs typeface="Courier New" pitchFamily="49" charset="0"/>
              </a:rPr>
              <a:t>   }</a:t>
            </a:r>
          </a:p>
          <a:p>
            <a:pPr marL="107950" eaLnBrk="1" hangingPunct="1">
              <a:buFont typeface="Arial" charset="0"/>
              <a:buNone/>
              <a:defRPr/>
            </a:pPr>
            <a:r>
              <a:rPr lang="en-US" sz="1600" dirty="0">
                <a:latin typeface="Courier New" pitchFamily="49" charset="0"/>
                <a:cs typeface="Courier New" pitchFamily="49" charset="0"/>
              </a:rPr>
              <a:t>}	</a:t>
            </a:r>
          </a:p>
          <a:p>
            <a:pPr marL="0" eaLnBrk="1" hangingPunct="1">
              <a:buFont typeface="Arial" charset="0"/>
              <a:buNone/>
              <a:defRPr/>
            </a:pPr>
            <a:r>
              <a:rPr lang="en-US" dirty="0">
                <a:latin typeface="Arial" charset="0"/>
              </a:rPr>
              <a:t>Example execution:</a:t>
            </a:r>
          </a:p>
          <a:p>
            <a:pPr marL="107950" eaLnBrk="1" hangingPunct="1">
              <a:buFont typeface="Arial" charset="0"/>
              <a:buNone/>
              <a:defRPr/>
            </a:pPr>
            <a:r>
              <a:rPr lang="en-US" sz="1600" b="1" dirty="0">
                <a:latin typeface="Courier New" pitchFamily="49" charset="0"/>
                <a:cs typeface="Courier New" pitchFamily="49" charset="0"/>
              </a:rPr>
              <a:t>java TestArgs "Ted Baxter" 45 100.25</a:t>
            </a:r>
          </a:p>
          <a:p>
            <a:pPr marL="107950" eaLnBrk="1" hangingPunct="1">
              <a:buFont typeface="Arial" charset="0"/>
              <a:buNone/>
              <a:defRPr/>
            </a:pPr>
            <a:r>
              <a:rPr lang="en-US" sz="1600" dirty="0">
                <a:latin typeface="Courier New" pitchFamily="49" charset="0"/>
                <a:cs typeface="Courier New" pitchFamily="49" charset="0"/>
              </a:rPr>
              <a:t>args[0] is 'Ted Baxter'</a:t>
            </a:r>
          </a:p>
          <a:p>
            <a:pPr marL="107950" eaLnBrk="1" hangingPunct="1">
              <a:buFont typeface="Arial" charset="0"/>
              <a:buNone/>
              <a:defRPr/>
            </a:pPr>
            <a:r>
              <a:rPr lang="en-US" sz="1600" dirty="0">
                <a:latin typeface="Courier New" pitchFamily="49" charset="0"/>
                <a:cs typeface="Courier New" pitchFamily="49" charset="0"/>
              </a:rPr>
              <a:t>args[1] is '45'</a:t>
            </a:r>
          </a:p>
          <a:p>
            <a:pPr marL="107950" eaLnBrk="1" hangingPunct="1">
              <a:buFont typeface="Arial" charset="0"/>
              <a:buNone/>
              <a:defRPr/>
            </a:pPr>
            <a:r>
              <a:rPr lang="en-US" sz="1600" dirty="0">
                <a:latin typeface="Courier New" pitchFamily="49" charset="0"/>
                <a:cs typeface="Courier New" pitchFamily="49" charset="0"/>
              </a:rPr>
              <a:t>args[2] is '100.25'</a:t>
            </a:r>
            <a:endParaRPr lang="en-US" dirty="0">
              <a:latin typeface="Arial" charset="0"/>
            </a:endParaRPr>
          </a:p>
        </p:txBody>
      </p:sp>
    </p:spTree>
    <p:extLst>
      <p:ext uri="{BB962C8B-B14F-4D97-AF65-F5344CB8AC3E}">
        <p14:creationId xmlns:p14="http://schemas.microsoft.com/office/powerpoint/2010/main" val="295270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6AF621D2-501F-4E37-96B8-79245468698E}"/>
              </a:ext>
            </a:extLst>
          </p:cNvPr>
          <p:cNvSpPr>
            <a:spLocks noChangeArrowheads="1"/>
          </p:cNvSpPr>
          <p:nvPr/>
        </p:nvSpPr>
        <p:spPr bwMode="auto">
          <a:xfrm>
            <a:off x="4648200" y="2971800"/>
            <a:ext cx="3124200" cy="2133600"/>
          </a:xfrm>
          <a:prstGeom prst="rect">
            <a:avLst/>
          </a:prstGeom>
          <a:gradFill rotWithShape="1">
            <a:gsLst>
              <a:gs pos="0">
                <a:srgbClr val="FFE497"/>
              </a:gs>
              <a:gs pos="50000">
                <a:srgbClr val="FFECBF"/>
              </a:gs>
              <a:gs pos="100000">
                <a:srgbClr val="FFF5DF"/>
              </a:gs>
            </a:gsLst>
            <a:lin ang="16200000" scaled="1"/>
          </a:gra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endParaRPr lang="en-US" altLang="en-US">
              <a:latin typeface="Courier New" panose="02070309020205020404" pitchFamily="49" charset="0"/>
              <a:cs typeface="Courier New" panose="02070309020205020404" pitchFamily="49" charset="0"/>
            </a:endParaRPr>
          </a:p>
        </p:txBody>
      </p:sp>
      <p:sp>
        <p:nvSpPr>
          <p:cNvPr id="29699" name="Title 1">
            <a:extLst>
              <a:ext uri="{FF2B5EF4-FFF2-40B4-BE49-F238E27FC236}">
                <a16:creationId xmlns:a16="http://schemas.microsoft.com/office/drawing/2014/main" id="{4B84A376-D7E9-4ADE-A891-725065AE51A3}"/>
              </a:ext>
            </a:extLst>
          </p:cNvPr>
          <p:cNvSpPr>
            <a:spLocks noGrp="1"/>
          </p:cNvSpPr>
          <p:nvPr>
            <p:ph type="title"/>
          </p:nvPr>
        </p:nvSpPr>
        <p:spPr/>
        <p:txBody>
          <a:bodyPr/>
          <a:lstStyle/>
          <a:p>
            <a:pPr eaLnBrk="1" hangingPunct="1"/>
            <a:r>
              <a:rPr lang="en-US" altLang="en-US">
                <a:latin typeface="Courier New" panose="02070309020205020404" pitchFamily="49" charset="0"/>
                <a:cs typeface="Courier New" panose="02070309020205020404" pitchFamily="49" charset="0"/>
              </a:rPr>
              <a:t>package</a:t>
            </a:r>
            <a:r>
              <a:rPr lang="en-US" altLang="en-US"/>
              <a:t> Statement</a:t>
            </a:r>
          </a:p>
        </p:txBody>
      </p:sp>
      <p:sp>
        <p:nvSpPr>
          <p:cNvPr id="29700" name="Content Placeholder 2">
            <a:extLst>
              <a:ext uri="{FF2B5EF4-FFF2-40B4-BE49-F238E27FC236}">
                <a16:creationId xmlns:a16="http://schemas.microsoft.com/office/drawing/2014/main" id="{85953176-1394-4057-9044-F18621832965}"/>
              </a:ext>
            </a:extLst>
          </p:cNvPr>
          <p:cNvSpPr>
            <a:spLocks noGrp="1"/>
          </p:cNvSpPr>
          <p:nvPr>
            <p:ph idx="1"/>
          </p:nvPr>
        </p:nvSpPr>
        <p:spPr/>
        <p:txBody>
          <a:bodyPr>
            <a:normAutofit/>
          </a:bodyPr>
          <a:lstStyle/>
          <a:p>
            <a:pPr eaLnBrk="1" hangingPunct="1"/>
            <a:r>
              <a:rPr lang="en-US" altLang="en-US" sz="2400" dirty="0"/>
              <a:t>The </a:t>
            </a:r>
            <a:r>
              <a:rPr lang="en-US" altLang="en-US" sz="2400" dirty="0">
                <a:latin typeface="Courier New" panose="02070309020205020404" pitchFamily="49" charset="0"/>
                <a:cs typeface="Courier New" panose="02070309020205020404" pitchFamily="49" charset="0"/>
              </a:rPr>
              <a:t>package</a:t>
            </a:r>
            <a:r>
              <a:rPr lang="en-US" altLang="en-US" sz="2400" dirty="0"/>
              <a:t> keyword is used in Java to group classes together. A package is implemented as a folder and, like a folder, provides a </a:t>
            </a:r>
            <a:r>
              <a:rPr lang="en-US" altLang="en-US" sz="2400" i="1" dirty="0"/>
              <a:t>namespace</a:t>
            </a:r>
            <a:r>
              <a:rPr lang="en-US" altLang="en-US" sz="2400" dirty="0"/>
              <a:t> to a class</a:t>
            </a:r>
            <a:r>
              <a:rPr lang="en-US" altLang="en-US" dirty="0"/>
              <a:t>.</a:t>
            </a:r>
          </a:p>
        </p:txBody>
      </p:sp>
      <p:sp>
        <p:nvSpPr>
          <p:cNvPr id="29701" name="Rectangle 3">
            <a:extLst>
              <a:ext uri="{FF2B5EF4-FFF2-40B4-BE49-F238E27FC236}">
                <a16:creationId xmlns:a16="http://schemas.microsoft.com/office/drawing/2014/main" id="{EE81C74A-AA21-470B-9456-32182C4D48C7}"/>
              </a:ext>
            </a:extLst>
          </p:cNvPr>
          <p:cNvSpPr>
            <a:spLocks noChangeArrowheads="1"/>
          </p:cNvSpPr>
          <p:nvPr/>
        </p:nvSpPr>
        <p:spPr bwMode="auto">
          <a:xfrm>
            <a:off x="838200" y="2971800"/>
            <a:ext cx="3124200" cy="2133600"/>
          </a:xfrm>
          <a:prstGeom prst="rect">
            <a:avLst/>
          </a:prstGeom>
          <a:gradFill rotWithShape="1">
            <a:gsLst>
              <a:gs pos="0">
                <a:srgbClr val="FFE497"/>
              </a:gs>
              <a:gs pos="50000">
                <a:srgbClr val="FFECBF"/>
              </a:gs>
              <a:gs pos="100000">
                <a:srgbClr val="FFF5DF"/>
              </a:gs>
            </a:gsLst>
            <a:lin ang="16200000" scaled="1"/>
          </a:gra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cs typeface="Courier New" panose="02070309020205020404" pitchFamily="49" charset="0"/>
              </a:rPr>
              <a:t>com.example.domain</a:t>
            </a:r>
          </a:p>
        </p:txBody>
      </p:sp>
      <p:sp>
        <p:nvSpPr>
          <p:cNvPr id="29702" name="TextBox 6">
            <a:extLst>
              <a:ext uri="{FF2B5EF4-FFF2-40B4-BE49-F238E27FC236}">
                <a16:creationId xmlns:a16="http://schemas.microsoft.com/office/drawing/2014/main" id="{00B69946-BEB3-4403-8CB6-36EB2B046FB7}"/>
              </a:ext>
            </a:extLst>
          </p:cNvPr>
          <p:cNvSpPr txBox="1">
            <a:spLocks noChangeArrowheads="1"/>
          </p:cNvSpPr>
          <p:nvPr/>
        </p:nvSpPr>
        <p:spPr bwMode="auto">
          <a:xfrm>
            <a:off x="4724400" y="2971800"/>
            <a:ext cx="2941638"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cs typeface="Courier New" panose="02070309020205020404" pitchFamily="49" charset="0"/>
              </a:rPr>
              <a:t>+com</a:t>
            </a:r>
          </a:p>
          <a:p>
            <a:pPr algn="l" eaLnBrk="1" hangingPunct="1"/>
            <a:r>
              <a:rPr lang="en-US" altLang="en-US" b="1">
                <a:latin typeface="Courier New" panose="02070309020205020404" pitchFamily="49" charset="0"/>
                <a:cs typeface="Courier New" panose="02070309020205020404" pitchFamily="49" charset="0"/>
              </a:rPr>
              <a:t>|_+example</a:t>
            </a:r>
          </a:p>
          <a:p>
            <a:pPr algn="l" eaLnBrk="1" hangingPunct="1"/>
            <a:r>
              <a:rPr lang="en-US" altLang="en-US" b="1">
                <a:latin typeface="Courier New" panose="02070309020205020404" pitchFamily="49" charset="0"/>
                <a:cs typeface="Courier New" panose="02070309020205020404" pitchFamily="49" charset="0"/>
              </a:rPr>
              <a:t>  |_+domain</a:t>
            </a:r>
          </a:p>
          <a:p>
            <a:pPr algn="l" eaLnBrk="1" hangingPunct="1"/>
            <a:r>
              <a:rPr lang="en-US" altLang="en-US" b="1">
                <a:latin typeface="Courier New" panose="02070309020205020404" pitchFamily="49" charset="0"/>
                <a:cs typeface="Courier New" panose="02070309020205020404" pitchFamily="49" charset="0"/>
              </a:rPr>
              <a:t>    |_+Employee.java</a:t>
            </a:r>
          </a:p>
          <a:p>
            <a:pPr algn="l" eaLnBrk="1" hangingPunct="1"/>
            <a:r>
              <a:rPr lang="en-US" altLang="en-US" b="1">
                <a:latin typeface="Courier New" panose="02070309020205020404" pitchFamily="49" charset="0"/>
                <a:cs typeface="Courier New" panose="02070309020205020404" pitchFamily="49" charset="0"/>
              </a:rPr>
              <a:t>    |_+Manager.java</a:t>
            </a:r>
          </a:p>
        </p:txBody>
      </p:sp>
      <p:sp>
        <p:nvSpPr>
          <p:cNvPr id="29703" name="TextBox 7">
            <a:extLst>
              <a:ext uri="{FF2B5EF4-FFF2-40B4-BE49-F238E27FC236}">
                <a16:creationId xmlns:a16="http://schemas.microsoft.com/office/drawing/2014/main" id="{7F20C579-7DAC-415D-AC16-6004E7C389CB}"/>
              </a:ext>
            </a:extLst>
          </p:cNvPr>
          <p:cNvSpPr txBox="1">
            <a:spLocks noChangeArrowheads="1"/>
          </p:cNvSpPr>
          <p:nvPr/>
        </p:nvSpPr>
        <p:spPr bwMode="auto">
          <a:xfrm>
            <a:off x="1371600" y="2590800"/>
            <a:ext cx="1725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dirty="0">
                <a:solidFill>
                  <a:srgbClr val="0000FF"/>
                </a:solidFill>
                <a:latin typeface="LavosHandy™" pitchFamily="66" charset="0"/>
              </a:rPr>
              <a:t>namespace view</a:t>
            </a:r>
          </a:p>
        </p:txBody>
      </p:sp>
      <p:sp>
        <p:nvSpPr>
          <p:cNvPr id="29704" name="TextBox 8">
            <a:extLst>
              <a:ext uri="{FF2B5EF4-FFF2-40B4-BE49-F238E27FC236}">
                <a16:creationId xmlns:a16="http://schemas.microsoft.com/office/drawing/2014/main" id="{D1A256A6-9AE2-418A-B9D7-AAF9C18ED383}"/>
              </a:ext>
            </a:extLst>
          </p:cNvPr>
          <p:cNvSpPr txBox="1">
            <a:spLocks noChangeArrowheads="1"/>
          </p:cNvSpPr>
          <p:nvPr/>
        </p:nvSpPr>
        <p:spPr bwMode="auto">
          <a:xfrm>
            <a:off x="5029200" y="2590800"/>
            <a:ext cx="124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a:solidFill>
                  <a:srgbClr val="0000FF"/>
                </a:solidFill>
                <a:latin typeface="LavosHandy™" pitchFamily="66" charset="0"/>
              </a:rPr>
              <a:t>folder view</a:t>
            </a:r>
          </a:p>
        </p:txBody>
      </p:sp>
      <p:sp>
        <p:nvSpPr>
          <p:cNvPr id="29705" name="TextBox 9">
            <a:extLst>
              <a:ext uri="{FF2B5EF4-FFF2-40B4-BE49-F238E27FC236}">
                <a16:creationId xmlns:a16="http://schemas.microsoft.com/office/drawing/2014/main" id="{4E8CC255-CF50-4123-A409-BB10437E6868}"/>
              </a:ext>
            </a:extLst>
          </p:cNvPr>
          <p:cNvSpPr txBox="1">
            <a:spLocks noChangeArrowheads="1"/>
          </p:cNvSpPr>
          <p:nvPr/>
        </p:nvSpPr>
        <p:spPr bwMode="auto">
          <a:xfrm rot="-748082">
            <a:off x="4732338" y="5521325"/>
            <a:ext cx="2687637" cy="369888"/>
          </a:xfrm>
          <a:prstGeom prst="rect">
            <a:avLst/>
          </a:prstGeom>
          <a:noFill/>
          <a:ln w="952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a:solidFill>
                  <a:srgbClr val="0000FF"/>
                </a:solidFill>
                <a:latin typeface="LavosHandy™" pitchFamily="66" charset="0"/>
              </a:rPr>
              <a:t>Always declare a package!</a:t>
            </a:r>
          </a:p>
        </p:txBody>
      </p:sp>
      <p:sp>
        <p:nvSpPr>
          <p:cNvPr id="29706" name="Rounded Rectangle 4">
            <a:extLst>
              <a:ext uri="{FF2B5EF4-FFF2-40B4-BE49-F238E27FC236}">
                <a16:creationId xmlns:a16="http://schemas.microsoft.com/office/drawing/2014/main" id="{FEE63807-0F69-46A1-BF41-565451AC8AE2}"/>
              </a:ext>
            </a:extLst>
          </p:cNvPr>
          <p:cNvSpPr>
            <a:spLocks noChangeArrowheads="1"/>
          </p:cNvSpPr>
          <p:nvPr/>
        </p:nvSpPr>
        <p:spPr bwMode="auto">
          <a:xfrm>
            <a:off x="1219200" y="3449638"/>
            <a:ext cx="2209800" cy="609600"/>
          </a:xfrm>
          <a:prstGeom prst="roundRect">
            <a:avLst>
              <a:gd name="adj" fmla="val 16667"/>
            </a:avLst>
          </a:prstGeom>
          <a:solidFill>
            <a:srgbClr val="CCECFF"/>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cs typeface="Courier New" panose="02070309020205020404" pitchFamily="49" charset="0"/>
              </a:rPr>
              <a:t>Employee</a:t>
            </a:r>
          </a:p>
        </p:txBody>
      </p:sp>
      <p:sp>
        <p:nvSpPr>
          <p:cNvPr id="29707" name="Rounded Rectangle 5">
            <a:extLst>
              <a:ext uri="{FF2B5EF4-FFF2-40B4-BE49-F238E27FC236}">
                <a16:creationId xmlns:a16="http://schemas.microsoft.com/office/drawing/2014/main" id="{D6FE32D7-470A-476B-B9A5-16A5516B6B4F}"/>
              </a:ext>
            </a:extLst>
          </p:cNvPr>
          <p:cNvSpPr>
            <a:spLocks noChangeArrowheads="1"/>
          </p:cNvSpPr>
          <p:nvPr/>
        </p:nvSpPr>
        <p:spPr bwMode="auto">
          <a:xfrm>
            <a:off x="1219200" y="4267200"/>
            <a:ext cx="2209800" cy="609600"/>
          </a:xfrm>
          <a:prstGeom prst="roundRect">
            <a:avLst>
              <a:gd name="adj" fmla="val 16667"/>
            </a:avLst>
          </a:prstGeom>
          <a:solidFill>
            <a:srgbClr val="CCECFF"/>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b="1">
                <a:latin typeface="Courier New" panose="02070309020205020404" pitchFamily="49" charset="0"/>
                <a:cs typeface="Courier New" panose="02070309020205020404" pitchFamily="49" charset="0"/>
              </a:rPr>
              <a:t>Manager</a:t>
            </a:r>
          </a:p>
        </p:txBody>
      </p:sp>
    </p:spTree>
    <p:custDataLst>
      <p:tags r:id="rId1"/>
    </p:custDataLst>
    <p:extLst>
      <p:ext uri="{BB962C8B-B14F-4D97-AF65-F5344CB8AC3E}">
        <p14:creationId xmlns:p14="http://schemas.microsoft.com/office/powerpoint/2010/main" val="97237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a:extLst>
              <a:ext uri="{FF2B5EF4-FFF2-40B4-BE49-F238E27FC236}">
                <a16:creationId xmlns:a16="http://schemas.microsoft.com/office/drawing/2014/main" id="{FA85601E-13B5-4D67-B6EE-29ACC46B0453}"/>
              </a:ext>
            </a:extLst>
          </p:cNvPr>
          <p:cNvSpPr>
            <a:spLocks noChangeArrowheads="1"/>
          </p:cNvSpPr>
          <p:nvPr/>
        </p:nvSpPr>
        <p:spPr bwMode="auto">
          <a:xfrm>
            <a:off x="609600" y="4799013"/>
            <a:ext cx="7924800" cy="685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0723" name="Rectangle 4">
            <a:extLst>
              <a:ext uri="{FF2B5EF4-FFF2-40B4-BE49-F238E27FC236}">
                <a16:creationId xmlns:a16="http://schemas.microsoft.com/office/drawing/2014/main" id="{FBD884BC-D35C-4224-8D23-25FD6C8736FB}"/>
              </a:ext>
            </a:extLst>
          </p:cNvPr>
          <p:cNvSpPr>
            <a:spLocks noChangeArrowheads="1"/>
          </p:cNvSpPr>
          <p:nvPr/>
        </p:nvSpPr>
        <p:spPr bwMode="auto">
          <a:xfrm>
            <a:off x="609600" y="3868738"/>
            <a:ext cx="7924800" cy="381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0724" name="Rectangle 3">
            <a:extLst>
              <a:ext uri="{FF2B5EF4-FFF2-40B4-BE49-F238E27FC236}">
                <a16:creationId xmlns:a16="http://schemas.microsoft.com/office/drawing/2014/main" id="{EBC93785-83D9-4AF4-A43D-6BA8AF2D7504}"/>
              </a:ext>
            </a:extLst>
          </p:cNvPr>
          <p:cNvSpPr>
            <a:spLocks noChangeArrowheads="1"/>
          </p:cNvSpPr>
          <p:nvPr/>
        </p:nvSpPr>
        <p:spPr bwMode="auto">
          <a:xfrm>
            <a:off x="609600" y="2949575"/>
            <a:ext cx="7924800" cy="381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0725" name="Title 1">
            <a:extLst>
              <a:ext uri="{FF2B5EF4-FFF2-40B4-BE49-F238E27FC236}">
                <a16:creationId xmlns:a16="http://schemas.microsoft.com/office/drawing/2014/main" id="{F399BA04-68FF-4213-9C1E-AA8F058831D0}"/>
              </a:ext>
            </a:extLst>
          </p:cNvPr>
          <p:cNvSpPr>
            <a:spLocks noGrp="1"/>
          </p:cNvSpPr>
          <p:nvPr>
            <p:ph type="title"/>
          </p:nvPr>
        </p:nvSpPr>
        <p:spPr/>
        <p:txBody>
          <a:bodyPr/>
          <a:lstStyle/>
          <a:p>
            <a:pPr eaLnBrk="1" hangingPunct="1"/>
            <a:r>
              <a:rPr lang="en-US" altLang="en-US">
                <a:latin typeface="Courier New" panose="02070309020205020404" pitchFamily="49" charset="0"/>
                <a:cs typeface="Courier New" panose="02070309020205020404" pitchFamily="49" charset="0"/>
              </a:rPr>
              <a:t>import</a:t>
            </a:r>
            <a:r>
              <a:rPr lang="en-US" altLang="en-US"/>
              <a:t> Statements</a:t>
            </a:r>
          </a:p>
        </p:txBody>
      </p:sp>
      <p:sp>
        <p:nvSpPr>
          <p:cNvPr id="25606" name="Content Placeholder 2">
            <a:extLst>
              <a:ext uri="{FF2B5EF4-FFF2-40B4-BE49-F238E27FC236}">
                <a16:creationId xmlns:a16="http://schemas.microsoft.com/office/drawing/2014/main" id="{BE20D4FA-CAE2-4916-9EE5-B325FEFE4D96}"/>
              </a:ext>
            </a:extLst>
          </p:cNvPr>
          <p:cNvSpPr>
            <a:spLocks noGrp="1"/>
          </p:cNvSpPr>
          <p:nvPr>
            <p:ph idx="1"/>
          </p:nvPr>
        </p:nvSpPr>
        <p:spPr>
          <a:xfrm>
            <a:off x="609600" y="1295400"/>
            <a:ext cx="8077200" cy="5105400"/>
          </a:xfrm>
        </p:spPr>
        <p:txBody>
          <a:bodyPr>
            <a:normAutofit fontScale="92500"/>
          </a:bodyPr>
          <a:lstStyle/>
          <a:p>
            <a:pPr eaLnBrk="1" hangingPunct="1">
              <a:buFont typeface="Arial" charset="0"/>
              <a:buNone/>
              <a:defRPr/>
            </a:pPr>
            <a:r>
              <a:rPr lang="en-US" dirty="0">
                <a:latin typeface="Arial" charset="0"/>
              </a:rPr>
              <a:t>The </a:t>
            </a:r>
            <a:r>
              <a:rPr lang="en-US" dirty="0">
                <a:latin typeface="Courier New" pitchFamily="49" charset="0"/>
                <a:cs typeface="Courier New" pitchFamily="49" charset="0"/>
              </a:rPr>
              <a:t>import</a:t>
            </a:r>
            <a:r>
              <a:rPr lang="en-US" dirty="0">
                <a:latin typeface="Arial" charset="0"/>
              </a:rPr>
              <a:t> keyword is used to identify classes you want to reference in your class.</a:t>
            </a:r>
          </a:p>
          <a:p>
            <a:pPr lvl="1" eaLnBrk="1" hangingPunct="1">
              <a:buFont typeface="Arial" charset="0"/>
              <a:buChar char="•"/>
              <a:defRPr/>
            </a:pPr>
            <a:r>
              <a:rPr lang="en-US" dirty="0"/>
              <a:t>The </a:t>
            </a:r>
            <a:r>
              <a:rPr lang="en-US" dirty="0">
                <a:latin typeface="Courier New" pitchFamily="49" charset="0"/>
                <a:ea typeface="+mn-ea"/>
                <a:cs typeface="Courier New" pitchFamily="49" charset="0"/>
              </a:rPr>
              <a:t>import</a:t>
            </a:r>
            <a:r>
              <a:rPr lang="en-US" dirty="0"/>
              <a:t> statement provides a convenient way to identify classes that you want to reference in your class.</a:t>
            </a:r>
          </a:p>
          <a:p>
            <a:pPr lvl="1" eaLnBrk="1" hangingPunct="1">
              <a:buFont typeface="Arial" charset="0"/>
              <a:buChar char="•"/>
              <a:defRPr/>
            </a:pPr>
            <a:endParaRPr lang="en-US" sz="500" dirty="0"/>
          </a:p>
          <a:p>
            <a:pPr eaLnBrk="1" hangingPunct="1">
              <a:buFont typeface="Arial" charset="0"/>
              <a:buNone/>
              <a:defRPr/>
            </a:pPr>
            <a:r>
              <a:rPr lang="en-US" sz="1800" dirty="0">
                <a:latin typeface="Courier New" pitchFamily="49" charset="0"/>
                <a:cs typeface="Courier New" pitchFamily="49" charset="0"/>
              </a:rPr>
              <a:t>import java.util.Date;</a:t>
            </a:r>
          </a:p>
          <a:p>
            <a:pPr eaLnBrk="1" hangingPunct="1">
              <a:buFont typeface="Arial" charset="0"/>
              <a:buNone/>
              <a:defRPr/>
            </a:pPr>
            <a:endParaRPr lang="en-US" sz="500" dirty="0">
              <a:latin typeface="Courier New" pitchFamily="49" charset="0"/>
              <a:cs typeface="Courier New" pitchFamily="49" charset="0"/>
            </a:endParaRPr>
          </a:p>
          <a:p>
            <a:pPr lvl="1" eaLnBrk="1" hangingPunct="1">
              <a:buFont typeface="Arial" charset="0"/>
              <a:buChar char="•"/>
              <a:defRPr/>
            </a:pPr>
            <a:r>
              <a:rPr lang="en-US" dirty="0"/>
              <a:t>You can import a single class or an entire package:</a:t>
            </a:r>
          </a:p>
          <a:p>
            <a:pPr lvl="1" eaLnBrk="1" hangingPunct="1">
              <a:buFont typeface="Arial" charset="0"/>
              <a:buChar char="•"/>
              <a:defRPr/>
            </a:pPr>
            <a:endParaRPr lang="en-US" sz="500" dirty="0"/>
          </a:p>
          <a:p>
            <a:pPr eaLnBrk="1" hangingPunct="1">
              <a:buFont typeface="Arial" charset="0"/>
              <a:buNone/>
              <a:defRPr/>
            </a:pPr>
            <a:r>
              <a:rPr lang="en-US" sz="1800" dirty="0">
                <a:latin typeface="Courier New" pitchFamily="49" charset="0"/>
                <a:cs typeface="Courier New" pitchFamily="49" charset="0"/>
              </a:rPr>
              <a:t>import java.util.*;</a:t>
            </a:r>
          </a:p>
          <a:p>
            <a:pPr eaLnBrk="1" hangingPunct="1">
              <a:buFont typeface="Arial" charset="0"/>
              <a:buNone/>
              <a:defRPr/>
            </a:pPr>
            <a:endParaRPr lang="en-US" sz="500" dirty="0">
              <a:latin typeface="Courier New" pitchFamily="49" charset="0"/>
              <a:cs typeface="Courier New" pitchFamily="49" charset="0"/>
            </a:endParaRPr>
          </a:p>
          <a:p>
            <a:pPr lvl="1" eaLnBrk="1" hangingPunct="1">
              <a:buFont typeface="Arial" charset="0"/>
              <a:buChar char="•"/>
              <a:defRPr/>
            </a:pPr>
            <a:r>
              <a:rPr lang="en-US" dirty="0"/>
              <a:t>You can include multiple </a:t>
            </a:r>
            <a:r>
              <a:rPr lang="en-US" dirty="0">
                <a:latin typeface="Courier New" pitchFamily="49" charset="0"/>
                <a:ea typeface="+mn-ea"/>
                <a:cs typeface="Courier New" pitchFamily="49" charset="0"/>
              </a:rPr>
              <a:t>import</a:t>
            </a:r>
            <a:r>
              <a:rPr lang="en-US" dirty="0"/>
              <a:t> statements:</a:t>
            </a:r>
          </a:p>
          <a:p>
            <a:pPr lvl="1" eaLnBrk="1" hangingPunct="1">
              <a:buFont typeface="Arial" charset="0"/>
              <a:buChar char="•"/>
              <a:defRPr/>
            </a:pPr>
            <a:endParaRPr lang="en-US" sz="500" dirty="0"/>
          </a:p>
          <a:p>
            <a:pPr eaLnBrk="1" hangingPunct="1">
              <a:buFont typeface="Arial" charset="0"/>
              <a:buNone/>
              <a:defRPr/>
            </a:pPr>
            <a:r>
              <a:rPr lang="en-US" sz="1800" dirty="0">
                <a:latin typeface="Courier New" pitchFamily="49" charset="0"/>
                <a:cs typeface="Courier New" pitchFamily="49" charset="0"/>
              </a:rPr>
              <a:t>import java.util.Date;</a:t>
            </a:r>
          </a:p>
          <a:p>
            <a:pPr eaLnBrk="1" hangingPunct="1">
              <a:buFont typeface="Arial" charset="0"/>
              <a:buNone/>
              <a:defRPr/>
            </a:pPr>
            <a:r>
              <a:rPr lang="en-US" sz="1800" dirty="0">
                <a:latin typeface="Courier New" pitchFamily="49" charset="0"/>
                <a:cs typeface="Courier New" pitchFamily="49" charset="0"/>
              </a:rPr>
              <a:t>import java.util.Calendar;</a:t>
            </a:r>
          </a:p>
          <a:p>
            <a:pPr eaLnBrk="1" hangingPunct="1">
              <a:buFont typeface="Arial" charset="0"/>
              <a:buNone/>
              <a:defRPr/>
            </a:pPr>
            <a:endParaRPr lang="en-US" sz="500" dirty="0">
              <a:latin typeface="Courier New" pitchFamily="49" charset="0"/>
              <a:cs typeface="Courier New" pitchFamily="49" charset="0"/>
            </a:endParaRPr>
          </a:p>
          <a:p>
            <a:pPr lvl="1" eaLnBrk="1" hangingPunct="1">
              <a:buFont typeface="Arial" charset="0"/>
              <a:buChar char="•"/>
              <a:defRPr/>
            </a:pPr>
            <a:r>
              <a:rPr lang="en-US" dirty="0">
                <a:cs typeface="Courier New" pitchFamily="49" charset="0"/>
              </a:rPr>
              <a:t>It is good practice to use the full package and class name rather than the wildcard </a:t>
            </a:r>
            <a:r>
              <a:rPr lang="en-US" dirty="0">
                <a:latin typeface="Courier New" pitchFamily="49" charset="0"/>
                <a:cs typeface="Courier New" pitchFamily="49" charset="0"/>
              </a:rPr>
              <a:t>*</a:t>
            </a:r>
            <a:r>
              <a:rPr lang="en-US" dirty="0">
                <a:cs typeface="Courier New" pitchFamily="49" charset="0"/>
              </a:rPr>
              <a:t> to avoid class name conflicts.</a:t>
            </a:r>
          </a:p>
        </p:txBody>
      </p:sp>
    </p:spTree>
    <p:custDataLst>
      <p:tags r:id="rId1"/>
    </p:custDataLst>
    <p:extLst>
      <p:ext uri="{BB962C8B-B14F-4D97-AF65-F5344CB8AC3E}">
        <p14:creationId xmlns:p14="http://schemas.microsoft.com/office/powerpoint/2010/main" val="3146442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F8030C57-89B3-4CAA-8975-0FE7E5B773F1}"/>
              </a:ext>
            </a:extLst>
          </p:cNvPr>
          <p:cNvSpPr>
            <a:spLocks noChangeArrowheads="1"/>
          </p:cNvSpPr>
          <p:nvPr/>
        </p:nvSpPr>
        <p:spPr bwMode="auto">
          <a:xfrm>
            <a:off x="609600" y="3832225"/>
            <a:ext cx="7924800" cy="685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1747" name="Title 1">
            <a:extLst>
              <a:ext uri="{FF2B5EF4-FFF2-40B4-BE49-F238E27FC236}">
                <a16:creationId xmlns:a16="http://schemas.microsoft.com/office/drawing/2014/main" id="{A31FFF3C-0AB9-476A-98C9-0FD15A1DE57F}"/>
              </a:ext>
            </a:extLst>
          </p:cNvPr>
          <p:cNvSpPr>
            <a:spLocks noGrp="1"/>
          </p:cNvSpPr>
          <p:nvPr>
            <p:ph type="title"/>
          </p:nvPr>
        </p:nvSpPr>
        <p:spPr/>
        <p:txBody>
          <a:bodyPr/>
          <a:lstStyle/>
          <a:p>
            <a:pPr eaLnBrk="1" hangingPunct="1"/>
            <a:r>
              <a:rPr lang="en-US" altLang="en-US"/>
              <a:t>More on </a:t>
            </a:r>
            <a:r>
              <a:rPr lang="en-US" altLang="en-US">
                <a:latin typeface="Courier New" panose="02070309020205020404" pitchFamily="49" charset="0"/>
                <a:cs typeface="Courier New" panose="02070309020205020404" pitchFamily="49" charset="0"/>
              </a:rPr>
              <a:t>import</a:t>
            </a:r>
          </a:p>
        </p:txBody>
      </p:sp>
      <p:sp>
        <p:nvSpPr>
          <p:cNvPr id="28676" name="Content Placeholder 2">
            <a:extLst>
              <a:ext uri="{FF2B5EF4-FFF2-40B4-BE49-F238E27FC236}">
                <a16:creationId xmlns:a16="http://schemas.microsoft.com/office/drawing/2014/main" id="{1BD7A4F7-BE70-405C-9F4B-98C1633895F7}"/>
              </a:ext>
            </a:extLst>
          </p:cNvPr>
          <p:cNvSpPr>
            <a:spLocks noGrp="1"/>
          </p:cNvSpPr>
          <p:nvPr>
            <p:ph idx="1"/>
          </p:nvPr>
        </p:nvSpPr>
        <p:spPr>
          <a:xfrm>
            <a:off x="609600" y="1219200"/>
            <a:ext cx="8077200" cy="5181600"/>
          </a:xfrm>
        </p:spPr>
        <p:txBody>
          <a:bodyPr/>
          <a:lstStyle/>
          <a:p>
            <a:pPr lvl="1" eaLnBrk="1" hangingPunct="1">
              <a:buFont typeface="Arial" charset="0"/>
              <a:buChar char="•"/>
              <a:defRPr/>
            </a:pPr>
            <a:r>
              <a:rPr lang="en-US" dirty="0"/>
              <a:t>Import statements follow the package declaration and precede the class declaration.</a:t>
            </a:r>
          </a:p>
          <a:p>
            <a:pPr lvl="1" eaLnBrk="1" hangingPunct="1">
              <a:buFont typeface="Arial" charset="0"/>
              <a:buChar char="•"/>
              <a:defRPr/>
            </a:pPr>
            <a:r>
              <a:rPr lang="en-US" dirty="0">
                <a:cs typeface="Courier New" pitchFamily="49" charset="0"/>
              </a:rPr>
              <a:t>An import statement is not required.</a:t>
            </a:r>
            <a:endParaRPr lang="en-US" dirty="0"/>
          </a:p>
          <a:p>
            <a:pPr lvl="1" eaLnBrk="1" hangingPunct="1">
              <a:buFont typeface="Arial" charset="0"/>
              <a:buChar char="•"/>
              <a:defRPr/>
            </a:pPr>
            <a:r>
              <a:rPr lang="en-US" dirty="0"/>
              <a:t>By default, your class always imports </a:t>
            </a:r>
            <a:r>
              <a:rPr lang="en-US" dirty="0">
                <a:latin typeface="Courier New" pitchFamily="49" charset="0"/>
                <a:cs typeface="Courier New" pitchFamily="49" charset="0"/>
              </a:rPr>
              <a:t>java.lang</a:t>
            </a:r>
            <a:r>
              <a:rPr lang="en-US" dirty="0">
                <a:latin typeface="+mj-lt"/>
                <a:cs typeface="Courier New" pitchFamily="49" charset="0"/>
              </a:rPr>
              <a:t>.</a:t>
            </a:r>
            <a:r>
              <a:rPr lang="en-US" dirty="0">
                <a:latin typeface="Courier New" pitchFamily="49" charset="0"/>
                <a:cs typeface="Courier New" pitchFamily="49" charset="0"/>
              </a:rPr>
              <a:t>*</a:t>
            </a:r>
            <a:endParaRPr lang="en-US" dirty="0">
              <a:cs typeface="Courier New" pitchFamily="49" charset="0"/>
            </a:endParaRPr>
          </a:p>
          <a:p>
            <a:pPr lvl="1" eaLnBrk="1" hangingPunct="1">
              <a:buFont typeface="Arial" charset="0"/>
              <a:buChar char="•"/>
              <a:defRPr/>
            </a:pPr>
            <a:r>
              <a:rPr lang="en-US" dirty="0">
                <a:cs typeface="Courier New" pitchFamily="49" charset="0"/>
              </a:rPr>
              <a:t>You do not need to import classes that are in the same package:</a:t>
            </a:r>
          </a:p>
          <a:p>
            <a:pPr lvl="1" eaLnBrk="1" hangingPunct="1">
              <a:buFont typeface="Arial" charset="0"/>
              <a:buChar char="•"/>
              <a:defRPr/>
            </a:pPr>
            <a:endParaRPr lang="en-US" sz="800" dirty="0">
              <a:cs typeface="Courier New" pitchFamily="49" charset="0"/>
            </a:endParaRPr>
          </a:p>
          <a:p>
            <a:pPr marL="111125" eaLnBrk="1" hangingPunct="1">
              <a:buFont typeface="Arial" charset="0"/>
              <a:buNone/>
              <a:defRPr/>
            </a:pPr>
            <a:r>
              <a:rPr lang="en-US" sz="1800" dirty="0">
                <a:latin typeface="Courier New" pitchFamily="49" charset="0"/>
                <a:cs typeface="Courier New" pitchFamily="49" charset="0"/>
              </a:rPr>
              <a:t>package com.example.domain;</a:t>
            </a:r>
          </a:p>
          <a:p>
            <a:pPr marL="111125" eaLnBrk="1" hangingPunct="1">
              <a:buFont typeface="Arial" charset="0"/>
              <a:buNone/>
              <a:defRPr/>
            </a:pPr>
            <a:r>
              <a:rPr lang="en-US" sz="1800" dirty="0">
                <a:latin typeface="Courier New" pitchFamily="49" charset="0"/>
                <a:cs typeface="Courier New" pitchFamily="49" charset="0"/>
              </a:rPr>
              <a:t>import com.example.domain.Manager; // unused import</a:t>
            </a:r>
          </a:p>
          <a:p>
            <a:pPr eaLnBrk="1" hangingPunct="1">
              <a:buFont typeface="Arial" charset="0"/>
              <a:buNone/>
              <a:defRPr/>
            </a:pPr>
            <a:endParaRPr lang="en-US" dirty="0">
              <a:latin typeface="Arial" charset="0"/>
            </a:endParaRPr>
          </a:p>
        </p:txBody>
      </p:sp>
    </p:spTree>
    <p:custDataLst>
      <p:tags r:id="rId1"/>
    </p:custDataLst>
    <p:extLst>
      <p:ext uri="{BB962C8B-B14F-4D97-AF65-F5344CB8AC3E}">
        <p14:creationId xmlns:p14="http://schemas.microsoft.com/office/powerpoint/2010/main" val="4106033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a:extLst>
              <a:ext uri="{FF2B5EF4-FFF2-40B4-BE49-F238E27FC236}">
                <a16:creationId xmlns:a16="http://schemas.microsoft.com/office/drawing/2014/main" id="{2C74C6D3-9C5C-4FCD-AEA6-895B1C768FBF}"/>
              </a:ext>
            </a:extLst>
          </p:cNvPr>
          <p:cNvSpPr>
            <a:spLocks noChangeArrowheads="1"/>
          </p:cNvSpPr>
          <p:nvPr/>
        </p:nvSpPr>
        <p:spPr bwMode="auto">
          <a:xfrm>
            <a:off x="609600" y="2655888"/>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2771" name="Title 1">
            <a:extLst>
              <a:ext uri="{FF2B5EF4-FFF2-40B4-BE49-F238E27FC236}">
                <a16:creationId xmlns:a16="http://schemas.microsoft.com/office/drawing/2014/main" id="{26CD4963-FAA2-4B1D-922F-032AB13D211D}"/>
              </a:ext>
            </a:extLst>
          </p:cNvPr>
          <p:cNvSpPr>
            <a:spLocks noGrp="1"/>
          </p:cNvSpPr>
          <p:nvPr>
            <p:ph type="title"/>
          </p:nvPr>
        </p:nvSpPr>
        <p:spPr/>
        <p:txBody>
          <a:bodyPr/>
          <a:lstStyle/>
          <a:p>
            <a:pPr eaLnBrk="1" hangingPunct="1"/>
            <a:r>
              <a:rPr lang="en-US" altLang="en-US"/>
              <a:t>Java Is Pass-By-Value</a:t>
            </a:r>
          </a:p>
        </p:txBody>
      </p:sp>
      <p:sp>
        <p:nvSpPr>
          <p:cNvPr id="32772" name="Content Placeholder 2">
            <a:extLst>
              <a:ext uri="{FF2B5EF4-FFF2-40B4-BE49-F238E27FC236}">
                <a16:creationId xmlns:a16="http://schemas.microsoft.com/office/drawing/2014/main" id="{F40270B5-2E1E-40D7-A827-4CE2DD823F9E}"/>
              </a:ext>
            </a:extLst>
          </p:cNvPr>
          <p:cNvSpPr>
            <a:spLocks noGrp="1"/>
          </p:cNvSpPr>
          <p:nvPr>
            <p:ph idx="1"/>
          </p:nvPr>
        </p:nvSpPr>
        <p:spPr>
          <a:xfrm>
            <a:off x="609600" y="1219200"/>
            <a:ext cx="8077200" cy="5181600"/>
          </a:xfrm>
        </p:spPr>
        <p:txBody>
          <a:bodyPr>
            <a:normAutofit fontScale="92500"/>
          </a:bodyPr>
          <a:lstStyle/>
          <a:p>
            <a:pPr eaLnBrk="1" hangingPunct="1"/>
            <a:r>
              <a:rPr lang="en-US" altLang="en-US" dirty="0"/>
              <a:t>The Java language (unlike C++) uses pass-by-value for all assignment operations.</a:t>
            </a:r>
          </a:p>
          <a:p>
            <a:pPr lvl="1" eaLnBrk="1" hangingPunct="1"/>
            <a:r>
              <a:rPr lang="en-US" altLang="en-US" dirty="0"/>
              <a:t>To visualize this with primitives, consider the following:</a:t>
            </a:r>
          </a:p>
          <a:p>
            <a:pPr lvl="1" eaLnBrk="1" hangingPunct="1"/>
            <a:endParaRPr lang="en-US" altLang="en-US" sz="800" dirty="0"/>
          </a:p>
          <a:p>
            <a:pPr eaLnBrk="1" hangingPunct="1"/>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x = 3;</a:t>
            </a:r>
          </a:p>
          <a:p>
            <a:pPr eaLnBrk="1" hangingPunct="1"/>
            <a:r>
              <a:rPr lang="en-US" altLang="en-US" sz="1800"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y = x;</a:t>
            </a:r>
          </a:p>
          <a:p>
            <a:pPr eaLnBrk="1" hangingPunct="1"/>
            <a:endParaRPr lang="en-US" altLang="en-US" sz="800" dirty="0">
              <a:latin typeface="Courier New" panose="02070309020205020404" pitchFamily="49" charset="0"/>
              <a:cs typeface="Courier New" panose="02070309020205020404" pitchFamily="49" charset="0"/>
            </a:endParaRPr>
          </a:p>
          <a:p>
            <a:pPr lvl="1" eaLnBrk="1" hangingPunct="1"/>
            <a:r>
              <a:rPr lang="en-US" altLang="en-US" dirty="0"/>
              <a:t>The value of </a:t>
            </a:r>
            <a:r>
              <a:rPr lang="en-US" altLang="en-US" dirty="0">
                <a:latin typeface="Courier New" panose="02070309020205020404" pitchFamily="49" charset="0"/>
                <a:cs typeface="Courier New" panose="02070309020205020404" pitchFamily="49" charset="0"/>
              </a:rPr>
              <a:t>x</a:t>
            </a:r>
            <a:r>
              <a:rPr lang="en-US" altLang="en-US" dirty="0"/>
              <a:t> is copied and passed to </a:t>
            </a:r>
            <a:r>
              <a:rPr lang="en-US" altLang="en-US" dirty="0">
                <a:latin typeface="Courier New" panose="02070309020205020404" pitchFamily="49" charset="0"/>
                <a:cs typeface="Courier New" panose="02070309020205020404" pitchFamily="49" charset="0"/>
              </a:rPr>
              <a:t>y</a:t>
            </a:r>
            <a:r>
              <a:rPr lang="en-US" altLang="en-US" dirty="0"/>
              <a:t>:</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buFont typeface="Arial" panose="020B0604020202020204" pitchFamily="34" charset="0"/>
              <a:buNone/>
            </a:pPr>
            <a:endParaRPr lang="en-US" altLang="en-US" dirty="0"/>
          </a:p>
          <a:p>
            <a:pPr lvl="1" eaLnBrk="1" hangingPunct="1"/>
            <a:r>
              <a:rPr lang="en-US" altLang="en-US" dirty="0"/>
              <a:t>If </a:t>
            </a:r>
            <a:r>
              <a:rPr lang="en-US" altLang="en-US" dirty="0">
                <a:latin typeface="Courier New" panose="02070309020205020404" pitchFamily="49" charset="0"/>
                <a:cs typeface="Courier New" panose="02070309020205020404" pitchFamily="49" charset="0"/>
              </a:rPr>
              <a:t>x</a:t>
            </a:r>
            <a:r>
              <a:rPr lang="en-US" altLang="en-US" dirty="0"/>
              <a:t> is later modified (for example, </a:t>
            </a:r>
            <a:r>
              <a:rPr lang="en-US" altLang="en-US" dirty="0">
                <a:latin typeface="Courier New" panose="02070309020205020404" pitchFamily="49" charset="0"/>
                <a:cs typeface="Courier New" panose="02070309020205020404" pitchFamily="49" charset="0"/>
              </a:rPr>
              <a:t>x = 5;</a:t>
            </a:r>
            <a:r>
              <a:rPr lang="en-US" altLang="en-US" dirty="0">
                <a:cs typeface="Courier New" panose="02070309020205020404" pitchFamily="49" charset="0"/>
              </a:rPr>
              <a:t>), </a:t>
            </a:r>
            <a:r>
              <a:rPr lang="en-US" altLang="en-US" dirty="0"/>
              <a:t>the value of </a:t>
            </a:r>
            <a:r>
              <a:rPr lang="en-US" altLang="en-US" dirty="0">
                <a:latin typeface="Courier New" panose="02070309020205020404" pitchFamily="49" charset="0"/>
                <a:cs typeface="Courier New" panose="02070309020205020404" pitchFamily="49" charset="0"/>
              </a:rPr>
              <a:t>y</a:t>
            </a:r>
            <a:r>
              <a:rPr lang="en-US" altLang="en-US" dirty="0"/>
              <a:t> remains unchanged.</a:t>
            </a:r>
          </a:p>
        </p:txBody>
      </p:sp>
      <p:sp>
        <p:nvSpPr>
          <p:cNvPr id="32773" name="Rounded Rectangle 4">
            <a:extLst>
              <a:ext uri="{FF2B5EF4-FFF2-40B4-BE49-F238E27FC236}">
                <a16:creationId xmlns:a16="http://schemas.microsoft.com/office/drawing/2014/main" id="{9174F7B4-4B0C-4E4D-8D36-8B3F527DC125}"/>
              </a:ext>
            </a:extLst>
          </p:cNvPr>
          <p:cNvSpPr>
            <a:spLocks noChangeArrowheads="1"/>
          </p:cNvSpPr>
          <p:nvPr/>
        </p:nvSpPr>
        <p:spPr bwMode="auto">
          <a:xfrm>
            <a:off x="2971800" y="4016375"/>
            <a:ext cx="4572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3</a:t>
            </a:r>
          </a:p>
        </p:txBody>
      </p:sp>
      <p:sp>
        <p:nvSpPr>
          <p:cNvPr id="32774" name="Rounded Rectangle 5">
            <a:extLst>
              <a:ext uri="{FF2B5EF4-FFF2-40B4-BE49-F238E27FC236}">
                <a16:creationId xmlns:a16="http://schemas.microsoft.com/office/drawing/2014/main" id="{99D8D25D-D1FE-402E-B4B8-ABB21518EF60}"/>
              </a:ext>
            </a:extLst>
          </p:cNvPr>
          <p:cNvSpPr>
            <a:spLocks noChangeArrowheads="1"/>
          </p:cNvSpPr>
          <p:nvPr/>
        </p:nvSpPr>
        <p:spPr bwMode="auto">
          <a:xfrm>
            <a:off x="5334000" y="4016375"/>
            <a:ext cx="4572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3</a:t>
            </a:r>
          </a:p>
        </p:txBody>
      </p:sp>
      <p:sp>
        <p:nvSpPr>
          <p:cNvPr id="32775" name="TextBox 6">
            <a:extLst>
              <a:ext uri="{FF2B5EF4-FFF2-40B4-BE49-F238E27FC236}">
                <a16:creationId xmlns:a16="http://schemas.microsoft.com/office/drawing/2014/main" id="{E107D502-B368-4D07-87F1-385FE7F3EDF8}"/>
              </a:ext>
            </a:extLst>
          </p:cNvPr>
          <p:cNvSpPr txBox="1">
            <a:spLocks noChangeArrowheads="1"/>
          </p:cNvSpPr>
          <p:nvPr/>
        </p:nvSpPr>
        <p:spPr bwMode="auto">
          <a:xfrm>
            <a:off x="3040063" y="4778375"/>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2000">
                <a:solidFill>
                  <a:srgbClr val="0000FF"/>
                </a:solidFill>
                <a:latin typeface="LavosHandy™" pitchFamily="66" charset="0"/>
              </a:rPr>
              <a:t>x</a:t>
            </a:r>
          </a:p>
        </p:txBody>
      </p:sp>
      <p:sp>
        <p:nvSpPr>
          <p:cNvPr id="32776" name="TextBox 7">
            <a:extLst>
              <a:ext uri="{FF2B5EF4-FFF2-40B4-BE49-F238E27FC236}">
                <a16:creationId xmlns:a16="http://schemas.microsoft.com/office/drawing/2014/main" id="{F284B8E2-60B4-4BBF-9F81-E6A146F0BD49}"/>
              </a:ext>
            </a:extLst>
          </p:cNvPr>
          <p:cNvSpPr txBox="1">
            <a:spLocks noChangeArrowheads="1"/>
          </p:cNvSpPr>
          <p:nvPr/>
        </p:nvSpPr>
        <p:spPr bwMode="auto">
          <a:xfrm>
            <a:off x="5402263" y="4778375"/>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2000">
                <a:solidFill>
                  <a:srgbClr val="0000FF"/>
                </a:solidFill>
                <a:latin typeface="LavosHandy™" pitchFamily="66" charset="0"/>
              </a:rPr>
              <a:t>y</a:t>
            </a:r>
          </a:p>
        </p:txBody>
      </p:sp>
      <p:sp>
        <p:nvSpPr>
          <p:cNvPr id="32777" name="TextBox 15">
            <a:extLst>
              <a:ext uri="{FF2B5EF4-FFF2-40B4-BE49-F238E27FC236}">
                <a16:creationId xmlns:a16="http://schemas.microsoft.com/office/drawing/2014/main" id="{F5BC0AA9-B234-4A95-B255-6B98638A3460}"/>
              </a:ext>
            </a:extLst>
          </p:cNvPr>
          <p:cNvSpPr txBox="1">
            <a:spLocks noChangeArrowheads="1"/>
          </p:cNvSpPr>
          <p:nvPr/>
        </p:nvSpPr>
        <p:spPr bwMode="auto">
          <a:xfrm>
            <a:off x="3311639" y="5054600"/>
            <a:ext cx="220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2000" dirty="0">
                <a:solidFill>
                  <a:srgbClr val="0000FF"/>
                </a:solidFill>
                <a:latin typeface="LavosHandy™" pitchFamily="66" charset="0"/>
              </a:rPr>
              <a:t>copy the value of x</a:t>
            </a:r>
          </a:p>
        </p:txBody>
      </p:sp>
      <p:sp>
        <p:nvSpPr>
          <p:cNvPr id="32778" name="Freeform 14">
            <a:extLst>
              <a:ext uri="{FF2B5EF4-FFF2-40B4-BE49-F238E27FC236}">
                <a16:creationId xmlns:a16="http://schemas.microsoft.com/office/drawing/2014/main" id="{D670DB3D-FD22-4B11-9329-8A7DF24C3538}"/>
              </a:ext>
            </a:extLst>
          </p:cNvPr>
          <p:cNvSpPr>
            <a:spLocks/>
          </p:cNvSpPr>
          <p:nvPr/>
        </p:nvSpPr>
        <p:spPr bwMode="auto">
          <a:xfrm>
            <a:off x="3435350" y="4770438"/>
            <a:ext cx="1898650" cy="334962"/>
          </a:xfrm>
          <a:custGeom>
            <a:avLst/>
            <a:gdLst>
              <a:gd name="T0" fmla="*/ 0 w 1471961"/>
              <a:gd name="T1" fmla="*/ 0 h 334536"/>
              <a:gd name="T2" fmla="*/ 2147483647 w 1471961"/>
              <a:gd name="T3" fmla="*/ 348885 h 334536"/>
              <a:gd name="T4" fmla="*/ 2147483647 w 1471961"/>
              <a:gd name="T5" fmla="*/ 0 h 334536"/>
              <a:gd name="T6" fmla="*/ 0 60000 65536"/>
              <a:gd name="T7" fmla="*/ 0 60000 65536"/>
              <a:gd name="T8" fmla="*/ 0 60000 65536"/>
              <a:gd name="T9" fmla="*/ 0 w 1471961"/>
              <a:gd name="T10" fmla="*/ 0 h 334536"/>
              <a:gd name="T11" fmla="*/ 1471961 w 1471961"/>
              <a:gd name="T12" fmla="*/ 334536 h 334536"/>
            </a:gdLst>
            <a:ahLst/>
            <a:cxnLst>
              <a:cxn ang="T6">
                <a:pos x="T0" y="T1"/>
              </a:cxn>
              <a:cxn ang="T7">
                <a:pos x="T2" y="T3"/>
              </a:cxn>
              <a:cxn ang="T8">
                <a:pos x="T4" y="T5"/>
              </a:cxn>
            </a:cxnLst>
            <a:rect l="T9" t="T10" r="T11" b="T12"/>
            <a:pathLst>
              <a:path w="1471961" h="334536">
                <a:moveTo>
                  <a:pt x="0" y="0"/>
                </a:moveTo>
                <a:cubicBezTo>
                  <a:pt x="245326" y="167268"/>
                  <a:pt x="490653" y="334536"/>
                  <a:pt x="735980" y="334536"/>
                </a:cubicBezTo>
                <a:cubicBezTo>
                  <a:pt x="981307" y="334536"/>
                  <a:pt x="1226634" y="167268"/>
                  <a:pt x="1471961" y="0"/>
                </a:cubicBezTo>
              </a:path>
            </a:pathLst>
          </a:custGeom>
          <a:noFill/>
          <a:ln w="2857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Tree>
    <p:extLst>
      <p:ext uri="{BB962C8B-B14F-4D97-AF65-F5344CB8AC3E}">
        <p14:creationId xmlns:p14="http://schemas.microsoft.com/office/powerpoint/2010/main" val="309214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80C4DE7-68A7-447D-BE13-AE701193D85E}"/>
              </a:ext>
            </a:extLst>
          </p:cNvPr>
          <p:cNvSpPr>
            <a:spLocks noGrp="1"/>
          </p:cNvSpPr>
          <p:nvPr>
            <p:ph type="title"/>
          </p:nvPr>
        </p:nvSpPr>
        <p:spPr/>
        <p:txBody>
          <a:bodyPr>
            <a:normAutofit fontScale="90000"/>
          </a:bodyPr>
          <a:lstStyle/>
          <a:p>
            <a:pPr eaLnBrk="1" hangingPunct="1"/>
            <a:r>
              <a:rPr lang="en-US" altLang="en-US"/>
              <a:t>Java Programs Are Platform-Independent</a:t>
            </a:r>
          </a:p>
        </p:txBody>
      </p:sp>
      <p:sp>
        <p:nvSpPr>
          <p:cNvPr id="3" name="Content Placeholder 2">
            <a:extLst>
              <a:ext uri="{FF2B5EF4-FFF2-40B4-BE49-F238E27FC236}">
                <a16:creationId xmlns:a16="http://schemas.microsoft.com/office/drawing/2014/main" id="{CCB900D7-461E-4D05-916D-5E467B0E9A87}"/>
              </a:ext>
            </a:extLst>
          </p:cNvPr>
          <p:cNvSpPr>
            <a:spLocks noGrp="1"/>
          </p:cNvSpPr>
          <p:nvPr>
            <p:ph idx="1"/>
          </p:nvPr>
        </p:nvSpPr>
        <p:spPr/>
        <p:txBody>
          <a:bodyPr/>
          <a:lstStyle/>
          <a:p>
            <a:endParaRPr lang="en-IN"/>
          </a:p>
        </p:txBody>
      </p:sp>
      <p:pic>
        <p:nvPicPr>
          <p:cNvPr id="11267" name="Picture 2" descr="C:\Users\mheimer.ST-USERS\Desktop\JavaDevelopment.png">
            <a:extLst>
              <a:ext uri="{FF2B5EF4-FFF2-40B4-BE49-F238E27FC236}">
                <a16:creationId xmlns:a16="http://schemas.microsoft.com/office/drawing/2014/main" id="{7EB1DF51-72E1-45B9-8853-95EA4ECBE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8610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62255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5">
            <a:extLst>
              <a:ext uri="{FF2B5EF4-FFF2-40B4-BE49-F238E27FC236}">
                <a16:creationId xmlns:a16="http://schemas.microsoft.com/office/drawing/2014/main" id="{A108A10F-D243-4A8F-B905-10C1B864744A}"/>
              </a:ext>
            </a:extLst>
          </p:cNvPr>
          <p:cNvSpPr>
            <a:spLocks noChangeArrowheads="1"/>
          </p:cNvSpPr>
          <p:nvPr/>
        </p:nvSpPr>
        <p:spPr bwMode="auto">
          <a:xfrm>
            <a:off x="609600" y="2155825"/>
            <a:ext cx="7924800" cy="685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3795" name="Title 1">
            <a:extLst>
              <a:ext uri="{FF2B5EF4-FFF2-40B4-BE49-F238E27FC236}">
                <a16:creationId xmlns:a16="http://schemas.microsoft.com/office/drawing/2014/main" id="{A0882087-6975-4576-B78E-6839CE3A8F79}"/>
              </a:ext>
            </a:extLst>
          </p:cNvPr>
          <p:cNvSpPr>
            <a:spLocks noGrp="1"/>
          </p:cNvSpPr>
          <p:nvPr>
            <p:ph type="title"/>
          </p:nvPr>
        </p:nvSpPr>
        <p:spPr/>
        <p:txBody>
          <a:bodyPr/>
          <a:lstStyle/>
          <a:p>
            <a:pPr eaLnBrk="1" hangingPunct="1"/>
            <a:r>
              <a:rPr lang="en-US" altLang="en-US"/>
              <a:t>Pass-By-Value for Object References</a:t>
            </a:r>
          </a:p>
        </p:txBody>
      </p:sp>
      <p:sp>
        <p:nvSpPr>
          <p:cNvPr id="33796" name="Content Placeholder 2">
            <a:extLst>
              <a:ext uri="{FF2B5EF4-FFF2-40B4-BE49-F238E27FC236}">
                <a16:creationId xmlns:a16="http://schemas.microsoft.com/office/drawing/2014/main" id="{9157E306-22C4-4B07-8265-4C1E01C759D1}"/>
              </a:ext>
            </a:extLst>
          </p:cNvPr>
          <p:cNvSpPr>
            <a:spLocks noGrp="1"/>
          </p:cNvSpPr>
          <p:nvPr>
            <p:ph idx="1"/>
          </p:nvPr>
        </p:nvSpPr>
        <p:spPr>
          <a:xfrm>
            <a:off x="609600" y="1219200"/>
            <a:ext cx="8382000" cy="5181600"/>
          </a:xfrm>
        </p:spPr>
        <p:txBody>
          <a:bodyPr>
            <a:normAutofit/>
          </a:bodyPr>
          <a:lstStyle/>
          <a:p>
            <a:pPr eaLnBrk="1" hangingPunct="1"/>
            <a:r>
              <a:rPr lang="en-US" altLang="en-US" sz="2600" dirty="0"/>
              <a:t> </a:t>
            </a:r>
          </a:p>
          <a:p>
            <a:pPr marL="0" indent="0" eaLnBrk="1" hangingPunct="1">
              <a:buNone/>
            </a:pPr>
            <a:r>
              <a:rPr lang="en-US" altLang="en-US" sz="1800" dirty="0">
                <a:latin typeface="Courier New" panose="02070309020205020404" pitchFamily="49" charset="0"/>
                <a:cs typeface="Courier New" panose="02070309020205020404" pitchFamily="49" charset="0"/>
              </a:rPr>
              <a:t>Employee x = new Employee();</a:t>
            </a:r>
          </a:p>
          <a:p>
            <a:pPr marL="0" indent="0" eaLnBrk="1" hangingPunct="1">
              <a:buNone/>
            </a:pPr>
            <a:r>
              <a:rPr lang="en-US" altLang="en-US" sz="1800" dirty="0">
                <a:latin typeface="Courier New" panose="02070309020205020404" pitchFamily="49" charset="0"/>
                <a:cs typeface="Courier New" panose="02070309020205020404" pitchFamily="49" charset="0"/>
              </a:rPr>
              <a:t>Employee y = x;</a:t>
            </a:r>
          </a:p>
          <a:p>
            <a:pPr lvl="1" eaLnBrk="1" hangingPunct="1"/>
            <a:r>
              <a:rPr lang="en-US" altLang="en-US" dirty="0"/>
              <a:t>The reference is some address in memory.  </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After the assignment, the value of </a:t>
            </a:r>
            <a:r>
              <a:rPr lang="en-US" altLang="en-US" dirty="0">
                <a:latin typeface="Courier New" panose="02070309020205020404" pitchFamily="49" charset="0"/>
                <a:cs typeface="Courier New" panose="02070309020205020404" pitchFamily="49" charset="0"/>
              </a:rPr>
              <a:t>y</a:t>
            </a:r>
            <a:r>
              <a:rPr lang="en-US" altLang="en-US" dirty="0"/>
              <a:t> is the same as the value of </a:t>
            </a:r>
            <a:r>
              <a:rPr lang="en-US" altLang="en-US" dirty="0">
                <a:latin typeface="Courier New" panose="02070309020205020404" pitchFamily="49" charset="0"/>
                <a:cs typeface="Courier New" panose="02070309020205020404" pitchFamily="49" charset="0"/>
              </a:rPr>
              <a:t>x</a:t>
            </a:r>
            <a:r>
              <a:rPr lang="en-US" altLang="en-US" dirty="0"/>
              <a:t>: a reference to the same </a:t>
            </a:r>
            <a:r>
              <a:rPr lang="en-US" altLang="en-US" dirty="0">
                <a:latin typeface="Courier New" panose="02070309020205020404" pitchFamily="49" charset="0"/>
                <a:cs typeface="Courier New" panose="02070309020205020404" pitchFamily="49" charset="0"/>
              </a:rPr>
              <a:t>Employee</a:t>
            </a:r>
            <a:r>
              <a:rPr lang="en-US" altLang="en-US" dirty="0"/>
              <a:t> object. </a:t>
            </a:r>
          </a:p>
        </p:txBody>
      </p:sp>
      <p:sp>
        <p:nvSpPr>
          <p:cNvPr id="33797" name="Rounded Rectangle 3">
            <a:extLst>
              <a:ext uri="{FF2B5EF4-FFF2-40B4-BE49-F238E27FC236}">
                <a16:creationId xmlns:a16="http://schemas.microsoft.com/office/drawing/2014/main" id="{35489030-A91E-4237-85E0-C6AB8659D0F2}"/>
              </a:ext>
            </a:extLst>
          </p:cNvPr>
          <p:cNvSpPr>
            <a:spLocks noChangeArrowheads="1"/>
          </p:cNvSpPr>
          <p:nvPr/>
        </p:nvSpPr>
        <p:spPr bwMode="auto">
          <a:xfrm>
            <a:off x="2654300" y="3352800"/>
            <a:ext cx="6096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42</a:t>
            </a:r>
          </a:p>
        </p:txBody>
      </p:sp>
      <p:sp>
        <p:nvSpPr>
          <p:cNvPr id="33798" name="Rounded Rectangle 4">
            <a:extLst>
              <a:ext uri="{FF2B5EF4-FFF2-40B4-BE49-F238E27FC236}">
                <a16:creationId xmlns:a16="http://schemas.microsoft.com/office/drawing/2014/main" id="{20C4B939-D3B4-4EC9-A30F-7609C972D0DE}"/>
              </a:ext>
            </a:extLst>
          </p:cNvPr>
          <p:cNvSpPr>
            <a:spLocks noChangeArrowheads="1"/>
          </p:cNvSpPr>
          <p:nvPr/>
        </p:nvSpPr>
        <p:spPr bwMode="auto">
          <a:xfrm>
            <a:off x="2654300" y="4572000"/>
            <a:ext cx="6096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42</a:t>
            </a:r>
          </a:p>
        </p:txBody>
      </p:sp>
      <p:sp>
        <p:nvSpPr>
          <p:cNvPr id="33799" name="TextBox 5">
            <a:extLst>
              <a:ext uri="{FF2B5EF4-FFF2-40B4-BE49-F238E27FC236}">
                <a16:creationId xmlns:a16="http://schemas.microsoft.com/office/drawing/2014/main" id="{2E7846CA-9E0F-4050-B528-F631CE7E1ECD}"/>
              </a:ext>
            </a:extLst>
          </p:cNvPr>
          <p:cNvSpPr txBox="1">
            <a:spLocks noChangeArrowheads="1"/>
          </p:cNvSpPr>
          <p:nvPr/>
        </p:nvSpPr>
        <p:spPr bwMode="auto">
          <a:xfrm>
            <a:off x="2798763" y="4038600"/>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2000">
                <a:solidFill>
                  <a:srgbClr val="0000FF"/>
                </a:solidFill>
                <a:latin typeface="LavosHandy™" pitchFamily="66" charset="0"/>
              </a:rPr>
              <a:t>x</a:t>
            </a:r>
          </a:p>
        </p:txBody>
      </p:sp>
      <p:sp>
        <p:nvSpPr>
          <p:cNvPr id="33800" name="TextBox 6">
            <a:extLst>
              <a:ext uri="{FF2B5EF4-FFF2-40B4-BE49-F238E27FC236}">
                <a16:creationId xmlns:a16="http://schemas.microsoft.com/office/drawing/2014/main" id="{E2A5EAA9-0823-4DA1-88B5-9F6B1FC7D117}"/>
              </a:ext>
            </a:extLst>
          </p:cNvPr>
          <p:cNvSpPr txBox="1">
            <a:spLocks noChangeArrowheads="1"/>
          </p:cNvSpPr>
          <p:nvPr/>
        </p:nvSpPr>
        <p:spPr bwMode="auto">
          <a:xfrm>
            <a:off x="2798763" y="5257800"/>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2000">
                <a:solidFill>
                  <a:srgbClr val="0000FF"/>
                </a:solidFill>
                <a:latin typeface="LavosHandy™" pitchFamily="66" charset="0"/>
              </a:rPr>
              <a:t>y</a:t>
            </a:r>
          </a:p>
        </p:txBody>
      </p:sp>
      <p:sp>
        <p:nvSpPr>
          <p:cNvPr id="23" name="Snip Single Corner Rectangle 22">
            <a:extLst>
              <a:ext uri="{FF2B5EF4-FFF2-40B4-BE49-F238E27FC236}">
                <a16:creationId xmlns:a16="http://schemas.microsoft.com/office/drawing/2014/main" id="{B3A68CE2-38A6-4C88-AB0C-47F2242D433E}"/>
              </a:ext>
            </a:extLst>
          </p:cNvPr>
          <p:cNvSpPr/>
          <p:nvPr/>
        </p:nvSpPr>
        <p:spPr bwMode="auto">
          <a:xfrm>
            <a:off x="6007100" y="3962400"/>
            <a:ext cx="1308100" cy="762000"/>
          </a:xfrm>
          <a:prstGeom prst="snip1Rect">
            <a:avLst/>
          </a:prstGeom>
          <a:solidFill>
            <a:srgbClr val="66CCFF"/>
          </a:solidFill>
          <a:ln w="28575" cap="flat" cmpd="sng" algn="ctr">
            <a:solidFill>
              <a:schemeClr val="tx1"/>
            </a:solidFill>
            <a:prstDash val="solid"/>
            <a:round/>
            <a:headEnd type="none" w="sm" len="sm"/>
            <a:tailEnd type="none" w="sm" len="sm"/>
          </a:ln>
          <a:effectLst/>
        </p:spPr>
        <p:txBody>
          <a:bodyPr anchor="ctr"/>
          <a:lstStyle/>
          <a:p>
            <a:pPr defTabSz="228600">
              <a:buFont typeface="Arial" charset="0"/>
              <a:buNone/>
              <a:defRPr/>
            </a:pPr>
            <a:r>
              <a:rPr lang="en-US" dirty="0"/>
              <a:t>Employee</a:t>
            </a:r>
            <a:br>
              <a:rPr lang="en-US" dirty="0"/>
            </a:br>
            <a:r>
              <a:rPr lang="en-US" dirty="0"/>
              <a:t>object</a:t>
            </a:r>
          </a:p>
        </p:txBody>
      </p:sp>
      <p:sp>
        <p:nvSpPr>
          <p:cNvPr id="24" name="TextBox 23">
            <a:extLst>
              <a:ext uri="{FF2B5EF4-FFF2-40B4-BE49-F238E27FC236}">
                <a16:creationId xmlns:a16="http://schemas.microsoft.com/office/drawing/2014/main" id="{12D6CED9-BF53-4C71-ADD5-75BA0154F023}"/>
              </a:ext>
            </a:extLst>
          </p:cNvPr>
          <p:cNvSpPr txBox="1"/>
          <p:nvPr/>
        </p:nvSpPr>
        <p:spPr>
          <a:xfrm>
            <a:off x="5822950" y="3516313"/>
            <a:ext cx="2540000" cy="400050"/>
          </a:xfrm>
          <a:prstGeom prst="rect">
            <a:avLst/>
          </a:prstGeom>
          <a:noFill/>
        </p:spPr>
        <p:txBody>
          <a:bodyPr wrap="none">
            <a:spAutoFit/>
          </a:bodyPr>
          <a:lstStyle/>
          <a:p>
            <a:pPr>
              <a:buFont typeface="Arial" charset="0"/>
              <a:buNone/>
              <a:defRPr/>
            </a:pPr>
            <a:r>
              <a:rPr lang="en-US" sz="2000" dirty="0">
                <a:solidFill>
                  <a:srgbClr val="0000FF"/>
                </a:solidFill>
                <a:latin typeface="LavosHandy™" pitchFamily="66" charset="0"/>
              </a:rPr>
              <a:t>memory address = </a:t>
            </a:r>
            <a:r>
              <a:rPr lang="en-US" sz="2000" dirty="0">
                <a:solidFill>
                  <a:srgbClr val="0000FF"/>
                </a:solidFill>
                <a:latin typeface="+mn-lt"/>
              </a:rPr>
              <a:t>42</a:t>
            </a:r>
            <a:endParaRPr lang="en-US" sz="2000" dirty="0">
              <a:solidFill>
                <a:srgbClr val="0000FF"/>
              </a:solidFill>
              <a:latin typeface="LavosHandy™" pitchFamily="66" charset="0"/>
            </a:endParaRPr>
          </a:p>
        </p:txBody>
      </p:sp>
      <p:sp>
        <p:nvSpPr>
          <p:cNvPr id="33803" name="TextBox 30">
            <a:extLst>
              <a:ext uri="{FF2B5EF4-FFF2-40B4-BE49-F238E27FC236}">
                <a16:creationId xmlns:a16="http://schemas.microsoft.com/office/drawing/2014/main" id="{7010EBDE-EAEF-4C9D-8E06-295DB2990C33}"/>
              </a:ext>
            </a:extLst>
          </p:cNvPr>
          <p:cNvSpPr txBox="1">
            <a:spLocks noChangeArrowheads="1"/>
          </p:cNvSpPr>
          <p:nvPr/>
        </p:nvSpPr>
        <p:spPr bwMode="auto">
          <a:xfrm>
            <a:off x="1316038" y="4202113"/>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2000">
                <a:solidFill>
                  <a:srgbClr val="0000FF"/>
                </a:solidFill>
                <a:latin typeface="LavosHandy™" pitchFamily="66" charset="0"/>
              </a:rPr>
              <a:t>y = x;</a:t>
            </a:r>
          </a:p>
        </p:txBody>
      </p:sp>
      <p:cxnSp>
        <p:nvCxnSpPr>
          <p:cNvPr id="33804" name="Elbow Connector 17">
            <a:extLst>
              <a:ext uri="{FF2B5EF4-FFF2-40B4-BE49-F238E27FC236}">
                <a16:creationId xmlns:a16="http://schemas.microsoft.com/office/drawing/2014/main" id="{9A5F97F1-A8BD-403A-B036-BEB3913A6ACD}"/>
              </a:ext>
            </a:extLst>
          </p:cNvPr>
          <p:cNvCxnSpPr>
            <a:cxnSpLocks noChangeShapeType="1"/>
            <a:stCxn id="33798" idx="3"/>
            <a:endCxn id="23" idx="2"/>
          </p:cNvCxnSpPr>
          <p:nvPr/>
        </p:nvCxnSpPr>
        <p:spPr bwMode="auto">
          <a:xfrm flipV="1">
            <a:off x="3263900" y="4343400"/>
            <a:ext cx="2743200" cy="571500"/>
          </a:xfrm>
          <a:prstGeom prst="bentConnector3">
            <a:avLst>
              <a:gd name="adj1" fmla="val 50000"/>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5" name="Elbow Connector 19">
            <a:extLst>
              <a:ext uri="{FF2B5EF4-FFF2-40B4-BE49-F238E27FC236}">
                <a16:creationId xmlns:a16="http://schemas.microsoft.com/office/drawing/2014/main" id="{48974FEF-7E23-41FC-96A8-563CE8B774C9}"/>
              </a:ext>
            </a:extLst>
          </p:cNvPr>
          <p:cNvCxnSpPr>
            <a:cxnSpLocks noChangeShapeType="1"/>
            <a:stCxn id="33797" idx="3"/>
            <a:endCxn id="23" idx="2"/>
          </p:cNvCxnSpPr>
          <p:nvPr/>
        </p:nvCxnSpPr>
        <p:spPr bwMode="auto">
          <a:xfrm>
            <a:off x="3263900" y="3695700"/>
            <a:ext cx="2743200" cy="647700"/>
          </a:xfrm>
          <a:prstGeom prst="bentConnector3">
            <a:avLst>
              <a:gd name="adj1" fmla="val 50000"/>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6" name="Freeform 25">
            <a:extLst>
              <a:ext uri="{FF2B5EF4-FFF2-40B4-BE49-F238E27FC236}">
                <a16:creationId xmlns:a16="http://schemas.microsoft.com/office/drawing/2014/main" id="{EC1AAE97-4E2C-4B34-A152-46EA12834486}"/>
              </a:ext>
            </a:extLst>
          </p:cNvPr>
          <p:cNvSpPr>
            <a:spLocks/>
          </p:cNvSpPr>
          <p:nvPr/>
        </p:nvSpPr>
        <p:spPr bwMode="auto">
          <a:xfrm>
            <a:off x="2166938" y="3613150"/>
            <a:ext cx="398462" cy="1447800"/>
          </a:xfrm>
          <a:custGeom>
            <a:avLst/>
            <a:gdLst>
              <a:gd name="T0" fmla="*/ 985767407 w 314092"/>
              <a:gd name="T1" fmla="*/ 0 h 1516566"/>
              <a:gd name="T2" fmla="*/ 6046263 w 314092"/>
              <a:gd name="T3" fmla="*/ 165752 h 1516566"/>
              <a:gd name="T4" fmla="*/ 1022050853 w 314092"/>
              <a:gd name="T5" fmla="*/ 313089 h 1516566"/>
              <a:gd name="T6" fmla="*/ 0 60000 65536"/>
              <a:gd name="T7" fmla="*/ 0 60000 65536"/>
              <a:gd name="T8" fmla="*/ 0 60000 65536"/>
              <a:gd name="T9" fmla="*/ 0 w 314092"/>
              <a:gd name="T10" fmla="*/ 0 h 1516566"/>
              <a:gd name="T11" fmla="*/ 314092 w 314092"/>
              <a:gd name="T12" fmla="*/ 1516566 h 1516566"/>
            </a:gdLst>
            <a:ahLst/>
            <a:cxnLst>
              <a:cxn ang="T6">
                <a:pos x="T0" y="T1"/>
              </a:cxn>
              <a:cxn ang="T7">
                <a:pos x="T2" y="T3"/>
              </a:cxn>
              <a:cxn ang="T8">
                <a:pos x="T4" y="T5"/>
              </a:cxn>
            </a:cxnLst>
            <a:rect l="T9" t="T10" r="T11" b="T12"/>
            <a:pathLst>
              <a:path w="314092" h="1516566">
                <a:moveTo>
                  <a:pt x="302941" y="0"/>
                </a:moveTo>
                <a:cubicBezTo>
                  <a:pt x="151470" y="275063"/>
                  <a:pt x="0" y="550126"/>
                  <a:pt x="1858" y="802887"/>
                </a:cubicBezTo>
                <a:cubicBezTo>
                  <a:pt x="3716" y="1055648"/>
                  <a:pt x="158904" y="1286107"/>
                  <a:pt x="314092" y="1516566"/>
                </a:cubicBezTo>
              </a:path>
            </a:pathLst>
          </a:custGeom>
          <a:noFill/>
          <a:ln w="2857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Tree>
    <p:extLst>
      <p:ext uri="{BB962C8B-B14F-4D97-AF65-F5344CB8AC3E}">
        <p14:creationId xmlns:p14="http://schemas.microsoft.com/office/powerpoint/2010/main" val="2973354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4">
            <a:extLst>
              <a:ext uri="{FF2B5EF4-FFF2-40B4-BE49-F238E27FC236}">
                <a16:creationId xmlns:a16="http://schemas.microsoft.com/office/drawing/2014/main" id="{6235105B-F173-45CF-8020-8D00BD97A525}"/>
              </a:ext>
            </a:extLst>
          </p:cNvPr>
          <p:cNvSpPr>
            <a:spLocks noChangeArrowheads="1"/>
          </p:cNvSpPr>
          <p:nvPr/>
        </p:nvSpPr>
        <p:spPr bwMode="auto">
          <a:xfrm>
            <a:off x="609600" y="2189163"/>
            <a:ext cx="7924800" cy="685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4819" name="Rectangle 15">
            <a:extLst>
              <a:ext uri="{FF2B5EF4-FFF2-40B4-BE49-F238E27FC236}">
                <a16:creationId xmlns:a16="http://schemas.microsoft.com/office/drawing/2014/main" id="{682A0201-E653-46BD-9101-134DB0074AD3}"/>
              </a:ext>
            </a:extLst>
          </p:cNvPr>
          <p:cNvSpPr>
            <a:spLocks noChangeArrowheads="1"/>
          </p:cNvSpPr>
          <p:nvPr/>
        </p:nvSpPr>
        <p:spPr bwMode="auto">
          <a:xfrm>
            <a:off x="609600" y="3027363"/>
            <a:ext cx="7924800" cy="1143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4820" name="Title 1">
            <a:extLst>
              <a:ext uri="{FF2B5EF4-FFF2-40B4-BE49-F238E27FC236}">
                <a16:creationId xmlns:a16="http://schemas.microsoft.com/office/drawing/2014/main" id="{5C97A966-2A68-47B0-924E-B8EFADEF8A18}"/>
              </a:ext>
            </a:extLst>
          </p:cNvPr>
          <p:cNvSpPr>
            <a:spLocks noGrp="1"/>
          </p:cNvSpPr>
          <p:nvPr>
            <p:ph type="title"/>
          </p:nvPr>
        </p:nvSpPr>
        <p:spPr/>
        <p:txBody>
          <a:bodyPr/>
          <a:lstStyle/>
          <a:p>
            <a:pPr eaLnBrk="1" hangingPunct="1"/>
            <a:r>
              <a:rPr lang="en-US" altLang="en-US"/>
              <a:t>Objects Passed as Parameters</a:t>
            </a:r>
          </a:p>
        </p:txBody>
      </p:sp>
      <p:sp>
        <p:nvSpPr>
          <p:cNvPr id="34821" name="Content Placeholder 2">
            <a:extLst>
              <a:ext uri="{FF2B5EF4-FFF2-40B4-BE49-F238E27FC236}">
                <a16:creationId xmlns:a16="http://schemas.microsoft.com/office/drawing/2014/main" id="{3B860314-1D32-4E69-BC90-BB36BC6E819B}"/>
              </a:ext>
            </a:extLst>
          </p:cNvPr>
          <p:cNvSpPr>
            <a:spLocks noGrp="1"/>
          </p:cNvSpPr>
          <p:nvPr>
            <p:ph idx="1"/>
          </p:nvPr>
        </p:nvSpPr>
        <p:spPr/>
        <p:txBody>
          <a:bodyPr>
            <a:normAutofit/>
          </a:bodyPr>
          <a:lstStyle/>
          <a:p>
            <a:pPr lvl="1" eaLnBrk="1" hangingPunct="1"/>
            <a:r>
              <a:rPr lang="en-US" altLang="en-US"/>
              <a:t>Whenever a new object is created, a new reference is created. Consider the following code fragments:</a:t>
            </a:r>
          </a:p>
          <a:p>
            <a:pPr eaLnBrk="1" hangingPunct="1"/>
            <a:endParaRPr lang="en-US" altLang="en-US" sz="400">
              <a:latin typeface="Courier New" panose="02070309020205020404" pitchFamily="49" charset="0"/>
              <a:cs typeface="Courier New" panose="02070309020205020404" pitchFamily="49" charset="0"/>
            </a:endParaRPr>
          </a:p>
          <a:p>
            <a:pPr eaLnBrk="1" hangingPunct="1"/>
            <a:r>
              <a:rPr lang="en-US" altLang="en-US" sz="1600">
                <a:latin typeface="Courier New" panose="02070309020205020404" pitchFamily="49" charset="0"/>
                <a:cs typeface="Courier New" panose="02070309020205020404" pitchFamily="49" charset="0"/>
              </a:rPr>
              <a:t>Employee x = new Employee();</a:t>
            </a:r>
          </a:p>
          <a:p>
            <a:pPr eaLnBrk="1" hangingPunct="1"/>
            <a:r>
              <a:rPr lang="en-US" altLang="en-US" sz="1600">
                <a:latin typeface="Courier New" panose="02070309020205020404" pitchFamily="49" charset="0"/>
                <a:cs typeface="Courier New" panose="02070309020205020404" pitchFamily="49" charset="0"/>
              </a:rPr>
              <a:t>foo(x);</a:t>
            </a:r>
          </a:p>
          <a:p>
            <a:pPr eaLnBrk="1" hangingPunct="1"/>
            <a:endParaRPr lang="en-US" altLang="en-US" sz="1200">
              <a:latin typeface="Courier New" panose="02070309020205020404" pitchFamily="49" charset="0"/>
              <a:cs typeface="Courier New" panose="02070309020205020404" pitchFamily="49" charset="0"/>
            </a:endParaRPr>
          </a:p>
          <a:p>
            <a:pPr eaLnBrk="1" hangingPunct="1"/>
            <a:r>
              <a:rPr lang="en-US" altLang="en-US" sz="1600">
                <a:latin typeface="Courier New" panose="02070309020205020404" pitchFamily="49" charset="0"/>
                <a:cs typeface="Courier New" panose="02070309020205020404" pitchFamily="49" charset="0"/>
              </a:rPr>
              <a:t>public void foo(Employee e) {</a:t>
            </a:r>
          </a:p>
          <a:p>
            <a:pPr eaLnBrk="1" hangingPunct="1"/>
            <a:r>
              <a:rPr lang="en-US" altLang="en-US" sz="1600">
                <a:latin typeface="Courier New" panose="02070309020205020404" pitchFamily="49" charset="0"/>
                <a:cs typeface="Courier New" panose="02070309020205020404" pitchFamily="49" charset="0"/>
              </a:rPr>
              <a:t>    e = new Employee();</a:t>
            </a:r>
          </a:p>
          <a:p>
            <a:pPr eaLnBrk="1" hangingPunct="1"/>
            <a:r>
              <a:rPr lang="en-US" altLang="en-US" sz="1600">
                <a:latin typeface="Courier New" panose="02070309020205020404" pitchFamily="49" charset="0"/>
                <a:cs typeface="Courier New" panose="02070309020205020404" pitchFamily="49" charset="0"/>
              </a:rPr>
              <a:t>    e.setSalary (1_000_000.00);  // What happens to x here?</a:t>
            </a:r>
          </a:p>
          <a:p>
            <a:pPr eaLnBrk="1" hangingPunct="1"/>
            <a:r>
              <a:rPr lang="en-US" altLang="en-US" sz="1600">
                <a:latin typeface="Courier New" panose="02070309020205020404" pitchFamily="49" charset="0"/>
                <a:cs typeface="Courier New" panose="02070309020205020404" pitchFamily="49" charset="0"/>
              </a:rPr>
              <a:t>}</a:t>
            </a:r>
          </a:p>
          <a:p>
            <a:pPr lvl="1" eaLnBrk="1" hangingPunct="1"/>
            <a:r>
              <a:rPr lang="en-US" altLang="en-US"/>
              <a:t>The value of </a:t>
            </a:r>
            <a:r>
              <a:rPr lang="en-US" altLang="en-US">
                <a:latin typeface="Courier New" panose="02070309020205020404" pitchFamily="49" charset="0"/>
                <a:cs typeface="Courier New" panose="02070309020205020404" pitchFamily="49" charset="0"/>
              </a:rPr>
              <a:t>x</a:t>
            </a:r>
            <a:r>
              <a:rPr lang="en-US" altLang="en-US"/>
              <a:t> is unchanged as a result of the method call </a:t>
            </a:r>
            <a:r>
              <a:rPr lang="en-US" altLang="en-US">
                <a:latin typeface="Courier New" panose="02070309020205020404" pitchFamily="49" charset="0"/>
                <a:cs typeface="Courier New" panose="02070309020205020404" pitchFamily="49" charset="0"/>
              </a:rPr>
              <a:t>foo</a:t>
            </a:r>
            <a:r>
              <a:rPr lang="en-US" altLang="en-US"/>
              <a:t>:</a:t>
            </a:r>
          </a:p>
        </p:txBody>
      </p:sp>
      <p:sp>
        <p:nvSpPr>
          <p:cNvPr id="34822" name="Rounded Rectangle 16">
            <a:extLst>
              <a:ext uri="{FF2B5EF4-FFF2-40B4-BE49-F238E27FC236}">
                <a16:creationId xmlns:a16="http://schemas.microsoft.com/office/drawing/2014/main" id="{A873CDC2-709D-4B2C-BB05-75463EFB3722}"/>
              </a:ext>
            </a:extLst>
          </p:cNvPr>
          <p:cNvSpPr>
            <a:spLocks noChangeArrowheads="1"/>
          </p:cNvSpPr>
          <p:nvPr/>
        </p:nvSpPr>
        <p:spPr bwMode="auto">
          <a:xfrm>
            <a:off x="2743200" y="4686300"/>
            <a:ext cx="6096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42</a:t>
            </a:r>
          </a:p>
        </p:txBody>
      </p:sp>
      <p:sp>
        <p:nvSpPr>
          <p:cNvPr id="18" name="Snip Single Corner Rectangle 17">
            <a:extLst>
              <a:ext uri="{FF2B5EF4-FFF2-40B4-BE49-F238E27FC236}">
                <a16:creationId xmlns:a16="http://schemas.microsoft.com/office/drawing/2014/main" id="{E9D3D3F6-36BF-4510-A448-35FB24F9F7AB}"/>
              </a:ext>
            </a:extLst>
          </p:cNvPr>
          <p:cNvSpPr/>
          <p:nvPr/>
        </p:nvSpPr>
        <p:spPr bwMode="auto">
          <a:xfrm>
            <a:off x="4876800" y="4648200"/>
            <a:ext cx="1295400" cy="762000"/>
          </a:xfrm>
          <a:prstGeom prst="snip1Rect">
            <a:avLst/>
          </a:prstGeom>
          <a:solidFill>
            <a:srgbClr val="66CCFF"/>
          </a:solidFill>
          <a:ln w="28575" cap="flat" cmpd="sng" algn="ctr">
            <a:solidFill>
              <a:schemeClr val="tx1"/>
            </a:solidFill>
            <a:prstDash val="solid"/>
            <a:round/>
            <a:headEnd type="none" w="sm" len="sm"/>
            <a:tailEnd type="none" w="sm" len="sm"/>
          </a:ln>
          <a:effectLst/>
        </p:spPr>
        <p:txBody>
          <a:bodyPr anchor="ctr"/>
          <a:lstStyle/>
          <a:p>
            <a:pPr defTabSz="228600">
              <a:buFont typeface="Arial" charset="0"/>
              <a:buNone/>
              <a:defRPr/>
            </a:pPr>
            <a:r>
              <a:rPr lang="en-US" dirty="0"/>
              <a:t>Employee</a:t>
            </a:r>
            <a:br>
              <a:rPr lang="en-US" dirty="0"/>
            </a:br>
            <a:r>
              <a:rPr lang="en-US" dirty="0"/>
              <a:t>object</a:t>
            </a:r>
          </a:p>
        </p:txBody>
      </p:sp>
      <p:cxnSp>
        <p:nvCxnSpPr>
          <p:cNvPr id="34824" name="Straight Arrow Connector 20">
            <a:extLst>
              <a:ext uri="{FF2B5EF4-FFF2-40B4-BE49-F238E27FC236}">
                <a16:creationId xmlns:a16="http://schemas.microsoft.com/office/drawing/2014/main" id="{5F5C15B1-7836-489C-B9AE-BD295EB9D5C7}"/>
              </a:ext>
            </a:extLst>
          </p:cNvPr>
          <p:cNvCxnSpPr>
            <a:cxnSpLocks noChangeShapeType="1"/>
            <a:stCxn id="34822" idx="3"/>
            <a:endCxn id="18" idx="2"/>
          </p:cNvCxnSpPr>
          <p:nvPr/>
        </p:nvCxnSpPr>
        <p:spPr bwMode="auto">
          <a:xfrm>
            <a:off x="3352800" y="5029200"/>
            <a:ext cx="1524000" cy="1588"/>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5" name="Rounded Rectangle 29">
            <a:extLst>
              <a:ext uri="{FF2B5EF4-FFF2-40B4-BE49-F238E27FC236}">
                <a16:creationId xmlns:a16="http://schemas.microsoft.com/office/drawing/2014/main" id="{D163F9EC-40BF-4B26-B9B9-8CDC8F5B4C4D}"/>
              </a:ext>
            </a:extLst>
          </p:cNvPr>
          <p:cNvSpPr>
            <a:spLocks noChangeArrowheads="1"/>
          </p:cNvSpPr>
          <p:nvPr/>
        </p:nvSpPr>
        <p:spPr bwMode="auto">
          <a:xfrm>
            <a:off x="2743200" y="5600700"/>
            <a:ext cx="609600" cy="685800"/>
          </a:xfrm>
          <a:prstGeom prst="roundRect">
            <a:avLst>
              <a:gd name="adj" fmla="val 16667"/>
            </a:avLst>
          </a:prstGeom>
          <a:solidFill>
            <a:srgbClr val="FFCC66"/>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a:t>99</a:t>
            </a:r>
          </a:p>
        </p:txBody>
      </p:sp>
      <p:sp>
        <p:nvSpPr>
          <p:cNvPr id="31" name="Snip Single Corner Rectangle 30">
            <a:extLst>
              <a:ext uri="{FF2B5EF4-FFF2-40B4-BE49-F238E27FC236}">
                <a16:creationId xmlns:a16="http://schemas.microsoft.com/office/drawing/2014/main" id="{5DBC2080-24EC-4131-A0F9-D14F0748DCD8}"/>
              </a:ext>
            </a:extLst>
          </p:cNvPr>
          <p:cNvSpPr/>
          <p:nvPr/>
        </p:nvSpPr>
        <p:spPr bwMode="auto">
          <a:xfrm>
            <a:off x="4876800" y="5562600"/>
            <a:ext cx="1295400" cy="762000"/>
          </a:xfrm>
          <a:prstGeom prst="snip1Rect">
            <a:avLst/>
          </a:prstGeom>
          <a:solidFill>
            <a:srgbClr val="66CCFF"/>
          </a:solidFill>
          <a:ln w="28575" cap="flat" cmpd="sng" algn="ctr">
            <a:solidFill>
              <a:schemeClr val="tx1"/>
            </a:solidFill>
            <a:prstDash val="solid"/>
            <a:round/>
            <a:headEnd type="none" w="sm" len="sm"/>
            <a:tailEnd type="none" w="sm" len="sm"/>
          </a:ln>
          <a:effectLst/>
        </p:spPr>
        <p:txBody>
          <a:bodyPr anchor="ctr"/>
          <a:lstStyle/>
          <a:p>
            <a:pPr defTabSz="228600">
              <a:buFont typeface="Arial" charset="0"/>
              <a:buNone/>
              <a:defRPr/>
            </a:pPr>
            <a:r>
              <a:rPr lang="en-US" dirty="0"/>
              <a:t>Employee</a:t>
            </a:r>
            <a:br>
              <a:rPr lang="en-US" dirty="0"/>
            </a:br>
            <a:r>
              <a:rPr lang="en-US" dirty="0"/>
              <a:t>object</a:t>
            </a:r>
          </a:p>
        </p:txBody>
      </p:sp>
      <p:cxnSp>
        <p:nvCxnSpPr>
          <p:cNvPr id="34827" name="Straight Arrow Connector 31">
            <a:extLst>
              <a:ext uri="{FF2B5EF4-FFF2-40B4-BE49-F238E27FC236}">
                <a16:creationId xmlns:a16="http://schemas.microsoft.com/office/drawing/2014/main" id="{F376A992-42CF-4E0F-A91C-CF85B773BD8F}"/>
              </a:ext>
            </a:extLst>
          </p:cNvPr>
          <p:cNvCxnSpPr>
            <a:cxnSpLocks noChangeShapeType="1"/>
            <a:stCxn id="34825" idx="3"/>
            <a:endCxn id="31" idx="2"/>
          </p:cNvCxnSpPr>
          <p:nvPr/>
        </p:nvCxnSpPr>
        <p:spPr bwMode="auto">
          <a:xfrm>
            <a:off x="3352800" y="5943600"/>
            <a:ext cx="1524000" cy="1588"/>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8" name="TextBox 32">
            <a:extLst>
              <a:ext uri="{FF2B5EF4-FFF2-40B4-BE49-F238E27FC236}">
                <a16:creationId xmlns:a16="http://schemas.microsoft.com/office/drawing/2014/main" id="{5221BD37-7FCE-4F8F-9BB9-F28D5904A57B}"/>
              </a:ext>
            </a:extLst>
          </p:cNvPr>
          <p:cNvSpPr txBox="1">
            <a:spLocks noChangeArrowheads="1"/>
          </p:cNvSpPr>
          <p:nvPr/>
        </p:nvSpPr>
        <p:spPr bwMode="auto">
          <a:xfrm>
            <a:off x="2354263" y="4876800"/>
            <a:ext cx="319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2000">
                <a:solidFill>
                  <a:srgbClr val="0000FF"/>
                </a:solidFill>
                <a:latin typeface="LavosHandy™" pitchFamily="66" charset="0"/>
              </a:rPr>
              <a:t>x</a:t>
            </a:r>
          </a:p>
        </p:txBody>
      </p:sp>
      <p:sp>
        <p:nvSpPr>
          <p:cNvPr id="34829" name="TextBox 33">
            <a:extLst>
              <a:ext uri="{FF2B5EF4-FFF2-40B4-BE49-F238E27FC236}">
                <a16:creationId xmlns:a16="http://schemas.microsoft.com/office/drawing/2014/main" id="{F4969BFE-DF09-4A7A-B92C-44D16030493C}"/>
              </a:ext>
            </a:extLst>
          </p:cNvPr>
          <p:cNvSpPr txBox="1">
            <a:spLocks noChangeArrowheads="1"/>
          </p:cNvSpPr>
          <p:nvPr/>
        </p:nvSpPr>
        <p:spPr bwMode="auto">
          <a:xfrm>
            <a:off x="2357438" y="5715000"/>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2000">
                <a:solidFill>
                  <a:srgbClr val="0000FF"/>
                </a:solidFill>
                <a:latin typeface="LavosHandy™" pitchFamily="66" charset="0"/>
              </a:rPr>
              <a:t>e</a:t>
            </a:r>
          </a:p>
        </p:txBody>
      </p:sp>
    </p:spTree>
    <p:extLst>
      <p:ext uri="{BB962C8B-B14F-4D97-AF65-F5344CB8AC3E}">
        <p14:creationId xmlns:p14="http://schemas.microsoft.com/office/powerpoint/2010/main" val="4217908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AEFD6A16-9A48-4539-B4DE-95FB11B4DD34}"/>
              </a:ext>
            </a:extLst>
          </p:cNvPr>
          <p:cNvSpPr>
            <a:spLocks noChangeArrowheads="1"/>
          </p:cNvSpPr>
          <p:nvPr/>
        </p:nvSpPr>
        <p:spPr bwMode="auto">
          <a:xfrm>
            <a:off x="533400" y="2514600"/>
            <a:ext cx="8077200" cy="1295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38915" name="Title 1">
            <a:extLst>
              <a:ext uri="{FF2B5EF4-FFF2-40B4-BE49-F238E27FC236}">
                <a16:creationId xmlns:a16="http://schemas.microsoft.com/office/drawing/2014/main" id="{94149DFB-47D9-4897-8B35-CD748CC1E968}"/>
              </a:ext>
            </a:extLst>
          </p:cNvPr>
          <p:cNvSpPr>
            <a:spLocks noGrp="1"/>
          </p:cNvSpPr>
          <p:nvPr>
            <p:ph type="title"/>
          </p:nvPr>
        </p:nvSpPr>
        <p:spPr/>
        <p:txBody>
          <a:bodyPr/>
          <a:lstStyle/>
          <a:p>
            <a:pPr eaLnBrk="1" hangingPunct="1"/>
            <a:r>
              <a:rPr lang="en-US" altLang="en-US"/>
              <a:t>Garbage Collection</a:t>
            </a:r>
          </a:p>
        </p:txBody>
      </p:sp>
      <p:sp>
        <p:nvSpPr>
          <p:cNvPr id="38916" name="Content Placeholder 2">
            <a:extLst>
              <a:ext uri="{FF2B5EF4-FFF2-40B4-BE49-F238E27FC236}">
                <a16:creationId xmlns:a16="http://schemas.microsoft.com/office/drawing/2014/main" id="{BFF6CD9E-1DCA-4ACE-8E14-CF0E50938E4A}"/>
              </a:ext>
            </a:extLst>
          </p:cNvPr>
          <p:cNvSpPr>
            <a:spLocks noGrp="1"/>
          </p:cNvSpPr>
          <p:nvPr>
            <p:ph idx="1"/>
          </p:nvPr>
        </p:nvSpPr>
        <p:spPr/>
        <p:txBody>
          <a:bodyPr>
            <a:normAutofit/>
          </a:bodyPr>
          <a:lstStyle/>
          <a:p>
            <a:pPr eaLnBrk="1" hangingPunct="1"/>
            <a:r>
              <a:rPr lang="en-US" altLang="en-US"/>
              <a:t>When an object is instantiated using the </a:t>
            </a:r>
            <a:r>
              <a:rPr lang="en-US" altLang="en-US">
                <a:latin typeface="Courier New" panose="02070309020205020404" pitchFamily="49" charset="0"/>
                <a:cs typeface="Courier New" panose="02070309020205020404" pitchFamily="49" charset="0"/>
              </a:rPr>
              <a:t>new</a:t>
            </a:r>
            <a:r>
              <a:rPr lang="en-US" altLang="en-US"/>
              <a:t> keyword, memory is allocated for the object. The scope of an object reference depends on where the object is instantiated:</a:t>
            </a:r>
          </a:p>
          <a:p>
            <a:pPr eaLnBrk="1" hangingPunct="1"/>
            <a:r>
              <a:rPr lang="en-US" altLang="en-US" sz="1800">
                <a:latin typeface="Courier New" panose="02070309020205020404" pitchFamily="49" charset="0"/>
                <a:cs typeface="Courier New" panose="02070309020205020404" pitchFamily="49" charset="0"/>
              </a:rPr>
              <a:t>public void someMethod() {</a:t>
            </a:r>
          </a:p>
          <a:p>
            <a:pPr eaLnBrk="1" hangingPunct="1"/>
            <a:r>
              <a:rPr lang="en-US" altLang="en-US" sz="1800">
                <a:latin typeface="Courier New" panose="02070309020205020404" pitchFamily="49" charset="0"/>
                <a:cs typeface="Courier New" panose="02070309020205020404" pitchFamily="49" charset="0"/>
              </a:rPr>
              <a:t>    Employee e = new Employee();</a:t>
            </a:r>
          </a:p>
          <a:p>
            <a:pPr eaLnBrk="1" hangingPunct="1"/>
            <a:r>
              <a:rPr lang="en-US" altLang="en-US" sz="1800">
                <a:latin typeface="Courier New" panose="02070309020205020404" pitchFamily="49" charset="0"/>
                <a:cs typeface="Courier New" panose="02070309020205020404" pitchFamily="49" charset="0"/>
              </a:rPr>
              <a:t>    // operations on e</a:t>
            </a:r>
          </a:p>
          <a:p>
            <a:pPr eaLnBrk="1" hangingPunct="1"/>
            <a:r>
              <a:rPr lang="en-US" altLang="en-US" sz="1800">
                <a:latin typeface="Courier New" panose="02070309020205020404" pitchFamily="49" charset="0"/>
                <a:cs typeface="Courier New" panose="02070309020205020404" pitchFamily="49" charset="0"/>
              </a:rPr>
              <a:t>}</a:t>
            </a:r>
          </a:p>
          <a:p>
            <a:pPr lvl="1" eaLnBrk="1" hangingPunct="1"/>
            <a:r>
              <a:rPr lang="en-US" altLang="en-US"/>
              <a:t>When </a:t>
            </a:r>
            <a:r>
              <a:rPr lang="en-US" altLang="en-US">
                <a:latin typeface="Courier New" panose="02070309020205020404" pitchFamily="49" charset="0"/>
                <a:cs typeface="Courier New" panose="02070309020205020404" pitchFamily="49" charset="0"/>
              </a:rPr>
              <a:t>someMethod</a:t>
            </a:r>
            <a:r>
              <a:rPr lang="en-US" altLang="en-US"/>
              <a:t> completes, the memory referenced by </a:t>
            </a:r>
            <a:r>
              <a:rPr lang="en-US" altLang="en-US">
                <a:latin typeface="Courier New" panose="02070309020205020404" pitchFamily="49" charset="0"/>
                <a:cs typeface="Courier New" panose="02070309020205020404" pitchFamily="49" charset="0"/>
              </a:rPr>
              <a:t>e</a:t>
            </a:r>
            <a:r>
              <a:rPr lang="en-US" altLang="en-US"/>
              <a:t> is no longer accessible.</a:t>
            </a:r>
          </a:p>
          <a:p>
            <a:pPr lvl="1" eaLnBrk="1" hangingPunct="1"/>
            <a:r>
              <a:rPr lang="en-US" altLang="en-US"/>
              <a:t>Java's garbage collector recognizes when an instance is no longer accessible and eligible for collection.</a:t>
            </a:r>
          </a:p>
        </p:txBody>
      </p:sp>
      <p:sp>
        <p:nvSpPr>
          <p:cNvPr id="38917" name="Rectangular Callout 3">
            <a:extLst>
              <a:ext uri="{FF2B5EF4-FFF2-40B4-BE49-F238E27FC236}">
                <a16:creationId xmlns:a16="http://schemas.microsoft.com/office/drawing/2014/main" id="{81950BDE-CB06-4851-84CA-B424E79D88E5}"/>
              </a:ext>
            </a:extLst>
          </p:cNvPr>
          <p:cNvSpPr>
            <a:spLocks noChangeArrowheads="1"/>
          </p:cNvSpPr>
          <p:nvPr/>
        </p:nvSpPr>
        <p:spPr bwMode="auto">
          <a:xfrm>
            <a:off x="3962400" y="3309938"/>
            <a:ext cx="2438400" cy="381000"/>
          </a:xfrm>
          <a:prstGeom prst="wedgeRectCallout">
            <a:avLst>
              <a:gd name="adj1" fmla="val -179097"/>
              <a:gd name="adj2" fmla="val 44389"/>
            </a:avLst>
          </a:prstGeom>
          <a:solidFill>
            <a:srgbClr val="FFFFCC">
              <a:alpha val="50195"/>
            </a:srgbClr>
          </a:solidFill>
          <a:ln w="9525" algn="ctr">
            <a:solidFill>
              <a:srgbClr val="808080"/>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en-US" sz="1400"/>
              <a:t>Object </a:t>
            </a:r>
            <a:r>
              <a:rPr lang="en-US" altLang="en-US" sz="1400">
                <a:latin typeface="Courier New" panose="02070309020205020404" pitchFamily="49" charset="0"/>
                <a:cs typeface="Courier New" panose="02070309020205020404" pitchFamily="49" charset="0"/>
              </a:rPr>
              <a:t>e</a:t>
            </a:r>
            <a:r>
              <a:rPr lang="en-US" altLang="en-US" sz="1400"/>
              <a:t> scope ends here.</a:t>
            </a:r>
          </a:p>
        </p:txBody>
      </p:sp>
    </p:spTree>
    <p:extLst>
      <p:ext uri="{BB962C8B-B14F-4D97-AF65-F5344CB8AC3E}">
        <p14:creationId xmlns:p14="http://schemas.microsoft.com/office/powerpoint/2010/main" val="1012248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Duke-Summary.gif">
            <a:extLst>
              <a:ext uri="{FF2B5EF4-FFF2-40B4-BE49-F238E27FC236}">
                <a16:creationId xmlns:a16="http://schemas.microsoft.com/office/drawing/2014/main" id="{D4B9CDFB-BC06-4FB1-B52A-8FEB10B9F5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514600"/>
            <a:ext cx="207486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12">
            <a:extLst>
              <a:ext uri="{FF2B5EF4-FFF2-40B4-BE49-F238E27FC236}">
                <a16:creationId xmlns:a16="http://schemas.microsoft.com/office/drawing/2014/main" id="{142C6CA8-F87E-4934-88C5-E14A8F3883CB}"/>
              </a:ext>
            </a:extLst>
          </p:cNvPr>
          <p:cNvSpPr>
            <a:spLocks noGrp="1" noChangeArrowheads="1"/>
          </p:cNvSpPr>
          <p:nvPr>
            <p:ph type="title"/>
          </p:nvPr>
        </p:nvSpPr>
        <p:spPr/>
        <p:txBody>
          <a:bodyPr/>
          <a:lstStyle/>
          <a:p>
            <a:pPr eaLnBrk="1" hangingPunct="1"/>
            <a:r>
              <a:rPr lang="en-US" altLang="en-US"/>
              <a:t>Summary</a:t>
            </a:r>
          </a:p>
        </p:txBody>
      </p:sp>
      <p:sp>
        <p:nvSpPr>
          <p:cNvPr id="39940" name="Rectangle 13">
            <a:extLst>
              <a:ext uri="{FF2B5EF4-FFF2-40B4-BE49-F238E27FC236}">
                <a16:creationId xmlns:a16="http://schemas.microsoft.com/office/drawing/2014/main" id="{DFC39D57-0005-4E3D-9F47-2BD1CCC76BE3}"/>
              </a:ext>
            </a:extLst>
          </p:cNvPr>
          <p:cNvSpPr>
            <a:spLocks noGrp="1" noChangeArrowheads="1"/>
          </p:cNvSpPr>
          <p:nvPr>
            <p:ph idx="1"/>
          </p:nvPr>
        </p:nvSpPr>
        <p:spPr/>
        <p:txBody>
          <a:bodyPr>
            <a:normAutofit fontScale="92500" lnSpcReduction="10000"/>
          </a:bodyPr>
          <a:lstStyle/>
          <a:p>
            <a:pPr eaLnBrk="1" hangingPunct="1"/>
            <a:r>
              <a:rPr lang="en-US" altLang="en-US" dirty="0"/>
              <a:t>In this lesson, you should have learned how to:</a:t>
            </a:r>
          </a:p>
          <a:p>
            <a:pPr lvl="1"/>
            <a:r>
              <a:rPr lang="en-US" dirty="0"/>
              <a:t>Introduction to Java Platforms</a:t>
            </a:r>
          </a:p>
          <a:p>
            <a:pPr lvl="1"/>
            <a:r>
              <a:rPr lang="en-US" altLang="en-US" dirty="0"/>
              <a:t>Java platforms (ME, SE, and EE)</a:t>
            </a:r>
          </a:p>
          <a:p>
            <a:pPr lvl="1"/>
            <a:r>
              <a:rPr lang="en-US" altLang="en-US" dirty="0"/>
              <a:t>Java SE version numbers</a:t>
            </a:r>
          </a:p>
          <a:p>
            <a:pPr lvl="1" eaLnBrk="1" hangingPunct="1"/>
            <a:r>
              <a:rPr lang="en-US" altLang="en-US" dirty="0"/>
              <a:t>Create simple Java classes</a:t>
            </a:r>
          </a:p>
          <a:p>
            <a:pPr lvl="2" eaLnBrk="1" hangingPunct="1"/>
            <a:r>
              <a:rPr lang="en-US" altLang="en-US" dirty="0"/>
              <a:t>Create primitive variables</a:t>
            </a:r>
          </a:p>
          <a:p>
            <a:pPr lvl="2" eaLnBrk="1" hangingPunct="1"/>
            <a:r>
              <a:rPr lang="en-US" altLang="en-US" dirty="0"/>
              <a:t>Manipulate Strings</a:t>
            </a:r>
          </a:p>
          <a:p>
            <a:pPr lvl="2" eaLnBrk="1" hangingPunct="1"/>
            <a:r>
              <a:rPr lang="en-US" altLang="en-US" dirty="0"/>
              <a:t>Use </a:t>
            </a:r>
            <a:r>
              <a:rPr lang="en-US" altLang="en-US" dirty="0">
                <a:latin typeface="Courier New" panose="02070309020205020404" pitchFamily="49" charset="0"/>
                <a:cs typeface="Courier New" panose="02070309020205020404" pitchFamily="49" charset="0"/>
              </a:rPr>
              <a:t>if-else</a:t>
            </a:r>
            <a:r>
              <a:rPr lang="en-US" altLang="en-US" dirty="0"/>
              <a:t> and </a:t>
            </a:r>
            <a:r>
              <a:rPr lang="en-US" altLang="en-US" dirty="0">
                <a:latin typeface="Courier New" panose="02070309020205020404" pitchFamily="49" charset="0"/>
                <a:cs typeface="Courier New" panose="02070309020205020404" pitchFamily="49" charset="0"/>
              </a:rPr>
              <a:t>switch</a:t>
            </a:r>
            <a:r>
              <a:rPr lang="en-US" altLang="en-US" dirty="0"/>
              <a:t> branching statements</a:t>
            </a:r>
          </a:p>
          <a:p>
            <a:pPr lvl="2" eaLnBrk="1" hangingPunct="1"/>
            <a:r>
              <a:rPr lang="en-US" altLang="en-US" dirty="0"/>
              <a:t>Iterate with loops</a:t>
            </a:r>
          </a:p>
          <a:p>
            <a:pPr lvl="2" eaLnBrk="1" hangingPunct="1"/>
            <a:r>
              <a:rPr lang="en-US" altLang="en-US" dirty="0"/>
              <a:t>Create arrays</a:t>
            </a:r>
          </a:p>
          <a:p>
            <a:pPr lvl="1" eaLnBrk="1" hangingPunct="1"/>
            <a:r>
              <a:rPr lang="en-US" altLang="en-US" dirty="0"/>
              <a:t>Use Java fields, constructors, and methods</a:t>
            </a:r>
          </a:p>
          <a:p>
            <a:pPr lvl="1" eaLnBrk="1" hangingPunct="1"/>
            <a:r>
              <a:rPr lang="en-US" altLang="en-US" dirty="0"/>
              <a:t>Use </a:t>
            </a:r>
            <a:r>
              <a:rPr lang="en-US" altLang="en-US" sz="2000" dirty="0">
                <a:latin typeface="Courier New" panose="02070309020205020404" pitchFamily="49" charset="0"/>
                <a:cs typeface="Courier New" panose="02070309020205020404" pitchFamily="49" charset="0"/>
              </a:rPr>
              <a:t>package</a:t>
            </a:r>
            <a:r>
              <a:rPr lang="en-US" altLang="en-US" dirty="0"/>
              <a:t> and </a:t>
            </a:r>
            <a:r>
              <a:rPr lang="en-US" altLang="en-US" sz="2000" dirty="0">
                <a:latin typeface="Courier New" panose="02070309020205020404" pitchFamily="49" charset="0"/>
                <a:cs typeface="Courier New" panose="02070309020205020404" pitchFamily="49" charset="0"/>
              </a:rPr>
              <a:t>import</a:t>
            </a:r>
            <a:r>
              <a:rPr lang="en-US" altLang="en-US" dirty="0"/>
              <a:t> statements</a:t>
            </a:r>
          </a:p>
          <a:p>
            <a:pPr lvl="1" eaLnBrk="1" hangingPunct="1"/>
            <a:r>
              <a:rPr lang="en-US" altLang="en-US" dirty="0"/>
              <a:t>Command line arguments</a:t>
            </a:r>
          </a:p>
          <a:p>
            <a:pPr lvl="1" eaLnBrk="1" hangingPunct="1"/>
            <a:r>
              <a:rPr lang="en-US" altLang="en-US" dirty="0"/>
              <a:t>Scanner class </a:t>
            </a:r>
          </a:p>
        </p:txBody>
      </p:sp>
    </p:spTree>
    <p:custDataLst>
      <p:tags r:id="rId1"/>
    </p:custDataLst>
    <p:extLst>
      <p:ext uri="{BB962C8B-B14F-4D97-AF65-F5344CB8AC3E}">
        <p14:creationId xmlns:p14="http://schemas.microsoft.com/office/powerpoint/2010/main" val="828450548"/>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B4122259-FE65-48E0-92D2-E89901E7E2FE}"/>
              </a:ext>
            </a:extLst>
          </p:cNvPr>
          <p:cNvSpPr>
            <a:spLocks noChangeArrowheads="1"/>
          </p:cNvSpPr>
          <p:nvPr/>
        </p:nvSpPr>
        <p:spPr bwMode="auto">
          <a:xfrm>
            <a:off x="609600" y="1828800"/>
            <a:ext cx="7924800" cy="2057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0963" name="Rectangle 1034">
            <a:extLst>
              <a:ext uri="{FF2B5EF4-FFF2-40B4-BE49-F238E27FC236}">
                <a16:creationId xmlns:a16="http://schemas.microsoft.com/office/drawing/2014/main" id="{03D800FE-EB77-4E21-8F5E-DF1D3FA2EF8F}"/>
              </a:ext>
            </a:extLst>
          </p:cNvPr>
          <p:cNvSpPr>
            <a:spLocks noGrp="1" noChangeArrowheads="1"/>
          </p:cNvSpPr>
          <p:nvPr>
            <p:ph type="title"/>
          </p:nvPr>
        </p:nvSpPr>
        <p:spPr/>
        <p:txBody>
          <a:bodyPr/>
          <a:lstStyle/>
          <a:p>
            <a:pPr eaLnBrk="1" hangingPunct="1"/>
            <a:r>
              <a:rPr lang="en-US" altLang="en-US"/>
              <a:t>Quiz</a:t>
            </a:r>
          </a:p>
        </p:txBody>
      </p:sp>
      <p:sp>
        <p:nvSpPr>
          <p:cNvPr id="57348" name="Rectangle 1035">
            <a:extLst>
              <a:ext uri="{FF2B5EF4-FFF2-40B4-BE49-F238E27FC236}">
                <a16:creationId xmlns:a16="http://schemas.microsoft.com/office/drawing/2014/main" id="{6A5DB8AE-8DBC-485E-A5E3-ABD05D8C5215}"/>
              </a:ext>
            </a:extLst>
          </p:cNvPr>
          <p:cNvSpPr>
            <a:spLocks noGrp="1" noChangeArrowheads="1"/>
          </p:cNvSpPr>
          <p:nvPr>
            <p:ph idx="1"/>
          </p:nvPr>
        </p:nvSpPr>
        <p:spPr>
          <a:xfrm>
            <a:off x="457200" y="1219200"/>
            <a:ext cx="8458200" cy="5181600"/>
          </a:xfrm>
        </p:spPr>
        <p:txBody>
          <a:bodyPr>
            <a:normAutofit lnSpcReduction="10000"/>
          </a:bodyPr>
          <a:lstStyle/>
          <a:p>
            <a:pPr eaLnBrk="1" hangingPunct="1">
              <a:buFont typeface="Arial" charset="0"/>
              <a:buNone/>
              <a:defRPr/>
            </a:pPr>
            <a:r>
              <a:rPr lang="en-US" sz="2400" dirty="0">
                <a:latin typeface="Arial" charset="0"/>
              </a:rPr>
              <a:t>In the following fragment, what three issues can you identify?</a:t>
            </a:r>
          </a:p>
          <a:p>
            <a:pPr eaLnBrk="1" hangingPunct="1">
              <a:buFont typeface="Arial" charset="0"/>
              <a:buNone/>
              <a:defRPr/>
            </a:pPr>
            <a:endParaRPr lang="en-US" sz="2400" dirty="0">
              <a:latin typeface="Arial" charset="0"/>
            </a:endParaRPr>
          </a:p>
          <a:p>
            <a:pPr eaLnBrk="1" hangingPunct="1">
              <a:buFont typeface="Arial" charset="0"/>
              <a:buNone/>
              <a:defRPr/>
            </a:pPr>
            <a:r>
              <a:rPr lang="en-US" sz="1600" dirty="0">
                <a:latin typeface="Courier New" pitchFamily="49" charset="0"/>
                <a:cs typeface="Courier New" pitchFamily="49" charset="0"/>
              </a:rPr>
              <a:t> package com.oracle.test;</a:t>
            </a:r>
          </a:p>
          <a:p>
            <a:pPr eaLnBrk="1" hangingPunct="1">
              <a:buFont typeface="Arial" charset="0"/>
              <a:buNone/>
              <a:defRPr/>
            </a:pPr>
            <a:r>
              <a:rPr lang="en-US" sz="1600" dirty="0">
                <a:latin typeface="Courier New" pitchFamily="49" charset="0"/>
                <a:cs typeface="Courier New" pitchFamily="49" charset="0"/>
              </a:rPr>
              <a:t> public class BrokenClass {</a:t>
            </a:r>
          </a:p>
          <a:p>
            <a:pPr eaLnBrk="1" hangingPunct="1">
              <a:buFont typeface="Arial" charset="0"/>
              <a:buNone/>
              <a:defRPr/>
            </a:pPr>
            <a:r>
              <a:rPr lang="en-US" sz="1600" dirty="0">
                <a:latin typeface="Courier New" pitchFamily="49" charset="0"/>
                <a:cs typeface="Courier New" pitchFamily="49" charset="0"/>
              </a:rPr>
              <a:t>     public boolean valid = "false";</a:t>
            </a:r>
          </a:p>
          <a:p>
            <a:pPr eaLnBrk="1" hangingPunct="1">
              <a:buFont typeface="Arial" charset="0"/>
              <a:buNone/>
              <a:defRPr/>
            </a:pPr>
            <a:r>
              <a:rPr lang="en-US" sz="1600" dirty="0">
                <a:latin typeface="Courier New" pitchFamily="49" charset="0"/>
                <a:cs typeface="Courier New" pitchFamily="49" charset="0"/>
              </a:rPr>
              <a:t>     public String s = new String ("A new string");</a:t>
            </a:r>
          </a:p>
          <a:p>
            <a:pPr eaLnBrk="1" hangingPunct="1">
              <a:buFont typeface="Arial" charset="0"/>
              <a:buNone/>
              <a:defRPr/>
            </a:pPr>
            <a:r>
              <a:rPr lang="en-US" sz="1600" dirty="0">
                <a:latin typeface="Courier New" pitchFamily="49" charset="0"/>
                <a:cs typeface="Courier New" pitchFamily="49" charset="0"/>
              </a:rPr>
              <a:t>     public int i = 40_000.00;</a:t>
            </a:r>
          </a:p>
          <a:p>
            <a:pPr eaLnBrk="1" hangingPunct="1">
              <a:buFont typeface="Arial" charset="0"/>
              <a:buNone/>
              <a:defRPr/>
            </a:pPr>
            <a:r>
              <a:rPr lang="en-US" sz="1600" dirty="0">
                <a:latin typeface="Courier New" pitchFamily="49" charset="0"/>
                <a:cs typeface="Courier New" pitchFamily="49" charset="0"/>
              </a:rPr>
              <a:t>     public BrokenClass() { }	</a:t>
            </a:r>
          </a:p>
          <a:p>
            <a:pPr eaLnBrk="1" hangingPunct="1">
              <a:buFont typeface="Arial" charset="0"/>
              <a:buNone/>
              <a:defRPr/>
            </a:pPr>
            <a:r>
              <a:rPr lang="en-US" sz="1600" dirty="0">
                <a:latin typeface="Courier New" pitchFamily="49" charset="0"/>
                <a:cs typeface="Courier New" pitchFamily="49" charset="0"/>
              </a:rPr>
              <a:t> }</a:t>
            </a:r>
          </a:p>
          <a:p>
            <a:pPr marL="566738" lvl="1" indent="-449263" eaLnBrk="1" hangingPunct="1">
              <a:buFont typeface="Arial" charset="0"/>
              <a:buAutoNum type="alphaLcPeriod"/>
              <a:defRPr/>
            </a:pPr>
            <a:r>
              <a:rPr lang="en-US" dirty="0">
                <a:latin typeface="+mj-lt"/>
                <a:cs typeface="Courier New" pitchFamily="49" charset="0"/>
              </a:rPr>
              <a:t> An </a:t>
            </a:r>
            <a:r>
              <a:rPr lang="en-US" dirty="0">
                <a:latin typeface="Courier New" pitchFamily="49" charset="0"/>
                <a:cs typeface="Courier New" pitchFamily="49" charset="0"/>
              </a:rPr>
              <a:t>import</a:t>
            </a:r>
            <a:r>
              <a:rPr lang="en-US" dirty="0">
                <a:latin typeface="+mj-lt"/>
                <a:cs typeface="Courier New" pitchFamily="49" charset="0"/>
              </a:rPr>
              <a:t> statement is missing.</a:t>
            </a:r>
          </a:p>
          <a:p>
            <a:pPr marL="566738" lvl="1" indent="-449263" eaLnBrk="1" hangingPunct="1">
              <a:buFont typeface="Arial" charset="0"/>
              <a:buAutoNum type="alphaLcPeriod"/>
              <a:defRPr/>
            </a:pPr>
            <a:r>
              <a:rPr lang="en-US" dirty="0">
                <a:latin typeface="+mj-lt"/>
                <a:cs typeface="Courier New" pitchFamily="49" charset="0"/>
              </a:rPr>
              <a:t> The </a:t>
            </a:r>
            <a:r>
              <a:rPr lang="en-US" dirty="0">
                <a:latin typeface="Courier New" pitchFamily="49" charset="0"/>
                <a:cs typeface="Courier New" pitchFamily="49" charset="0"/>
              </a:rPr>
              <a:t>boolean valid</a:t>
            </a:r>
            <a:r>
              <a:rPr lang="en-US" dirty="0">
                <a:latin typeface="+mj-lt"/>
                <a:cs typeface="Courier New" pitchFamily="49" charset="0"/>
              </a:rPr>
              <a:t> is assigned a String.</a:t>
            </a:r>
          </a:p>
          <a:p>
            <a:pPr marL="566738" lvl="1" indent="-449263" eaLnBrk="1" hangingPunct="1">
              <a:buFont typeface="Arial" charset="0"/>
              <a:buAutoNum type="alphaLcPeriod"/>
              <a:defRPr/>
            </a:pPr>
            <a:r>
              <a:rPr lang="en-US" dirty="0">
                <a:latin typeface="+mj-lt"/>
                <a:cs typeface="Courier New" pitchFamily="49" charset="0"/>
              </a:rPr>
              <a:t> </a:t>
            </a:r>
            <a:r>
              <a:rPr lang="en-US" dirty="0">
                <a:latin typeface="Courier New" pitchFamily="49" charset="0"/>
                <a:cs typeface="Courier New" pitchFamily="49" charset="0"/>
              </a:rPr>
              <a:t>String s</a:t>
            </a:r>
            <a:r>
              <a:rPr lang="en-US" dirty="0">
                <a:cs typeface="Courier New" pitchFamily="49" charset="0"/>
              </a:rPr>
              <a:t> is created using </a:t>
            </a:r>
            <a:r>
              <a:rPr lang="en-US" dirty="0">
                <a:latin typeface="Courier New" pitchFamily="49" charset="0"/>
                <a:cs typeface="Courier New" pitchFamily="49" charset="0"/>
              </a:rPr>
              <a:t>new</a:t>
            </a:r>
            <a:r>
              <a:rPr lang="en-US" dirty="0">
                <a:cs typeface="Courier New" pitchFamily="49" charset="0"/>
              </a:rPr>
              <a:t>.</a:t>
            </a:r>
          </a:p>
          <a:p>
            <a:pPr marL="566738" lvl="1" indent="-449263" eaLnBrk="1" hangingPunct="1">
              <a:buFont typeface="Arial" charset="0"/>
              <a:buAutoNum type="alphaLcPeriod"/>
              <a:defRPr/>
            </a:pPr>
            <a:r>
              <a:rPr lang="en-US" dirty="0">
                <a:cs typeface="Courier New" pitchFamily="49" charset="0"/>
              </a:rPr>
              <a:t> </a:t>
            </a:r>
            <a:r>
              <a:rPr lang="en-US" dirty="0" err="1">
                <a:latin typeface="Courier New" pitchFamily="49" charset="0"/>
                <a:cs typeface="Courier New" pitchFamily="49" charset="0"/>
              </a:rPr>
              <a:t>BrokenClass</a:t>
            </a:r>
            <a:r>
              <a:rPr lang="en-US" dirty="0">
                <a:cs typeface="Courier New" pitchFamily="49" charset="0"/>
              </a:rPr>
              <a:t> method is missing a </a:t>
            </a:r>
            <a:r>
              <a:rPr lang="en-US" dirty="0">
                <a:latin typeface="Courier New" pitchFamily="49" charset="0"/>
                <a:cs typeface="Courier New" pitchFamily="49" charset="0"/>
              </a:rPr>
              <a:t>return</a:t>
            </a:r>
            <a:r>
              <a:rPr lang="en-US" dirty="0">
                <a:cs typeface="Courier New" pitchFamily="49" charset="0"/>
              </a:rPr>
              <a:t> statement.</a:t>
            </a:r>
          </a:p>
          <a:p>
            <a:pPr marL="566738" lvl="1" indent="-449263" eaLnBrk="1" hangingPunct="1">
              <a:buFont typeface="Arial" charset="0"/>
              <a:buAutoNum type="alphaLcPeriod"/>
              <a:defRPr/>
            </a:pPr>
            <a:r>
              <a:rPr lang="en-US" dirty="0">
                <a:latin typeface="+mj-lt"/>
                <a:cs typeface="Courier New" pitchFamily="49" charset="0"/>
              </a:rPr>
              <a:t> Need to create a new </a:t>
            </a:r>
            <a:r>
              <a:rPr lang="en-US" dirty="0">
                <a:latin typeface="Courier New" pitchFamily="49" charset="0"/>
                <a:cs typeface="Courier New" pitchFamily="49" charset="0"/>
              </a:rPr>
              <a:t>BrokenClass</a:t>
            </a:r>
            <a:r>
              <a:rPr lang="en-US" dirty="0">
                <a:latin typeface="+mj-lt"/>
                <a:cs typeface="Courier New" pitchFamily="49" charset="0"/>
              </a:rPr>
              <a:t> object.</a:t>
            </a:r>
          </a:p>
          <a:p>
            <a:pPr marL="566738" lvl="1" indent="-449263" eaLnBrk="1" hangingPunct="1">
              <a:buFont typeface="Arial" charset="0"/>
              <a:buAutoNum type="alphaLcPeriod"/>
              <a:defRPr/>
            </a:pPr>
            <a:r>
              <a:rPr lang="en-US" dirty="0">
                <a:latin typeface="+mj-lt"/>
                <a:cs typeface="Courier New" pitchFamily="49" charset="0"/>
              </a:rPr>
              <a:t> The integer value </a:t>
            </a:r>
            <a:r>
              <a:rPr lang="en-US" dirty="0">
                <a:latin typeface="Courier New" pitchFamily="49" charset="0"/>
                <a:cs typeface="Courier New" pitchFamily="49" charset="0"/>
              </a:rPr>
              <a:t>i</a:t>
            </a:r>
            <a:r>
              <a:rPr lang="en-US" dirty="0">
                <a:latin typeface="+mj-lt"/>
                <a:cs typeface="Courier New" pitchFamily="49" charset="0"/>
              </a:rPr>
              <a:t> is assigned a double.</a:t>
            </a:r>
          </a:p>
        </p:txBody>
      </p:sp>
    </p:spTree>
    <p:extLst>
      <p:ext uri="{BB962C8B-B14F-4D97-AF65-F5344CB8AC3E}">
        <p14:creationId xmlns:p14="http://schemas.microsoft.com/office/powerpoint/2010/main" val="3034473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D3EE722A-D07D-4758-8B34-F88292F21346}"/>
              </a:ext>
            </a:extLst>
          </p:cNvPr>
          <p:cNvSpPr>
            <a:spLocks noChangeArrowheads="1"/>
          </p:cNvSpPr>
          <p:nvPr/>
        </p:nvSpPr>
        <p:spPr bwMode="auto">
          <a:xfrm>
            <a:off x="457200" y="2133600"/>
            <a:ext cx="8077200" cy="2362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1987" name="Rectangle 1034">
            <a:extLst>
              <a:ext uri="{FF2B5EF4-FFF2-40B4-BE49-F238E27FC236}">
                <a16:creationId xmlns:a16="http://schemas.microsoft.com/office/drawing/2014/main" id="{0E125429-C7E2-485E-98D2-E764308CF466}"/>
              </a:ext>
            </a:extLst>
          </p:cNvPr>
          <p:cNvSpPr>
            <a:spLocks noGrp="1" noChangeArrowheads="1"/>
          </p:cNvSpPr>
          <p:nvPr>
            <p:ph type="title"/>
          </p:nvPr>
        </p:nvSpPr>
        <p:spPr/>
        <p:txBody>
          <a:bodyPr/>
          <a:lstStyle/>
          <a:p>
            <a:pPr eaLnBrk="1" hangingPunct="1"/>
            <a:r>
              <a:rPr lang="en-US" altLang="en-US"/>
              <a:t>Quiz</a:t>
            </a:r>
          </a:p>
        </p:txBody>
      </p:sp>
      <p:sp>
        <p:nvSpPr>
          <p:cNvPr id="57348" name="Rectangle 1035">
            <a:extLst>
              <a:ext uri="{FF2B5EF4-FFF2-40B4-BE49-F238E27FC236}">
                <a16:creationId xmlns:a16="http://schemas.microsoft.com/office/drawing/2014/main" id="{928A62B8-23B6-4321-B077-1F25B1554D40}"/>
              </a:ext>
            </a:extLst>
          </p:cNvPr>
          <p:cNvSpPr>
            <a:spLocks noGrp="1" noChangeArrowheads="1"/>
          </p:cNvSpPr>
          <p:nvPr>
            <p:ph idx="1"/>
          </p:nvPr>
        </p:nvSpPr>
        <p:spPr/>
        <p:txBody>
          <a:bodyPr>
            <a:normAutofit lnSpcReduction="10000"/>
          </a:bodyPr>
          <a:lstStyle/>
          <a:p>
            <a:pPr eaLnBrk="1" hangingPunct="1">
              <a:buFont typeface="Arial" charset="0"/>
              <a:buNone/>
              <a:defRPr/>
            </a:pPr>
            <a:r>
              <a:rPr lang="en-US" sz="2400" dirty="0">
                <a:latin typeface="Arial" charset="0"/>
              </a:rPr>
              <a:t>Using the </a:t>
            </a:r>
            <a:r>
              <a:rPr lang="en-US" sz="2400" dirty="0">
                <a:latin typeface="Courier New" pitchFamily="49" charset="0"/>
                <a:cs typeface="Courier New" pitchFamily="49" charset="0"/>
              </a:rPr>
              <a:t>Employee</a:t>
            </a:r>
            <a:r>
              <a:rPr lang="en-US" sz="2400" dirty="0">
                <a:latin typeface="Arial" charset="0"/>
              </a:rPr>
              <a:t> class defined in this lesson, determine what will be printed in the following fragment:</a:t>
            </a:r>
          </a:p>
          <a:p>
            <a:pPr eaLnBrk="1" hangingPunct="1">
              <a:buFont typeface="Arial" charset="0"/>
              <a:buNone/>
              <a:defRPr/>
            </a:pPr>
            <a:endParaRPr lang="en-US" sz="2400" dirty="0">
              <a:latin typeface="Arial" charset="0"/>
            </a:endParaRPr>
          </a:p>
          <a:p>
            <a:pPr eaLnBrk="1" hangingPunct="1">
              <a:buFont typeface="Arial" charset="0"/>
              <a:buNone/>
              <a:defRPr/>
            </a:pPr>
            <a:r>
              <a:rPr lang="en-US" sz="1400" dirty="0">
                <a:latin typeface="Courier New" pitchFamily="49" charset="0"/>
                <a:cs typeface="Courier New" pitchFamily="49" charset="0"/>
              </a:rPr>
              <a:t>public Employee changeName (Employee e, String name) {</a:t>
            </a:r>
          </a:p>
          <a:p>
            <a:pPr eaLnBrk="1" hangingPunct="1">
              <a:buFont typeface="Arial" charset="0"/>
              <a:buNone/>
              <a:defRPr/>
            </a:pPr>
            <a:r>
              <a:rPr lang="en-US" sz="1400" dirty="0">
                <a:latin typeface="Courier New" pitchFamily="49" charset="0"/>
                <a:cs typeface="Courier New" pitchFamily="49" charset="0"/>
              </a:rPr>
              <a:t>    e.name = name;</a:t>
            </a:r>
          </a:p>
          <a:p>
            <a:pPr eaLnBrk="1" hangingPunct="1">
              <a:buFont typeface="Arial" charset="0"/>
              <a:buNone/>
              <a:defRPr/>
            </a:pPr>
            <a:r>
              <a:rPr lang="en-US" sz="1400" dirty="0">
                <a:latin typeface="Courier New" pitchFamily="49" charset="0"/>
                <a:cs typeface="Courier New" pitchFamily="49" charset="0"/>
              </a:rPr>
              <a:t>    return (e);</a:t>
            </a:r>
          </a:p>
          <a:p>
            <a:pPr eaLnBrk="1" hangingPunct="1">
              <a:buFont typeface="Arial" charset="0"/>
              <a:buNone/>
              <a:defRPr/>
            </a:pPr>
            <a:r>
              <a:rPr lang="en-US" sz="1400" dirty="0">
                <a:latin typeface="Courier New" pitchFamily="49" charset="0"/>
                <a:cs typeface="Courier New" pitchFamily="49" charset="0"/>
              </a:rPr>
              <a:t>}</a:t>
            </a:r>
          </a:p>
          <a:p>
            <a:pPr eaLnBrk="1" hangingPunct="1">
              <a:buFont typeface="Arial" charset="0"/>
              <a:buNone/>
              <a:defRPr/>
            </a:pPr>
            <a:r>
              <a:rPr lang="en-US" sz="1400" dirty="0">
                <a:latin typeface="Courier New" pitchFamily="49" charset="0"/>
                <a:cs typeface="Courier New" pitchFamily="49" charset="0"/>
              </a:rPr>
              <a:t>//... in another method in the same class</a:t>
            </a:r>
          </a:p>
          <a:p>
            <a:pPr eaLnBrk="1" hangingPunct="1">
              <a:buFont typeface="Arial" charset="0"/>
              <a:buNone/>
              <a:defRPr/>
            </a:pPr>
            <a:r>
              <a:rPr lang="en-US" sz="1400" dirty="0">
                <a:latin typeface="Courier New" pitchFamily="49" charset="0"/>
                <a:cs typeface="Courier New" pitchFamily="49" charset="0"/>
              </a:rPr>
              <a:t>Employee e = new Employee();</a:t>
            </a:r>
          </a:p>
          <a:p>
            <a:pPr eaLnBrk="1" hangingPunct="1">
              <a:buFont typeface="Arial" charset="0"/>
              <a:buNone/>
              <a:defRPr/>
            </a:pPr>
            <a:r>
              <a:rPr lang="en-US" sz="1400" dirty="0">
                <a:latin typeface="Courier New" pitchFamily="49" charset="0"/>
                <a:cs typeface="Courier New" pitchFamily="49" charset="0"/>
              </a:rPr>
              <a:t>e.name = "Fred";</a:t>
            </a:r>
          </a:p>
          <a:p>
            <a:pPr eaLnBrk="1" hangingPunct="1">
              <a:buFont typeface="Arial" charset="0"/>
              <a:buNone/>
              <a:defRPr/>
            </a:pPr>
            <a:r>
              <a:rPr lang="en-US" sz="1400" dirty="0">
                <a:latin typeface="Courier New" pitchFamily="49" charset="0"/>
                <a:cs typeface="Courier New" pitchFamily="49" charset="0"/>
              </a:rPr>
              <a:t>e = </a:t>
            </a:r>
            <a:r>
              <a:rPr lang="en-US" sz="1400" dirty="0" err="1">
                <a:latin typeface="Courier New" pitchFamily="49" charset="0"/>
                <a:cs typeface="Courier New" pitchFamily="49" charset="0"/>
              </a:rPr>
              <a:t>changeName</a:t>
            </a:r>
            <a:r>
              <a:rPr lang="en-US" sz="1400" dirty="0">
                <a:latin typeface="Courier New" pitchFamily="49" charset="0"/>
                <a:cs typeface="Courier New" pitchFamily="49" charset="0"/>
              </a:rPr>
              <a:t>(e, "Bob");</a:t>
            </a:r>
          </a:p>
          <a:p>
            <a:pPr eaLnBrk="1" hangingPunct="1">
              <a:buFont typeface="Arial" charset="0"/>
              <a:buNone/>
              <a:defRPr/>
            </a:pPr>
            <a:r>
              <a:rPr lang="en-US" sz="1400" dirty="0">
                <a:latin typeface="Courier New" pitchFamily="49" charset="0"/>
                <a:cs typeface="Courier New" pitchFamily="49" charset="0"/>
              </a:rPr>
              <a:t>System.out.println (e.getName());</a:t>
            </a:r>
            <a:r>
              <a:rPr lang="en-US" sz="1600" dirty="0">
                <a:latin typeface="Courier New" pitchFamily="49" charset="0"/>
                <a:cs typeface="Courier New" pitchFamily="49" charset="0"/>
              </a:rPr>
              <a:t>		</a:t>
            </a:r>
          </a:p>
          <a:p>
            <a:pPr marL="566738" lvl="1" indent="-449263" eaLnBrk="1" hangingPunct="1">
              <a:buFont typeface="Arial" charset="0"/>
              <a:buAutoNum type="alphaLcPeriod"/>
              <a:defRPr/>
            </a:pPr>
            <a:r>
              <a:rPr lang="en-US" dirty="0">
                <a:latin typeface="+mj-lt"/>
                <a:cs typeface="Courier New" pitchFamily="49" charset="0"/>
              </a:rPr>
              <a:t> Fred</a:t>
            </a:r>
          </a:p>
          <a:p>
            <a:pPr marL="566738" lvl="1" indent="-449263" eaLnBrk="1" hangingPunct="1">
              <a:buFont typeface="Arial" charset="0"/>
              <a:buAutoNum type="alphaLcPeriod"/>
              <a:defRPr/>
            </a:pPr>
            <a:r>
              <a:rPr lang="en-US" dirty="0">
                <a:latin typeface="+mj-lt"/>
                <a:cs typeface="Courier New" pitchFamily="49" charset="0"/>
              </a:rPr>
              <a:t> Bob</a:t>
            </a:r>
          </a:p>
          <a:p>
            <a:pPr marL="566738" lvl="1" indent="-449263" eaLnBrk="1" hangingPunct="1">
              <a:buFont typeface="Arial" charset="0"/>
              <a:buAutoNum type="alphaLcPeriod"/>
              <a:defRPr/>
            </a:pPr>
            <a:r>
              <a:rPr lang="en-US" dirty="0">
                <a:latin typeface="+mj-lt"/>
                <a:cs typeface="Courier New" pitchFamily="49" charset="0"/>
              </a:rPr>
              <a:t> </a:t>
            </a:r>
            <a:r>
              <a:rPr lang="en-US" dirty="0">
                <a:latin typeface="Courier New" pitchFamily="49" charset="0"/>
                <a:cs typeface="Courier New" pitchFamily="49" charset="0"/>
              </a:rPr>
              <a:t>null</a:t>
            </a:r>
            <a:endParaRPr lang="en-US" dirty="0">
              <a:latin typeface="+mj-lt"/>
            </a:endParaRPr>
          </a:p>
          <a:p>
            <a:pPr marL="566738" lvl="1" indent="-449263" eaLnBrk="1" hangingPunct="1">
              <a:buFont typeface="Arial" charset="0"/>
              <a:buAutoNum type="alphaLcPeriod"/>
              <a:defRPr/>
            </a:pPr>
            <a:r>
              <a:rPr lang="en-US" dirty="0">
                <a:cs typeface="Courier New" pitchFamily="49" charset="0"/>
              </a:rPr>
              <a:t> an empty String</a:t>
            </a:r>
          </a:p>
        </p:txBody>
      </p:sp>
    </p:spTree>
    <p:extLst>
      <p:ext uri="{BB962C8B-B14F-4D97-AF65-F5344CB8AC3E}">
        <p14:creationId xmlns:p14="http://schemas.microsoft.com/office/powerpoint/2010/main" val="3194297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7B4EA302-CAC8-42B6-875E-C52B28C579C9}"/>
              </a:ext>
            </a:extLst>
          </p:cNvPr>
          <p:cNvSpPr>
            <a:spLocks noChangeArrowheads="1"/>
          </p:cNvSpPr>
          <p:nvPr/>
        </p:nvSpPr>
        <p:spPr bwMode="auto">
          <a:xfrm>
            <a:off x="457200" y="1828800"/>
            <a:ext cx="8077200" cy="2667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43011" name="Rectangle 1034">
            <a:extLst>
              <a:ext uri="{FF2B5EF4-FFF2-40B4-BE49-F238E27FC236}">
                <a16:creationId xmlns:a16="http://schemas.microsoft.com/office/drawing/2014/main" id="{002BC040-047B-456D-AADD-5E2A9DB3B5AB}"/>
              </a:ext>
            </a:extLst>
          </p:cNvPr>
          <p:cNvSpPr>
            <a:spLocks noGrp="1" noChangeArrowheads="1"/>
          </p:cNvSpPr>
          <p:nvPr>
            <p:ph type="title"/>
          </p:nvPr>
        </p:nvSpPr>
        <p:spPr/>
        <p:txBody>
          <a:bodyPr/>
          <a:lstStyle/>
          <a:p>
            <a:pPr eaLnBrk="1" hangingPunct="1"/>
            <a:r>
              <a:rPr lang="en-US" altLang="en-US"/>
              <a:t>Quiz</a:t>
            </a:r>
          </a:p>
        </p:txBody>
      </p:sp>
      <p:sp>
        <p:nvSpPr>
          <p:cNvPr id="43012" name="Rectangle 1035">
            <a:extLst>
              <a:ext uri="{FF2B5EF4-FFF2-40B4-BE49-F238E27FC236}">
                <a16:creationId xmlns:a16="http://schemas.microsoft.com/office/drawing/2014/main" id="{7D5098A4-581B-487C-903A-019CAD8D1C5B}"/>
              </a:ext>
            </a:extLst>
          </p:cNvPr>
          <p:cNvSpPr>
            <a:spLocks noGrp="1" noChangeArrowheads="1"/>
          </p:cNvSpPr>
          <p:nvPr>
            <p:ph idx="1"/>
          </p:nvPr>
        </p:nvSpPr>
        <p:spPr/>
        <p:txBody>
          <a:bodyPr>
            <a:normAutofit lnSpcReduction="10000"/>
          </a:bodyPr>
          <a:lstStyle/>
          <a:p>
            <a:pPr marL="0" indent="0" eaLnBrk="1" hangingPunct="1">
              <a:buNone/>
            </a:pPr>
            <a:r>
              <a:rPr lang="en-US" altLang="en-US" sz="2400" dirty="0"/>
              <a:t>In the following fragment, what is the printed result?</a:t>
            </a:r>
          </a:p>
          <a:p>
            <a:pPr marL="0" indent="0" eaLnBrk="1" hangingPunct="1">
              <a:buNone/>
            </a:pPr>
            <a:endParaRPr lang="en-US" altLang="en-US" sz="2400" dirty="0"/>
          </a:p>
          <a:p>
            <a:pPr eaLnBrk="1" hangingPunct="1"/>
            <a:r>
              <a:rPr lang="en-US" altLang="en-US" sz="1600" dirty="0">
                <a:latin typeface="Courier New" panose="02070309020205020404" pitchFamily="49" charset="0"/>
                <a:cs typeface="Courier New" panose="02070309020205020404" pitchFamily="49" charset="0"/>
              </a:rPr>
              <a:t>public float average (</a:t>
            </a:r>
            <a:r>
              <a:rPr lang="en-US" altLang="en-US" sz="1600" dirty="0" err="1">
                <a:latin typeface="Courier New" panose="02070309020205020404" pitchFamily="49" charset="0"/>
                <a:cs typeface="Courier New" panose="02070309020205020404" pitchFamily="49" charset="0"/>
              </a:rPr>
              <a:t>int</a:t>
            </a:r>
            <a:r>
              <a:rPr lang="en-US" altLang="en-US" sz="1600" dirty="0">
                <a:latin typeface="Courier New" panose="02070309020205020404" pitchFamily="49" charset="0"/>
                <a:cs typeface="Courier New" panose="02070309020205020404" pitchFamily="49" charset="0"/>
              </a:rPr>
              <a:t>[] values) {</a:t>
            </a:r>
          </a:p>
          <a:p>
            <a:pPr eaLnBrk="1" hangingPunct="1"/>
            <a:r>
              <a:rPr lang="en-US" altLang="en-US" sz="1600" dirty="0">
                <a:latin typeface="Courier New" panose="02070309020205020404" pitchFamily="49" charset="0"/>
                <a:cs typeface="Courier New" panose="02070309020205020404" pitchFamily="49" charset="0"/>
              </a:rPr>
              <a:t>    float result = 0;</a:t>
            </a:r>
          </a:p>
          <a:p>
            <a:pPr eaLnBrk="1" hangingPunct="1"/>
            <a:r>
              <a:rPr lang="en-US" altLang="en-US" sz="1600" dirty="0">
                <a:latin typeface="Courier New" panose="02070309020205020404" pitchFamily="49" charset="0"/>
                <a:cs typeface="Courier New" panose="02070309020205020404" pitchFamily="49" charset="0"/>
              </a:rPr>
              <a:t>    for (</a:t>
            </a:r>
            <a:r>
              <a:rPr lang="en-US" altLang="en-US" sz="1600" dirty="0" err="1">
                <a:latin typeface="Courier New" panose="02070309020205020404" pitchFamily="49" charset="0"/>
                <a:cs typeface="Courier New" panose="02070309020205020404" pitchFamily="49" charset="0"/>
              </a:rPr>
              <a:t>int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1;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&lt; </a:t>
            </a:r>
            <a:r>
              <a:rPr lang="en-US" altLang="en-US" sz="1600" dirty="0" err="1">
                <a:latin typeface="Courier New" panose="02070309020205020404" pitchFamily="49" charset="0"/>
                <a:cs typeface="Courier New" panose="02070309020205020404" pitchFamily="49" charset="0"/>
              </a:rPr>
              <a:t>values.length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p>
          <a:p>
            <a:pPr eaLnBrk="1" hangingPunct="1"/>
            <a:r>
              <a:rPr lang="en-US" altLang="en-US" sz="1600" dirty="0">
                <a:latin typeface="Courier New" panose="02070309020205020404" pitchFamily="49" charset="0"/>
                <a:cs typeface="Courier New" panose="02070309020205020404" pitchFamily="49" charset="0"/>
              </a:rPr>
              <a:t>        result += values[</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p>
          <a:p>
            <a:pPr eaLnBrk="1" hangingPunct="1"/>
            <a:r>
              <a:rPr lang="en-US" altLang="en-US" sz="1600" dirty="0">
                <a:latin typeface="Courier New" panose="02070309020205020404" pitchFamily="49" charset="0"/>
                <a:cs typeface="Courier New" panose="02070309020205020404" pitchFamily="49" charset="0"/>
              </a:rPr>
              <a:t>    return (result/</a:t>
            </a:r>
            <a:r>
              <a:rPr lang="en-US" altLang="en-US" sz="1600" dirty="0" err="1">
                <a:latin typeface="Courier New" panose="02070309020205020404" pitchFamily="49" charset="0"/>
                <a:cs typeface="Courier New" panose="02070309020205020404" pitchFamily="49" charset="0"/>
              </a:rPr>
              <a:t>values.length</a:t>
            </a:r>
            <a:r>
              <a:rPr lang="en-US" altLang="en-US" sz="1600" dirty="0">
                <a:latin typeface="Courier New" panose="02070309020205020404" pitchFamily="49" charset="0"/>
                <a:cs typeface="Courier New" panose="02070309020205020404" pitchFamily="49" charset="0"/>
              </a:rPr>
              <a:t>);</a:t>
            </a:r>
          </a:p>
          <a:p>
            <a:pPr eaLnBrk="1" hangingPunct="1"/>
            <a:r>
              <a:rPr lang="en-US" altLang="en-US" sz="1600" dirty="0">
                <a:latin typeface="Courier New" panose="02070309020205020404" pitchFamily="49" charset="0"/>
                <a:cs typeface="Courier New" panose="02070309020205020404" pitchFamily="49" charset="0"/>
              </a:rPr>
              <a:t>}</a:t>
            </a:r>
          </a:p>
          <a:p>
            <a:pPr eaLnBrk="1" hangingPunct="1"/>
            <a:r>
              <a:rPr lang="en-US" altLang="en-US" sz="1600" dirty="0">
                <a:latin typeface="Courier New" panose="02070309020205020404" pitchFamily="49" charset="0"/>
                <a:cs typeface="Courier New" panose="02070309020205020404" pitchFamily="49" charset="0"/>
              </a:rPr>
              <a:t>// ... in another method in the same class</a:t>
            </a:r>
          </a:p>
          <a:p>
            <a:pPr eaLnBrk="1" hangingPunct="1"/>
            <a:r>
              <a:rPr lang="en-US" altLang="en-US" sz="1600" dirty="0" err="1">
                <a:latin typeface="Courier New" panose="02070309020205020404" pitchFamily="49" charset="0"/>
                <a:cs typeface="Courier New" panose="02070309020205020404" pitchFamily="49" charset="0"/>
              </a:rPr>
              <a:t>int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nums</a:t>
            </a:r>
            <a:r>
              <a:rPr lang="en-US" altLang="en-US" sz="1600" dirty="0">
                <a:latin typeface="Courier New" panose="02070309020205020404" pitchFamily="49" charset="0"/>
                <a:cs typeface="Courier New" panose="02070309020205020404" pitchFamily="49" charset="0"/>
              </a:rPr>
              <a:t> = {100, 200, 300};</a:t>
            </a:r>
          </a:p>
          <a:p>
            <a:pPr eaLnBrk="1" hangingPunct="1"/>
            <a:r>
              <a:rPr lang="en-US" altLang="en-US" sz="1600" dirty="0" err="1">
                <a:latin typeface="Courier New" panose="02070309020205020404" pitchFamily="49" charset="0"/>
                <a:cs typeface="Courier New" panose="02070309020205020404" pitchFamily="49" charset="0"/>
              </a:rPr>
              <a:t>System.out.println</a:t>
            </a:r>
            <a:r>
              <a:rPr lang="en-US" altLang="en-US" sz="1600" dirty="0">
                <a:latin typeface="Courier New" panose="02070309020205020404" pitchFamily="49" charset="0"/>
                <a:cs typeface="Courier New" panose="02070309020205020404" pitchFamily="49" charset="0"/>
              </a:rPr>
              <a:t> (average(</a:t>
            </a:r>
            <a:r>
              <a:rPr lang="en-US" altLang="en-US" sz="1600" dirty="0" err="1">
                <a:latin typeface="Courier New" panose="02070309020205020404" pitchFamily="49" charset="0"/>
                <a:cs typeface="Courier New" panose="02070309020205020404" pitchFamily="49" charset="0"/>
              </a:rPr>
              <a:t>nums</a:t>
            </a:r>
            <a:r>
              <a:rPr lang="en-US" altLang="en-US" sz="1600" dirty="0">
                <a:latin typeface="Courier New" panose="02070309020205020404" pitchFamily="49" charset="0"/>
                <a:cs typeface="Courier New" panose="02070309020205020404" pitchFamily="49" charset="0"/>
              </a:rPr>
              <a:t>));</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566738" lvl="1" indent="-449263" eaLnBrk="1" hangingPunct="1">
              <a:buFont typeface="Arial" panose="020B0604020202020204" pitchFamily="34" charset="0"/>
              <a:buAutoNum type="alphaLcPeriod"/>
            </a:pPr>
            <a:r>
              <a:rPr lang="en-US" altLang="en-US" dirty="0">
                <a:cs typeface="Courier New" panose="02070309020205020404" pitchFamily="49" charset="0"/>
              </a:rPr>
              <a:t>100.00</a:t>
            </a:r>
          </a:p>
          <a:p>
            <a:pPr marL="566738" lvl="1" indent="-449263" eaLnBrk="1" hangingPunct="1">
              <a:buFont typeface="Arial" panose="020B0604020202020204" pitchFamily="34" charset="0"/>
              <a:buAutoNum type="alphaLcPeriod"/>
            </a:pPr>
            <a:r>
              <a:rPr lang="en-US" altLang="en-US" dirty="0">
                <a:cs typeface="Courier New" panose="02070309020205020404" pitchFamily="49" charset="0"/>
              </a:rPr>
              <a:t>150.00</a:t>
            </a:r>
            <a:endParaRPr lang="en-US" altLang="en-US" dirty="0"/>
          </a:p>
          <a:p>
            <a:pPr marL="566738" lvl="1" indent="-449263" eaLnBrk="1" hangingPunct="1">
              <a:buFont typeface="Arial" panose="020B0604020202020204" pitchFamily="34" charset="0"/>
              <a:buAutoNum type="alphaLcPeriod"/>
            </a:pPr>
            <a:r>
              <a:rPr lang="en-US" altLang="en-US" dirty="0">
                <a:cs typeface="Courier New" panose="02070309020205020404" pitchFamily="49" charset="0"/>
              </a:rPr>
              <a:t>166.66667</a:t>
            </a:r>
          </a:p>
          <a:p>
            <a:pPr marL="566738" lvl="1" indent="-449263" eaLnBrk="1" hangingPunct="1">
              <a:buFont typeface="Arial" panose="020B0604020202020204" pitchFamily="34" charset="0"/>
              <a:buAutoNum type="alphaLcPeriod"/>
            </a:pPr>
            <a:r>
              <a:rPr lang="en-US" altLang="en-US" dirty="0">
                <a:cs typeface="Courier New" panose="02070309020205020404" pitchFamily="49" charset="0"/>
              </a:rPr>
              <a:t>200.00</a:t>
            </a:r>
          </a:p>
        </p:txBody>
      </p:sp>
    </p:spTree>
    <p:extLst>
      <p:ext uri="{BB962C8B-B14F-4D97-AF65-F5344CB8AC3E}">
        <p14:creationId xmlns:p14="http://schemas.microsoft.com/office/powerpoint/2010/main" val="224186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6DE149D-2FEE-4FB5-82CC-3AD1BF781D8B}"/>
              </a:ext>
            </a:extLst>
          </p:cNvPr>
          <p:cNvSpPr>
            <a:spLocks noGrp="1"/>
          </p:cNvSpPr>
          <p:nvPr>
            <p:ph type="title"/>
          </p:nvPr>
        </p:nvSpPr>
        <p:spPr/>
        <p:txBody>
          <a:bodyPr/>
          <a:lstStyle/>
          <a:p>
            <a:pPr eaLnBrk="1" hangingPunct="1"/>
            <a:r>
              <a:rPr lang="en-US" altLang="en-US"/>
              <a:t>Java Technology Product Groups</a:t>
            </a:r>
          </a:p>
        </p:txBody>
      </p:sp>
      <p:sp>
        <p:nvSpPr>
          <p:cNvPr id="3" name="Content Placeholder 2">
            <a:extLst>
              <a:ext uri="{FF2B5EF4-FFF2-40B4-BE49-F238E27FC236}">
                <a16:creationId xmlns:a16="http://schemas.microsoft.com/office/drawing/2014/main" id="{E511A6E2-294B-4F32-B20F-3E5FEDF07FC7}"/>
              </a:ext>
            </a:extLst>
          </p:cNvPr>
          <p:cNvSpPr>
            <a:spLocks noGrp="1"/>
          </p:cNvSpPr>
          <p:nvPr>
            <p:ph idx="1"/>
          </p:nvPr>
        </p:nvSpPr>
        <p:spPr/>
        <p:txBody>
          <a:bodyPr/>
          <a:lstStyle/>
          <a:p>
            <a:endParaRPr lang="en-IN"/>
          </a:p>
        </p:txBody>
      </p:sp>
      <p:pic>
        <p:nvPicPr>
          <p:cNvPr id="12291" name="Picture 34" descr="JavaPlatformGroup.png">
            <a:extLst>
              <a:ext uri="{FF2B5EF4-FFF2-40B4-BE49-F238E27FC236}">
                <a16:creationId xmlns:a16="http://schemas.microsoft.com/office/drawing/2014/main" id="{2E00BB15-1717-4083-8E74-E6F9C1AA53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08414"/>
            <a:ext cx="8534400" cy="465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3">
            <a:extLst>
              <a:ext uri="{FF2B5EF4-FFF2-40B4-BE49-F238E27FC236}">
                <a16:creationId xmlns:a16="http://schemas.microsoft.com/office/drawing/2014/main" id="{D45E8304-F739-43A8-BEF1-B06DBE850135}"/>
              </a:ext>
            </a:extLst>
          </p:cNvPr>
          <p:cNvSpPr>
            <a:spLocks noChangeArrowheads="1"/>
          </p:cNvSpPr>
          <p:nvPr/>
        </p:nvSpPr>
        <p:spPr bwMode="auto">
          <a:xfrm>
            <a:off x="2133600" y="1225550"/>
            <a:ext cx="5257800" cy="990600"/>
          </a:xfrm>
          <a:prstGeom prst="rect">
            <a:avLst/>
          </a:prstGeom>
          <a:solidFill>
            <a:schemeClr val="bg1"/>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pic>
        <p:nvPicPr>
          <p:cNvPr id="12293" name="Picture 4" descr="compu031.gif">
            <a:extLst>
              <a:ext uri="{FF2B5EF4-FFF2-40B4-BE49-F238E27FC236}">
                <a16:creationId xmlns:a16="http://schemas.microsoft.com/office/drawing/2014/main" id="{2178B4C0-F37C-4816-A63E-1E6CDD4191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162050"/>
            <a:ext cx="1001713"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5" descr="elect023.gif">
            <a:extLst>
              <a:ext uri="{FF2B5EF4-FFF2-40B4-BE49-F238E27FC236}">
                <a16:creationId xmlns:a16="http://schemas.microsoft.com/office/drawing/2014/main" id="{BC60709A-FCEF-452F-9DC4-F79CDBFCDA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423988"/>
            <a:ext cx="3143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descr="mobile_num.gif">
            <a:extLst>
              <a:ext uri="{FF2B5EF4-FFF2-40B4-BE49-F238E27FC236}">
                <a16:creationId xmlns:a16="http://schemas.microsoft.com/office/drawing/2014/main" id="{C9A0F755-6B61-42CB-9E9D-99F221B2D59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3200" y="1371600"/>
            <a:ext cx="7048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descr="embeded.gif">
            <a:extLst>
              <a:ext uri="{FF2B5EF4-FFF2-40B4-BE49-F238E27FC236}">
                <a16:creationId xmlns:a16="http://schemas.microsoft.com/office/drawing/2014/main" id="{75DDC24E-E486-49ED-8E2A-C6E84ED4707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1651000"/>
            <a:ext cx="7524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0" descr="DVD-player2.gif">
            <a:extLst>
              <a:ext uri="{FF2B5EF4-FFF2-40B4-BE49-F238E27FC236}">
                <a16:creationId xmlns:a16="http://schemas.microsoft.com/office/drawing/2014/main" id="{1912ABCA-325C-4A20-A2D1-43BCCE8D912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00625" y="1603375"/>
            <a:ext cx="10191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6" descr="elect046.gif">
            <a:extLst>
              <a:ext uri="{FF2B5EF4-FFF2-40B4-BE49-F238E27FC236}">
                <a16:creationId xmlns:a16="http://schemas.microsoft.com/office/drawing/2014/main" id="{37021130-C1B6-4ED0-83FF-838CE630DFD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1066800"/>
            <a:ext cx="6762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85132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5">
            <a:extLst>
              <a:ext uri="{FF2B5EF4-FFF2-40B4-BE49-F238E27FC236}">
                <a16:creationId xmlns:a16="http://schemas.microsoft.com/office/drawing/2014/main" id="{F79F59EE-D0BC-4583-9D52-1CFCDE3C45D2}"/>
              </a:ext>
            </a:extLst>
          </p:cNvPr>
          <p:cNvSpPr>
            <a:spLocks noGrp="1" noChangeArrowheads="1"/>
          </p:cNvSpPr>
          <p:nvPr>
            <p:ph type="title"/>
          </p:nvPr>
        </p:nvSpPr>
        <p:spPr/>
        <p:txBody>
          <a:bodyPr/>
          <a:lstStyle/>
          <a:p>
            <a:pPr eaLnBrk="1" hangingPunct="1"/>
            <a:r>
              <a:rPr lang="en-US" altLang="en-US"/>
              <a:t>Java SE Platform Versions</a:t>
            </a:r>
          </a:p>
        </p:txBody>
      </p:sp>
      <p:graphicFrame>
        <p:nvGraphicFramePr>
          <p:cNvPr id="2" name="Table 1">
            <a:extLst>
              <a:ext uri="{FF2B5EF4-FFF2-40B4-BE49-F238E27FC236}">
                <a16:creationId xmlns:a16="http://schemas.microsoft.com/office/drawing/2014/main" id="{E3FFFA52-F84D-4874-9357-B7F16BF20936}"/>
              </a:ext>
            </a:extLst>
          </p:cNvPr>
          <p:cNvGraphicFramePr>
            <a:graphicFrameLocks noGrp="1"/>
          </p:cNvGraphicFramePr>
          <p:nvPr>
            <p:extLst>
              <p:ext uri="{D42A27DB-BD31-4B8C-83A1-F6EECF244321}">
                <p14:modId xmlns:p14="http://schemas.microsoft.com/office/powerpoint/2010/main" val="3707826642"/>
              </p:ext>
            </p:extLst>
          </p:nvPr>
        </p:nvGraphicFramePr>
        <p:xfrm>
          <a:off x="1524000" y="1066800"/>
          <a:ext cx="5413542" cy="4249928"/>
        </p:xfrm>
        <a:graphic>
          <a:graphicData uri="http://schemas.openxmlformats.org/drawingml/2006/table">
            <a:tbl>
              <a:tblPr/>
              <a:tblGrid>
                <a:gridCol w="1535864">
                  <a:extLst>
                    <a:ext uri="{9D8B030D-6E8A-4147-A177-3AD203B41FA5}">
                      <a16:colId xmlns:a16="http://schemas.microsoft.com/office/drawing/2014/main" val="1795208391"/>
                    </a:ext>
                  </a:extLst>
                </a:gridCol>
                <a:gridCol w="1520658">
                  <a:extLst>
                    <a:ext uri="{9D8B030D-6E8A-4147-A177-3AD203B41FA5}">
                      <a16:colId xmlns:a16="http://schemas.microsoft.com/office/drawing/2014/main" val="3590757083"/>
                    </a:ext>
                  </a:extLst>
                </a:gridCol>
                <a:gridCol w="2357020">
                  <a:extLst>
                    <a:ext uri="{9D8B030D-6E8A-4147-A177-3AD203B41FA5}">
                      <a16:colId xmlns:a16="http://schemas.microsoft.com/office/drawing/2014/main" val="2650623840"/>
                    </a:ext>
                  </a:extLst>
                </a:gridCol>
              </a:tblGrid>
              <a:tr h="611632">
                <a:tc>
                  <a:txBody>
                    <a:bodyPr/>
                    <a:lstStyle/>
                    <a:p>
                      <a:pPr>
                        <a:spcAft>
                          <a:spcPts val="0"/>
                        </a:spcAft>
                      </a:pPr>
                      <a:r>
                        <a:rPr lang="en-IN" b="1">
                          <a:solidFill>
                            <a:srgbClr val="FFFFFF"/>
                          </a:solidFill>
                          <a:effectLst/>
                        </a:rPr>
                        <a:t>Version Name</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spcAft>
                          <a:spcPts val="0"/>
                        </a:spcAft>
                      </a:pPr>
                      <a:r>
                        <a:rPr lang="en-IN" b="1" dirty="0">
                          <a:solidFill>
                            <a:srgbClr val="FFFFFF"/>
                          </a:solidFill>
                          <a:effectLst/>
                        </a:rPr>
                        <a:t>Code Name</a:t>
                      </a:r>
                      <a:endParaRPr lang="en-IN"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spcAft>
                          <a:spcPts val="0"/>
                        </a:spcAft>
                      </a:pPr>
                      <a:r>
                        <a:rPr lang="en-IN" b="1" dirty="0">
                          <a:solidFill>
                            <a:srgbClr val="FFFFFF"/>
                          </a:solidFill>
                          <a:effectLst/>
                        </a:rPr>
                        <a:t>Release Date</a:t>
                      </a:r>
                      <a:endParaRPr lang="en-IN"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291363506"/>
                  </a:ext>
                </a:extLst>
              </a:tr>
              <a:tr h="305816">
                <a:tc>
                  <a:txBody>
                    <a:bodyPr/>
                    <a:lstStyle/>
                    <a:p>
                      <a:pPr>
                        <a:spcAft>
                          <a:spcPts val="0"/>
                        </a:spcAft>
                      </a:pPr>
                      <a:r>
                        <a:rPr lang="en-IN" b="1">
                          <a:effectLst/>
                        </a:rPr>
                        <a:t>JDK 1.0</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Oak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January 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108036"/>
                  </a:ext>
                </a:extLst>
              </a:tr>
              <a:tr h="305816">
                <a:tc>
                  <a:txBody>
                    <a:bodyPr/>
                    <a:lstStyle/>
                    <a:p>
                      <a:pPr>
                        <a:spcAft>
                          <a:spcPts val="0"/>
                        </a:spcAft>
                      </a:pPr>
                      <a:r>
                        <a:rPr lang="en-IN" b="1">
                          <a:effectLst/>
                        </a:rPr>
                        <a:t>JDK 1.1</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February 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156686"/>
                  </a:ext>
                </a:extLst>
              </a:tr>
              <a:tr h="305816">
                <a:tc>
                  <a:txBody>
                    <a:bodyPr/>
                    <a:lstStyle/>
                    <a:p>
                      <a:pPr>
                        <a:spcAft>
                          <a:spcPts val="0"/>
                        </a:spcAft>
                      </a:pPr>
                      <a:r>
                        <a:rPr lang="en-IN" b="1">
                          <a:effectLst/>
                        </a:rPr>
                        <a:t>J2SE 1.2</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Playground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December 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531394"/>
                  </a:ext>
                </a:extLst>
              </a:tr>
              <a:tr h="305816">
                <a:tc>
                  <a:txBody>
                    <a:bodyPr/>
                    <a:lstStyle/>
                    <a:p>
                      <a:pPr>
                        <a:spcAft>
                          <a:spcPts val="0"/>
                        </a:spcAft>
                      </a:pPr>
                      <a:r>
                        <a:rPr lang="en-IN" b="1">
                          <a:effectLst/>
                        </a:rPr>
                        <a:t>J2SE 1.3</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Kestrel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May 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65680"/>
                  </a:ext>
                </a:extLst>
              </a:tr>
              <a:tr h="305816">
                <a:tc>
                  <a:txBody>
                    <a:bodyPr/>
                    <a:lstStyle/>
                    <a:p>
                      <a:pPr>
                        <a:spcAft>
                          <a:spcPts val="0"/>
                        </a:spcAft>
                      </a:pPr>
                      <a:r>
                        <a:rPr lang="en-IN" b="1">
                          <a:effectLst/>
                        </a:rPr>
                        <a:t>J2SE 1.4</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Merlin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February 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698439"/>
                  </a:ext>
                </a:extLst>
              </a:tr>
              <a:tr h="305816">
                <a:tc>
                  <a:txBody>
                    <a:bodyPr/>
                    <a:lstStyle/>
                    <a:p>
                      <a:pPr>
                        <a:spcAft>
                          <a:spcPts val="0"/>
                        </a:spcAft>
                      </a:pPr>
                      <a:r>
                        <a:rPr lang="en-IN" b="1">
                          <a:effectLst/>
                        </a:rPr>
                        <a:t>J2SE 5.0</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Tiger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September 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6277359"/>
                  </a:ext>
                </a:extLst>
              </a:tr>
              <a:tr h="305816">
                <a:tc>
                  <a:txBody>
                    <a:bodyPr/>
                    <a:lstStyle/>
                    <a:p>
                      <a:pPr>
                        <a:spcAft>
                          <a:spcPts val="0"/>
                        </a:spcAft>
                      </a:pPr>
                      <a:r>
                        <a:rPr lang="en-IN" b="1">
                          <a:effectLst/>
                        </a:rPr>
                        <a:t>Java SE 6</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Mustang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December 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327893"/>
                  </a:ext>
                </a:extLst>
              </a:tr>
              <a:tr h="305816">
                <a:tc>
                  <a:txBody>
                    <a:bodyPr/>
                    <a:lstStyle/>
                    <a:p>
                      <a:pPr>
                        <a:spcAft>
                          <a:spcPts val="0"/>
                        </a:spcAft>
                      </a:pPr>
                      <a:r>
                        <a:rPr lang="en-IN" b="1">
                          <a:effectLst/>
                        </a:rPr>
                        <a:t>Java SE 7</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Dolphin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July 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9978125"/>
                  </a:ext>
                </a:extLst>
              </a:tr>
              <a:tr h="305816">
                <a:tc>
                  <a:txBody>
                    <a:bodyPr/>
                    <a:lstStyle/>
                    <a:p>
                      <a:pPr>
                        <a:spcAft>
                          <a:spcPts val="0"/>
                        </a:spcAft>
                      </a:pPr>
                      <a:r>
                        <a:rPr lang="en-IN" b="1">
                          <a:effectLst/>
                        </a:rPr>
                        <a:t>Java SE 8</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i="1">
                          <a:effectLst/>
                        </a:rPr>
                        <a:t> </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a:effectLst/>
                        </a:rPr>
                        <a:t>March 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1067195"/>
                  </a:ext>
                </a:extLst>
              </a:tr>
              <a:tr h="217424">
                <a:tc>
                  <a:txBody>
                    <a:bodyPr/>
                    <a:lstStyle/>
                    <a:p>
                      <a:pPr>
                        <a:spcAft>
                          <a:spcPts val="0"/>
                        </a:spcAft>
                      </a:pPr>
                      <a:r>
                        <a:rPr lang="en-IN" b="1">
                          <a:effectLst/>
                        </a:rPr>
                        <a:t>Java SE 9</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i="1">
                          <a:effectLst/>
                        </a:rPr>
                        <a:t> </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dirty="0">
                          <a:effectLst/>
                        </a:rPr>
                        <a:t>September, 21st 2017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0939487"/>
                  </a:ext>
                </a:extLst>
              </a:tr>
              <a:tr h="305816">
                <a:tc>
                  <a:txBody>
                    <a:bodyPr/>
                    <a:lstStyle/>
                    <a:p>
                      <a:pPr>
                        <a:spcAft>
                          <a:spcPts val="0"/>
                        </a:spcAft>
                      </a:pPr>
                      <a:r>
                        <a:rPr lang="en-IN" b="1">
                          <a:effectLst/>
                        </a:rPr>
                        <a:t>Java SE 10</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dirty="0">
                          <a:effectLst/>
                        </a:rPr>
                        <a:t>March, 20th 2018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765375"/>
                  </a:ext>
                </a:extLst>
              </a:tr>
              <a:tr h="305816">
                <a:tc>
                  <a:txBody>
                    <a:bodyPr/>
                    <a:lstStyle/>
                    <a:p>
                      <a:pPr>
                        <a:spcAft>
                          <a:spcPts val="0"/>
                        </a:spcAft>
                      </a:pPr>
                      <a:r>
                        <a:rPr lang="en-IN" b="1" dirty="0">
                          <a:effectLst/>
                        </a:rPr>
                        <a:t>Java SE 11</a:t>
                      </a:r>
                      <a:endParaRPr lang="en-IN"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dirty="0">
                          <a:effectLst/>
                        </a:rPr>
                        <a:t>2018(</a:t>
                      </a:r>
                      <a:r>
                        <a:rPr lang="en-IN" sz="1800" b="0" i="0" kern="1200" dirty="0">
                          <a:solidFill>
                            <a:schemeClr val="tx1"/>
                          </a:solidFill>
                          <a:effectLst/>
                          <a:latin typeface="+mn-lt"/>
                          <a:ea typeface="+mn-ea"/>
                          <a:cs typeface="+mn-cs"/>
                        </a:rPr>
                        <a:t>Future release)</a:t>
                      </a:r>
                      <a:endParaRPr lang="en-IN"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2759490"/>
                  </a:ext>
                </a:extLst>
              </a:tr>
            </a:tbl>
          </a:graphicData>
        </a:graphic>
      </p:graphicFrame>
    </p:spTree>
    <p:custDataLst>
      <p:tags r:id="rId1"/>
    </p:custDataLst>
    <p:extLst>
      <p:ext uri="{BB962C8B-B14F-4D97-AF65-F5344CB8AC3E}">
        <p14:creationId xmlns:p14="http://schemas.microsoft.com/office/powerpoint/2010/main" val="348058367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ED30D4E-4925-4A1B-9A8B-D9C2BFB20E27}"/>
              </a:ext>
            </a:extLst>
          </p:cNvPr>
          <p:cNvSpPr>
            <a:spLocks noGrp="1"/>
          </p:cNvSpPr>
          <p:nvPr>
            <p:ph type="title"/>
          </p:nvPr>
        </p:nvSpPr>
        <p:spPr/>
        <p:txBody>
          <a:bodyPr/>
          <a:lstStyle/>
          <a:p>
            <a:pPr eaLnBrk="1" hangingPunct="1"/>
            <a:r>
              <a:rPr lang="en-US" altLang="en-US"/>
              <a:t>Downloading and Installing the JDK</a:t>
            </a:r>
          </a:p>
        </p:txBody>
      </p:sp>
      <p:pic>
        <p:nvPicPr>
          <p:cNvPr id="2" name="Picture 1">
            <a:extLst>
              <a:ext uri="{FF2B5EF4-FFF2-40B4-BE49-F238E27FC236}">
                <a16:creationId xmlns:a16="http://schemas.microsoft.com/office/drawing/2014/main" id="{45AE1199-AF86-48DC-8C73-17AE48B9823A}"/>
              </a:ext>
            </a:extLst>
          </p:cNvPr>
          <p:cNvPicPr>
            <a:picLocks noChangeAspect="1"/>
          </p:cNvPicPr>
          <p:nvPr/>
        </p:nvPicPr>
        <p:blipFill>
          <a:blip r:embed="rId3"/>
          <a:stretch>
            <a:fillRect/>
          </a:stretch>
        </p:blipFill>
        <p:spPr>
          <a:xfrm>
            <a:off x="334434" y="1371600"/>
            <a:ext cx="8475132" cy="4767262"/>
          </a:xfrm>
          <a:prstGeom prst="rect">
            <a:avLst/>
          </a:prstGeom>
        </p:spPr>
      </p:pic>
    </p:spTree>
    <p:extLst>
      <p:ext uri="{BB962C8B-B14F-4D97-AF65-F5344CB8AC3E}">
        <p14:creationId xmlns:p14="http://schemas.microsoft.com/office/powerpoint/2010/main" val="173153167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6E04A507-F36D-4588-9EBC-7EBBABDF5754}"/>
              </a:ext>
            </a:extLst>
          </p:cNvPr>
          <p:cNvSpPr>
            <a:spLocks noGrp="1" noChangeArrowheads="1"/>
          </p:cNvSpPr>
          <p:nvPr>
            <p:ph type="title"/>
          </p:nvPr>
        </p:nvSpPr>
        <p:spPr/>
        <p:txBody>
          <a:bodyPr/>
          <a:lstStyle/>
          <a:p>
            <a:pPr eaLnBrk="1" hangingPunct="1"/>
            <a:r>
              <a:rPr lang="en-US" altLang="en-US"/>
              <a:t>Java in Server Environments</a:t>
            </a:r>
          </a:p>
        </p:txBody>
      </p:sp>
      <p:sp>
        <p:nvSpPr>
          <p:cNvPr id="15363" name="Content Placeholder 6">
            <a:extLst>
              <a:ext uri="{FF2B5EF4-FFF2-40B4-BE49-F238E27FC236}">
                <a16:creationId xmlns:a16="http://schemas.microsoft.com/office/drawing/2014/main" id="{45A02F96-E3FB-481D-AF53-57E695E05E36}"/>
              </a:ext>
            </a:extLst>
          </p:cNvPr>
          <p:cNvSpPr>
            <a:spLocks noGrp="1"/>
          </p:cNvSpPr>
          <p:nvPr>
            <p:ph idx="1"/>
          </p:nvPr>
        </p:nvSpPr>
        <p:spPr>
          <a:xfrm>
            <a:off x="3683000" y="1219200"/>
            <a:ext cx="5003800" cy="5181600"/>
          </a:xfrm>
        </p:spPr>
        <p:txBody>
          <a:bodyPr/>
          <a:lstStyle/>
          <a:p>
            <a:pPr marL="0" indent="0" eaLnBrk="1" hangingPunct="1">
              <a:buFont typeface="Arial" panose="020B0604020202020204" pitchFamily="34" charset="0"/>
              <a:buNone/>
            </a:pPr>
            <a:r>
              <a:rPr lang="en-US" altLang="en-US" dirty="0"/>
              <a:t>Java is common in enterprise environments:</a:t>
            </a:r>
          </a:p>
          <a:p>
            <a:pPr lvl="1" eaLnBrk="1" hangingPunct="1"/>
            <a:r>
              <a:rPr lang="en-US" altLang="en-US" dirty="0"/>
              <a:t>Oracle Fusion Middleware</a:t>
            </a:r>
          </a:p>
          <a:p>
            <a:pPr lvl="2" eaLnBrk="1" hangingPunct="1"/>
            <a:r>
              <a:rPr lang="en-US" altLang="en-US" dirty="0"/>
              <a:t>Java application servers</a:t>
            </a:r>
          </a:p>
          <a:p>
            <a:pPr lvl="3" eaLnBrk="1" hangingPunct="1"/>
            <a:r>
              <a:rPr lang="en-US" altLang="en-US" sz="1800" dirty="0" err="1"/>
              <a:t>GlassFish</a:t>
            </a:r>
            <a:endParaRPr lang="en-US" altLang="en-US" sz="1800" dirty="0"/>
          </a:p>
          <a:p>
            <a:pPr lvl="3" eaLnBrk="1" hangingPunct="1"/>
            <a:r>
              <a:rPr lang="en-US" altLang="en-US" sz="1800" dirty="0"/>
              <a:t>WebLogic</a:t>
            </a:r>
          </a:p>
          <a:p>
            <a:pPr lvl="3" eaLnBrk="1" hangingPunct="1"/>
            <a:r>
              <a:rPr lang="en-US" altLang="en-US" sz="1800" dirty="0" err="1"/>
              <a:t>Wildfly</a:t>
            </a:r>
            <a:endParaRPr lang="en-US" altLang="en-US" sz="1800" dirty="0"/>
          </a:p>
          <a:p>
            <a:pPr lvl="1" eaLnBrk="1" hangingPunct="1"/>
            <a:r>
              <a:rPr lang="en-US" altLang="en-US" dirty="0"/>
              <a:t>Database servers</a:t>
            </a:r>
          </a:p>
          <a:p>
            <a:pPr lvl="2" eaLnBrk="1" hangingPunct="1"/>
            <a:r>
              <a:rPr lang="en-US" altLang="en-US" dirty="0"/>
              <a:t>MySQL</a:t>
            </a:r>
          </a:p>
          <a:p>
            <a:pPr lvl="2" eaLnBrk="1" hangingPunct="1"/>
            <a:r>
              <a:rPr lang="en-US" altLang="en-US" dirty="0"/>
              <a:t>Oracle Database</a:t>
            </a:r>
          </a:p>
        </p:txBody>
      </p:sp>
      <p:pic>
        <p:nvPicPr>
          <p:cNvPr id="15364" name="Picture 1">
            <a:extLst>
              <a:ext uri="{FF2B5EF4-FFF2-40B4-BE49-F238E27FC236}">
                <a16:creationId xmlns:a16="http://schemas.microsoft.com/office/drawing/2014/main" id="{B6FCD953-0D08-4240-8825-12D334346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63650"/>
            <a:ext cx="30734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9518912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650E7BB6-AA22-485C-B1E3-63F4B938AD71}"/>
              </a:ext>
            </a:extLst>
          </p:cNvPr>
          <p:cNvSpPr>
            <a:spLocks noGrp="1" noChangeArrowheads="1"/>
          </p:cNvSpPr>
          <p:nvPr>
            <p:ph type="title"/>
          </p:nvPr>
        </p:nvSpPr>
        <p:spPr/>
        <p:txBody>
          <a:bodyPr/>
          <a:lstStyle/>
          <a:p>
            <a:pPr eaLnBrk="1" hangingPunct="1"/>
            <a:r>
              <a:rPr lang="en-US" altLang="en-US"/>
              <a:t>The Java Community</a:t>
            </a:r>
          </a:p>
        </p:txBody>
      </p:sp>
      <p:pic>
        <p:nvPicPr>
          <p:cNvPr id="16387" name="Picture 17" descr="C:\Oracle Files\eclipsecon 2010\keynote\iStock_000012056523Medium.jpg">
            <a:extLst>
              <a:ext uri="{FF2B5EF4-FFF2-40B4-BE49-F238E27FC236}">
                <a16:creationId xmlns:a16="http://schemas.microsoft.com/office/drawing/2014/main" id="{7997FB3F-ECBB-479C-962D-EED04350E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688" y="1323975"/>
            <a:ext cx="5703887"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7">
            <a:extLst>
              <a:ext uri="{FF2B5EF4-FFF2-40B4-BE49-F238E27FC236}">
                <a16:creationId xmlns:a16="http://schemas.microsoft.com/office/drawing/2014/main" id="{B998B461-5D6A-4606-85D7-87754D83F70B}"/>
              </a:ext>
            </a:extLst>
          </p:cNvPr>
          <p:cNvPicPr>
            <a:picLocks noChangeAspect="1"/>
          </p:cNvPicPr>
          <p:nvPr/>
        </p:nvPicPr>
        <p:blipFill>
          <a:blip r:embed="rId4">
            <a:extLst>
              <a:ext uri="{28A0092B-C50C-407E-A947-70E740481C1C}">
                <a14:useLocalDpi xmlns:a14="http://schemas.microsoft.com/office/drawing/2010/main" val="0"/>
              </a:ext>
            </a:extLst>
          </a:blip>
          <a:srcRect b="25323"/>
          <a:stretch>
            <a:fillRect/>
          </a:stretch>
        </p:blipFill>
        <p:spPr bwMode="auto">
          <a:xfrm>
            <a:off x="5327650" y="1085850"/>
            <a:ext cx="10461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0" descr="top1">
            <a:extLst>
              <a:ext uri="{FF2B5EF4-FFF2-40B4-BE49-F238E27FC236}">
                <a16:creationId xmlns:a16="http://schemas.microsoft.com/office/drawing/2014/main" id="{CAD7A3BF-7B7F-44E4-BFA8-820CD75C9C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75" y="3024188"/>
            <a:ext cx="9620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8" descr="EclipseBannerPic">
            <a:extLst>
              <a:ext uri="{FF2B5EF4-FFF2-40B4-BE49-F238E27FC236}">
                <a16:creationId xmlns:a16="http://schemas.microsoft.com/office/drawing/2014/main" id="{8EC7B377-D4D9-497F-8E91-532E44A784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 y="4078288"/>
            <a:ext cx="115728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36" descr="apache_feather">
            <a:extLst>
              <a:ext uri="{FF2B5EF4-FFF2-40B4-BE49-F238E27FC236}">
                <a16:creationId xmlns:a16="http://schemas.microsoft.com/office/drawing/2014/main" id="{DA513E83-7198-4514-8B16-471D9133B3B5}"/>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1243013" y="5099050"/>
            <a:ext cx="15271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Afbeelding 6" descr="campagnebeeld_450_with_text_whit.png">
            <a:extLst>
              <a:ext uri="{FF2B5EF4-FFF2-40B4-BE49-F238E27FC236}">
                <a16:creationId xmlns:a16="http://schemas.microsoft.com/office/drawing/2014/main" id="{CBEB6E74-4A90-4366-B418-9B90FDC9454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132638" y="3400425"/>
            <a:ext cx="15398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4">
            <a:extLst>
              <a:ext uri="{FF2B5EF4-FFF2-40B4-BE49-F238E27FC236}">
                <a16:creationId xmlns:a16="http://schemas.microsoft.com/office/drawing/2014/main" id="{C5CB733B-B673-4A1C-ABEB-5152F5D728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9075" y="5232400"/>
            <a:ext cx="1466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3" descr="JavaLogo.png">
            <a:extLst>
              <a:ext uri="{FF2B5EF4-FFF2-40B4-BE49-F238E27FC236}">
                <a16:creationId xmlns:a16="http://schemas.microsoft.com/office/drawing/2014/main" id="{CB07466C-8069-46AF-8FC8-5E0DFE007BB0}"/>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130675" y="2084388"/>
            <a:ext cx="525463"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5">
            <a:extLst>
              <a:ext uri="{FF2B5EF4-FFF2-40B4-BE49-F238E27FC236}">
                <a16:creationId xmlns:a16="http://schemas.microsoft.com/office/drawing/2014/main" id="{0318E3F9-FE34-42B4-9BEE-7E2F089DCF2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1213" y="2058988"/>
            <a:ext cx="1609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7" descr="NetBeans">
            <a:hlinkClick r:id="rId12"/>
            <a:extLst>
              <a:ext uri="{FF2B5EF4-FFF2-40B4-BE49-F238E27FC236}">
                <a16:creationId xmlns:a16="http://schemas.microsoft.com/office/drawing/2014/main" id="{682C65CE-EDFF-4817-A3FF-EEF7A2C10A0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61175" y="2649538"/>
            <a:ext cx="17129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7" name="Picture 17">
            <a:extLst>
              <a:ext uri="{FF2B5EF4-FFF2-40B4-BE49-F238E27FC236}">
                <a16:creationId xmlns:a16="http://schemas.microsoft.com/office/drawing/2014/main" id="{62812C85-E672-4941-8291-4A910F63979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3088" y="1570038"/>
            <a:ext cx="1355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8">
            <a:extLst>
              <a:ext uri="{FF2B5EF4-FFF2-40B4-BE49-F238E27FC236}">
                <a16:creationId xmlns:a16="http://schemas.microsoft.com/office/drawing/2014/main" id="{70FA2A02-340C-41F3-8055-6D7ACAB4606D}"/>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29313" y="5126038"/>
            <a:ext cx="1646237" cy="396875"/>
          </a:xfrm>
          <a:prstGeom prst="rect">
            <a:avLst/>
          </a:prstGeom>
          <a:solidFill>
            <a:srgbClr val="EAEAEA"/>
          </a:solidFill>
          <a:ln w="9525">
            <a:solidFill>
              <a:schemeClr val="folHlink"/>
            </a:solidFill>
            <a:miter lim="800000"/>
            <a:headEnd/>
            <a:tailEnd/>
          </a:ln>
        </p:spPr>
      </p:pic>
      <p:sp>
        <p:nvSpPr>
          <p:cNvPr id="33" name="TextBox 32">
            <a:extLst>
              <a:ext uri="{FF2B5EF4-FFF2-40B4-BE49-F238E27FC236}">
                <a16:creationId xmlns:a16="http://schemas.microsoft.com/office/drawing/2014/main" id="{782F4113-CC7E-4F7B-9EFB-69E19EA2449A}"/>
              </a:ext>
            </a:extLst>
          </p:cNvPr>
          <p:cNvSpPr txBox="1"/>
          <p:nvPr/>
        </p:nvSpPr>
        <p:spPr bwMode="auto">
          <a:xfrm>
            <a:off x="4635500" y="1193800"/>
            <a:ext cx="838200" cy="369888"/>
          </a:xfrm>
          <a:prstGeom prst="rect">
            <a:avLst/>
          </a:prstGeom>
          <a:noFill/>
          <a:ln w="9525">
            <a:noFill/>
            <a:miter lim="800000"/>
            <a:headEnd/>
            <a:tailEnd/>
          </a:ln>
        </p:spPr>
        <p:txBody>
          <a:bodyPr lIns="0" tIns="0" rIns="0" bIns="0">
            <a:spAutoFit/>
          </a:bodyPr>
          <a:lstStyle/>
          <a:p>
            <a:pPr algn="l" eaLnBrk="0" hangingPunct="0">
              <a:buFont typeface="Arial" charset="0"/>
              <a:buNone/>
              <a:defRPr/>
            </a:pPr>
            <a:r>
              <a:rPr lang="en-US" sz="1200" dirty="0">
                <a:solidFill>
                  <a:srgbClr val="E6AF00"/>
                </a:solidFill>
                <a:latin typeface="+mn-lt"/>
                <a:ea typeface="ＭＳ Ｐゴシック" pitchFamily="-109" charset="-128"/>
                <a:cs typeface="ＭＳ Ｐゴシック" pitchFamily="-109" charset="-128"/>
              </a:rPr>
              <a:t>Mobile &amp; Embedded</a:t>
            </a:r>
          </a:p>
        </p:txBody>
      </p:sp>
      <p:pic>
        <p:nvPicPr>
          <p:cNvPr id="16400" name="Picture 18">
            <a:extLst>
              <a:ext uri="{FF2B5EF4-FFF2-40B4-BE49-F238E27FC236}">
                <a16:creationId xmlns:a16="http://schemas.microsoft.com/office/drawing/2014/main" id="{B8745759-F627-4889-95F3-6B66834F0290}"/>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390900" y="969963"/>
            <a:ext cx="8699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Picture 18" descr="C:\Users\mheimer.ST-USERS\Desktop\oasislogo_transparent.gif">
            <a:extLst>
              <a:ext uri="{FF2B5EF4-FFF2-40B4-BE49-F238E27FC236}">
                <a16:creationId xmlns:a16="http://schemas.microsoft.com/office/drawing/2014/main" id="{7F1F1D24-4EBC-4D42-B559-F83AFFCFD7C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53200" y="1981200"/>
            <a:ext cx="11430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00945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PLAYLIST_ID" val="-1"/>
  <p:tag name="AUDIO_IMPORT" val="C:\eStudy\audio\How Can I Learn More.mp3"/>
  <p:tag name="AUDIO_ID" val="303"/>
  <p:tag name="ELAPSEDTIME" val="52.815"/>
</p:tagLst>
</file>

<file path=ppt/tags/tag10.xml><?xml version="1.0" encoding="utf-8"?>
<p:tagLst xmlns:a="http://schemas.openxmlformats.org/drawingml/2006/main" xmlns:r="http://schemas.openxmlformats.org/officeDocument/2006/relationships" xmlns:p="http://schemas.openxmlformats.org/presentationml/2006/main">
  <p:tag name="NOTEHDR" val="Imports"/>
</p:tagLst>
</file>

<file path=ppt/tags/tag11.xml><?xml version="1.0" encoding="utf-8"?>
<p:tagLst xmlns:a="http://schemas.openxmlformats.org/drawingml/2006/main" xmlns:r="http://schemas.openxmlformats.org/officeDocument/2006/relationships" xmlns:p="http://schemas.openxmlformats.org/presentationml/2006/main">
  <p:tag name="NOTEHDR" val="More import info"/>
</p:tagLst>
</file>

<file path=ppt/tags/tag12.xml><?xml version="1.0" encoding="utf-8"?>
<p:tagLst xmlns:a="http://schemas.openxmlformats.org/drawingml/2006/main" xmlns:r="http://schemas.openxmlformats.org/officeDocument/2006/relationships" xmlns:p="http://schemas.openxmlformats.org/presentationml/2006/main">
  <p:tag name="NOTEHDR" val="Summary"/>
</p:tagLst>
</file>

<file path=ppt/tags/tag2.xml><?xml version="1.0" encoding="utf-8"?>
<p:tagLst xmlns:a="http://schemas.openxmlformats.org/drawingml/2006/main" xmlns:r="http://schemas.openxmlformats.org/officeDocument/2006/relationships" xmlns:p="http://schemas.openxmlformats.org/presentationml/2006/main">
  <p:tag name="NOTEHDR" val="Java Language Review"/>
</p:tagLst>
</file>

<file path=ppt/tags/tag3.xml><?xml version="1.0" encoding="utf-8"?>
<p:tagLst xmlns:a="http://schemas.openxmlformats.org/drawingml/2006/main" xmlns:r="http://schemas.openxmlformats.org/officeDocument/2006/relationships" xmlns:p="http://schemas.openxmlformats.org/presentationml/2006/main">
  <p:tag name="NOTEHDR" val="What is a Java Class?"/>
</p:tagLst>
</file>

<file path=ppt/tags/tag4.xml><?xml version="1.0" encoding="utf-8"?>
<p:tagLst xmlns:a="http://schemas.openxmlformats.org/drawingml/2006/main" xmlns:r="http://schemas.openxmlformats.org/officeDocument/2006/relationships" xmlns:p="http://schemas.openxmlformats.org/presentationml/2006/main">
  <p:tag name="NOTEHDR" val="The core code container for a Java program is a class file. The example shows a class named Simple with a main method. The first line defines the class and its name. All code related to the Simple class are contained between programs."/>
</p:tagLst>
</file>

<file path=ppt/tags/tag5.xml><?xml version="1.0" encoding="utf-8"?>
<p:tagLst xmlns:a="http://schemas.openxmlformats.org/drawingml/2006/main" xmlns:r="http://schemas.openxmlformats.org/officeDocument/2006/relationships" xmlns:p="http://schemas.openxmlformats.org/presentationml/2006/main">
  <p:tag name="NOTEHDR" val="How Do I Run a Class?"/>
</p:tagLst>
</file>

<file path=ppt/tags/tag6.xml><?xml version="1.0" encoding="utf-8"?>
<p:tagLst xmlns:a="http://schemas.openxmlformats.org/drawingml/2006/main" xmlns:r="http://schemas.openxmlformats.org/officeDocument/2006/relationships" xmlns:p="http://schemas.openxmlformats.org/presentationml/2006/main">
  <p:tag name="NOTEHDR" val="A Simple Java Class"/>
</p:tagLst>
</file>

<file path=ppt/tags/tag7.xml><?xml version="1.0" encoding="utf-8"?>
<p:tagLst xmlns:a="http://schemas.openxmlformats.org/drawingml/2006/main" xmlns:r="http://schemas.openxmlformats.org/officeDocument/2006/relationships" xmlns:p="http://schemas.openxmlformats.org/presentationml/2006/main">
  <p:tag name="NOTEHDR" val="Adding Methods to the Employee Class"/>
</p:tagLst>
</file>

<file path=ppt/tags/tag8.xml><?xml version="1.0" encoding="utf-8"?>
<p:tagLst xmlns:a="http://schemas.openxmlformats.org/drawingml/2006/main" xmlns:r="http://schemas.openxmlformats.org/officeDocument/2006/relationships" xmlns:p="http://schemas.openxmlformats.org/presentationml/2006/main">
  <p:tag name="NOTEHDR" val="Using the Employee Class"/>
</p:tagLst>
</file>

<file path=ppt/tags/tag9.xml><?xml version="1.0" encoding="utf-8"?>
<p:tagLst xmlns:a="http://schemas.openxmlformats.org/drawingml/2006/main" xmlns:r="http://schemas.openxmlformats.org/officeDocument/2006/relationships" xmlns:p="http://schemas.openxmlformats.org/presentationml/2006/main">
  <p:tag name="NOTEHDR" val="Packages"/>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OWS-ppt</Template>
  <TotalTime>3259</TotalTime>
  <Words>7559</Words>
  <Application>Microsoft Office PowerPoint</Application>
  <PresentationFormat>On-screen Show (4:3)</PresentationFormat>
  <Paragraphs>869</Paragraphs>
  <Slides>46</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ＭＳ Ｐゴシック</vt:lpstr>
      <vt:lpstr>Arial</vt:lpstr>
      <vt:lpstr>Calibri</vt:lpstr>
      <vt:lpstr>Courier New</vt:lpstr>
      <vt:lpstr>LavosHandy™</vt:lpstr>
      <vt:lpstr>Tahoma</vt:lpstr>
      <vt:lpstr>Times New Roman</vt:lpstr>
      <vt:lpstr>Verdana</vt:lpstr>
      <vt:lpstr>Webdings</vt:lpstr>
      <vt:lpstr>Wingdings</vt:lpstr>
      <vt:lpstr>Custom Design</vt:lpstr>
      <vt:lpstr>Language Fundamentals</vt:lpstr>
      <vt:lpstr>Language Fundamentals (8 Hrs.) Introduction to Java Platforms Variables, Methods and Data Types Operators, Control Structures Arrays, Arguments Access Specifiers Command line Classes and Objects Scanner Class Packages </vt:lpstr>
      <vt:lpstr>Introduction Java Platforms</vt:lpstr>
      <vt:lpstr>Java Programs Are Platform-Independent</vt:lpstr>
      <vt:lpstr>Java Technology Product Groups</vt:lpstr>
      <vt:lpstr>Java SE Platform Versions</vt:lpstr>
      <vt:lpstr>Downloading and Installing the JDK</vt:lpstr>
      <vt:lpstr>Java in Server Environments</vt:lpstr>
      <vt:lpstr>The Java Community</vt:lpstr>
      <vt:lpstr>Java Language Review</vt:lpstr>
      <vt:lpstr>Class Structure</vt:lpstr>
      <vt:lpstr>A Simple Class</vt:lpstr>
      <vt:lpstr>Code Blocks</vt:lpstr>
      <vt:lpstr>How to Compile and Run</vt:lpstr>
      <vt:lpstr>Compiling and Running: Example</vt:lpstr>
      <vt:lpstr>Java Class Loader</vt:lpstr>
      <vt:lpstr>Primitive Data Types</vt:lpstr>
      <vt:lpstr>Java SE 7 Numeric Literals</vt:lpstr>
      <vt:lpstr>Java SE 7 Binary Literals</vt:lpstr>
      <vt:lpstr>Strings</vt:lpstr>
      <vt:lpstr>String Operations</vt:lpstr>
      <vt:lpstr>Operators</vt:lpstr>
      <vt:lpstr>if else </vt:lpstr>
      <vt:lpstr>Logical Operators</vt:lpstr>
      <vt:lpstr>Arrays and for-each Loop</vt:lpstr>
      <vt:lpstr>for Loop</vt:lpstr>
      <vt:lpstr>while Loop</vt:lpstr>
      <vt:lpstr>String switch Statement</vt:lpstr>
      <vt:lpstr>Java Naming Conventions</vt:lpstr>
      <vt:lpstr>A Simple Java Class: Employee</vt:lpstr>
      <vt:lpstr>Methods</vt:lpstr>
      <vt:lpstr>Creating an Instance of an Object</vt:lpstr>
      <vt:lpstr>Constructors</vt:lpstr>
      <vt:lpstr>Command-Line Arguments </vt:lpstr>
      <vt:lpstr>Command-Line Arguments </vt:lpstr>
      <vt:lpstr>package Statement</vt:lpstr>
      <vt:lpstr>import Statements</vt:lpstr>
      <vt:lpstr>More on import</vt:lpstr>
      <vt:lpstr>Java Is Pass-By-Value</vt:lpstr>
      <vt:lpstr>Pass-By-Value for Object References</vt:lpstr>
      <vt:lpstr>Objects Passed as Parameters</vt:lpstr>
      <vt:lpstr>Garbage Collection</vt:lpstr>
      <vt:lpstr>Summary</vt:lpstr>
      <vt:lpstr>Quiz</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Correia</dc:creator>
  <cp:lastModifiedBy>Smita B Kumar</cp:lastModifiedBy>
  <cp:revision>674</cp:revision>
  <dcterms:created xsi:type="dcterms:W3CDTF">2006-08-16T00:00:00Z</dcterms:created>
  <dcterms:modified xsi:type="dcterms:W3CDTF">2018-06-25T05:47:23Z</dcterms:modified>
</cp:coreProperties>
</file>