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0"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77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23682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36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240899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E42A95-27BF-4449-94C0-7486B2B017A9}"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5B4EC-F579-479F-B076-F994C670EF9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1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E42A95-27BF-4449-94C0-7486B2B017A9}"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129900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E42A95-27BF-4449-94C0-7486B2B017A9}"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83462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E42A95-27BF-4449-94C0-7486B2B017A9}"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54121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2A95-27BF-4449-94C0-7486B2B017A9}"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393108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42A95-27BF-4449-94C0-7486B2B017A9}"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B4EC-F579-479F-B076-F994C670EF9A}" type="slidenum">
              <a:rPr lang="en-US" smtClean="0"/>
              <a:t>‹#›</a:t>
            </a:fld>
            <a:endParaRPr lang="en-US"/>
          </a:p>
        </p:txBody>
      </p:sp>
    </p:spTree>
    <p:extLst>
      <p:ext uri="{BB962C8B-B14F-4D97-AF65-F5344CB8AC3E}">
        <p14:creationId xmlns:p14="http://schemas.microsoft.com/office/powerpoint/2010/main" val="220622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42A95-27BF-4449-94C0-7486B2B017A9}"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5B4EC-F579-479F-B076-F994C670EF9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55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E42A95-27BF-4449-94C0-7486B2B017A9}" type="datetimeFigureOut">
              <a:rPr lang="en-US" smtClean="0"/>
              <a:t>10/12/2018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05B4EC-F579-479F-B076-F994C670EF9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20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Evolution and History of Programming Languages</a:t>
            </a:r>
            <a:br>
              <a:rPr lang="en-US" dirty="0"/>
            </a:br>
            <a:endParaRPr lang="en-US" dirty="0"/>
          </a:p>
        </p:txBody>
      </p:sp>
      <p:sp>
        <p:nvSpPr>
          <p:cNvPr id="3" name="Content Placeholder 2"/>
          <p:cNvSpPr>
            <a:spLocks noGrp="1"/>
          </p:cNvSpPr>
          <p:nvPr>
            <p:ph type="subTitle" idx="1"/>
          </p:nvPr>
        </p:nvSpPr>
        <p:spPr/>
        <p:txBody>
          <a:bodyPr/>
          <a:lstStyle/>
          <a:p>
            <a:r>
              <a:rPr lang="en-US" dirty="0" smtClean="0"/>
              <a:t>https://slideplayer.com/slide/12067742/</a:t>
            </a:r>
            <a:endParaRPr lang="en-US" dirty="0"/>
          </a:p>
        </p:txBody>
      </p:sp>
    </p:spTree>
    <p:extLst>
      <p:ext uri="{BB962C8B-B14F-4D97-AF65-F5344CB8AC3E}">
        <p14:creationId xmlns:p14="http://schemas.microsoft.com/office/powerpoint/2010/main" val="104130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The Evolution of Programming Languages</a:t>
            </a:r>
            <a:endParaRPr lang="en-US" sz="4000" dirty="0"/>
          </a:p>
        </p:txBody>
      </p:sp>
      <p:sp>
        <p:nvSpPr>
          <p:cNvPr id="3" name="Subtitle 2"/>
          <p:cNvSpPr>
            <a:spLocks noGrp="1"/>
          </p:cNvSpPr>
          <p:nvPr>
            <p:ph idx="1"/>
          </p:nvPr>
        </p:nvSpPr>
        <p:spPr/>
        <p:txBody>
          <a:bodyPr>
            <a:noAutofit/>
          </a:bodyPr>
          <a:lstStyle/>
          <a:p>
            <a:pPr algn="l"/>
            <a:r>
              <a:rPr lang="en-US" dirty="0"/>
              <a:t>To build programs, people use languages that are similar to human language. The results are translated into machine code, which computers understand.</a:t>
            </a:r>
            <a:endParaRPr lang="en-US" dirty="0" smtClean="0"/>
          </a:p>
          <a:p>
            <a:endParaRPr lang="en-US" dirty="0" smtClean="0"/>
          </a:p>
          <a:p>
            <a:pPr algn="l"/>
            <a:r>
              <a:rPr lang="en-US" dirty="0" smtClean="0"/>
              <a:t>Programming </a:t>
            </a:r>
            <a:r>
              <a:rPr lang="en-US" dirty="0"/>
              <a:t>languages fall into three broad categories</a:t>
            </a:r>
            <a:r>
              <a:rPr lang="en-US" dirty="0" smtClean="0"/>
              <a:t>:</a:t>
            </a:r>
          </a:p>
          <a:p>
            <a:pPr marL="342900" indent="-342900" algn="l">
              <a:buFont typeface="Arial" panose="020B0604020202020204" pitchFamily="34" charset="0"/>
              <a:buChar char="•"/>
            </a:pPr>
            <a:r>
              <a:rPr lang="en-US" dirty="0" smtClean="0"/>
              <a:t>Machine languages</a:t>
            </a:r>
          </a:p>
          <a:p>
            <a:pPr marL="342900" indent="-342900" algn="l">
              <a:buFont typeface="Arial" panose="020B0604020202020204" pitchFamily="34" charset="0"/>
              <a:buChar char="•"/>
            </a:pPr>
            <a:r>
              <a:rPr lang="en-US" dirty="0" smtClean="0"/>
              <a:t>Assembly languages</a:t>
            </a:r>
          </a:p>
          <a:p>
            <a:pPr marL="342900" indent="-342900" algn="l">
              <a:buFont typeface="Arial" panose="020B0604020202020204" pitchFamily="34" charset="0"/>
              <a:buChar char="•"/>
            </a:pPr>
            <a:r>
              <a:rPr lang="en-US" dirty="0" smtClean="0"/>
              <a:t>Higher-level </a:t>
            </a:r>
            <a:r>
              <a:rPr lang="en-US" dirty="0"/>
              <a:t>languages</a:t>
            </a:r>
          </a:p>
        </p:txBody>
      </p:sp>
    </p:spTree>
    <p:extLst>
      <p:ext uri="{BB962C8B-B14F-4D97-AF65-F5344CB8AC3E}">
        <p14:creationId xmlns:p14="http://schemas.microsoft.com/office/powerpoint/2010/main" val="77781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The Evolution of Programming Languages - Machine Languages</a:t>
            </a:r>
            <a:endParaRPr lang="en-US" sz="4000" dirty="0"/>
          </a:p>
        </p:txBody>
      </p:sp>
      <p:sp>
        <p:nvSpPr>
          <p:cNvPr id="3" name="Content Placeholder 2"/>
          <p:cNvSpPr>
            <a:spLocks noGrp="1"/>
          </p:cNvSpPr>
          <p:nvPr>
            <p:ph idx="1"/>
          </p:nvPr>
        </p:nvSpPr>
        <p:spPr>
          <a:xfrm>
            <a:off x="1024128" y="1985205"/>
            <a:ext cx="9720073" cy="3368847"/>
          </a:xfrm>
        </p:spPr>
        <p:txBody>
          <a:bodyPr>
            <a:noAutofit/>
          </a:bodyPr>
          <a:lstStyle/>
          <a:p>
            <a:r>
              <a:rPr lang="en-US" dirty="0"/>
              <a:t>Machine languages (first-generation languages) are the most basic type of computer languages, consisting of strings of numbers the computer's hardware can use</a:t>
            </a:r>
            <a:r>
              <a:rPr lang="en-US" dirty="0" smtClean="0"/>
              <a:t>.</a:t>
            </a:r>
          </a:p>
          <a:p>
            <a:r>
              <a:rPr lang="en-US" dirty="0" smtClean="0"/>
              <a:t>Different </a:t>
            </a:r>
            <a:r>
              <a:rPr lang="en-US" dirty="0"/>
              <a:t>types of hardware use different machine code. For example, IBM computers use different machine language than Apple computers</a:t>
            </a:r>
            <a:r>
              <a:rPr lang="en-US" dirty="0" smtClean="0"/>
              <a:t>.</a:t>
            </a:r>
          </a:p>
          <a:p>
            <a:r>
              <a:rPr lang="en-US" dirty="0"/>
              <a:t>First Generation </a:t>
            </a:r>
            <a:r>
              <a:rPr lang="en-US" dirty="0" smtClean="0"/>
              <a:t>Language Based </a:t>
            </a:r>
            <a:r>
              <a:rPr lang="en-US" dirty="0"/>
              <a:t>on binary language; every instruction and data should be written using 0’s and 1’s.Instruction in m/c language consists of two parts</a:t>
            </a:r>
            <a:r>
              <a:rPr lang="en-US" dirty="0" smtClean="0"/>
              <a:t>:</a:t>
            </a:r>
          </a:p>
          <a:p>
            <a:pPr lvl="4">
              <a:buFont typeface="Arial" panose="020B0604020202020204" pitchFamily="34" charset="0"/>
              <a:buChar char="•"/>
            </a:pPr>
            <a:r>
              <a:rPr lang="en-US" sz="2200" dirty="0" err="1" smtClean="0"/>
              <a:t>Opcode</a:t>
            </a:r>
            <a:r>
              <a:rPr lang="en-US" sz="2200" dirty="0" smtClean="0"/>
              <a:t> </a:t>
            </a:r>
            <a:r>
              <a:rPr lang="en-US" sz="2200" dirty="0"/>
              <a:t>tells the computer what functions are to be performed</a:t>
            </a:r>
            <a:r>
              <a:rPr lang="en-US" sz="2200" dirty="0" smtClean="0"/>
              <a:t>.</a:t>
            </a:r>
          </a:p>
          <a:p>
            <a:pPr lvl="4">
              <a:buFont typeface="Arial" panose="020B0604020202020204" pitchFamily="34" charset="0"/>
              <a:buChar char="•"/>
            </a:pPr>
            <a:r>
              <a:rPr lang="en-US" sz="2200" dirty="0" smtClean="0"/>
              <a:t>Operand </a:t>
            </a:r>
            <a:r>
              <a:rPr lang="en-US" sz="2200" dirty="0"/>
              <a:t>tells the computer where to find or store the data on which the desired function is to be performed</a:t>
            </a:r>
            <a:r>
              <a:rPr lang="en-US" sz="2200"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587595417"/>
              </p:ext>
            </p:extLst>
          </p:nvPr>
        </p:nvGraphicFramePr>
        <p:xfrm>
          <a:off x="1060222" y="4944980"/>
          <a:ext cx="9816326" cy="1554484"/>
        </p:xfrm>
        <a:graphic>
          <a:graphicData uri="http://schemas.openxmlformats.org/drawingml/2006/table">
            <a:tbl>
              <a:tblPr firstRow="1" bandRow="1">
                <a:tableStyleId>{21E4AEA4-8DFA-4A89-87EB-49C32662AFE0}</a:tableStyleId>
              </a:tblPr>
              <a:tblGrid>
                <a:gridCol w="3752411"/>
                <a:gridCol w="6063915"/>
              </a:tblGrid>
              <a:tr h="365764">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Translation Free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High Speed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Dependent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Complex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Error Prone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Tedious OPCODE(Operation Code)OPERAND(Memory Location)</a:t>
                      </a:r>
                      <a:endParaRPr lang="en-US" dirty="0"/>
                    </a:p>
                  </a:txBody>
                  <a:tcPr/>
                </a:tc>
              </a:tr>
            </a:tbl>
          </a:graphicData>
        </a:graphic>
      </p:graphicFrame>
    </p:spTree>
    <p:extLst>
      <p:ext uri="{BB962C8B-B14F-4D97-AF65-F5344CB8AC3E}">
        <p14:creationId xmlns:p14="http://schemas.microsoft.com/office/powerpoint/2010/main" val="175344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 </a:t>
            </a:r>
            <a:r>
              <a:rPr lang="en-US" sz="4000" b="1" dirty="0"/>
              <a:t>Assembly Language Second Generation Language.</a:t>
            </a:r>
            <a:endParaRPr lang="en-US" sz="4000" dirty="0"/>
          </a:p>
        </p:txBody>
      </p:sp>
      <p:sp>
        <p:nvSpPr>
          <p:cNvPr id="3" name="Content Placeholder 2"/>
          <p:cNvSpPr>
            <a:spLocks noGrp="1"/>
          </p:cNvSpPr>
          <p:nvPr>
            <p:ph idx="1"/>
          </p:nvPr>
        </p:nvSpPr>
        <p:spPr>
          <a:xfrm>
            <a:off x="1024128" y="2021311"/>
            <a:ext cx="9720073" cy="3501184"/>
          </a:xfrm>
        </p:spPr>
        <p:txBody>
          <a:bodyPr>
            <a:noAutofit/>
          </a:bodyPr>
          <a:lstStyle/>
          <a:p>
            <a:r>
              <a:rPr lang="en-US" dirty="0"/>
              <a:t>Assembly languages (second-generation languages) are only somewhat easier to work with than machine languages</a:t>
            </a:r>
            <a:r>
              <a:rPr lang="en-US" dirty="0" smtClean="0"/>
              <a:t>. To </a:t>
            </a:r>
            <a:r>
              <a:rPr lang="en-US" dirty="0"/>
              <a:t>create programs in assembly language, developers use cryptic English-like phrases to represent strings of numbers</a:t>
            </a:r>
            <a:r>
              <a:rPr lang="en-US" dirty="0" smtClean="0"/>
              <a:t>. The </a:t>
            </a:r>
            <a:r>
              <a:rPr lang="en-US" dirty="0"/>
              <a:t>code is then translated into object code, using a translator called an assembler</a:t>
            </a:r>
            <a:r>
              <a:rPr lang="en-US" dirty="0" smtClean="0"/>
              <a:t>.</a:t>
            </a:r>
          </a:p>
          <a:p>
            <a:r>
              <a:rPr lang="en-US" dirty="0"/>
              <a:t>The assembly language program must be translated into m/c code by a separate program called assembler</a:t>
            </a:r>
            <a:r>
              <a:rPr lang="en-US" dirty="0" smtClean="0"/>
              <a:t>. An </a:t>
            </a:r>
            <a:r>
              <a:rPr lang="en-US" dirty="0"/>
              <a:t>assembler converts the assembly code into binary code</a:t>
            </a:r>
            <a:r>
              <a:rPr lang="en-US" dirty="0" smtClean="0"/>
              <a:t>. Used </a:t>
            </a:r>
            <a:r>
              <a:rPr lang="en-US" dirty="0"/>
              <a:t>abbreviations for the instructions</a:t>
            </a:r>
            <a:r>
              <a:rPr lang="en-US" dirty="0" smtClean="0"/>
              <a:t>. Here </a:t>
            </a:r>
            <a:r>
              <a:rPr lang="en-US" dirty="0"/>
              <a:t>also instructions consists of two parts i.e. </a:t>
            </a:r>
            <a:r>
              <a:rPr lang="en-US" dirty="0" err="1"/>
              <a:t>opcode</a:t>
            </a:r>
            <a:r>
              <a:rPr lang="en-US" dirty="0"/>
              <a:t> and operand</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978167395"/>
              </p:ext>
            </p:extLst>
          </p:nvPr>
        </p:nvGraphicFramePr>
        <p:xfrm>
          <a:off x="1024128" y="4786160"/>
          <a:ext cx="9816326" cy="1828804"/>
        </p:xfrm>
        <a:graphic>
          <a:graphicData uri="http://schemas.openxmlformats.org/drawingml/2006/table">
            <a:tbl>
              <a:tblPr firstRow="1" bandRow="1">
                <a:tableStyleId>{21E4AEA4-8DFA-4A89-87EB-49C32662AFE0}</a:tableStyleId>
              </a:tblPr>
              <a:tblGrid>
                <a:gridCol w="3752411"/>
                <a:gridCol w="6063915"/>
              </a:tblGrid>
              <a:tr h="365764">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Easy to understand and use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Less Error Prone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Efficiency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control on Hardware</a:t>
                      </a:r>
                      <a:endParaRPr lang="en-US" dirty="0"/>
                    </a:p>
                  </a:txBody>
                  <a:tcPr/>
                </a:tc>
                <a:tc>
                  <a:txBody>
                    <a:bodyPr/>
                    <a:lstStyle/>
                    <a:p>
                      <a:r>
                        <a:rPr lang="en-US" dirty="0" smtClean="0"/>
                        <a:t>Machine Dependent</a:t>
                      </a:r>
                    </a:p>
                    <a:p>
                      <a:r>
                        <a:rPr lang="en-US" dirty="0" smtClean="0"/>
                        <a:t>Harder to Learn</a:t>
                      </a:r>
                    </a:p>
                    <a:p>
                      <a:r>
                        <a:rPr lang="en-US" dirty="0" smtClean="0"/>
                        <a:t>Slow Development Time</a:t>
                      </a:r>
                    </a:p>
                    <a:p>
                      <a:r>
                        <a:rPr lang="en-US" dirty="0" smtClean="0"/>
                        <a:t>Less Efficient</a:t>
                      </a:r>
                    </a:p>
                    <a:p>
                      <a:r>
                        <a:rPr lang="en-US" dirty="0" smtClean="0"/>
                        <a:t>No Standardization</a:t>
                      </a:r>
                      <a:endParaRPr lang="en-US" dirty="0"/>
                    </a:p>
                  </a:txBody>
                  <a:tcPr/>
                </a:tc>
              </a:tr>
            </a:tbl>
          </a:graphicData>
        </a:graphic>
      </p:graphicFrame>
    </p:spTree>
    <p:extLst>
      <p:ext uri="{BB962C8B-B14F-4D97-AF65-F5344CB8AC3E}">
        <p14:creationId xmlns:p14="http://schemas.microsoft.com/office/powerpoint/2010/main" val="291332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Higher-Level Languages</a:t>
            </a:r>
            <a:endParaRPr lang="en-US" sz="4000" dirty="0"/>
          </a:p>
        </p:txBody>
      </p:sp>
      <p:sp>
        <p:nvSpPr>
          <p:cNvPr id="3" name="Content Placeholder 2"/>
          <p:cNvSpPr>
            <a:spLocks noGrp="1"/>
          </p:cNvSpPr>
          <p:nvPr>
            <p:ph idx="1"/>
          </p:nvPr>
        </p:nvSpPr>
        <p:spPr/>
        <p:txBody>
          <a:bodyPr>
            <a:normAutofit/>
          </a:bodyPr>
          <a:lstStyle/>
          <a:p>
            <a:r>
              <a:rPr lang="en-US" dirty="0"/>
              <a:t>Higher-level languages are more powerful than assembly language and allow the programmer to work in a more English-like environment</a:t>
            </a:r>
            <a:r>
              <a:rPr lang="en-US" dirty="0" smtClean="0"/>
              <a:t>. </a:t>
            </a:r>
          </a:p>
          <a:p>
            <a:r>
              <a:rPr lang="en-US" dirty="0" smtClean="0"/>
              <a:t>Higher-level </a:t>
            </a:r>
            <a:r>
              <a:rPr lang="en-US" dirty="0"/>
              <a:t>programming languages are divided into three "generations," each more powerful than the last</a:t>
            </a:r>
            <a:r>
              <a:rPr lang="en-US" dirty="0" smtClean="0"/>
              <a:t>: </a:t>
            </a:r>
          </a:p>
          <a:p>
            <a:pPr>
              <a:buFont typeface="Arial" panose="020B0604020202020204" pitchFamily="34" charset="0"/>
              <a:buChar char="•"/>
            </a:pPr>
            <a:endParaRPr lang="en-US" dirty="0" smtClean="0"/>
          </a:p>
          <a:p>
            <a:pPr lvl="3">
              <a:buFont typeface="Arial" panose="020B0604020202020204" pitchFamily="34" charset="0"/>
              <a:buChar char="•"/>
            </a:pPr>
            <a:r>
              <a:rPr lang="en-US" sz="2200" dirty="0" smtClean="0"/>
              <a:t>Third-generation languages </a:t>
            </a:r>
          </a:p>
          <a:p>
            <a:pPr lvl="3">
              <a:buFont typeface="Arial" panose="020B0604020202020204" pitchFamily="34" charset="0"/>
              <a:buChar char="•"/>
            </a:pPr>
            <a:r>
              <a:rPr lang="en-US" sz="2200" dirty="0" smtClean="0"/>
              <a:t>Fourth-generation languages </a:t>
            </a:r>
          </a:p>
          <a:p>
            <a:pPr lvl="3">
              <a:buFont typeface="Arial" panose="020B0604020202020204" pitchFamily="34" charset="0"/>
              <a:buChar char="•"/>
            </a:pPr>
            <a:r>
              <a:rPr lang="en-US" sz="2200" dirty="0" smtClean="0"/>
              <a:t>Fifth-generation </a:t>
            </a:r>
            <a:r>
              <a:rPr lang="en-US" sz="2200" dirty="0"/>
              <a:t>languages</a:t>
            </a:r>
          </a:p>
        </p:txBody>
      </p:sp>
    </p:spTree>
    <p:extLst>
      <p:ext uri="{BB962C8B-B14F-4D97-AF65-F5344CB8AC3E}">
        <p14:creationId xmlns:p14="http://schemas.microsoft.com/office/powerpoint/2010/main" val="367771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Higher-Level Languages - Third-Generation Languages</a:t>
            </a:r>
            <a:endParaRPr lang="en-US" sz="4000" dirty="0"/>
          </a:p>
        </p:txBody>
      </p:sp>
      <p:sp>
        <p:nvSpPr>
          <p:cNvPr id="3" name="Content Placeholder 2"/>
          <p:cNvSpPr>
            <a:spLocks noGrp="1"/>
          </p:cNvSpPr>
          <p:nvPr>
            <p:ph idx="1"/>
          </p:nvPr>
        </p:nvSpPr>
        <p:spPr>
          <a:xfrm>
            <a:off x="1024128" y="2286000"/>
            <a:ext cx="9720073" cy="1925053"/>
          </a:xfrm>
        </p:spPr>
        <p:txBody>
          <a:bodyPr>
            <a:normAutofit/>
          </a:bodyPr>
          <a:lstStyle/>
          <a:p>
            <a:r>
              <a:rPr lang="en-US" dirty="0"/>
              <a:t>Third-generation languages (3GLs) are the first to use true English-like phrasing, making them easier to use than previous languages</a:t>
            </a:r>
            <a:r>
              <a:rPr lang="en-US" dirty="0" smtClean="0"/>
              <a:t>. 3GLs </a:t>
            </a:r>
            <a:r>
              <a:rPr lang="en-US" dirty="0"/>
              <a:t>are portable, meaning the object code created for one type of system can be translated for use on a different type of system</a:t>
            </a:r>
            <a:r>
              <a:rPr lang="en-US" dirty="0" smtClean="0"/>
              <a:t>. The </a:t>
            </a:r>
            <a:r>
              <a:rPr lang="en-US" dirty="0"/>
              <a:t>following languages are 3GLs</a:t>
            </a:r>
            <a:r>
              <a:rPr lang="en-US" dirty="0" smtClean="0"/>
              <a:t>:</a:t>
            </a:r>
          </a:p>
          <a:p>
            <a:r>
              <a:rPr lang="en-US" dirty="0" smtClean="0"/>
              <a:t>FORTAN, C, COBOL, C++, BASIC, Java, Pascal, ActiveX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4602225"/>
              </p:ext>
            </p:extLst>
          </p:nvPr>
        </p:nvGraphicFramePr>
        <p:xfrm>
          <a:off x="1132412" y="4487778"/>
          <a:ext cx="9816326" cy="1828804"/>
        </p:xfrm>
        <a:graphic>
          <a:graphicData uri="http://schemas.openxmlformats.org/drawingml/2006/table">
            <a:tbl>
              <a:tblPr firstRow="1" bandRow="1">
                <a:tableStyleId>{21E4AEA4-8DFA-4A89-87EB-49C32662AFE0}</a:tableStyleId>
              </a:tblPr>
              <a:tblGrid>
                <a:gridCol w="3752411"/>
                <a:gridCol w="6063915"/>
              </a:tblGrid>
              <a:tr h="365764">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370840">
                <a:tc>
                  <a:txBody>
                    <a:bodyPr/>
                    <a:lstStyle/>
                    <a:p>
                      <a:r>
                        <a:rPr lang="en-US" dirty="0" smtClean="0"/>
                        <a:t>Readability</a:t>
                      </a:r>
                    </a:p>
                    <a:p>
                      <a:r>
                        <a:rPr lang="en-US" dirty="0" smtClean="0"/>
                        <a:t>Machine Independent</a:t>
                      </a:r>
                    </a:p>
                    <a:p>
                      <a:r>
                        <a:rPr lang="en-US" dirty="0" smtClean="0"/>
                        <a:t>Easy debugging</a:t>
                      </a:r>
                    </a:p>
                    <a:p>
                      <a:r>
                        <a:rPr lang="en-US" dirty="0" smtClean="0"/>
                        <a:t>Easier to maintain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Easy Documentation</a:t>
                      </a:r>
                      <a:endParaRPr lang="en-US" dirty="0"/>
                    </a:p>
                  </a:txBody>
                  <a:tcPr/>
                </a:tc>
                <a:tc>
                  <a:txBody>
                    <a:bodyPr/>
                    <a:lstStyle/>
                    <a:p>
                      <a:r>
                        <a:rPr lang="en-US" dirty="0" smtClean="0"/>
                        <a:t>Poor control on Hardware</a:t>
                      </a:r>
                    </a:p>
                    <a:p>
                      <a:r>
                        <a:rPr lang="en-US" dirty="0" smtClean="0"/>
                        <a:t>Less Efficient</a:t>
                      </a:r>
                      <a:endParaRPr lang="en-US" dirty="0"/>
                    </a:p>
                  </a:txBody>
                  <a:tcPr/>
                </a:tc>
              </a:tr>
            </a:tbl>
          </a:graphicData>
        </a:graphic>
      </p:graphicFrame>
    </p:spTree>
    <p:extLst>
      <p:ext uri="{BB962C8B-B14F-4D97-AF65-F5344CB8AC3E}">
        <p14:creationId xmlns:p14="http://schemas.microsoft.com/office/powerpoint/2010/main" val="318665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Fourth-Generation </a:t>
            </a:r>
            <a:r>
              <a:rPr lang="en-US" sz="4000" b="1" dirty="0"/>
              <a:t>Languages</a:t>
            </a:r>
            <a:endParaRPr lang="en-US" sz="4000" dirty="0"/>
          </a:p>
        </p:txBody>
      </p:sp>
      <p:sp>
        <p:nvSpPr>
          <p:cNvPr id="3" name="Content Placeholder 2"/>
          <p:cNvSpPr>
            <a:spLocks noGrp="1"/>
          </p:cNvSpPr>
          <p:nvPr>
            <p:ph idx="1"/>
          </p:nvPr>
        </p:nvSpPr>
        <p:spPr>
          <a:xfrm>
            <a:off x="1024127" y="1676247"/>
            <a:ext cx="9720073" cy="1479884"/>
          </a:xfrm>
        </p:spPr>
        <p:txBody>
          <a:bodyPr/>
          <a:lstStyle/>
          <a:p>
            <a:r>
              <a:rPr lang="en-US" dirty="0"/>
              <a:t>Fourth-generation languages (4GLs) are even easier to use than 3GLs</a:t>
            </a:r>
            <a:r>
              <a:rPr lang="en-US" dirty="0" smtClean="0"/>
              <a:t>. 4GLs </a:t>
            </a:r>
            <a:r>
              <a:rPr lang="en-US" dirty="0"/>
              <a:t>may use a text-based environment (like a 3GL) or may allow the programmer to work in a visual environment, using graphical tools</a:t>
            </a:r>
            <a:r>
              <a:rPr lang="en-US" dirty="0" smtClean="0"/>
              <a:t>. The </a:t>
            </a:r>
            <a:r>
              <a:rPr lang="en-US" dirty="0"/>
              <a:t>following languages are 4GLs:Visual Basic (VB)</a:t>
            </a:r>
          </a:p>
        </p:txBody>
      </p:sp>
      <p:sp>
        <p:nvSpPr>
          <p:cNvPr id="4" name="Title 1"/>
          <p:cNvSpPr txBox="1">
            <a:spLocks/>
          </p:cNvSpPr>
          <p:nvPr/>
        </p:nvSpPr>
        <p:spPr>
          <a:xfrm>
            <a:off x="1024128" y="3376549"/>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smtClean="0"/>
              <a:t>Fifth-Generation Languages</a:t>
            </a:r>
            <a:endParaRPr lang="en-US" sz="4000" dirty="0"/>
          </a:p>
        </p:txBody>
      </p:sp>
      <p:sp>
        <p:nvSpPr>
          <p:cNvPr id="5" name="Content Placeholder 2"/>
          <p:cNvSpPr txBox="1">
            <a:spLocks/>
          </p:cNvSpPr>
          <p:nvPr/>
        </p:nvSpPr>
        <p:spPr>
          <a:xfrm>
            <a:off x="1024127" y="4415596"/>
            <a:ext cx="9720073" cy="16002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Fifth-generation languages (5GLs) are an issue of debate in the programming community – some programmers cannot agree that they even exist. These high-level languages would use artificial intelligence to create software, making 5GLs extremely difficult to develop. Solve problems using constraints rather than algorithms, used in Artificial Intelligence Prolog</a:t>
            </a:r>
            <a:endParaRPr lang="en-US" dirty="0"/>
          </a:p>
        </p:txBody>
      </p:sp>
    </p:spTree>
    <p:extLst>
      <p:ext uri="{BB962C8B-B14F-4D97-AF65-F5344CB8AC3E}">
        <p14:creationId xmlns:p14="http://schemas.microsoft.com/office/powerpoint/2010/main" val="309695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762321"/>
          </a:xfrm>
        </p:spPr>
        <p:txBody>
          <a:bodyPr/>
          <a:lstStyle/>
          <a:p>
            <a:r>
              <a:rPr lang="en-US" dirty="0" smtClean="0"/>
              <a:t>Types of Programming Languages</a:t>
            </a:r>
            <a:endParaRPr lang="en-US" dirty="0"/>
          </a:p>
        </p:txBody>
      </p:sp>
      <p:sp>
        <p:nvSpPr>
          <p:cNvPr id="3" name="Content Placeholder 2"/>
          <p:cNvSpPr>
            <a:spLocks noGrp="1"/>
          </p:cNvSpPr>
          <p:nvPr>
            <p:ph idx="1"/>
          </p:nvPr>
        </p:nvSpPr>
        <p:spPr>
          <a:xfrm>
            <a:off x="1024128" y="1431758"/>
            <a:ext cx="9720073" cy="4877602"/>
          </a:xfrm>
        </p:spPr>
        <p:txBody>
          <a:bodyPr>
            <a:normAutofit fontScale="77500" lnSpcReduction="20000"/>
          </a:bodyPr>
          <a:lstStyle/>
          <a:p>
            <a:r>
              <a:rPr lang="en-US" dirty="0"/>
              <a:t>Procedural Programming Language</a:t>
            </a:r>
          </a:p>
          <a:p>
            <a:r>
              <a:rPr lang="en-US" dirty="0"/>
              <a:t>The procedural programming language is used to execute a sequence of statements which lead to a result. Typically, this type of programming language uses multiple variables, heavy loops and other elements, which separates them from functional programming languages. Functions of procedural language may control variables, other than function’s value  returns. For example, printing out information.</a:t>
            </a:r>
          </a:p>
          <a:p>
            <a:r>
              <a:rPr lang="en-US" dirty="0"/>
              <a:t>Functional Programming Language</a:t>
            </a:r>
          </a:p>
          <a:p>
            <a:r>
              <a:rPr lang="en-US" dirty="0"/>
              <a:t>Functional programming language typically uses stored data, frequently avoiding loops in favor of recursive functions</a:t>
            </a:r>
            <a:r>
              <a:rPr lang="en-US" dirty="0" smtClean="0"/>
              <a:t>. The </a:t>
            </a:r>
            <a:r>
              <a:rPr lang="en-US" dirty="0"/>
              <a:t>functional programing’s  primary focus is on the return values of functions, and side effects and different suggests that storing state are powerfully discouraged. For example, in an exceedingly pure useful language, if a function is termed, it’s expected that the function not modify or perform any o/p. It may, however, build algorithmic calls and alter the parameters of these calls. Functional languages are usually easier and build it easier to figure on abstract issues, however, they’ll even be “further from the machine” therein their programming model makes it difficult to know precisely, but the code is decoded into machine language (which are often problematic for system programming).</a:t>
            </a:r>
          </a:p>
          <a:p>
            <a:r>
              <a:rPr lang="en-US" dirty="0"/>
              <a:t>Object-oriented Programming Language</a:t>
            </a:r>
          </a:p>
          <a:p>
            <a:r>
              <a:rPr lang="en-US" dirty="0"/>
              <a:t>This programming language  views the world as a group of objects that have internal data and external accessing parts of that data. The aim this programming language  is to think about the fault by separating it into a collection of objects that offer services which can be used to solve a specific problem. One of the main principle of object oriented programming language  is encapsulation that everything an object will need must be inside of the object. This language also emphasizes reusability through inheritance and the capacity to spread current implementations without having to change a great deal of code by using polymorphism.</a:t>
            </a:r>
          </a:p>
          <a:p>
            <a:endParaRPr lang="en-US" dirty="0"/>
          </a:p>
        </p:txBody>
      </p:sp>
    </p:spTree>
    <p:extLst>
      <p:ext uri="{BB962C8B-B14F-4D97-AF65-F5344CB8AC3E}">
        <p14:creationId xmlns:p14="http://schemas.microsoft.com/office/powerpoint/2010/main" val="76282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Scripting Programming Language</a:t>
            </a:r>
          </a:p>
          <a:p>
            <a:r>
              <a:rPr lang="en-US" dirty="0"/>
              <a:t>These programming languages are often procedural and may comprise object-oriented language elements, but they fall into their own category as they are normally not full-fledged programming languages with support for development of large systems. For example, they may not have compile-time type checking. Usually, these languages require tiny syntax to get started.</a:t>
            </a:r>
          </a:p>
          <a:p>
            <a:r>
              <a:rPr lang="en-US" dirty="0"/>
              <a:t>Logic Programming Language</a:t>
            </a:r>
          </a:p>
          <a:p>
            <a:r>
              <a:rPr lang="en-US" dirty="0"/>
              <a:t>These types of languages let programmers  make declarative statements and then allow the machine to reason about the consequences of those statements. In a sense, this language doesn’t tell the computer how to do something, but employing restrictions on what it must consider doing.</a:t>
            </a:r>
          </a:p>
          <a:p>
            <a:r>
              <a:rPr lang="en-US" dirty="0"/>
              <a:t>To call these groups ” types  of language ” is really a bit confusing. It’s easy to program in an object-oriented style in C language. In truth, most of the languages include ideas and features from various domains, which only helps to increase the  usefulness of these types of languages. Nevertheless, most of the programming languages do not best in all styles of programming.</a:t>
            </a:r>
          </a:p>
          <a:p>
            <a:endParaRPr lang="en-US" dirty="0"/>
          </a:p>
        </p:txBody>
      </p:sp>
    </p:spTree>
    <p:extLst>
      <p:ext uri="{BB962C8B-B14F-4D97-AF65-F5344CB8AC3E}">
        <p14:creationId xmlns:p14="http://schemas.microsoft.com/office/powerpoint/2010/main" val="3997132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40</TotalTime>
  <Words>689</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Tw Cen MT</vt:lpstr>
      <vt:lpstr>Tw Cen MT Condensed</vt:lpstr>
      <vt:lpstr>Wingdings 3</vt:lpstr>
      <vt:lpstr>Integral</vt:lpstr>
      <vt:lpstr>Evolution and History of Programming Languages </vt:lpstr>
      <vt:lpstr>The Evolution of Programming Languages</vt:lpstr>
      <vt:lpstr>The Evolution of Programming Languages - Machine Languages</vt:lpstr>
      <vt:lpstr> Assembly Language Second Generation Language.</vt:lpstr>
      <vt:lpstr>Higher-Level Languages</vt:lpstr>
      <vt:lpstr>Higher-Level Languages - Third-Generation Languages</vt:lpstr>
      <vt:lpstr>Fourth-Generation Languages</vt:lpstr>
      <vt:lpstr>Types of Programming Languages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and History of Programming Languages </dc:title>
  <dc:creator>Administrator</dc:creator>
  <cp:lastModifiedBy>Administrator</cp:lastModifiedBy>
  <cp:revision>9</cp:revision>
  <dcterms:created xsi:type="dcterms:W3CDTF">2018-10-12T09:21:01Z</dcterms:created>
  <dcterms:modified xsi:type="dcterms:W3CDTF">2018-10-12T10:01:51Z</dcterms:modified>
</cp:coreProperties>
</file>