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Lexend SemiBold"/>
      <p:regular r:id="rId19"/>
      <p:bold r:id="rId20"/>
    </p:embeddedFont>
    <p:embeddedFont>
      <p:font typeface="Lexend Light"/>
      <p:regular r:id="rId21"/>
      <p:bold r:id="rId22"/>
    </p:embeddedFont>
    <p:embeddedFont>
      <p:font typeface="Lexend"/>
      <p:regular r:id="rId23"/>
      <p:bold r:id="rId24"/>
    </p:embeddedFont>
    <p:embeddedFont>
      <p:font typeface="Lexend ExtraLight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LexendSemiBold-bold.fntdata"/><Relationship Id="rId22" Type="http://schemas.openxmlformats.org/officeDocument/2006/relationships/font" Target="fonts/LexendLight-bold.fntdata"/><Relationship Id="rId21" Type="http://schemas.openxmlformats.org/officeDocument/2006/relationships/font" Target="fonts/LexendLight-regular.fntdata"/><Relationship Id="rId24" Type="http://schemas.openxmlformats.org/officeDocument/2006/relationships/font" Target="fonts/Lexend-bold.fntdata"/><Relationship Id="rId23" Type="http://schemas.openxmlformats.org/officeDocument/2006/relationships/font" Target="fonts/Lexend-regular.fntdata"/><Relationship Id="rId26" Type="http://schemas.openxmlformats.org/officeDocument/2006/relationships/font" Target="fonts/LexendExtraLight-bold.fntdata"/><Relationship Id="rId25" Type="http://schemas.openxmlformats.org/officeDocument/2006/relationships/font" Target="fonts/LexendExtraLight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LexendSemiBold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31941737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31941737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384c56854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384c56854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384c56854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384c56854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384c56854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384c56854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319417373d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319417373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319417373d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319417373d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319417373d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319417373d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384c5685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384c5685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384c56854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384c5685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384c56854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384c56854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384c56854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384c56854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384c56854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384c56854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oadmap" type="title">
  <p:cSld name="TITLE">
    <p:bg>
      <p:bgPr>
        <a:solidFill>
          <a:schemeClr val="accent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5"/>
          <p:cNvSpPr txBox="1"/>
          <p:nvPr>
            <p:ph type="title"/>
          </p:nvPr>
        </p:nvSpPr>
        <p:spPr>
          <a:xfrm>
            <a:off x="303700" y="355500"/>
            <a:ext cx="84216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" type="subTitle"/>
          </p:nvPr>
        </p:nvSpPr>
        <p:spPr>
          <a:xfrm>
            <a:off x="333400" y="2378453"/>
            <a:ext cx="33591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5"/>
          <p:cNvSpPr txBox="1"/>
          <p:nvPr>
            <p:ph idx="2" type="body"/>
          </p:nvPr>
        </p:nvSpPr>
        <p:spPr>
          <a:xfrm>
            <a:off x="341375" y="4655800"/>
            <a:ext cx="20883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81" name="Google Shape;181;p35"/>
          <p:cNvSpPr txBox="1"/>
          <p:nvPr>
            <p:ph idx="3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5"/>
          <p:cNvSpPr txBox="1"/>
          <p:nvPr>
            <p:ph idx="4" type="body"/>
          </p:nvPr>
        </p:nvSpPr>
        <p:spPr>
          <a:xfrm>
            <a:off x="2652248" y="4655800"/>
            <a:ext cx="19407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cxnSp>
        <p:nvCxnSpPr>
          <p:cNvPr id="183" name="Google Shape;183;p35"/>
          <p:cNvCxnSpPr/>
          <p:nvPr/>
        </p:nvCxnSpPr>
        <p:spPr>
          <a:xfrm>
            <a:off x="-3150" y="4448151"/>
            <a:ext cx="5232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4" name="Google Shape;184;p35"/>
          <p:cNvSpPr/>
          <p:nvPr>
            <p:ph idx="5" type="pic"/>
          </p:nvPr>
        </p:nvSpPr>
        <p:spPr>
          <a:xfrm>
            <a:off x="5229150" y="2509975"/>
            <a:ext cx="3914400" cy="263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837">
          <p15:clr>
            <a:srgbClr val="E46962"/>
          </p15:clr>
        </p15:guide>
        <p15:guide id="2" orient="horz" pos="1369">
          <p15:clr>
            <a:srgbClr val="E46962"/>
          </p15:clr>
        </p15:guide>
        <p15:guide id="3" orient="horz" pos="1581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674916" y="289225"/>
            <a:ext cx="65988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6">
    <p:bg>
      <p:bgPr>
        <a:solidFill>
          <a:schemeClr val="l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104400" y="3069000"/>
            <a:ext cx="7865400" cy="20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Lexend"/>
              <a:buNone/>
              <a:defRPr sz="8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37"/>
          <p:cNvSpPr/>
          <p:nvPr>
            <p:ph idx="2" type="pic"/>
          </p:nvPr>
        </p:nvSpPr>
        <p:spPr>
          <a:xfrm>
            <a:off x="248250" y="256400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115">
          <p15:clr>
            <a:srgbClr val="E46962"/>
          </p15:clr>
        </p15:guide>
        <p15:guide id="2" orient="horz" pos="3077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5_1">
    <p:bg>
      <p:bgPr>
        <a:solidFill>
          <a:schemeClr val="accent4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104400" y="150125"/>
            <a:ext cx="7883400" cy="20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Lexend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38"/>
          <p:cNvSpPr/>
          <p:nvPr>
            <p:ph idx="2" type="pic"/>
          </p:nvPr>
        </p:nvSpPr>
        <p:spPr>
          <a:xfrm>
            <a:off x="248250" y="2425338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">
  <p:cSld name="CUSTOM_26_1">
    <p:bg>
      <p:bgPr>
        <a:solidFill>
          <a:schemeClr val="accent4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9"/>
          <p:cNvSpPr/>
          <p:nvPr>
            <p:ph idx="2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196" name="Google Shape;196;p39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97" name="Google Shape;197;p39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39"/>
          <p:cNvSpPr txBox="1"/>
          <p:nvPr>
            <p:ph idx="3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 1">
  <p:cSld name="CUSTOM_28">
    <p:bg>
      <p:bgPr>
        <a:solidFill>
          <a:schemeClr val="accent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2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40"/>
          <p:cNvSpPr/>
          <p:nvPr>
            <p:ph idx="3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and Ipad mockup">
  <p:cSld name="CUSTOM_27">
    <p:bg>
      <p:bgPr>
        <a:solidFill>
          <a:schemeClr val="accent4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/>
          <p:nvPr>
            <p:ph idx="2" type="pic"/>
          </p:nvPr>
        </p:nvSpPr>
        <p:spPr>
          <a:xfrm>
            <a:off x="869088" y="1528242"/>
            <a:ext cx="1536600" cy="32625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207" name="Google Shape;207;p41"/>
          <p:cNvSpPr/>
          <p:nvPr>
            <p:ph idx="3" type="pic"/>
          </p:nvPr>
        </p:nvSpPr>
        <p:spPr>
          <a:xfrm>
            <a:off x="3913204" y="1528242"/>
            <a:ext cx="4587000" cy="32625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  <p:sp>
        <p:nvSpPr>
          <p:cNvPr id="208" name="Google Shape;208;p41"/>
          <p:cNvSpPr txBox="1"/>
          <p:nvPr>
            <p:ph idx="1" type="body"/>
          </p:nvPr>
        </p:nvSpPr>
        <p:spPr>
          <a:xfrm>
            <a:off x="4574425" y="271875"/>
            <a:ext cx="39087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9" name="Google Shape;209;p41"/>
          <p:cNvSpPr txBox="1"/>
          <p:nvPr>
            <p:ph idx="4" type="body"/>
          </p:nvPr>
        </p:nvSpPr>
        <p:spPr>
          <a:xfrm>
            <a:off x="687900" y="292725"/>
            <a:ext cx="3412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0" name="Google Shape;210;p41"/>
          <p:cNvSpPr txBox="1"/>
          <p:nvPr>
            <p:ph type="title"/>
          </p:nvPr>
        </p:nvSpPr>
        <p:spPr>
          <a:xfrm>
            <a:off x="661575" y="424275"/>
            <a:ext cx="3438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1">
  <p:cSld name="CUSTOM_1_1">
    <p:bg>
      <p:bgPr>
        <a:solidFill>
          <a:schemeClr val="accent3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>
            <p:ph idx="1" type="body"/>
          </p:nvPr>
        </p:nvSpPr>
        <p:spPr>
          <a:xfrm>
            <a:off x="887306" y="2097422"/>
            <a:ext cx="2922000" cy="215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13" name="Google Shape;213;p42"/>
          <p:cNvSpPr txBox="1"/>
          <p:nvPr>
            <p:ph idx="2" type="subTitle"/>
          </p:nvPr>
        </p:nvSpPr>
        <p:spPr>
          <a:xfrm>
            <a:off x="904390" y="1077175"/>
            <a:ext cx="29283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2"/>
          <p:cNvSpPr txBox="1"/>
          <p:nvPr>
            <p:ph idx="3" type="body"/>
          </p:nvPr>
        </p:nvSpPr>
        <p:spPr>
          <a:xfrm>
            <a:off x="904890" y="901275"/>
            <a:ext cx="2927700" cy="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>
  <p:cSld name="CUSTOM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7" name="Google Shape;217;p43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3"/>
          <p:cNvSpPr/>
          <p:nvPr>
            <p:ph idx="2" type="pic"/>
          </p:nvPr>
        </p:nvSpPr>
        <p:spPr>
          <a:xfrm>
            <a:off x="1566125" y="1676025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43"/>
          <p:cNvSpPr/>
          <p:nvPr>
            <p:ph idx="3" type="pic"/>
          </p:nvPr>
        </p:nvSpPr>
        <p:spPr>
          <a:xfrm>
            <a:off x="3395300" y="809450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43"/>
          <p:cNvSpPr/>
          <p:nvPr>
            <p:ph idx="4" type="pic"/>
          </p:nvPr>
        </p:nvSpPr>
        <p:spPr>
          <a:xfrm>
            <a:off x="5225075" y="1667413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3"/>
          <p:cNvSpPr/>
          <p:nvPr>
            <p:ph idx="5" type="pic"/>
          </p:nvPr>
        </p:nvSpPr>
        <p:spPr>
          <a:xfrm>
            <a:off x="7053150" y="794238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3"/>
          <p:cNvSpPr/>
          <p:nvPr>
            <p:ph idx="6" type="pic"/>
          </p:nvPr>
        </p:nvSpPr>
        <p:spPr>
          <a:xfrm>
            <a:off x="2610832" y="3971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3"/>
          <p:cNvSpPr/>
          <p:nvPr>
            <p:ph idx="7" type="pic"/>
          </p:nvPr>
        </p:nvSpPr>
        <p:spPr>
          <a:xfrm>
            <a:off x="4435557" y="3089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3"/>
          <p:cNvSpPr/>
          <p:nvPr>
            <p:ph idx="8" type="pic"/>
          </p:nvPr>
        </p:nvSpPr>
        <p:spPr>
          <a:xfrm>
            <a:off x="6267632" y="3957713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43"/>
          <p:cNvSpPr/>
          <p:nvPr>
            <p:ph idx="9" type="pic"/>
          </p:nvPr>
        </p:nvSpPr>
        <p:spPr>
          <a:xfrm>
            <a:off x="8095257" y="3103050"/>
            <a:ext cx="314700" cy="31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+ 1 Image">
  <p:cSld name="CUSTOM_3">
    <p:bg>
      <p:bgPr>
        <a:solidFill>
          <a:schemeClr val="l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9" name="Google Shape;229;p44"/>
          <p:cNvSpPr/>
          <p:nvPr>
            <p:ph idx="2" type="pic"/>
          </p:nvPr>
        </p:nvSpPr>
        <p:spPr>
          <a:xfrm>
            <a:off x="5543049" y="659425"/>
            <a:ext cx="2883000" cy="38466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44"/>
          <p:cNvSpPr txBox="1"/>
          <p:nvPr>
            <p:ph idx="3" type="body"/>
          </p:nvPr>
        </p:nvSpPr>
        <p:spPr>
          <a:xfrm>
            <a:off x="709950" y="2234700"/>
            <a:ext cx="37326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">
  <p:cSld name="CUSTOM_4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33" name="Google Shape;233;p45"/>
          <p:cNvSpPr txBox="1"/>
          <p:nvPr>
            <p:ph type="title"/>
          </p:nvPr>
        </p:nvSpPr>
        <p:spPr>
          <a:xfrm>
            <a:off x="661575" y="424275"/>
            <a:ext cx="26622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5"/>
          <p:cNvSpPr txBox="1"/>
          <p:nvPr>
            <p:ph idx="2" type="body"/>
          </p:nvPr>
        </p:nvSpPr>
        <p:spPr>
          <a:xfrm>
            <a:off x="4102775" y="359345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5" name="Google Shape;235;p45"/>
          <p:cNvSpPr txBox="1"/>
          <p:nvPr>
            <p:ph idx="3" type="body"/>
          </p:nvPr>
        </p:nvSpPr>
        <p:spPr>
          <a:xfrm>
            <a:off x="4102775" y="2858576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6" name="Google Shape;236;p45"/>
          <p:cNvSpPr txBox="1"/>
          <p:nvPr>
            <p:ph idx="4" type="body"/>
          </p:nvPr>
        </p:nvSpPr>
        <p:spPr>
          <a:xfrm>
            <a:off x="4102775" y="2135618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7" name="Google Shape;237;p45"/>
          <p:cNvSpPr txBox="1"/>
          <p:nvPr>
            <p:ph idx="5" type="body"/>
          </p:nvPr>
        </p:nvSpPr>
        <p:spPr>
          <a:xfrm>
            <a:off x="4102775" y="140630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8" name="Google Shape;238;p45"/>
          <p:cNvSpPr/>
          <p:nvPr>
            <p:ph idx="6" type="pic"/>
          </p:nvPr>
        </p:nvSpPr>
        <p:spPr>
          <a:xfrm>
            <a:off x="3444503" y="1501476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9" name="Google Shape;239;p45"/>
          <p:cNvSpPr/>
          <p:nvPr>
            <p:ph idx="7" type="pic"/>
          </p:nvPr>
        </p:nvSpPr>
        <p:spPr>
          <a:xfrm>
            <a:off x="3444503" y="2225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0" name="Google Shape;240;p45"/>
          <p:cNvSpPr/>
          <p:nvPr>
            <p:ph idx="8" type="pic"/>
          </p:nvPr>
        </p:nvSpPr>
        <p:spPr>
          <a:xfrm>
            <a:off x="3444503" y="2946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1" name="Google Shape;241;p45"/>
          <p:cNvSpPr/>
          <p:nvPr>
            <p:ph idx="9" type="pic"/>
          </p:nvPr>
        </p:nvSpPr>
        <p:spPr>
          <a:xfrm>
            <a:off x="3444503" y="3667251"/>
            <a:ext cx="378600" cy="37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ntt Chart">
  <p:cSld name="CUSTOM_6"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4" name="Google Shape;244;p46"/>
          <p:cNvSpPr txBox="1"/>
          <p:nvPr>
            <p:ph idx="2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7">
    <p:bg>
      <p:bgPr>
        <a:solidFill>
          <a:schemeClr val="accent4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7" name="Google Shape;247;p47"/>
          <p:cNvSpPr txBox="1"/>
          <p:nvPr>
            <p:ph idx="2" type="subTitle"/>
          </p:nvPr>
        </p:nvSpPr>
        <p:spPr>
          <a:xfrm>
            <a:off x="689050" y="531808"/>
            <a:ext cx="3233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8" name="Google Shape;248;p47"/>
          <p:cNvSpPr/>
          <p:nvPr>
            <p:ph idx="3" type="pic"/>
          </p:nvPr>
        </p:nvSpPr>
        <p:spPr>
          <a:xfrm>
            <a:off x="863700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47"/>
          <p:cNvSpPr txBox="1"/>
          <p:nvPr>
            <p:ph idx="4" type="body"/>
          </p:nvPr>
        </p:nvSpPr>
        <p:spPr>
          <a:xfrm>
            <a:off x="1774150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50" name="Google Shape;250;p47"/>
          <p:cNvSpPr txBox="1"/>
          <p:nvPr>
            <p:ph idx="5" type="subTitle"/>
          </p:nvPr>
        </p:nvSpPr>
        <p:spPr>
          <a:xfrm>
            <a:off x="1774950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47"/>
          <p:cNvSpPr/>
          <p:nvPr>
            <p:ph idx="6" type="pic"/>
          </p:nvPr>
        </p:nvSpPr>
        <p:spPr>
          <a:xfrm>
            <a:off x="5120475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7"/>
          <p:cNvSpPr txBox="1"/>
          <p:nvPr>
            <p:ph idx="7" type="body"/>
          </p:nvPr>
        </p:nvSpPr>
        <p:spPr>
          <a:xfrm>
            <a:off x="6030925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53" name="Google Shape;253;p47"/>
          <p:cNvSpPr txBox="1"/>
          <p:nvPr>
            <p:ph idx="8" type="subTitle"/>
          </p:nvPr>
        </p:nvSpPr>
        <p:spPr>
          <a:xfrm>
            <a:off x="6031725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47"/>
          <p:cNvSpPr/>
          <p:nvPr>
            <p:ph idx="9" type="pic"/>
          </p:nvPr>
        </p:nvSpPr>
        <p:spPr>
          <a:xfrm>
            <a:off x="863700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47"/>
          <p:cNvSpPr txBox="1"/>
          <p:nvPr>
            <p:ph idx="13" type="body"/>
          </p:nvPr>
        </p:nvSpPr>
        <p:spPr>
          <a:xfrm>
            <a:off x="1774150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56" name="Google Shape;256;p47"/>
          <p:cNvSpPr txBox="1"/>
          <p:nvPr>
            <p:ph idx="14" type="subTitle"/>
          </p:nvPr>
        </p:nvSpPr>
        <p:spPr>
          <a:xfrm>
            <a:off x="1774950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47"/>
          <p:cNvSpPr/>
          <p:nvPr>
            <p:ph idx="15" type="pic"/>
          </p:nvPr>
        </p:nvSpPr>
        <p:spPr>
          <a:xfrm>
            <a:off x="5120475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47"/>
          <p:cNvSpPr txBox="1"/>
          <p:nvPr>
            <p:ph idx="16" type="body"/>
          </p:nvPr>
        </p:nvSpPr>
        <p:spPr>
          <a:xfrm>
            <a:off x="6030925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59" name="Google Shape;259;p47"/>
          <p:cNvSpPr txBox="1"/>
          <p:nvPr>
            <p:ph idx="17" type="subTitle"/>
          </p:nvPr>
        </p:nvSpPr>
        <p:spPr>
          <a:xfrm>
            <a:off x="6031725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1">
  <p:cSld name="CUSTOM_8">
    <p:bg>
      <p:bgPr>
        <a:solidFill>
          <a:schemeClr val="accent3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8"/>
          <p:cNvSpPr/>
          <p:nvPr>
            <p:ph idx="2" type="pic"/>
          </p:nvPr>
        </p:nvSpPr>
        <p:spPr>
          <a:xfrm>
            <a:off x="12246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48"/>
          <p:cNvSpPr/>
          <p:nvPr>
            <p:ph idx="3" type="pic"/>
          </p:nvPr>
        </p:nvSpPr>
        <p:spPr>
          <a:xfrm>
            <a:off x="31050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48"/>
          <p:cNvSpPr/>
          <p:nvPr>
            <p:ph idx="4" type="pic"/>
          </p:nvPr>
        </p:nvSpPr>
        <p:spPr>
          <a:xfrm>
            <a:off x="499848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48"/>
          <p:cNvSpPr/>
          <p:nvPr>
            <p:ph idx="5" type="pic"/>
          </p:nvPr>
        </p:nvSpPr>
        <p:spPr>
          <a:xfrm>
            <a:off x="689193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48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2">
  <p:cSld name="CUSTOM_9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9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rterly Calendar">
  <p:cSld name="CUSTOM_10"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/>
          <p:nvPr/>
        </p:nvSpPr>
        <p:spPr>
          <a:xfrm>
            <a:off x="4700100" y="0"/>
            <a:ext cx="4443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0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3" name="Google Shape;273;p50"/>
          <p:cNvSpPr txBox="1"/>
          <p:nvPr>
            <p:ph idx="2" type="subTitle"/>
          </p:nvPr>
        </p:nvSpPr>
        <p:spPr>
          <a:xfrm>
            <a:off x="689050" y="531800"/>
            <a:ext cx="1507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50"/>
          <p:cNvSpPr/>
          <p:nvPr>
            <p:ph idx="3" type="pic"/>
          </p:nvPr>
        </p:nvSpPr>
        <p:spPr>
          <a:xfrm>
            <a:off x="5299922" y="644675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50"/>
          <p:cNvSpPr/>
          <p:nvPr>
            <p:ph idx="4" type="pic"/>
          </p:nvPr>
        </p:nvSpPr>
        <p:spPr>
          <a:xfrm>
            <a:off x="5299922" y="1678237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50"/>
          <p:cNvSpPr txBox="1"/>
          <p:nvPr>
            <p:ph idx="5" type="body"/>
          </p:nvPr>
        </p:nvSpPr>
        <p:spPr>
          <a:xfrm>
            <a:off x="5529550" y="557100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7" name="Google Shape;277;p50"/>
          <p:cNvSpPr txBox="1"/>
          <p:nvPr>
            <p:ph idx="6" type="body"/>
          </p:nvPr>
        </p:nvSpPr>
        <p:spPr>
          <a:xfrm>
            <a:off x="5529554" y="678452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78" name="Google Shape;278;p50"/>
          <p:cNvSpPr txBox="1"/>
          <p:nvPr>
            <p:ph idx="7" type="body"/>
          </p:nvPr>
        </p:nvSpPr>
        <p:spPr>
          <a:xfrm>
            <a:off x="5529550" y="1636031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9" name="Google Shape;279;p50"/>
          <p:cNvSpPr txBox="1"/>
          <p:nvPr>
            <p:ph idx="8" type="body"/>
          </p:nvPr>
        </p:nvSpPr>
        <p:spPr>
          <a:xfrm>
            <a:off x="5529554" y="1757384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80" name="Google Shape;280;p50"/>
          <p:cNvSpPr/>
          <p:nvPr>
            <p:ph idx="9" type="pic"/>
          </p:nvPr>
        </p:nvSpPr>
        <p:spPr>
          <a:xfrm>
            <a:off x="5299922" y="276526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50"/>
          <p:cNvSpPr txBox="1"/>
          <p:nvPr>
            <p:ph idx="13" type="body"/>
          </p:nvPr>
        </p:nvSpPr>
        <p:spPr>
          <a:xfrm>
            <a:off x="5529550" y="2723054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2" name="Google Shape;282;p50"/>
          <p:cNvSpPr txBox="1"/>
          <p:nvPr>
            <p:ph idx="14" type="body"/>
          </p:nvPr>
        </p:nvSpPr>
        <p:spPr>
          <a:xfrm>
            <a:off x="5529554" y="2844406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83" name="Google Shape;283;p50"/>
          <p:cNvSpPr/>
          <p:nvPr>
            <p:ph idx="15" type="pic"/>
          </p:nvPr>
        </p:nvSpPr>
        <p:spPr>
          <a:xfrm>
            <a:off x="5299922" y="385261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50"/>
          <p:cNvSpPr txBox="1"/>
          <p:nvPr>
            <p:ph idx="16" type="body"/>
          </p:nvPr>
        </p:nvSpPr>
        <p:spPr>
          <a:xfrm>
            <a:off x="5529550" y="3810398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5" name="Google Shape;285;p50"/>
          <p:cNvSpPr txBox="1"/>
          <p:nvPr>
            <p:ph idx="17" type="body"/>
          </p:nvPr>
        </p:nvSpPr>
        <p:spPr>
          <a:xfrm>
            <a:off x="5529554" y="3931751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">
  <p:cSld name="CUSTOM_11">
    <p:bg>
      <p:bgPr>
        <a:solidFill>
          <a:schemeClr val="accent3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8" name="Google Shape;288;p51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51"/>
          <p:cNvSpPr txBox="1"/>
          <p:nvPr>
            <p:ph idx="2" type="body"/>
          </p:nvPr>
        </p:nvSpPr>
        <p:spPr>
          <a:xfrm>
            <a:off x="687900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0" name="Google Shape;290;p51"/>
          <p:cNvSpPr txBox="1"/>
          <p:nvPr>
            <p:ph idx="3" type="body"/>
          </p:nvPr>
        </p:nvSpPr>
        <p:spPr>
          <a:xfrm>
            <a:off x="2262132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1" name="Google Shape;291;p51"/>
          <p:cNvSpPr txBox="1"/>
          <p:nvPr>
            <p:ph idx="4" type="body"/>
          </p:nvPr>
        </p:nvSpPr>
        <p:spPr>
          <a:xfrm>
            <a:off x="3827041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2" name="Google Shape;292;p51"/>
          <p:cNvSpPr txBox="1"/>
          <p:nvPr>
            <p:ph idx="5" type="body"/>
          </p:nvPr>
        </p:nvSpPr>
        <p:spPr>
          <a:xfrm>
            <a:off x="5397375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6" type="body"/>
          </p:nvPr>
        </p:nvSpPr>
        <p:spPr>
          <a:xfrm>
            <a:off x="6956568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4" name="Google Shape;294;p51"/>
          <p:cNvSpPr/>
          <p:nvPr>
            <p:ph idx="7" type="pic"/>
          </p:nvPr>
        </p:nvSpPr>
        <p:spPr>
          <a:xfrm>
            <a:off x="7279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51"/>
          <p:cNvSpPr/>
          <p:nvPr>
            <p:ph idx="8" type="pic"/>
          </p:nvPr>
        </p:nvSpPr>
        <p:spPr>
          <a:xfrm>
            <a:off x="7279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51"/>
          <p:cNvSpPr/>
          <p:nvPr>
            <p:ph idx="9" type="pic"/>
          </p:nvPr>
        </p:nvSpPr>
        <p:spPr>
          <a:xfrm>
            <a:off x="7279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51"/>
          <p:cNvSpPr/>
          <p:nvPr>
            <p:ph idx="13" type="pic"/>
          </p:nvPr>
        </p:nvSpPr>
        <p:spPr>
          <a:xfrm>
            <a:off x="7279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51"/>
          <p:cNvSpPr/>
          <p:nvPr>
            <p:ph idx="14" type="pic"/>
          </p:nvPr>
        </p:nvSpPr>
        <p:spPr>
          <a:xfrm>
            <a:off x="229647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51"/>
          <p:cNvSpPr/>
          <p:nvPr>
            <p:ph idx="15" type="pic"/>
          </p:nvPr>
        </p:nvSpPr>
        <p:spPr>
          <a:xfrm>
            <a:off x="386500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51"/>
          <p:cNvSpPr/>
          <p:nvPr>
            <p:ph idx="16" type="pic"/>
          </p:nvPr>
        </p:nvSpPr>
        <p:spPr>
          <a:xfrm>
            <a:off x="543352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51"/>
          <p:cNvSpPr/>
          <p:nvPr>
            <p:ph idx="17" type="pic"/>
          </p:nvPr>
        </p:nvSpPr>
        <p:spPr>
          <a:xfrm>
            <a:off x="70020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51"/>
          <p:cNvSpPr/>
          <p:nvPr>
            <p:ph idx="18" type="pic"/>
          </p:nvPr>
        </p:nvSpPr>
        <p:spPr>
          <a:xfrm>
            <a:off x="229647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51"/>
          <p:cNvSpPr/>
          <p:nvPr>
            <p:ph idx="19" type="pic"/>
          </p:nvPr>
        </p:nvSpPr>
        <p:spPr>
          <a:xfrm>
            <a:off x="229647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51"/>
          <p:cNvSpPr/>
          <p:nvPr>
            <p:ph idx="20" type="pic"/>
          </p:nvPr>
        </p:nvSpPr>
        <p:spPr>
          <a:xfrm>
            <a:off x="229647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51"/>
          <p:cNvSpPr/>
          <p:nvPr>
            <p:ph idx="21" type="pic"/>
          </p:nvPr>
        </p:nvSpPr>
        <p:spPr>
          <a:xfrm>
            <a:off x="386500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51"/>
          <p:cNvSpPr/>
          <p:nvPr>
            <p:ph idx="22" type="pic"/>
          </p:nvPr>
        </p:nvSpPr>
        <p:spPr>
          <a:xfrm>
            <a:off x="386500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51"/>
          <p:cNvSpPr/>
          <p:nvPr>
            <p:ph idx="23" type="pic"/>
          </p:nvPr>
        </p:nvSpPr>
        <p:spPr>
          <a:xfrm>
            <a:off x="386500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51"/>
          <p:cNvSpPr/>
          <p:nvPr>
            <p:ph idx="24" type="pic"/>
          </p:nvPr>
        </p:nvSpPr>
        <p:spPr>
          <a:xfrm>
            <a:off x="543352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51"/>
          <p:cNvSpPr/>
          <p:nvPr>
            <p:ph idx="25" type="pic"/>
          </p:nvPr>
        </p:nvSpPr>
        <p:spPr>
          <a:xfrm>
            <a:off x="543352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51"/>
          <p:cNvSpPr/>
          <p:nvPr>
            <p:ph idx="26" type="pic"/>
          </p:nvPr>
        </p:nvSpPr>
        <p:spPr>
          <a:xfrm>
            <a:off x="543352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51"/>
          <p:cNvSpPr/>
          <p:nvPr>
            <p:ph idx="27" type="pic"/>
          </p:nvPr>
        </p:nvSpPr>
        <p:spPr>
          <a:xfrm>
            <a:off x="70020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51"/>
          <p:cNvSpPr/>
          <p:nvPr>
            <p:ph idx="28" type="pic"/>
          </p:nvPr>
        </p:nvSpPr>
        <p:spPr>
          <a:xfrm>
            <a:off x="70020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51"/>
          <p:cNvSpPr/>
          <p:nvPr>
            <p:ph idx="29" type="pic"/>
          </p:nvPr>
        </p:nvSpPr>
        <p:spPr>
          <a:xfrm>
            <a:off x="70020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Load Time Optimization">
  <p:cSld name="CUSTOM_13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/>
          <p:nvPr>
            <p:ph idx="2" type="pic"/>
          </p:nvPr>
        </p:nvSpPr>
        <p:spPr>
          <a:xfrm>
            <a:off x="7910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52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17" name="Google Shape;317;p52"/>
          <p:cNvSpPr txBox="1"/>
          <p:nvPr>
            <p:ph type="title"/>
          </p:nvPr>
        </p:nvSpPr>
        <p:spPr>
          <a:xfrm>
            <a:off x="661576" y="424275"/>
            <a:ext cx="7890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52"/>
          <p:cNvSpPr txBox="1"/>
          <p:nvPr>
            <p:ph idx="3" type="body"/>
          </p:nvPr>
        </p:nvSpPr>
        <p:spPr>
          <a:xfrm>
            <a:off x="1890825" y="3120325"/>
            <a:ext cx="11862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19" name="Google Shape;319;p52"/>
          <p:cNvSpPr txBox="1"/>
          <p:nvPr>
            <p:ph idx="4" type="body"/>
          </p:nvPr>
        </p:nvSpPr>
        <p:spPr>
          <a:xfrm>
            <a:off x="1890825" y="3446750"/>
            <a:ext cx="1186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20" name="Google Shape;320;p52"/>
          <p:cNvSpPr/>
          <p:nvPr>
            <p:ph idx="5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52"/>
          <p:cNvSpPr txBox="1"/>
          <p:nvPr>
            <p:ph idx="6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22" name="Google Shape;322;p52"/>
          <p:cNvSpPr txBox="1"/>
          <p:nvPr>
            <p:ph idx="7" type="body"/>
          </p:nvPr>
        </p:nvSpPr>
        <p:spPr>
          <a:xfrm>
            <a:off x="5901025" y="2091050"/>
            <a:ext cx="27621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23" name="Google Shape;323;p52"/>
          <p:cNvSpPr txBox="1"/>
          <p:nvPr>
            <p:ph idx="8" type="body"/>
          </p:nvPr>
        </p:nvSpPr>
        <p:spPr>
          <a:xfrm>
            <a:off x="5908675" y="3140275"/>
            <a:ext cx="27123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Collaboration">
  <p:cSld name="CUSTOM_13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/>
          <p:nvPr>
            <p:ph idx="2" type="pic"/>
          </p:nvPr>
        </p:nvSpPr>
        <p:spPr>
          <a:xfrm>
            <a:off x="287610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5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27" name="Google Shape;327;p53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53"/>
          <p:cNvSpPr/>
          <p:nvPr>
            <p:ph idx="3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53"/>
          <p:cNvSpPr txBox="1"/>
          <p:nvPr>
            <p:ph idx="4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30" name="Google Shape;330;p53"/>
          <p:cNvSpPr txBox="1"/>
          <p:nvPr>
            <p:ph idx="5" type="body"/>
          </p:nvPr>
        </p:nvSpPr>
        <p:spPr>
          <a:xfrm>
            <a:off x="5901025" y="2091050"/>
            <a:ext cx="2458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31" name="Google Shape;331;p53"/>
          <p:cNvSpPr txBox="1"/>
          <p:nvPr>
            <p:ph idx="6" type="body"/>
          </p:nvPr>
        </p:nvSpPr>
        <p:spPr>
          <a:xfrm>
            <a:off x="5908675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HitGub Integration">
  <p:cSld name="CUSTOM_13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/>
          <p:nvPr>
            <p:ph idx="2" type="pic"/>
          </p:nvPr>
        </p:nvSpPr>
        <p:spPr>
          <a:xfrm>
            <a:off x="4960075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4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35" name="Google Shape;335;p54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54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37" name="Google Shape;337;p54"/>
          <p:cNvSpPr txBox="1"/>
          <p:nvPr>
            <p:ph idx="5" type="body"/>
          </p:nvPr>
        </p:nvSpPr>
        <p:spPr>
          <a:xfrm>
            <a:off x="676500" y="2091050"/>
            <a:ext cx="2742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38" name="Google Shape;338;p54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39" name="Google Shape;339;p54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Event Tracking">
  <p:cSld name="CUSTOM_13_1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/>
          <p:nvPr>
            <p:ph idx="2" type="pic"/>
          </p:nvPr>
        </p:nvSpPr>
        <p:spPr>
          <a:xfrm>
            <a:off x="70537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5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3" name="Google Shape;343;p55"/>
          <p:cNvSpPr txBox="1"/>
          <p:nvPr>
            <p:ph type="title"/>
          </p:nvPr>
        </p:nvSpPr>
        <p:spPr>
          <a:xfrm>
            <a:off x="661576" y="424275"/>
            <a:ext cx="78558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55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55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6" name="Google Shape;346;p55"/>
          <p:cNvSpPr txBox="1"/>
          <p:nvPr>
            <p:ph idx="5" type="body"/>
          </p:nvPr>
        </p:nvSpPr>
        <p:spPr>
          <a:xfrm>
            <a:off x="676500" y="2091050"/>
            <a:ext cx="267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47" name="Google Shape;347;p55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 - Risks">
  <p:cSld name="CUSTOM_14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6"/>
          <p:cNvSpPr/>
          <p:nvPr>
            <p:ph idx="2" type="pic"/>
          </p:nvPr>
        </p:nvSpPr>
        <p:spPr>
          <a:xfrm>
            <a:off x="5215175" y="0"/>
            <a:ext cx="3928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56"/>
          <p:cNvSpPr txBox="1"/>
          <p:nvPr>
            <p:ph idx="1" type="body"/>
          </p:nvPr>
        </p:nvSpPr>
        <p:spPr>
          <a:xfrm>
            <a:off x="687900" y="292725"/>
            <a:ext cx="3755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3" type="subTitle"/>
          </p:nvPr>
        </p:nvSpPr>
        <p:spPr>
          <a:xfrm>
            <a:off x="689235" y="531804"/>
            <a:ext cx="3754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4" type="body"/>
          </p:nvPr>
        </p:nvSpPr>
        <p:spPr>
          <a:xfrm>
            <a:off x="688425" y="941550"/>
            <a:ext cx="3755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5" type="body"/>
          </p:nvPr>
        </p:nvSpPr>
        <p:spPr>
          <a:xfrm>
            <a:off x="1129400" y="2768850"/>
            <a:ext cx="3314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16">
    <p:bg>
      <p:bgPr>
        <a:solidFill>
          <a:schemeClr val="accent3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6" name="Google Shape;356;p57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57"/>
          <p:cNvSpPr txBox="1"/>
          <p:nvPr>
            <p:ph idx="2" type="body"/>
          </p:nvPr>
        </p:nvSpPr>
        <p:spPr>
          <a:xfrm>
            <a:off x="688425" y="1433475"/>
            <a:ext cx="28674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58" name="Google Shape;358;p57"/>
          <p:cNvSpPr txBox="1"/>
          <p:nvPr>
            <p:ph idx="3" type="body"/>
          </p:nvPr>
        </p:nvSpPr>
        <p:spPr>
          <a:xfrm>
            <a:off x="4724950" y="3620575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59" name="Google Shape;359;p57"/>
          <p:cNvSpPr txBox="1"/>
          <p:nvPr>
            <p:ph idx="4" type="body"/>
          </p:nvPr>
        </p:nvSpPr>
        <p:spPr>
          <a:xfrm>
            <a:off x="4724950" y="2596937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60" name="Google Shape;360;p57"/>
          <p:cNvSpPr txBox="1"/>
          <p:nvPr>
            <p:ph idx="5" type="body"/>
          </p:nvPr>
        </p:nvSpPr>
        <p:spPr>
          <a:xfrm>
            <a:off x="4724950" y="1567600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">
  <p:cSld name="CUSTOM_17">
    <p:bg>
      <p:bgPr>
        <a:solidFill>
          <a:schemeClr val="accent3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667650" y="230375"/>
            <a:ext cx="76923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58"/>
          <p:cNvSpPr txBox="1"/>
          <p:nvPr>
            <p:ph idx="2" type="title"/>
          </p:nvPr>
        </p:nvSpPr>
        <p:spPr>
          <a:xfrm>
            <a:off x="667650" y="3872300"/>
            <a:ext cx="76923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8">
    <p:bg>
      <p:bgPr>
        <a:solidFill>
          <a:schemeClr val="accent3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/>
          <p:nvPr>
            <p:ph idx="2" type="pic"/>
          </p:nvPr>
        </p:nvSpPr>
        <p:spPr>
          <a:xfrm>
            <a:off x="4700175" y="0"/>
            <a:ext cx="4443900" cy="29910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59"/>
          <p:cNvSpPr txBox="1"/>
          <p:nvPr>
            <p:ph type="title"/>
          </p:nvPr>
        </p:nvSpPr>
        <p:spPr>
          <a:xfrm>
            <a:off x="407350" y="3366041"/>
            <a:ext cx="82701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cxnSp>
        <p:nvCxnSpPr>
          <p:cNvPr id="367" name="Google Shape;367;p59"/>
          <p:cNvCxnSpPr/>
          <p:nvPr/>
        </p:nvCxnSpPr>
        <p:spPr>
          <a:xfrm>
            <a:off x="-3150" y="677850"/>
            <a:ext cx="5232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accent3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70" name="Google Shape;370;p60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71" name="Google Shape;371;p60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2">
  <p:cSld name="CUSTOM_19_2">
    <p:bg>
      <p:bgPr>
        <a:solidFill>
          <a:schemeClr val="lt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74" name="Google Shape;374;p61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75" name="Google Shape;375;p61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9_1">
    <p:bg>
      <p:bgPr>
        <a:solidFill>
          <a:schemeClr val="accent4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/>
          <p:nvPr/>
        </p:nvSpPr>
        <p:spPr>
          <a:xfrm rot="-5400000">
            <a:off x="3536425" y="-458475"/>
            <a:ext cx="5185800" cy="6064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62"/>
          <p:cNvSpPr/>
          <p:nvPr/>
        </p:nvSpPr>
        <p:spPr>
          <a:xfrm rot="-5400000">
            <a:off x="-1042850" y="1013775"/>
            <a:ext cx="51783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2"/>
          <p:cNvSpPr/>
          <p:nvPr>
            <p:ph idx="2" type="pic"/>
          </p:nvPr>
        </p:nvSpPr>
        <p:spPr>
          <a:xfrm>
            <a:off x="777750" y="938695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380" name="Google Shape;380;p62"/>
          <p:cNvSpPr/>
          <p:nvPr>
            <p:ph idx="3" type="pic"/>
          </p:nvPr>
        </p:nvSpPr>
        <p:spPr>
          <a:xfrm>
            <a:off x="4115400" y="921995"/>
            <a:ext cx="4127700" cy="233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20">
    <p:bg>
      <p:bgPr>
        <a:solidFill>
          <a:schemeClr val="lt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/>
          <p:nvPr>
            <p:ph idx="2" type="pic"/>
          </p:nvPr>
        </p:nvSpPr>
        <p:spPr>
          <a:xfrm>
            <a:off x="936975" y="869000"/>
            <a:ext cx="1607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383" name="Google Shape;383;p63"/>
          <p:cNvSpPr/>
          <p:nvPr>
            <p:ph idx="3" type="pic"/>
          </p:nvPr>
        </p:nvSpPr>
        <p:spPr>
          <a:xfrm>
            <a:off x="3514600" y="869000"/>
            <a:ext cx="4798800" cy="34131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1"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4"/>
          <p:cNvSpPr/>
          <p:nvPr>
            <p:ph idx="2" type="pic"/>
          </p:nvPr>
        </p:nvSpPr>
        <p:spPr>
          <a:xfrm>
            <a:off x="2068775" y="933200"/>
            <a:ext cx="4994100" cy="312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hone mockup">
  <p:cSld name="CUSTOM_22_1">
    <p:bg>
      <p:bgPr>
        <a:solidFill>
          <a:schemeClr val="accent3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/>
          <p:nvPr>
            <p:ph idx="2" type="pic"/>
          </p:nvPr>
        </p:nvSpPr>
        <p:spPr>
          <a:xfrm>
            <a:off x="6682707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88" name="Google Shape;388;p65"/>
          <p:cNvSpPr/>
          <p:nvPr>
            <p:ph idx="3" type="pic"/>
          </p:nvPr>
        </p:nvSpPr>
        <p:spPr>
          <a:xfrm>
            <a:off x="4143672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89" name="Google Shape;389;p6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90" name="Google Shape;390;p65"/>
          <p:cNvSpPr txBox="1"/>
          <p:nvPr>
            <p:ph idx="4" type="body"/>
          </p:nvPr>
        </p:nvSpPr>
        <p:spPr>
          <a:xfrm>
            <a:off x="689250" y="3870075"/>
            <a:ext cx="1968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91" name="Google Shape;391;p65"/>
          <p:cNvSpPr txBox="1"/>
          <p:nvPr>
            <p:ph idx="5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evices mockup">
  <p:cSld name="CUSTOM_24_1">
    <p:bg>
      <p:bgPr>
        <a:solidFill>
          <a:schemeClr val="l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6"/>
          <p:cNvSpPr txBox="1"/>
          <p:nvPr>
            <p:ph idx="1" type="body"/>
          </p:nvPr>
        </p:nvSpPr>
        <p:spPr>
          <a:xfrm>
            <a:off x="687900" y="292725"/>
            <a:ext cx="1471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94" name="Google Shape;394;p66"/>
          <p:cNvSpPr txBox="1"/>
          <p:nvPr>
            <p:ph idx="2" type="body"/>
          </p:nvPr>
        </p:nvSpPr>
        <p:spPr>
          <a:xfrm>
            <a:off x="5484300" y="292725"/>
            <a:ext cx="2997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54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63200" y="76200"/>
            <a:ext cx="8457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Light"/>
              <a:buNone/>
              <a:defRPr sz="4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36825" y="2540475"/>
            <a:ext cx="4209300" cy="2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  <a:defRPr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exend"/>
              <a:buChar char="○"/>
              <a:defRPr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  <a:defRPr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"/>
              <a:buChar char="○"/>
              <a:defRPr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"/>
              <a:buChar char="■"/>
              <a:defRPr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"/>
              <a:buChar char="●"/>
              <a:defRPr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exend"/>
              <a:buChar char="○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29">
          <p15:clr>
            <a:srgbClr val="E46962"/>
          </p15:clr>
        </p15:guide>
        <p15:guide id="2" pos="494">
          <p15:clr>
            <a:srgbClr val="E46962"/>
          </p15:clr>
        </p15:guide>
        <p15:guide id="3" pos="823">
          <p15:clr>
            <a:srgbClr val="E46962"/>
          </p15:clr>
        </p15:guide>
        <p15:guide id="4" pos="988">
          <p15:clr>
            <a:srgbClr val="E46962"/>
          </p15:clr>
        </p15:guide>
        <p15:guide id="5" pos="1317">
          <p15:clr>
            <a:srgbClr val="E46962"/>
          </p15:clr>
        </p15:guide>
        <p15:guide id="6" pos="1482">
          <p15:clr>
            <a:srgbClr val="E46962"/>
          </p15:clr>
        </p15:guide>
        <p15:guide id="7" pos="1811">
          <p15:clr>
            <a:srgbClr val="E46962"/>
          </p15:clr>
        </p15:guide>
        <p15:guide id="8" pos="1976">
          <p15:clr>
            <a:srgbClr val="E46962"/>
          </p15:clr>
        </p15:guide>
        <p15:guide id="9" pos="2305">
          <p15:clr>
            <a:srgbClr val="E46962"/>
          </p15:clr>
        </p15:guide>
        <p15:guide id="10" pos="2470">
          <p15:clr>
            <a:srgbClr val="E46962"/>
          </p15:clr>
        </p15:guide>
        <p15:guide id="11" pos="2799">
          <p15:clr>
            <a:srgbClr val="E46962"/>
          </p15:clr>
        </p15:guide>
        <p15:guide id="12" pos="5431">
          <p15:clr>
            <a:srgbClr val="E46962"/>
          </p15:clr>
        </p15:guide>
        <p15:guide id="13" pos="5266">
          <p15:clr>
            <a:srgbClr val="E46962"/>
          </p15:clr>
        </p15:guide>
        <p15:guide id="14" pos="4937">
          <p15:clr>
            <a:srgbClr val="E46962"/>
          </p15:clr>
        </p15:guide>
        <p15:guide id="15" pos="4772">
          <p15:clr>
            <a:srgbClr val="E46962"/>
          </p15:clr>
        </p15:guide>
        <p15:guide id="16" pos="4443">
          <p15:clr>
            <a:srgbClr val="E46962"/>
          </p15:clr>
        </p15:guide>
        <p15:guide id="17" pos="4278">
          <p15:clr>
            <a:srgbClr val="E46962"/>
          </p15:clr>
        </p15:guide>
        <p15:guide id="18" pos="3949">
          <p15:clr>
            <a:srgbClr val="E46962"/>
          </p15:clr>
        </p15:guide>
        <p15:guide id="19" pos="3784">
          <p15:clr>
            <a:srgbClr val="E46962"/>
          </p15:clr>
        </p15:guide>
        <p15:guide id="20" pos="3455">
          <p15:clr>
            <a:srgbClr val="E46962"/>
          </p15:clr>
        </p15:guide>
        <p15:guide id="21" pos="3290">
          <p15:clr>
            <a:srgbClr val="E46962"/>
          </p15:clr>
        </p15:guide>
        <p15:guide id="22" pos="296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hiny.posit.co/" TargetMode="External"/><Relationship Id="rId4" Type="http://schemas.openxmlformats.org/officeDocument/2006/relationships/hyperlink" Target="https://mastering-shiny.org/" TargetMode="External"/><Relationship Id="rId5" Type="http://schemas.openxmlformats.org/officeDocument/2006/relationships/hyperlink" Target="https://shiny.posit.co/r/articles/" TargetMode="External"/><Relationship Id="rId6" Type="http://schemas.openxmlformats.org/officeDocument/2006/relationships/hyperlink" Target="https://shiny.posit.co/r/gallery/" TargetMode="External"/><Relationship Id="rId7" Type="http://schemas.openxmlformats.org/officeDocument/2006/relationships/hyperlink" Target="https://www.appsilon.com/blo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hahronak.shinyapps.io/my_shiny_app/" TargetMode="External"/><Relationship Id="rId4" Type="http://schemas.openxmlformats.org/officeDocument/2006/relationships/hyperlink" Target="https://shahronak.shinyapps.io/packagerevieweR/" TargetMode="External"/><Relationship Id="rId5" Type="http://schemas.openxmlformats.org/officeDocument/2006/relationships/hyperlink" Target="https://gisanddata.maps.arcgis.com/apps/dashboards/bda7594740fd40299423467b48e9ecf6" TargetMode="External"/><Relationship Id="rId6" Type="http://schemas.openxmlformats.org/officeDocument/2006/relationships/hyperlink" Target="https://nrennie.rbind.io/tidytuesday-shiny-app/" TargetMode="External"/><Relationship Id="rId7" Type="http://schemas.openxmlformats.org/officeDocument/2006/relationships/hyperlink" Target="https://friss.shinyapps.io/shiny-vue-r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7"/>
          <p:cNvSpPr txBox="1"/>
          <p:nvPr>
            <p:ph type="title"/>
          </p:nvPr>
        </p:nvSpPr>
        <p:spPr>
          <a:xfrm>
            <a:off x="303700" y="355500"/>
            <a:ext cx="84216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Introduction to Shiny</a:t>
            </a:r>
            <a:endParaRPr sz="6200"/>
          </a:p>
        </p:txBody>
      </p:sp>
      <p:sp>
        <p:nvSpPr>
          <p:cNvPr id="400" name="Google Shape;400;p67"/>
          <p:cNvSpPr txBox="1"/>
          <p:nvPr>
            <p:ph idx="1" type="subTitle"/>
          </p:nvPr>
        </p:nvSpPr>
        <p:spPr>
          <a:xfrm>
            <a:off x="474950" y="1265950"/>
            <a:ext cx="74448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Build Interactive Web Apps with R</a:t>
            </a:r>
            <a:endParaRPr sz="2600"/>
          </a:p>
        </p:txBody>
      </p:sp>
      <p:sp>
        <p:nvSpPr>
          <p:cNvPr id="401" name="Google Shape;401;p67"/>
          <p:cNvSpPr txBox="1"/>
          <p:nvPr>
            <p:ph idx="2" type="body"/>
          </p:nvPr>
        </p:nvSpPr>
        <p:spPr>
          <a:xfrm>
            <a:off x="7018500" y="4420000"/>
            <a:ext cx="20883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Ronak Shah</a:t>
            </a:r>
            <a:br>
              <a:rPr lang="en" sz="1000"/>
            </a:br>
            <a:r>
              <a:rPr lang="en" sz="1000"/>
              <a:t>R &amp; Shiny Developer @ Roche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22nd Feb 2025</a:t>
            </a:r>
            <a:endParaRPr sz="1000"/>
          </a:p>
        </p:txBody>
      </p:sp>
      <p:pic>
        <p:nvPicPr>
          <p:cNvPr id="402" name="Google Shape;40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425" y="2085000"/>
            <a:ext cx="4067142" cy="21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6"/>
          <p:cNvSpPr txBox="1"/>
          <p:nvPr>
            <p:ph type="title"/>
          </p:nvPr>
        </p:nvSpPr>
        <p:spPr>
          <a:xfrm>
            <a:off x="674925" y="289225"/>
            <a:ext cx="65988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8. Shinyapps.io</a:t>
            </a:r>
            <a:endParaRPr sz="3600"/>
          </a:p>
        </p:txBody>
      </p:sp>
      <p:cxnSp>
        <p:nvCxnSpPr>
          <p:cNvPr id="480" name="Google Shape;480;p76"/>
          <p:cNvCxnSpPr/>
          <p:nvPr/>
        </p:nvCxnSpPr>
        <p:spPr>
          <a:xfrm>
            <a:off x="666750" y="969400"/>
            <a:ext cx="6508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76"/>
          <p:cNvSpPr txBox="1"/>
          <p:nvPr/>
        </p:nvSpPr>
        <p:spPr>
          <a:xfrm>
            <a:off x="692100" y="1140375"/>
            <a:ext cx="8210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Free Deployment platform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Can host upto 5 applications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25 Active Hours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82" name="Google Shape;482;p76"/>
          <p:cNvSpPr txBox="1"/>
          <p:nvPr/>
        </p:nvSpPr>
        <p:spPr>
          <a:xfrm>
            <a:off x="532800" y="4569375"/>
            <a:ext cx="3117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7"/>
          <p:cNvSpPr txBox="1"/>
          <p:nvPr>
            <p:ph type="title"/>
          </p:nvPr>
        </p:nvSpPr>
        <p:spPr>
          <a:xfrm>
            <a:off x="674925" y="289225"/>
            <a:ext cx="65988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9</a:t>
            </a:r>
            <a:r>
              <a:rPr lang="en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. Further Reading</a:t>
            </a:r>
            <a:endParaRPr sz="3600"/>
          </a:p>
        </p:txBody>
      </p:sp>
      <p:cxnSp>
        <p:nvCxnSpPr>
          <p:cNvPr id="488" name="Google Shape;488;p77"/>
          <p:cNvCxnSpPr/>
          <p:nvPr/>
        </p:nvCxnSpPr>
        <p:spPr>
          <a:xfrm>
            <a:off x="666750" y="969400"/>
            <a:ext cx="6508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77"/>
          <p:cNvSpPr txBox="1"/>
          <p:nvPr/>
        </p:nvSpPr>
        <p:spPr>
          <a:xfrm>
            <a:off x="692100" y="1140375"/>
            <a:ext cx="8210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❏"/>
            </a:pPr>
            <a:r>
              <a:rPr lang="en" sz="17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https://shiny.posit.co/</a:t>
            </a: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❏"/>
            </a:pPr>
            <a:r>
              <a:rPr lang="en" sz="17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4"/>
              </a:rPr>
              <a:t>https://mastering-shiny.org/</a:t>
            </a: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❏"/>
            </a:pPr>
            <a:r>
              <a:rPr lang="en" sz="17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5"/>
              </a:rPr>
              <a:t>https://shiny.posit.co/r/articles/</a:t>
            </a: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❏"/>
            </a:pPr>
            <a:r>
              <a:rPr lang="en" sz="17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6"/>
              </a:rPr>
              <a:t>https://shiny.posit.co/r/gallery/</a:t>
            </a: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❏"/>
            </a:pPr>
            <a:r>
              <a:rPr lang="en" sz="17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7"/>
              </a:rPr>
              <a:t>https://www.appsilon.com/blog</a:t>
            </a: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90" name="Google Shape;490;p77"/>
          <p:cNvSpPr txBox="1"/>
          <p:nvPr/>
        </p:nvSpPr>
        <p:spPr>
          <a:xfrm>
            <a:off x="532800" y="4569375"/>
            <a:ext cx="3117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8"/>
          <p:cNvSpPr txBox="1"/>
          <p:nvPr>
            <p:ph type="title"/>
          </p:nvPr>
        </p:nvSpPr>
        <p:spPr>
          <a:xfrm>
            <a:off x="842050" y="1895400"/>
            <a:ext cx="65988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10</a:t>
            </a:r>
            <a:r>
              <a:rPr lang="en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. Q &amp; A</a:t>
            </a:r>
            <a:br>
              <a:rPr lang="en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</a:br>
            <a:endParaRPr sz="2700"/>
          </a:p>
        </p:txBody>
      </p:sp>
      <p:sp>
        <p:nvSpPr>
          <p:cNvPr id="496" name="Google Shape;496;p78"/>
          <p:cNvSpPr txBox="1"/>
          <p:nvPr/>
        </p:nvSpPr>
        <p:spPr>
          <a:xfrm>
            <a:off x="532800" y="4569375"/>
            <a:ext cx="3117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/>
          <p:nvPr>
            <p:ph type="title"/>
          </p:nvPr>
        </p:nvSpPr>
        <p:spPr>
          <a:xfrm>
            <a:off x="674916" y="289225"/>
            <a:ext cx="65988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408" name="Google Shape;408;p68"/>
          <p:cNvSpPr txBox="1"/>
          <p:nvPr/>
        </p:nvSpPr>
        <p:spPr>
          <a:xfrm>
            <a:off x="794121" y="4298349"/>
            <a:ext cx="16788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8</a:t>
            </a: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Introduction to Shinyapps.io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9" name="Google Shape;409;p68"/>
          <p:cNvSpPr txBox="1"/>
          <p:nvPr/>
        </p:nvSpPr>
        <p:spPr>
          <a:xfrm>
            <a:off x="2633001" y="4298350"/>
            <a:ext cx="11652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9</a:t>
            </a: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Further Reading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0" name="Google Shape;410;p68"/>
          <p:cNvSpPr txBox="1"/>
          <p:nvPr/>
        </p:nvSpPr>
        <p:spPr>
          <a:xfrm>
            <a:off x="4071115" y="4304374"/>
            <a:ext cx="5493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10</a:t>
            </a: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Q&amp;A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1" name="Google Shape;411;p68"/>
          <p:cNvSpPr txBox="1"/>
          <p:nvPr/>
        </p:nvSpPr>
        <p:spPr>
          <a:xfrm>
            <a:off x="798171" y="1553299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INTRODUCTION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12" name="Google Shape;412;p68"/>
          <p:cNvSpPr txBox="1"/>
          <p:nvPr/>
        </p:nvSpPr>
        <p:spPr>
          <a:xfrm>
            <a:off x="794121" y="2379186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Basics of Shiny App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13" name="Google Shape;413;p68"/>
          <p:cNvSpPr txBox="1"/>
          <p:nvPr/>
        </p:nvSpPr>
        <p:spPr>
          <a:xfrm>
            <a:off x="794121" y="3205061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Adding Interactivity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14" name="Google Shape;414;p68"/>
          <p:cNvSpPr txBox="1"/>
          <p:nvPr/>
        </p:nvSpPr>
        <p:spPr>
          <a:xfrm>
            <a:off x="794121" y="4021449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Deploying</a:t>
            </a:r>
            <a:r>
              <a:rPr lang="en" sz="12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and Extending Shiny</a:t>
            </a:r>
            <a:endParaRPr sz="12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15" name="Google Shape;415;p68"/>
          <p:cNvSpPr txBox="1"/>
          <p:nvPr/>
        </p:nvSpPr>
        <p:spPr>
          <a:xfrm>
            <a:off x="794124" y="3486200"/>
            <a:ext cx="11169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6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Input &amp; Output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6" name="Google Shape;416;p68"/>
          <p:cNvSpPr txBox="1"/>
          <p:nvPr/>
        </p:nvSpPr>
        <p:spPr>
          <a:xfrm>
            <a:off x="2091297" y="3477811"/>
            <a:ext cx="14469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7 </a:t>
            </a: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More Examples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7" name="Google Shape;417;p68"/>
          <p:cNvSpPr txBox="1"/>
          <p:nvPr/>
        </p:nvSpPr>
        <p:spPr>
          <a:xfrm>
            <a:off x="794125" y="2657275"/>
            <a:ext cx="15672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3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Shiny app structure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8" name="Google Shape;418;p68"/>
          <p:cNvSpPr txBox="1"/>
          <p:nvPr/>
        </p:nvSpPr>
        <p:spPr>
          <a:xfrm>
            <a:off x="2697397" y="2659636"/>
            <a:ext cx="9966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4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Reactivity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9" name="Google Shape;419;p68"/>
          <p:cNvSpPr txBox="1"/>
          <p:nvPr/>
        </p:nvSpPr>
        <p:spPr>
          <a:xfrm>
            <a:off x="4030074" y="2662650"/>
            <a:ext cx="8460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5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Live Demo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20" name="Google Shape;420;p68"/>
          <p:cNvSpPr txBox="1"/>
          <p:nvPr/>
        </p:nvSpPr>
        <p:spPr>
          <a:xfrm>
            <a:off x="794128" y="1839100"/>
            <a:ext cx="11169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1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What is R Shiny? 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421" name="Google Shape;421;p68"/>
          <p:cNvCxnSpPr/>
          <p:nvPr/>
        </p:nvCxnSpPr>
        <p:spPr>
          <a:xfrm>
            <a:off x="788375" y="1205325"/>
            <a:ext cx="6508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68"/>
          <p:cNvSpPr txBox="1"/>
          <p:nvPr/>
        </p:nvSpPr>
        <p:spPr>
          <a:xfrm>
            <a:off x="2152057" y="1839100"/>
            <a:ext cx="1446900" cy="30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2</a:t>
            </a:r>
            <a:r>
              <a:rPr lang="en" sz="800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Examples of Shiny Apps</a:t>
            </a:r>
            <a:endParaRPr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9"/>
          <p:cNvSpPr txBox="1"/>
          <p:nvPr>
            <p:ph type="title"/>
          </p:nvPr>
        </p:nvSpPr>
        <p:spPr>
          <a:xfrm>
            <a:off x="674925" y="289225"/>
            <a:ext cx="65988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exend SemiBold"/>
              <a:buAutoNum type="arabicPeriod"/>
            </a:pPr>
            <a:r>
              <a:rPr lang="en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What is R Shiny? </a:t>
            </a:r>
            <a:endParaRPr sz="3600"/>
          </a:p>
        </p:txBody>
      </p:sp>
      <p:cxnSp>
        <p:nvCxnSpPr>
          <p:cNvPr id="428" name="Google Shape;428;p69"/>
          <p:cNvCxnSpPr/>
          <p:nvPr/>
        </p:nvCxnSpPr>
        <p:spPr>
          <a:xfrm>
            <a:off x="666750" y="969400"/>
            <a:ext cx="6508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69"/>
          <p:cNvSpPr txBox="1"/>
          <p:nvPr/>
        </p:nvSpPr>
        <p:spPr>
          <a:xfrm>
            <a:off x="692100" y="1140375"/>
            <a:ext cx="8210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-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 package to build interactive web applications in R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-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Provides a simple framework for creating web apps without knowledge of HTML, CSS or JS. *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-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Allows you to interact with data and update outputs accordingly. 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-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Easy to get started for R programmers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-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Useful in creating Dashboards, live data insights and visualization tools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0" name="Google Shape;430;p69"/>
          <p:cNvSpPr txBox="1"/>
          <p:nvPr/>
        </p:nvSpPr>
        <p:spPr>
          <a:xfrm>
            <a:off x="532800" y="4569375"/>
            <a:ext cx="3117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*</a:t>
            </a:r>
            <a:r>
              <a:rPr lang="en"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conditions apply</a:t>
            </a:r>
            <a:endParaRPr sz="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0"/>
          <p:cNvSpPr txBox="1"/>
          <p:nvPr>
            <p:ph type="title"/>
          </p:nvPr>
        </p:nvSpPr>
        <p:spPr>
          <a:xfrm>
            <a:off x="674925" y="289225"/>
            <a:ext cx="65988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2. Examples of Shiny Apps</a:t>
            </a:r>
            <a:endParaRPr sz="3600"/>
          </a:p>
        </p:txBody>
      </p:sp>
      <p:cxnSp>
        <p:nvCxnSpPr>
          <p:cNvPr id="436" name="Google Shape;436;p70"/>
          <p:cNvCxnSpPr/>
          <p:nvPr/>
        </p:nvCxnSpPr>
        <p:spPr>
          <a:xfrm>
            <a:off x="666750" y="969400"/>
            <a:ext cx="6508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70"/>
          <p:cNvSpPr txBox="1"/>
          <p:nvPr/>
        </p:nvSpPr>
        <p:spPr>
          <a:xfrm>
            <a:off x="692100" y="1140375"/>
            <a:ext cx="8210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Ugly ones : 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-"/>
            </a:pPr>
            <a:r>
              <a:rPr lang="en" sz="17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https://shahronak.shinyapps.io/my_shiny_app/</a:t>
            </a: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-"/>
            </a:pPr>
            <a:r>
              <a:rPr lang="en" sz="17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4"/>
              </a:rPr>
              <a:t>https://shahronak.shinyapps.io/packagerevieweR/</a:t>
            </a: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Beautiful ones : 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-"/>
            </a:pPr>
            <a:r>
              <a:rPr lang="en" sz="17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5"/>
              </a:rPr>
              <a:t>https://gisanddata.maps.arcgis.com/apps/dashboards/bda7594740fd40299423467b48e9ecf6</a:t>
            </a: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-"/>
            </a:pPr>
            <a:r>
              <a:rPr lang="en" sz="17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6"/>
              </a:rPr>
              <a:t>https://nrennie.rbind.io/tidytuesday-shiny-app/</a:t>
            </a: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-"/>
            </a:pPr>
            <a:r>
              <a:rPr lang="en" sz="17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7"/>
              </a:rPr>
              <a:t>https://friss.shinyapps.io/shiny-vue-r/</a:t>
            </a: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38" name="Google Shape;438;p70"/>
          <p:cNvSpPr txBox="1"/>
          <p:nvPr/>
        </p:nvSpPr>
        <p:spPr>
          <a:xfrm>
            <a:off x="532800" y="4569375"/>
            <a:ext cx="3117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1"/>
          <p:cNvSpPr txBox="1"/>
          <p:nvPr>
            <p:ph type="title"/>
          </p:nvPr>
        </p:nvSpPr>
        <p:spPr>
          <a:xfrm>
            <a:off x="674925" y="289225"/>
            <a:ext cx="65988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3</a:t>
            </a:r>
            <a:r>
              <a:rPr lang="en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. Shiny App Structure</a:t>
            </a:r>
            <a:endParaRPr sz="3600"/>
          </a:p>
        </p:txBody>
      </p:sp>
      <p:cxnSp>
        <p:nvCxnSpPr>
          <p:cNvPr id="444" name="Google Shape;444;p71"/>
          <p:cNvCxnSpPr/>
          <p:nvPr/>
        </p:nvCxnSpPr>
        <p:spPr>
          <a:xfrm>
            <a:off x="666750" y="969400"/>
            <a:ext cx="6508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71"/>
          <p:cNvSpPr txBox="1"/>
          <p:nvPr/>
        </p:nvSpPr>
        <p:spPr>
          <a:xfrm>
            <a:off x="692100" y="1140375"/>
            <a:ext cx="8210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Single File approach</a:t>
            </a: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: Use app.R as single file for the app.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Separate Files : Separate file for frontend (ui.R) and backend (server.R)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Golem : Framework from ThinkR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Rhino : Framework from Appsilon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Shiny app as a package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6" name="Google Shape;446;p71"/>
          <p:cNvSpPr txBox="1"/>
          <p:nvPr/>
        </p:nvSpPr>
        <p:spPr>
          <a:xfrm>
            <a:off x="532800" y="4569375"/>
            <a:ext cx="3117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2"/>
          <p:cNvSpPr txBox="1"/>
          <p:nvPr>
            <p:ph type="title"/>
          </p:nvPr>
        </p:nvSpPr>
        <p:spPr>
          <a:xfrm>
            <a:off x="674925" y="289225"/>
            <a:ext cx="65988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4</a:t>
            </a:r>
            <a:r>
              <a:rPr lang="en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. Reactivity</a:t>
            </a:r>
            <a:endParaRPr sz="3600"/>
          </a:p>
        </p:txBody>
      </p:sp>
      <p:cxnSp>
        <p:nvCxnSpPr>
          <p:cNvPr id="452" name="Google Shape;452;p72"/>
          <p:cNvCxnSpPr/>
          <p:nvPr/>
        </p:nvCxnSpPr>
        <p:spPr>
          <a:xfrm>
            <a:off x="666750" y="969400"/>
            <a:ext cx="6508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72"/>
          <p:cNvSpPr txBox="1"/>
          <p:nvPr/>
        </p:nvSpPr>
        <p:spPr>
          <a:xfrm>
            <a:off x="692100" y="1140375"/>
            <a:ext cx="8210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Shiny’s reactivity is what makes app dynamic.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Reactive Inputs : User provided values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Example : Textbox, Drop Down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Reactive Expressions : Automatically recalculate when input changes. 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Example : Calculate data based on country selection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Observers : Used for actions that don’t return a value. 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Eg - Saving a file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Reactive Outputs : Update outputs based on input change. 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Eg - Update plot based on dropdown change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4" name="Google Shape;454;p72"/>
          <p:cNvSpPr txBox="1"/>
          <p:nvPr/>
        </p:nvSpPr>
        <p:spPr>
          <a:xfrm>
            <a:off x="532800" y="4569375"/>
            <a:ext cx="3117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3"/>
          <p:cNvSpPr txBox="1"/>
          <p:nvPr>
            <p:ph type="title"/>
          </p:nvPr>
        </p:nvSpPr>
        <p:spPr>
          <a:xfrm>
            <a:off x="842050" y="1895400"/>
            <a:ext cx="65988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5</a:t>
            </a:r>
            <a:r>
              <a:rPr lang="en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. Live Demo</a:t>
            </a:r>
            <a:br>
              <a:rPr lang="en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</a:br>
            <a:r>
              <a:rPr lang="en" sz="27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Simple App</a:t>
            </a:r>
            <a:endParaRPr sz="2700"/>
          </a:p>
        </p:txBody>
      </p:sp>
      <p:sp>
        <p:nvSpPr>
          <p:cNvPr id="460" name="Google Shape;460;p73"/>
          <p:cNvSpPr txBox="1"/>
          <p:nvPr/>
        </p:nvSpPr>
        <p:spPr>
          <a:xfrm>
            <a:off x="532800" y="4569375"/>
            <a:ext cx="3117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4"/>
          <p:cNvSpPr txBox="1"/>
          <p:nvPr>
            <p:ph type="title"/>
          </p:nvPr>
        </p:nvSpPr>
        <p:spPr>
          <a:xfrm>
            <a:off x="674925" y="289225"/>
            <a:ext cx="83877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6</a:t>
            </a:r>
            <a:r>
              <a:rPr lang="en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. *Output &amp; render* functions</a:t>
            </a:r>
            <a:endParaRPr sz="3600"/>
          </a:p>
        </p:txBody>
      </p:sp>
      <p:cxnSp>
        <p:nvCxnSpPr>
          <p:cNvPr id="466" name="Google Shape;466;p74"/>
          <p:cNvCxnSpPr/>
          <p:nvPr/>
        </p:nvCxnSpPr>
        <p:spPr>
          <a:xfrm>
            <a:off x="666750" y="969400"/>
            <a:ext cx="6508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74"/>
          <p:cNvSpPr txBox="1"/>
          <p:nvPr/>
        </p:nvSpPr>
        <p:spPr>
          <a:xfrm>
            <a:off x="692100" y="1140375"/>
            <a:ext cx="8210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textOutput &amp; renderText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plotOutput &amp; renderPlot</a:t>
            </a:r>
            <a:b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❏"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tableOutput &amp; renderTable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8" name="Google Shape;468;p74"/>
          <p:cNvSpPr txBox="1"/>
          <p:nvPr/>
        </p:nvSpPr>
        <p:spPr>
          <a:xfrm>
            <a:off x="532800" y="4569375"/>
            <a:ext cx="3117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5"/>
          <p:cNvSpPr txBox="1"/>
          <p:nvPr>
            <p:ph type="title"/>
          </p:nvPr>
        </p:nvSpPr>
        <p:spPr>
          <a:xfrm>
            <a:off x="842050" y="1895400"/>
            <a:ext cx="6598800" cy="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7</a:t>
            </a:r>
            <a:r>
              <a:rPr lang="en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. More Examples</a:t>
            </a:r>
            <a:br>
              <a:rPr lang="en" sz="36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</a:br>
            <a:endParaRPr sz="2700"/>
          </a:p>
        </p:txBody>
      </p:sp>
      <p:sp>
        <p:nvSpPr>
          <p:cNvPr id="474" name="Google Shape;474;p75"/>
          <p:cNvSpPr txBox="1"/>
          <p:nvPr/>
        </p:nvSpPr>
        <p:spPr>
          <a:xfrm>
            <a:off x="532800" y="4569375"/>
            <a:ext cx="31170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duct Roadmap">
  <a:themeElements>
    <a:clrScheme name="Simple Light">
      <a:dk1>
        <a:srgbClr val="D32600"/>
      </a:dk1>
      <a:lt1>
        <a:srgbClr val="000000"/>
      </a:lt1>
      <a:dk2>
        <a:srgbClr val="FFFFFF"/>
      </a:dk2>
      <a:lt2>
        <a:srgbClr val="E57360"/>
      </a:lt2>
      <a:accent1>
        <a:srgbClr val="666666"/>
      </a:accent1>
      <a:accent2>
        <a:srgbClr val="B7B7B7"/>
      </a:accent2>
      <a:accent3>
        <a:srgbClr val="EFEFEF"/>
      </a:accent3>
      <a:accent4>
        <a:srgbClr val="F9EDE5"/>
      </a:accent4>
      <a:accent5>
        <a:srgbClr val="F3F3F3"/>
      </a:accent5>
      <a:accent6>
        <a:srgbClr val="F7F7F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