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51974C-9452-4C4B-8BA1-9CFD74EA2CFE}" type="datetimeFigureOut">
              <a:rPr lang="en-GB" smtClean="0"/>
              <a:t>08/10/2025</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17F5ECEE-32A5-4B47-A68E-C880ACA0C566}" type="slidenum">
              <a:rPr lang="en-GB" smtClean="0"/>
              <a:t>‹#›</a:t>
            </a:fld>
            <a:endParaRPr lang="en-GB"/>
          </a:p>
        </p:txBody>
      </p:sp>
    </p:spTree>
    <p:extLst>
      <p:ext uri="{BB962C8B-B14F-4D97-AF65-F5344CB8AC3E}">
        <p14:creationId xmlns:p14="http://schemas.microsoft.com/office/powerpoint/2010/main" val="643636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B51974C-9452-4C4B-8BA1-9CFD74EA2CFE}" type="datetimeFigureOut">
              <a:rPr lang="en-GB" smtClean="0"/>
              <a:t>08/10/2025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F5ECEE-32A5-4B47-A68E-C880ACA0C566}" type="slidenum">
              <a:rPr lang="en-GB" smtClean="0"/>
              <a:t>‹#›</a:t>
            </a:fld>
            <a:endParaRPr lang="en-GB"/>
          </a:p>
        </p:txBody>
      </p:sp>
    </p:spTree>
    <p:extLst>
      <p:ext uri="{BB962C8B-B14F-4D97-AF65-F5344CB8AC3E}">
        <p14:creationId xmlns:p14="http://schemas.microsoft.com/office/powerpoint/2010/main" val="1484184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51974C-9452-4C4B-8BA1-9CFD74EA2CFE}" type="datetimeFigureOut">
              <a:rPr lang="en-GB" smtClean="0"/>
              <a:t>08/10/2025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F5ECEE-32A5-4B47-A68E-C880ACA0C566}" type="slidenum">
              <a:rPr lang="en-GB" smtClean="0"/>
              <a:t>‹#›</a:t>
            </a:fld>
            <a:endParaRPr lang="en-GB"/>
          </a:p>
        </p:txBody>
      </p:sp>
    </p:spTree>
    <p:extLst>
      <p:ext uri="{BB962C8B-B14F-4D97-AF65-F5344CB8AC3E}">
        <p14:creationId xmlns:p14="http://schemas.microsoft.com/office/powerpoint/2010/main" val="1507857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51974C-9452-4C4B-8BA1-9CFD74EA2CFE}" type="datetimeFigureOut">
              <a:rPr lang="en-GB" smtClean="0"/>
              <a:t>08/10/2025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F5ECEE-32A5-4B47-A68E-C880ACA0C566}" type="slidenum">
              <a:rPr lang="en-GB" smtClean="0"/>
              <a:t>‹#›</a:t>
            </a:fld>
            <a:endParaRPr lang="en-GB"/>
          </a:p>
        </p:txBody>
      </p:sp>
    </p:spTree>
    <p:extLst>
      <p:ext uri="{BB962C8B-B14F-4D97-AF65-F5344CB8AC3E}">
        <p14:creationId xmlns:p14="http://schemas.microsoft.com/office/powerpoint/2010/main" val="924869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51974C-9452-4C4B-8BA1-9CFD74EA2CFE}" type="datetimeFigureOut">
              <a:rPr lang="en-GB" smtClean="0"/>
              <a:t>08/10/2025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F5ECEE-32A5-4B47-A68E-C880ACA0C566}" type="slidenum">
              <a:rPr lang="en-GB" smtClean="0"/>
              <a:t>‹#›</a:t>
            </a:fld>
            <a:endParaRPr lang="en-GB"/>
          </a:p>
        </p:txBody>
      </p:sp>
    </p:spTree>
    <p:extLst>
      <p:ext uri="{BB962C8B-B14F-4D97-AF65-F5344CB8AC3E}">
        <p14:creationId xmlns:p14="http://schemas.microsoft.com/office/powerpoint/2010/main" val="1763367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51974C-9452-4C4B-8BA1-9CFD74EA2CFE}" type="datetimeFigureOut">
              <a:rPr lang="en-GB" smtClean="0"/>
              <a:t>08/10/2025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F5ECEE-32A5-4B47-A68E-C880ACA0C566}" type="slidenum">
              <a:rPr lang="en-GB" smtClean="0"/>
              <a:t>‹#›</a:t>
            </a:fld>
            <a:endParaRPr lang="en-GB"/>
          </a:p>
        </p:txBody>
      </p:sp>
    </p:spTree>
    <p:extLst>
      <p:ext uri="{BB962C8B-B14F-4D97-AF65-F5344CB8AC3E}">
        <p14:creationId xmlns:p14="http://schemas.microsoft.com/office/powerpoint/2010/main" val="4180606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51974C-9452-4C4B-8BA1-9CFD74EA2CFE}" type="datetimeFigureOut">
              <a:rPr lang="en-GB" smtClean="0"/>
              <a:t>08/10/2025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F5ECEE-32A5-4B47-A68E-C880ACA0C566}" type="slidenum">
              <a:rPr lang="en-GB" smtClean="0"/>
              <a:t>‹#›</a:t>
            </a:fld>
            <a:endParaRPr lang="en-GB"/>
          </a:p>
        </p:txBody>
      </p:sp>
    </p:spTree>
    <p:extLst>
      <p:ext uri="{BB962C8B-B14F-4D97-AF65-F5344CB8AC3E}">
        <p14:creationId xmlns:p14="http://schemas.microsoft.com/office/powerpoint/2010/main" val="3478407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51974C-9452-4C4B-8BA1-9CFD74EA2CFE}" type="datetimeFigureOut">
              <a:rPr lang="en-GB" smtClean="0"/>
              <a:t>08/10/2025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F5ECEE-32A5-4B47-A68E-C880ACA0C566}" type="slidenum">
              <a:rPr lang="en-GB" smtClean="0"/>
              <a:t>‹#›</a:t>
            </a:fld>
            <a:endParaRPr lang="en-GB"/>
          </a:p>
        </p:txBody>
      </p:sp>
    </p:spTree>
    <p:extLst>
      <p:ext uri="{BB962C8B-B14F-4D97-AF65-F5344CB8AC3E}">
        <p14:creationId xmlns:p14="http://schemas.microsoft.com/office/powerpoint/2010/main" val="859440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51974C-9452-4C4B-8BA1-9CFD74EA2CFE}" type="datetimeFigureOut">
              <a:rPr lang="en-GB" smtClean="0"/>
              <a:t>08/10/2025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F5ECEE-32A5-4B47-A68E-C880ACA0C566}" type="slidenum">
              <a:rPr lang="en-GB" smtClean="0"/>
              <a:t>‹#›</a:t>
            </a:fld>
            <a:endParaRPr lang="en-GB"/>
          </a:p>
        </p:txBody>
      </p:sp>
    </p:spTree>
    <p:extLst>
      <p:ext uri="{BB962C8B-B14F-4D97-AF65-F5344CB8AC3E}">
        <p14:creationId xmlns:p14="http://schemas.microsoft.com/office/powerpoint/2010/main" val="3761650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51974C-9452-4C4B-8BA1-9CFD74EA2CFE}" type="datetimeFigureOut">
              <a:rPr lang="en-GB" smtClean="0"/>
              <a:t>08/10/2025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17F5ECEE-32A5-4B47-A68E-C880ACA0C566}" type="slidenum">
              <a:rPr lang="en-GB" smtClean="0"/>
              <a:t>‹#›</a:t>
            </a:fld>
            <a:endParaRPr lang="en-GB"/>
          </a:p>
        </p:txBody>
      </p:sp>
    </p:spTree>
    <p:extLst>
      <p:ext uri="{BB962C8B-B14F-4D97-AF65-F5344CB8AC3E}">
        <p14:creationId xmlns:p14="http://schemas.microsoft.com/office/powerpoint/2010/main" val="4079794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51974C-9452-4C4B-8BA1-9CFD74EA2CFE}" type="datetimeFigureOut">
              <a:rPr lang="en-GB" smtClean="0"/>
              <a:t>08/10/2025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F5ECEE-32A5-4B47-A68E-C880ACA0C566}" type="slidenum">
              <a:rPr lang="en-GB" smtClean="0"/>
              <a:t>‹#›</a:t>
            </a:fld>
            <a:endParaRPr lang="en-GB"/>
          </a:p>
        </p:txBody>
      </p:sp>
    </p:spTree>
    <p:extLst>
      <p:ext uri="{BB962C8B-B14F-4D97-AF65-F5344CB8AC3E}">
        <p14:creationId xmlns:p14="http://schemas.microsoft.com/office/powerpoint/2010/main" val="204157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51974C-9452-4C4B-8BA1-9CFD74EA2CFE}" type="datetimeFigureOut">
              <a:rPr lang="en-GB" smtClean="0"/>
              <a:t>08/10/2025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F5ECEE-32A5-4B47-A68E-C880ACA0C566}" type="slidenum">
              <a:rPr lang="en-GB" smtClean="0"/>
              <a:t>‹#›</a:t>
            </a:fld>
            <a:endParaRPr lang="en-GB"/>
          </a:p>
        </p:txBody>
      </p:sp>
    </p:spTree>
    <p:extLst>
      <p:ext uri="{BB962C8B-B14F-4D97-AF65-F5344CB8AC3E}">
        <p14:creationId xmlns:p14="http://schemas.microsoft.com/office/powerpoint/2010/main" val="1665486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51974C-9452-4C4B-8BA1-9CFD74EA2CFE}" type="datetimeFigureOut">
              <a:rPr lang="en-GB" smtClean="0"/>
              <a:t>08/10/2025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7F5ECEE-32A5-4B47-A68E-C880ACA0C566}" type="slidenum">
              <a:rPr lang="en-GB" smtClean="0"/>
              <a:t>‹#›</a:t>
            </a:fld>
            <a:endParaRPr lang="en-GB"/>
          </a:p>
        </p:txBody>
      </p:sp>
    </p:spTree>
    <p:extLst>
      <p:ext uri="{BB962C8B-B14F-4D97-AF65-F5344CB8AC3E}">
        <p14:creationId xmlns:p14="http://schemas.microsoft.com/office/powerpoint/2010/main" val="3536843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51974C-9452-4C4B-8BA1-9CFD74EA2CFE}" type="datetimeFigureOut">
              <a:rPr lang="en-GB" smtClean="0"/>
              <a:t>08/10/2025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7F5ECEE-32A5-4B47-A68E-C880ACA0C566}" type="slidenum">
              <a:rPr lang="en-GB" smtClean="0"/>
              <a:t>‹#›</a:t>
            </a:fld>
            <a:endParaRPr lang="en-GB"/>
          </a:p>
        </p:txBody>
      </p:sp>
    </p:spTree>
    <p:extLst>
      <p:ext uri="{BB962C8B-B14F-4D97-AF65-F5344CB8AC3E}">
        <p14:creationId xmlns:p14="http://schemas.microsoft.com/office/powerpoint/2010/main" val="133108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51974C-9452-4C4B-8BA1-9CFD74EA2CFE}" type="datetimeFigureOut">
              <a:rPr lang="en-GB" smtClean="0"/>
              <a:t>08/10/2025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7F5ECEE-32A5-4B47-A68E-C880ACA0C566}" type="slidenum">
              <a:rPr lang="en-GB" smtClean="0"/>
              <a:t>‹#›</a:t>
            </a:fld>
            <a:endParaRPr lang="en-GB"/>
          </a:p>
        </p:txBody>
      </p:sp>
    </p:spTree>
    <p:extLst>
      <p:ext uri="{BB962C8B-B14F-4D97-AF65-F5344CB8AC3E}">
        <p14:creationId xmlns:p14="http://schemas.microsoft.com/office/powerpoint/2010/main" val="341967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B51974C-9452-4C4B-8BA1-9CFD74EA2CFE}" type="datetimeFigureOut">
              <a:rPr lang="en-GB" smtClean="0"/>
              <a:t>08/10/2025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F5ECEE-32A5-4B47-A68E-C880ACA0C566}" type="slidenum">
              <a:rPr lang="en-GB" smtClean="0"/>
              <a:t>‹#›</a:t>
            </a:fld>
            <a:endParaRPr lang="en-GB"/>
          </a:p>
        </p:txBody>
      </p:sp>
    </p:spTree>
    <p:extLst>
      <p:ext uri="{BB962C8B-B14F-4D97-AF65-F5344CB8AC3E}">
        <p14:creationId xmlns:p14="http://schemas.microsoft.com/office/powerpoint/2010/main" val="352473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B51974C-9452-4C4B-8BA1-9CFD74EA2CFE}" type="datetimeFigureOut">
              <a:rPr lang="en-GB" smtClean="0"/>
              <a:t>08/10/2025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F5ECEE-32A5-4B47-A68E-C880ACA0C566}" type="slidenum">
              <a:rPr lang="en-GB" smtClean="0"/>
              <a:t>‹#›</a:t>
            </a:fld>
            <a:endParaRPr lang="en-GB"/>
          </a:p>
        </p:txBody>
      </p:sp>
    </p:spTree>
    <p:extLst>
      <p:ext uri="{BB962C8B-B14F-4D97-AF65-F5344CB8AC3E}">
        <p14:creationId xmlns:p14="http://schemas.microsoft.com/office/powerpoint/2010/main" val="383231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B51974C-9452-4C4B-8BA1-9CFD74EA2CFE}" type="datetimeFigureOut">
              <a:rPr lang="en-GB" smtClean="0"/>
              <a:t>08/10/2025</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F5ECEE-32A5-4B47-A68E-C880ACA0C566}" type="slidenum">
              <a:rPr lang="en-GB" smtClean="0"/>
              <a:t>‹#›</a:t>
            </a:fld>
            <a:endParaRPr lang="en-GB"/>
          </a:p>
        </p:txBody>
      </p:sp>
    </p:spTree>
    <p:extLst>
      <p:ext uri="{BB962C8B-B14F-4D97-AF65-F5344CB8AC3E}">
        <p14:creationId xmlns:p14="http://schemas.microsoft.com/office/powerpoint/2010/main" val="275547729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9280" y="518160"/>
            <a:ext cx="7213600" cy="400110"/>
          </a:xfrm>
          <a:prstGeom prst="rect">
            <a:avLst/>
          </a:prstGeom>
          <a:noFill/>
        </p:spPr>
        <p:txBody>
          <a:bodyPr wrap="square" rtlCol="0">
            <a:spAutoFit/>
          </a:bodyPr>
          <a:lstStyle/>
          <a:p>
            <a:pPr algn="ctr"/>
            <a:r>
              <a:rPr lang="en-GB" sz="2000" b="1" dirty="0" smtClean="0">
                <a:latin typeface="Arial Black" panose="020B0A04020102020204" pitchFamily="34" charset="0"/>
              </a:rPr>
              <a:t>Comsat University Islamabad , Lahore Campus</a:t>
            </a:r>
            <a:endParaRPr lang="en-GB" sz="2000" b="1" dirty="0">
              <a:latin typeface="Arial Black" panose="020B0A04020102020204" pitchFamily="34" charset="0"/>
            </a:endParaRPr>
          </a:p>
        </p:txBody>
      </p:sp>
      <p:sp>
        <p:nvSpPr>
          <p:cNvPr id="3" name="TextBox 2"/>
          <p:cNvSpPr txBox="1"/>
          <p:nvPr/>
        </p:nvSpPr>
        <p:spPr>
          <a:xfrm>
            <a:off x="2153920" y="3023810"/>
            <a:ext cx="2926080" cy="369332"/>
          </a:xfrm>
          <a:prstGeom prst="rect">
            <a:avLst/>
          </a:prstGeom>
          <a:noFill/>
        </p:spPr>
        <p:txBody>
          <a:bodyPr wrap="square" rtlCol="0">
            <a:spAutoFit/>
          </a:bodyPr>
          <a:lstStyle/>
          <a:p>
            <a:r>
              <a:rPr lang="en-GB" b="1" u="sng" dirty="0" smtClean="0">
                <a:latin typeface="Arial Black" panose="020B0A04020102020204" pitchFamily="34" charset="0"/>
              </a:rPr>
              <a:t>Course Tittle           </a:t>
            </a:r>
            <a:endParaRPr lang="en-GB" b="1" u="sng" dirty="0">
              <a:latin typeface="Arial Black" panose="020B0A04020102020204" pitchFamily="34" charset="0"/>
            </a:endParaRPr>
          </a:p>
        </p:txBody>
      </p:sp>
      <p:sp>
        <p:nvSpPr>
          <p:cNvPr id="4" name="TextBox 3"/>
          <p:cNvSpPr txBox="1"/>
          <p:nvPr/>
        </p:nvSpPr>
        <p:spPr>
          <a:xfrm>
            <a:off x="2123440" y="3310374"/>
            <a:ext cx="2885440" cy="369332"/>
          </a:xfrm>
          <a:prstGeom prst="rect">
            <a:avLst/>
          </a:prstGeom>
          <a:noFill/>
        </p:spPr>
        <p:txBody>
          <a:bodyPr wrap="square" rtlCol="0">
            <a:spAutoFit/>
          </a:bodyPr>
          <a:lstStyle/>
          <a:p>
            <a:r>
              <a:rPr lang="en-GB" b="1" u="sng" dirty="0" smtClean="0">
                <a:latin typeface="Arial Black" panose="020B0A04020102020204" pitchFamily="34" charset="0"/>
              </a:rPr>
              <a:t>Assignment              </a:t>
            </a:r>
            <a:endParaRPr lang="en-GB" b="1" u="sng" dirty="0">
              <a:latin typeface="Arial Black" panose="020B0A04020102020204" pitchFamily="34" charset="0"/>
            </a:endParaRPr>
          </a:p>
        </p:txBody>
      </p:sp>
      <p:sp>
        <p:nvSpPr>
          <p:cNvPr id="5" name="TextBox 4"/>
          <p:cNvSpPr txBox="1"/>
          <p:nvPr/>
        </p:nvSpPr>
        <p:spPr>
          <a:xfrm>
            <a:off x="2113280" y="3590686"/>
            <a:ext cx="3078480" cy="369332"/>
          </a:xfrm>
          <a:prstGeom prst="rect">
            <a:avLst/>
          </a:prstGeom>
          <a:noFill/>
        </p:spPr>
        <p:txBody>
          <a:bodyPr wrap="square" rtlCol="0">
            <a:spAutoFit/>
          </a:bodyPr>
          <a:lstStyle/>
          <a:p>
            <a:r>
              <a:rPr lang="en-GB" b="1" u="sng" dirty="0" smtClean="0">
                <a:latin typeface="Arial Black" panose="020B0A04020102020204" pitchFamily="34" charset="0"/>
              </a:rPr>
              <a:t> Topic                        </a:t>
            </a:r>
            <a:endParaRPr lang="en-GB" b="1" u="sng" dirty="0">
              <a:latin typeface="Arial Black" panose="020B0A04020102020204" pitchFamily="34" charset="0"/>
            </a:endParaRPr>
          </a:p>
        </p:txBody>
      </p:sp>
      <p:sp>
        <p:nvSpPr>
          <p:cNvPr id="6" name="TextBox 5"/>
          <p:cNvSpPr txBox="1"/>
          <p:nvPr/>
        </p:nvSpPr>
        <p:spPr>
          <a:xfrm>
            <a:off x="2098040" y="3908028"/>
            <a:ext cx="2910840" cy="369332"/>
          </a:xfrm>
          <a:prstGeom prst="rect">
            <a:avLst/>
          </a:prstGeom>
          <a:noFill/>
        </p:spPr>
        <p:txBody>
          <a:bodyPr wrap="square" rtlCol="0">
            <a:spAutoFit/>
          </a:bodyPr>
          <a:lstStyle/>
          <a:p>
            <a:r>
              <a:rPr lang="en-GB" b="1" u="sng" dirty="0" smtClean="0">
                <a:latin typeface="Arial Black" panose="020B0A04020102020204" pitchFamily="34" charset="0"/>
              </a:rPr>
              <a:t> Submitted by           </a:t>
            </a:r>
            <a:endParaRPr lang="en-GB" b="1" u="sng" dirty="0">
              <a:latin typeface="Arial Black" panose="020B0A04020102020204" pitchFamily="34" charset="0"/>
            </a:endParaRPr>
          </a:p>
        </p:txBody>
      </p:sp>
      <p:sp>
        <p:nvSpPr>
          <p:cNvPr id="7" name="TextBox 6"/>
          <p:cNvSpPr txBox="1"/>
          <p:nvPr/>
        </p:nvSpPr>
        <p:spPr>
          <a:xfrm>
            <a:off x="2105660" y="4172226"/>
            <a:ext cx="2903220" cy="369332"/>
          </a:xfrm>
          <a:prstGeom prst="rect">
            <a:avLst/>
          </a:prstGeom>
          <a:noFill/>
        </p:spPr>
        <p:txBody>
          <a:bodyPr wrap="square" rtlCol="0">
            <a:spAutoFit/>
          </a:bodyPr>
          <a:lstStyle/>
          <a:p>
            <a:r>
              <a:rPr lang="en-GB" b="1" u="sng" dirty="0" smtClean="0">
                <a:latin typeface="Arial Black" panose="020B0A04020102020204" pitchFamily="34" charset="0"/>
              </a:rPr>
              <a:t> Registration            </a:t>
            </a:r>
            <a:endParaRPr lang="en-GB" b="1" u="sng" dirty="0">
              <a:latin typeface="Arial Black" panose="020B0A04020102020204" pitchFamily="34" charset="0"/>
            </a:endParaRPr>
          </a:p>
        </p:txBody>
      </p:sp>
      <p:sp>
        <p:nvSpPr>
          <p:cNvPr id="8" name="TextBox 7"/>
          <p:cNvSpPr txBox="1"/>
          <p:nvPr/>
        </p:nvSpPr>
        <p:spPr>
          <a:xfrm>
            <a:off x="2118360" y="4488338"/>
            <a:ext cx="3073400" cy="369332"/>
          </a:xfrm>
          <a:prstGeom prst="rect">
            <a:avLst/>
          </a:prstGeom>
          <a:noFill/>
        </p:spPr>
        <p:txBody>
          <a:bodyPr wrap="square" rtlCol="0">
            <a:spAutoFit/>
          </a:bodyPr>
          <a:lstStyle/>
          <a:p>
            <a:r>
              <a:rPr lang="en-GB" b="1" u="sng" dirty="0" smtClean="0">
                <a:latin typeface="Arial Black" panose="020B0A04020102020204" pitchFamily="34" charset="0"/>
              </a:rPr>
              <a:t>Section                    </a:t>
            </a:r>
            <a:endParaRPr lang="en-GB" b="1" u="sng" dirty="0">
              <a:latin typeface="Arial Black" panose="020B0A04020102020204" pitchFamily="34" charset="0"/>
            </a:endParaRPr>
          </a:p>
        </p:txBody>
      </p:sp>
      <p:sp>
        <p:nvSpPr>
          <p:cNvPr id="9" name="TextBox 8"/>
          <p:cNvSpPr txBox="1"/>
          <p:nvPr/>
        </p:nvSpPr>
        <p:spPr>
          <a:xfrm>
            <a:off x="2115820" y="4789566"/>
            <a:ext cx="2893060" cy="369332"/>
          </a:xfrm>
          <a:prstGeom prst="rect">
            <a:avLst/>
          </a:prstGeom>
          <a:noFill/>
        </p:spPr>
        <p:txBody>
          <a:bodyPr wrap="square" rtlCol="0">
            <a:spAutoFit/>
          </a:bodyPr>
          <a:lstStyle/>
          <a:p>
            <a:r>
              <a:rPr lang="en-GB" b="1" u="sng" dirty="0" smtClean="0">
                <a:latin typeface="Arial Black" panose="020B0A04020102020204" pitchFamily="34" charset="0"/>
              </a:rPr>
              <a:t> Submitted to           </a:t>
            </a:r>
            <a:endParaRPr lang="en-GB" b="1" u="sng" dirty="0">
              <a:latin typeface="Arial Black" panose="020B0A04020102020204" pitchFamily="34" charset="0"/>
            </a:endParaRPr>
          </a:p>
        </p:txBody>
      </p:sp>
      <p:sp>
        <p:nvSpPr>
          <p:cNvPr id="10" name="TextBox 9"/>
          <p:cNvSpPr txBox="1"/>
          <p:nvPr/>
        </p:nvSpPr>
        <p:spPr>
          <a:xfrm>
            <a:off x="2125980" y="5085992"/>
            <a:ext cx="3136900" cy="369332"/>
          </a:xfrm>
          <a:prstGeom prst="rect">
            <a:avLst/>
          </a:prstGeom>
          <a:noFill/>
        </p:spPr>
        <p:txBody>
          <a:bodyPr wrap="square" rtlCol="0">
            <a:spAutoFit/>
          </a:bodyPr>
          <a:lstStyle/>
          <a:p>
            <a:r>
              <a:rPr lang="en-GB" b="1" u="sng" dirty="0" smtClean="0">
                <a:latin typeface="Arial Black" panose="020B0A04020102020204" pitchFamily="34" charset="0"/>
              </a:rPr>
              <a:t> Date of submission </a:t>
            </a:r>
            <a:endParaRPr lang="en-GB" b="1" u="sng" dirty="0">
              <a:latin typeface="Arial Black" panose="020B0A04020102020204" pitchFamily="34" charset="0"/>
            </a:endParaRPr>
          </a:p>
        </p:txBody>
      </p:sp>
      <p:sp>
        <p:nvSpPr>
          <p:cNvPr id="13" name="TextBox 12"/>
          <p:cNvSpPr txBox="1"/>
          <p:nvPr/>
        </p:nvSpPr>
        <p:spPr>
          <a:xfrm>
            <a:off x="5069840" y="3031886"/>
            <a:ext cx="4724400" cy="369332"/>
          </a:xfrm>
          <a:prstGeom prst="rect">
            <a:avLst/>
          </a:prstGeom>
          <a:noFill/>
        </p:spPr>
        <p:txBody>
          <a:bodyPr wrap="square" rtlCol="0">
            <a:spAutoFit/>
          </a:bodyPr>
          <a:lstStyle/>
          <a:p>
            <a:r>
              <a:rPr lang="en-GB" dirty="0" smtClean="0"/>
              <a:t>: Information and communication technology</a:t>
            </a:r>
            <a:endParaRPr lang="en-GB" dirty="0"/>
          </a:p>
        </p:txBody>
      </p:sp>
      <p:sp>
        <p:nvSpPr>
          <p:cNvPr id="14" name="TextBox 13"/>
          <p:cNvSpPr txBox="1"/>
          <p:nvPr/>
        </p:nvSpPr>
        <p:spPr>
          <a:xfrm>
            <a:off x="5069840" y="3330694"/>
            <a:ext cx="4724400" cy="369332"/>
          </a:xfrm>
          <a:prstGeom prst="rect">
            <a:avLst/>
          </a:prstGeom>
          <a:noFill/>
        </p:spPr>
        <p:txBody>
          <a:bodyPr wrap="square" rtlCol="0">
            <a:spAutoFit/>
          </a:bodyPr>
          <a:lstStyle/>
          <a:p>
            <a:r>
              <a:rPr lang="en-GB" dirty="0" smtClean="0"/>
              <a:t>: 02</a:t>
            </a:r>
          </a:p>
        </p:txBody>
      </p:sp>
      <p:sp>
        <p:nvSpPr>
          <p:cNvPr id="15" name="TextBox 14"/>
          <p:cNvSpPr txBox="1"/>
          <p:nvPr/>
        </p:nvSpPr>
        <p:spPr>
          <a:xfrm>
            <a:off x="5080000" y="3599022"/>
            <a:ext cx="4724400" cy="369332"/>
          </a:xfrm>
          <a:prstGeom prst="rect">
            <a:avLst/>
          </a:prstGeom>
          <a:noFill/>
        </p:spPr>
        <p:txBody>
          <a:bodyPr wrap="square" rtlCol="0">
            <a:spAutoFit/>
          </a:bodyPr>
          <a:lstStyle/>
          <a:p>
            <a:r>
              <a:rPr lang="en-GB" dirty="0" smtClean="0"/>
              <a:t>: Introduction to ICT </a:t>
            </a:r>
          </a:p>
        </p:txBody>
      </p:sp>
      <p:sp>
        <p:nvSpPr>
          <p:cNvPr id="16" name="TextBox 15"/>
          <p:cNvSpPr txBox="1"/>
          <p:nvPr/>
        </p:nvSpPr>
        <p:spPr>
          <a:xfrm>
            <a:off x="5069840" y="3907469"/>
            <a:ext cx="4724400" cy="369332"/>
          </a:xfrm>
          <a:prstGeom prst="rect">
            <a:avLst/>
          </a:prstGeom>
          <a:noFill/>
        </p:spPr>
        <p:txBody>
          <a:bodyPr wrap="square" rtlCol="0">
            <a:spAutoFit/>
          </a:bodyPr>
          <a:lstStyle/>
          <a:p>
            <a:r>
              <a:rPr lang="en-GB" dirty="0" smtClean="0"/>
              <a:t>: Shahrooz Anwar  </a:t>
            </a:r>
          </a:p>
        </p:txBody>
      </p:sp>
      <p:sp>
        <p:nvSpPr>
          <p:cNvPr id="17" name="TextBox 16"/>
          <p:cNvSpPr txBox="1"/>
          <p:nvPr/>
        </p:nvSpPr>
        <p:spPr>
          <a:xfrm>
            <a:off x="5080000" y="4186218"/>
            <a:ext cx="4724400" cy="369332"/>
          </a:xfrm>
          <a:prstGeom prst="rect">
            <a:avLst/>
          </a:prstGeom>
          <a:noFill/>
        </p:spPr>
        <p:txBody>
          <a:bodyPr wrap="square" rtlCol="0">
            <a:spAutoFit/>
          </a:bodyPr>
          <a:lstStyle/>
          <a:p>
            <a:r>
              <a:rPr lang="en-GB" dirty="0" smtClean="0"/>
              <a:t>: FA25-BBA-152  </a:t>
            </a:r>
          </a:p>
        </p:txBody>
      </p:sp>
      <p:sp>
        <p:nvSpPr>
          <p:cNvPr id="18" name="TextBox 17"/>
          <p:cNvSpPr txBox="1"/>
          <p:nvPr/>
        </p:nvSpPr>
        <p:spPr>
          <a:xfrm>
            <a:off x="5080000" y="4506314"/>
            <a:ext cx="4724400" cy="369332"/>
          </a:xfrm>
          <a:prstGeom prst="rect">
            <a:avLst/>
          </a:prstGeom>
          <a:noFill/>
        </p:spPr>
        <p:txBody>
          <a:bodyPr wrap="square" rtlCol="0">
            <a:spAutoFit/>
          </a:bodyPr>
          <a:lstStyle/>
          <a:p>
            <a:r>
              <a:rPr lang="en-GB" dirty="0" smtClean="0"/>
              <a:t>: C </a:t>
            </a:r>
          </a:p>
        </p:txBody>
      </p:sp>
      <p:sp>
        <p:nvSpPr>
          <p:cNvPr id="19" name="TextBox 18"/>
          <p:cNvSpPr txBox="1"/>
          <p:nvPr/>
        </p:nvSpPr>
        <p:spPr>
          <a:xfrm>
            <a:off x="5080000" y="4825106"/>
            <a:ext cx="4724400" cy="369332"/>
          </a:xfrm>
          <a:prstGeom prst="rect">
            <a:avLst/>
          </a:prstGeom>
          <a:noFill/>
        </p:spPr>
        <p:txBody>
          <a:bodyPr wrap="square" rtlCol="0">
            <a:spAutoFit/>
          </a:bodyPr>
          <a:lstStyle/>
          <a:p>
            <a:r>
              <a:rPr lang="en-GB" dirty="0" smtClean="0"/>
              <a:t>: Miss Sameet Fatima </a:t>
            </a:r>
          </a:p>
        </p:txBody>
      </p:sp>
      <p:sp>
        <p:nvSpPr>
          <p:cNvPr id="20" name="TextBox 19"/>
          <p:cNvSpPr txBox="1"/>
          <p:nvPr/>
        </p:nvSpPr>
        <p:spPr>
          <a:xfrm>
            <a:off x="5069840" y="5103222"/>
            <a:ext cx="4724400" cy="369332"/>
          </a:xfrm>
          <a:prstGeom prst="rect">
            <a:avLst/>
          </a:prstGeom>
          <a:noFill/>
        </p:spPr>
        <p:txBody>
          <a:bodyPr wrap="square" rtlCol="0">
            <a:spAutoFit/>
          </a:bodyPr>
          <a:lstStyle/>
          <a:p>
            <a:r>
              <a:rPr lang="en-GB" dirty="0" smtClean="0"/>
              <a:t>: Thrusday,October  9 ,2025</a:t>
            </a:r>
          </a:p>
        </p:txBody>
      </p:sp>
    </p:spTree>
    <p:extLst>
      <p:ext uri="{BB962C8B-B14F-4D97-AF65-F5344CB8AC3E}">
        <p14:creationId xmlns:p14="http://schemas.microsoft.com/office/powerpoint/2010/main" val="4290202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4880" y="2550160"/>
            <a:ext cx="4836160" cy="1754326"/>
          </a:xfrm>
          <a:prstGeom prst="rect">
            <a:avLst/>
          </a:prstGeom>
          <a:noFill/>
        </p:spPr>
        <p:txBody>
          <a:bodyPr wrap="square" rtlCol="0">
            <a:spAutoFit/>
          </a:bodyPr>
          <a:lstStyle/>
          <a:p>
            <a:pPr marL="285750" indent="-285750">
              <a:buFont typeface="Wingdings" panose="05000000000000000000" pitchFamily="2" charset="2"/>
              <a:buChar char="Ø"/>
            </a:pPr>
            <a:r>
              <a:rPr lang="en-GB" dirty="0" smtClean="0"/>
              <a:t>Introduction </a:t>
            </a:r>
          </a:p>
          <a:p>
            <a:pPr marL="285750" indent="-285750">
              <a:buFont typeface="Wingdings" panose="05000000000000000000" pitchFamily="2" charset="2"/>
              <a:buChar char="Ø"/>
            </a:pPr>
            <a:r>
              <a:rPr lang="en-GB" dirty="0" smtClean="0"/>
              <a:t>Definition and Meaning of ICT</a:t>
            </a:r>
          </a:p>
          <a:p>
            <a:pPr marL="285750" indent="-285750">
              <a:buFont typeface="Wingdings" panose="05000000000000000000" pitchFamily="2" charset="2"/>
              <a:buChar char="Ø"/>
            </a:pPr>
            <a:r>
              <a:rPr lang="en-GB" dirty="0" smtClean="0"/>
              <a:t> Components of ICT</a:t>
            </a:r>
          </a:p>
          <a:p>
            <a:pPr marL="285750" indent="-285750">
              <a:buFont typeface="Wingdings" panose="05000000000000000000" pitchFamily="2" charset="2"/>
              <a:buChar char="Ø"/>
            </a:pPr>
            <a:r>
              <a:rPr lang="en-GB" dirty="0" smtClean="0"/>
              <a:t> Importance and Applications of ICT</a:t>
            </a:r>
          </a:p>
          <a:p>
            <a:pPr marL="285750" indent="-285750">
              <a:buFont typeface="Wingdings" panose="05000000000000000000" pitchFamily="2" charset="2"/>
              <a:buChar char="Ø"/>
            </a:pPr>
            <a:r>
              <a:rPr lang="en-GB" dirty="0" smtClean="0"/>
              <a:t> Benefits and Challenges of ICT</a:t>
            </a:r>
          </a:p>
          <a:p>
            <a:pPr marL="285750" indent="-285750">
              <a:buFont typeface="Wingdings" panose="05000000000000000000" pitchFamily="2" charset="2"/>
              <a:buChar char="Ø"/>
            </a:pPr>
            <a:r>
              <a:rPr lang="en-GB" dirty="0" smtClean="0"/>
              <a:t> Conclusion</a:t>
            </a:r>
            <a:endParaRPr lang="en-GB" dirty="0"/>
          </a:p>
        </p:txBody>
      </p:sp>
      <p:sp>
        <p:nvSpPr>
          <p:cNvPr id="3" name="TextBox 2"/>
          <p:cNvSpPr txBox="1"/>
          <p:nvPr/>
        </p:nvSpPr>
        <p:spPr>
          <a:xfrm>
            <a:off x="4003040" y="833120"/>
            <a:ext cx="4358640" cy="1015663"/>
          </a:xfrm>
          <a:prstGeom prst="rect">
            <a:avLst/>
          </a:prstGeom>
          <a:noFill/>
        </p:spPr>
        <p:txBody>
          <a:bodyPr wrap="square" rtlCol="0">
            <a:spAutoFit/>
          </a:bodyPr>
          <a:lstStyle/>
          <a:p>
            <a:pPr algn="ctr"/>
            <a:r>
              <a:rPr lang="en-GB" sz="2000" b="1" dirty="0" smtClean="0">
                <a:latin typeface="Arial Black" panose="020B0A04020102020204" pitchFamily="34" charset="0"/>
              </a:rPr>
              <a:t>Introduction to ICT </a:t>
            </a:r>
          </a:p>
          <a:p>
            <a:pPr algn="ctr"/>
            <a:endParaRPr lang="en-GB" sz="2000" b="1" dirty="0">
              <a:latin typeface="Arial Black" panose="020B0A04020102020204" pitchFamily="34" charset="0"/>
            </a:endParaRPr>
          </a:p>
          <a:p>
            <a:pPr algn="ctr"/>
            <a:r>
              <a:rPr lang="en-GB" sz="2000" b="1" dirty="0" smtClean="0">
                <a:latin typeface="Arial Black" panose="020B0A04020102020204" pitchFamily="34" charset="0"/>
              </a:rPr>
              <a:t>Tables of contents</a:t>
            </a:r>
            <a:endParaRPr lang="en-GB" sz="2000" b="1" dirty="0">
              <a:latin typeface="Arial Black" panose="020B0A04020102020204" pitchFamily="34" charset="0"/>
            </a:endParaRPr>
          </a:p>
        </p:txBody>
      </p:sp>
    </p:spTree>
    <p:extLst>
      <p:ext uri="{BB962C8B-B14F-4D97-AF65-F5344CB8AC3E}">
        <p14:creationId xmlns:p14="http://schemas.microsoft.com/office/powerpoint/2010/main" val="1225433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2240" y="914400"/>
            <a:ext cx="9428480" cy="3970318"/>
          </a:xfrm>
          <a:prstGeom prst="rect">
            <a:avLst/>
          </a:prstGeom>
          <a:noFill/>
        </p:spPr>
        <p:txBody>
          <a:bodyPr wrap="square" rtlCol="0">
            <a:spAutoFit/>
          </a:bodyPr>
          <a:lstStyle/>
          <a:p>
            <a:r>
              <a:rPr lang="en-GB" dirty="0" smtClean="0">
                <a:latin typeface="Arial Black" panose="020B0A04020102020204" pitchFamily="34" charset="0"/>
              </a:rPr>
              <a:t>Introduction</a:t>
            </a:r>
          </a:p>
          <a:p>
            <a:r>
              <a:rPr lang="en-GB" dirty="0" smtClean="0"/>
              <a:t>Information and Communication Technology (ICT) is one of the most influential forces shaping the modern world. It refers to the use of digital technology to communicate, store, create, and manage information. From smartphones to the internet and cloud computing, ICT has revolutionized the way individuals, businesses, and governments operate. This assignment explores the meaning, components, applications, benefits, and challenges of ICT in the 21st century.</a:t>
            </a:r>
          </a:p>
          <a:p>
            <a:endParaRPr lang="en-GB" dirty="0" smtClean="0"/>
          </a:p>
          <a:p>
            <a:r>
              <a:rPr lang="en-GB" b="1" dirty="0" smtClean="0">
                <a:latin typeface="Arial Black" panose="020B0A04020102020204" pitchFamily="34" charset="0"/>
              </a:rPr>
              <a:t>2. Definition and Meaning of ICT</a:t>
            </a:r>
          </a:p>
          <a:p>
            <a:r>
              <a:rPr lang="en-GB" dirty="0" smtClean="0"/>
              <a:t>ICT is a broad term that encompasses all technologies used to handle telecommunications, broadcast media, intelligent building management systems, audiovisual processing, and transmission systems, and network-based control and monitoring functions.</a:t>
            </a:r>
          </a:p>
          <a:p>
            <a:r>
              <a:rPr lang="en-GB" b="1" dirty="0" smtClean="0">
                <a:latin typeface="Arial Black" panose="020B0A04020102020204" pitchFamily="34" charset="0"/>
              </a:rPr>
              <a:t>UNESCO Definition:</a:t>
            </a:r>
          </a:p>
          <a:p>
            <a:r>
              <a:rPr lang="en-GB" dirty="0" smtClean="0"/>
              <a:t> CT refers to a diverse set of technological tools and resources used to transmit, store, create, share or exchange information.</a:t>
            </a:r>
            <a:endParaRPr lang="en-GB" dirty="0"/>
          </a:p>
        </p:txBody>
      </p:sp>
    </p:spTree>
    <p:extLst>
      <p:ext uri="{BB962C8B-B14F-4D97-AF65-F5344CB8AC3E}">
        <p14:creationId xmlns:p14="http://schemas.microsoft.com/office/powerpoint/2010/main" val="3202702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6960" y="731520"/>
            <a:ext cx="10444480" cy="4247317"/>
          </a:xfrm>
          <a:prstGeom prst="rect">
            <a:avLst/>
          </a:prstGeom>
          <a:noFill/>
        </p:spPr>
        <p:txBody>
          <a:bodyPr wrap="square" rtlCol="0">
            <a:spAutoFit/>
          </a:bodyPr>
          <a:lstStyle/>
          <a:p>
            <a:r>
              <a:rPr lang="en-GB" dirty="0" smtClean="0">
                <a:latin typeface="Arial Black" panose="020B0A04020102020204" pitchFamily="34" charset="0"/>
              </a:rPr>
              <a:t>Examples of ICT tools include:</a:t>
            </a:r>
          </a:p>
          <a:p>
            <a:r>
              <a:rPr lang="en-GB" dirty="0" smtClean="0"/>
              <a:t>• Computers and laptops</a:t>
            </a:r>
          </a:p>
          <a:p>
            <a:r>
              <a:rPr lang="en-GB" dirty="0" smtClean="0"/>
              <a:t>• Mobile phones</a:t>
            </a:r>
          </a:p>
          <a:p>
            <a:r>
              <a:rPr lang="en-GB" dirty="0" smtClean="0"/>
              <a:t>• Internet and broadband</a:t>
            </a:r>
          </a:p>
          <a:p>
            <a:r>
              <a:rPr lang="en-GB" dirty="0" smtClean="0"/>
              <a:t>• Email and video conferencing tools</a:t>
            </a:r>
          </a:p>
          <a:p>
            <a:r>
              <a:rPr lang="en-GB" dirty="0" smtClean="0"/>
              <a:t>• Cloud computing platforms</a:t>
            </a:r>
          </a:p>
          <a:p>
            <a:r>
              <a:rPr lang="en-GB" dirty="0" smtClean="0"/>
              <a:t>• Telecommunication networks</a:t>
            </a:r>
          </a:p>
          <a:p>
            <a:r>
              <a:rPr lang="en-GB" dirty="0" smtClean="0">
                <a:latin typeface="Arial Black" panose="020B0A04020102020204" pitchFamily="34" charset="0"/>
              </a:rPr>
              <a:t>3. Components of ICT</a:t>
            </a:r>
          </a:p>
          <a:p>
            <a:r>
              <a:rPr lang="en-GB" dirty="0" smtClean="0"/>
              <a:t>ICT is composed of several interrelated components, including:</a:t>
            </a:r>
          </a:p>
          <a:p>
            <a:endParaRPr lang="en-GB" dirty="0" smtClean="0"/>
          </a:p>
          <a:p>
            <a:r>
              <a:rPr lang="en-GB" dirty="0" smtClean="0">
                <a:latin typeface="Arial Black" panose="020B0A04020102020204" pitchFamily="34" charset="0"/>
              </a:rPr>
              <a:t>Hardware</a:t>
            </a:r>
            <a:r>
              <a:rPr lang="en-GB" dirty="0" smtClean="0"/>
              <a:t>  The physical devices like computers, servers, mobile phones, routers, and switches.</a:t>
            </a:r>
          </a:p>
          <a:p>
            <a:r>
              <a:rPr lang="en-GB" dirty="0" smtClean="0">
                <a:latin typeface="Arial Black" panose="020B0A04020102020204" pitchFamily="34" charset="0"/>
              </a:rPr>
              <a:t>Software  </a:t>
            </a:r>
            <a:r>
              <a:rPr lang="en-GB" dirty="0" smtClean="0"/>
              <a:t>Programs and operating systems that run the hardware (e.g., Windows, Android, MSOffice).</a:t>
            </a:r>
            <a:r>
              <a:rPr lang="en-GB" dirty="0" smtClean="0">
                <a:latin typeface="Arial Black" panose="020B0A04020102020204" pitchFamily="34" charset="0"/>
              </a:rPr>
              <a:t> Data  </a:t>
            </a:r>
            <a:r>
              <a:rPr lang="en-GB" dirty="0" smtClean="0"/>
              <a:t>The raw facts and figures that are processed into useful information.</a:t>
            </a:r>
          </a:p>
          <a:p>
            <a:r>
              <a:rPr lang="en-GB" dirty="0" smtClean="0"/>
              <a:t> </a:t>
            </a:r>
            <a:r>
              <a:rPr lang="en-GB" dirty="0" smtClean="0">
                <a:latin typeface="Arial Black" panose="020B0A04020102020204" pitchFamily="34" charset="0"/>
              </a:rPr>
              <a:t>People</a:t>
            </a:r>
            <a:r>
              <a:rPr lang="en-GB" dirty="0" smtClean="0"/>
              <a:t>  Users, developers, IT professionals, and support staff involved in managing and using CT systems.</a:t>
            </a:r>
          </a:p>
          <a:p>
            <a:r>
              <a:rPr lang="en-GB" dirty="0" smtClean="0">
                <a:latin typeface="Arial Black" panose="020B0A04020102020204" pitchFamily="34" charset="0"/>
              </a:rPr>
              <a:t>Processes </a:t>
            </a:r>
            <a:r>
              <a:rPr lang="en-GB" dirty="0" smtClean="0"/>
              <a:t> The procedures and instructions that govern how the technology is used</a:t>
            </a:r>
            <a:endParaRPr lang="en-GB" dirty="0"/>
          </a:p>
        </p:txBody>
      </p:sp>
    </p:spTree>
    <p:extLst>
      <p:ext uri="{BB962C8B-B14F-4D97-AF65-F5344CB8AC3E}">
        <p14:creationId xmlns:p14="http://schemas.microsoft.com/office/powerpoint/2010/main" val="3377002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5280" y="1473200"/>
            <a:ext cx="10109200" cy="3416320"/>
          </a:xfrm>
          <a:prstGeom prst="rect">
            <a:avLst/>
          </a:prstGeom>
          <a:noFill/>
        </p:spPr>
        <p:txBody>
          <a:bodyPr wrap="square" rtlCol="0">
            <a:spAutoFit/>
          </a:bodyPr>
          <a:lstStyle/>
          <a:p>
            <a:r>
              <a:rPr lang="en-GB" b="1" dirty="0" smtClean="0">
                <a:latin typeface="Arial Black" panose="020B0A04020102020204" pitchFamily="34" charset="0"/>
              </a:rPr>
              <a:t>4. Importance and Applications of ICT</a:t>
            </a:r>
          </a:p>
          <a:p>
            <a:r>
              <a:rPr lang="en-GB" dirty="0" smtClean="0"/>
              <a:t>ICT has become essential in every aspect of life. Some of its major applications include:</a:t>
            </a:r>
          </a:p>
          <a:p>
            <a:r>
              <a:rPr lang="en-GB" dirty="0" smtClean="0"/>
              <a:t> </a:t>
            </a:r>
            <a:r>
              <a:rPr lang="en-GB" dirty="0" smtClean="0">
                <a:latin typeface="Arial Black" panose="020B0A04020102020204" pitchFamily="34" charset="0"/>
              </a:rPr>
              <a:t>Communication:</a:t>
            </a:r>
          </a:p>
          <a:p>
            <a:r>
              <a:rPr lang="en-GB" dirty="0" smtClean="0"/>
              <a:t> Email, instant messaging, and video conferencing enable real-time global interaction.</a:t>
            </a:r>
          </a:p>
          <a:p>
            <a:r>
              <a:rPr lang="en-GB" dirty="0" smtClean="0">
                <a:latin typeface="Arial Black" panose="020B0A04020102020204" pitchFamily="34" charset="0"/>
              </a:rPr>
              <a:t>Education:</a:t>
            </a:r>
          </a:p>
          <a:p>
            <a:r>
              <a:rPr lang="en-GB" dirty="0" smtClean="0"/>
              <a:t>Online learning platforms, smartboards, and educational apps have transformed teaching and learning.</a:t>
            </a:r>
          </a:p>
          <a:p>
            <a:r>
              <a:rPr lang="en-GB" dirty="0" smtClean="0">
                <a:latin typeface="Arial Black" panose="020B0A04020102020204" pitchFamily="34" charset="0"/>
              </a:rPr>
              <a:t>Healthcare:</a:t>
            </a:r>
          </a:p>
          <a:p>
            <a:r>
              <a:rPr lang="en-GB" dirty="0" smtClean="0"/>
              <a:t>Telemedicine, electronic medical records, and health monitoring devices improve patient care.</a:t>
            </a:r>
          </a:p>
          <a:p>
            <a:r>
              <a:rPr lang="en-GB" dirty="0" smtClean="0">
                <a:latin typeface="Arial Black" panose="020B0A04020102020204" pitchFamily="34" charset="0"/>
              </a:rPr>
              <a:t>Business:</a:t>
            </a:r>
          </a:p>
          <a:p>
            <a:r>
              <a:rPr lang="en-GB" dirty="0" smtClean="0"/>
              <a:t>E-commerce, cloud storage, and enterprise resource planning (ERP) systems streamline operations.</a:t>
            </a:r>
          </a:p>
          <a:p>
            <a:r>
              <a:rPr lang="en-GB" dirty="0" smtClean="0">
                <a:latin typeface="Arial Black" panose="020B0A04020102020204" pitchFamily="34" charset="0"/>
              </a:rPr>
              <a:t>Government:</a:t>
            </a:r>
          </a:p>
          <a:p>
            <a:r>
              <a:rPr lang="en-GB" dirty="0" smtClean="0"/>
              <a:t>E-governance enhances transparency, reduces corruption, and provides services efficiently.</a:t>
            </a:r>
            <a:endParaRPr lang="en-GB" dirty="0"/>
          </a:p>
        </p:txBody>
      </p:sp>
    </p:spTree>
    <p:extLst>
      <p:ext uri="{BB962C8B-B14F-4D97-AF65-F5344CB8AC3E}">
        <p14:creationId xmlns:p14="http://schemas.microsoft.com/office/powerpoint/2010/main" val="845177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5120" y="1087120"/>
            <a:ext cx="10444480" cy="4801314"/>
          </a:xfrm>
          <a:prstGeom prst="rect">
            <a:avLst/>
          </a:prstGeom>
          <a:noFill/>
        </p:spPr>
        <p:txBody>
          <a:bodyPr wrap="square" rtlCol="0">
            <a:spAutoFit/>
          </a:bodyPr>
          <a:lstStyle/>
          <a:p>
            <a:r>
              <a:rPr lang="en-GB" dirty="0" smtClean="0">
                <a:latin typeface="Arial Black" panose="020B0A04020102020204" pitchFamily="34" charset="0"/>
              </a:rPr>
              <a:t>6. Benefits and Challenges of ICTBenefits:</a:t>
            </a:r>
          </a:p>
          <a:p>
            <a:r>
              <a:rPr lang="en-GB" dirty="0" smtClean="0"/>
              <a:t>• Increased productivity and efficiency</a:t>
            </a:r>
          </a:p>
          <a:p>
            <a:r>
              <a:rPr lang="en-GB" dirty="0" smtClean="0"/>
              <a:t>• Faster and more accurate communication</a:t>
            </a:r>
          </a:p>
          <a:p>
            <a:r>
              <a:rPr lang="en-GB" dirty="0" smtClean="0"/>
              <a:t>• Access to global information and knowledge</a:t>
            </a:r>
          </a:p>
          <a:p>
            <a:r>
              <a:rPr lang="en-GB" dirty="0" smtClean="0"/>
              <a:t>• Improved decision-making through data analytics</a:t>
            </a:r>
          </a:p>
          <a:p>
            <a:r>
              <a:rPr lang="en-GB" dirty="0" smtClean="0"/>
              <a:t>• Enhanced learning and teaching methods</a:t>
            </a:r>
          </a:p>
          <a:p>
            <a:r>
              <a:rPr lang="en-GB" dirty="0" smtClean="0">
                <a:latin typeface="Arial Black" panose="020B0A04020102020204" pitchFamily="34" charset="0"/>
              </a:rPr>
              <a:t>Challenges:</a:t>
            </a:r>
          </a:p>
          <a:p>
            <a:r>
              <a:rPr lang="en-GB" dirty="0" smtClean="0"/>
              <a:t>• Cybersecurity threats (hacking, data breaches)</a:t>
            </a:r>
          </a:p>
          <a:p>
            <a:r>
              <a:rPr lang="en-GB" dirty="0" smtClean="0"/>
              <a:t>• Digital divide and lack of access in rural areas</a:t>
            </a:r>
          </a:p>
          <a:p>
            <a:r>
              <a:rPr lang="en-GB" dirty="0" smtClean="0"/>
              <a:t>• High costs of infrastructure and maintenance</a:t>
            </a:r>
          </a:p>
          <a:p>
            <a:r>
              <a:rPr lang="en-GB" dirty="0" smtClean="0"/>
              <a:t>• Dependency on technology</a:t>
            </a:r>
          </a:p>
          <a:p>
            <a:r>
              <a:rPr lang="en-GB" dirty="0" smtClean="0">
                <a:latin typeface="Arial Black" panose="020B0A04020102020204" pitchFamily="34" charset="0"/>
              </a:rPr>
              <a:t>7. Conclusion</a:t>
            </a:r>
          </a:p>
          <a:p>
            <a:r>
              <a:rPr lang="en-GB" dirty="0" smtClean="0"/>
              <a:t>ICT is an essential pillar of the modern information society. It </a:t>
            </a:r>
            <a:r>
              <a:rPr lang="en-GB" dirty="0" err="1" smtClean="0"/>
              <a:t>facilitatescommunication</a:t>
            </a:r>
            <a:r>
              <a:rPr lang="en-GB" dirty="0" smtClean="0"/>
              <a:t>, enhances productivity, and transforms how people interact, learn, and conduct business. However, alongside its numerous benefits, ICT also presents several challenges that need to be addressed through responsible use, education, and policy-making. A foundational understanding of ICT is therefore critical for all students, professionals, and citizens in the digital age.</a:t>
            </a:r>
            <a:endParaRPr lang="en-GB" dirty="0"/>
          </a:p>
        </p:txBody>
      </p:sp>
    </p:spTree>
    <p:extLst>
      <p:ext uri="{BB962C8B-B14F-4D97-AF65-F5344CB8AC3E}">
        <p14:creationId xmlns:p14="http://schemas.microsoft.com/office/powerpoint/2010/main" val="2483077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ole of ICT in Agriculture: Policy Implication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2192" y="294640"/>
            <a:ext cx="3686175" cy="2621280"/>
          </a:xfrm>
          <a:prstGeom prst="rect">
            <a:avLst/>
          </a:prstGeom>
        </p:spPr>
      </p:pic>
      <p:pic>
        <p:nvPicPr>
          <p:cNvPr id="4" name="Picture 3" descr="Part Three What is Cyber Resilience? | Black Swan Securit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3295" y="3177223"/>
            <a:ext cx="3633152" cy="2339657"/>
          </a:xfrm>
          <a:prstGeom prst="rect">
            <a:avLst/>
          </a:prstGeom>
        </p:spPr>
      </p:pic>
      <p:pic>
        <p:nvPicPr>
          <p:cNvPr id="5" name="Picture 4" descr="Zim government opens for tech startup applications to $25 million fund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87963" y="190183"/>
            <a:ext cx="3055477" cy="2987040"/>
          </a:xfrm>
          <a:prstGeom prst="rect">
            <a:avLst/>
          </a:prstGeom>
        </p:spPr>
      </p:pic>
      <p:pic>
        <p:nvPicPr>
          <p:cNvPr id="6" name="Picture 5" descr="What are the best learning tools for networking students? | Techno FAQ"/>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70915" y="3177223"/>
            <a:ext cx="2744242" cy="1795723"/>
          </a:xfrm>
          <a:prstGeom prst="rect">
            <a:avLst/>
          </a:prstGeom>
        </p:spPr>
      </p:pic>
      <p:pic>
        <p:nvPicPr>
          <p:cNvPr id="7" name="Picture 6" descr="Zanu-PF Vs MDC Alliance: Here Are Their Plans For ICT - Techzim"/>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97411" y="3319462"/>
            <a:ext cx="2542540" cy="2296161"/>
          </a:xfrm>
          <a:prstGeom prst="rect">
            <a:avLst/>
          </a:prstGeom>
        </p:spPr>
      </p:pic>
    </p:spTree>
    <p:extLst>
      <p:ext uri="{BB962C8B-B14F-4D97-AF65-F5344CB8AC3E}">
        <p14:creationId xmlns:p14="http://schemas.microsoft.com/office/powerpoint/2010/main" val="2375799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0080" y="2204720"/>
            <a:ext cx="8646160" cy="1323439"/>
          </a:xfrm>
          <a:prstGeom prst="rect">
            <a:avLst/>
          </a:prstGeom>
          <a:noFill/>
        </p:spPr>
        <p:txBody>
          <a:bodyPr wrap="square" rtlCol="0">
            <a:spAutoFit/>
          </a:bodyPr>
          <a:lstStyle/>
          <a:p>
            <a:pPr algn="ctr"/>
            <a:r>
              <a:rPr lang="en-GB" sz="8000" dirty="0" smtClean="0">
                <a:latin typeface="Arial Black" panose="020B0A04020102020204" pitchFamily="34" charset="0"/>
              </a:rPr>
              <a:t>Thank you </a:t>
            </a:r>
            <a:endParaRPr lang="en-GB" sz="8000" dirty="0">
              <a:latin typeface="Arial Black" panose="020B0A04020102020204" pitchFamily="34" charset="0"/>
            </a:endParaRPr>
          </a:p>
        </p:txBody>
      </p:sp>
    </p:spTree>
    <p:extLst>
      <p:ext uri="{BB962C8B-B14F-4D97-AF65-F5344CB8AC3E}">
        <p14:creationId xmlns:p14="http://schemas.microsoft.com/office/powerpoint/2010/main" val="8095485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99</TotalTime>
  <Words>616</Words>
  <Application>Microsoft Office PowerPoint</Application>
  <PresentationFormat>Widescreen</PresentationFormat>
  <Paragraphs>73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Corbel</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dc:creator>
  <cp:lastModifiedBy>AT</cp:lastModifiedBy>
  <cp:revision>11</cp:revision>
  <dcterms:created xsi:type="dcterms:W3CDTF">2025-10-08T14:27:37Z</dcterms:created>
  <dcterms:modified xsi:type="dcterms:W3CDTF">2025-10-08T16:07:04Z</dcterms:modified>
</cp:coreProperties>
</file>