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svg" ContentType="image/sv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56"/>
  </p:notesMasterIdLst>
  <p:handoutMasterIdLst>
    <p:handoutMasterId r:id="rId57"/>
  </p:handoutMasterIdLst>
  <p:sldIdLst>
    <p:sldId id="305" r:id="rId2"/>
    <p:sldId id="264" r:id="rId3"/>
    <p:sldId id="316" r:id="rId4"/>
    <p:sldId id="317" r:id="rId5"/>
    <p:sldId id="318" r:id="rId6"/>
    <p:sldId id="315" r:id="rId7"/>
    <p:sldId id="274" r:id="rId8"/>
    <p:sldId id="276" r:id="rId9"/>
    <p:sldId id="275" r:id="rId10"/>
    <p:sldId id="277" r:id="rId11"/>
    <p:sldId id="319" r:id="rId12"/>
    <p:sldId id="333" r:id="rId13"/>
    <p:sldId id="279" r:id="rId14"/>
    <p:sldId id="280" r:id="rId15"/>
    <p:sldId id="284" r:id="rId16"/>
    <p:sldId id="286" r:id="rId17"/>
    <p:sldId id="281" r:id="rId18"/>
    <p:sldId id="307" r:id="rId19"/>
    <p:sldId id="327" r:id="rId20"/>
    <p:sldId id="282" r:id="rId21"/>
    <p:sldId id="290" r:id="rId22"/>
    <p:sldId id="291" r:id="rId23"/>
    <p:sldId id="292" r:id="rId24"/>
    <p:sldId id="293" r:id="rId25"/>
    <p:sldId id="283" r:id="rId26"/>
    <p:sldId id="308" r:id="rId27"/>
    <p:sldId id="309" r:id="rId28"/>
    <p:sldId id="328" r:id="rId29"/>
    <p:sldId id="329" r:id="rId30"/>
    <p:sldId id="295" r:id="rId31"/>
    <p:sldId id="296" r:id="rId32"/>
    <p:sldId id="297" r:id="rId33"/>
    <p:sldId id="298" r:id="rId34"/>
    <p:sldId id="334" r:id="rId35"/>
    <p:sldId id="300" r:id="rId36"/>
    <p:sldId id="299" r:id="rId37"/>
    <p:sldId id="301" r:id="rId38"/>
    <p:sldId id="302" r:id="rId39"/>
    <p:sldId id="332" r:id="rId40"/>
    <p:sldId id="330" r:id="rId41"/>
    <p:sldId id="331" r:id="rId42"/>
    <p:sldId id="304" r:id="rId43"/>
    <p:sldId id="303" r:id="rId44"/>
    <p:sldId id="287" r:id="rId45"/>
    <p:sldId id="288" r:id="rId46"/>
    <p:sldId id="312" r:id="rId47"/>
    <p:sldId id="310" r:id="rId48"/>
    <p:sldId id="314" r:id="rId49"/>
    <p:sldId id="311" r:id="rId50"/>
    <p:sldId id="322" r:id="rId51"/>
    <p:sldId id="323" r:id="rId52"/>
    <p:sldId id="324" r:id="rId53"/>
    <p:sldId id="325" r:id="rId54"/>
    <p:sldId id="313" r:id="rId55"/>
  </p:sldIdLst>
  <p:sldSz cx="9144000" cy="6858000" type="screen4x3"/>
  <p:notesSz cx="6934200" cy="9220200"/>
  <p:custDataLst>
    <p:tags r:id="rId5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00"/>
    <a:srgbClr val="6600FF"/>
    <a:srgbClr val="009999"/>
    <a:srgbClr val="FF6633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97" autoAdjust="0"/>
    <p:restoredTop sz="92883" autoAdjust="0"/>
  </p:normalViewPr>
  <p:slideViewPr>
    <p:cSldViewPr>
      <p:cViewPr>
        <p:scale>
          <a:sx n="50" d="100"/>
          <a:sy n="50" d="100"/>
        </p:scale>
        <p:origin x="-2124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-1950" y="-90"/>
      </p:cViewPr>
      <p:guideLst>
        <p:guide orient="horz" pos="2904"/>
        <p:guide pos="218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0752B5-C9CB-40E2-AC90-540B512F450E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A936B6C-41F1-431E-8110-A57CF0D5482F}">
      <dgm:prSet phldrT="[Text]"/>
      <dgm:spPr/>
      <dgm:t>
        <a:bodyPr/>
        <a:lstStyle/>
        <a:p>
          <a:r>
            <a:rPr lang="en-US" dirty="0" smtClean="0"/>
            <a:t>PROBLEM SELECTION</a:t>
          </a:r>
          <a:endParaRPr lang="en-US" dirty="0"/>
        </a:p>
      </dgm:t>
    </dgm:pt>
    <dgm:pt modelId="{68E346D8-DEAD-4B7D-844D-687B9E64C773}" type="parTrans" cxnId="{3BE09609-796D-4BAA-BC6A-29FC3FD44FA9}">
      <dgm:prSet/>
      <dgm:spPr/>
      <dgm:t>
        <a:bodyPr/>
        <a:lstStyle/>
        <a:p>
          <a:endParaRPr lang="en-US"/>
        </a:p>
      </dgm:t>
    </dgm:pt>
    <dgm:pt modelId="{054F2560-FAFE-4B3E-B276-CA037F898CC5}" type="sibTrans" cxnId="{3BE09609-796D-4BAA-BC6A-29FC3FD44FA9}">
      <dgm:prSet/>
      <dgm:spPr/>
      <dgm:t>
        <a:bodyPr/>
        <a:lstStyle/>
        <a:p>
          <a:endParaRPr lang="en-US" dirty="0"/>
        </a:p>
      </dgm:t>
    </dgm:pt>
    <dgm:pt modelId="{65DD63C4-D5DE-4333-82A6-D2686D8FE020}">
      <dgm:prSet phldrT="[Text]"/>
      <dgm:spPr/>
      <dgm:t>
        <a:bodyPr/>
        <a:lstStyle/>
        <a:p>
          <a:r>
            <a:rPr lang="en-US" dirty="0" smtClean="0"/>
            <a:t>GROUP DISCUSSION</a:t>
          </a:r>
          <a:endParaRPr lang="en-US" dirty="0"/>
        </a:p>
      </dgm:t>
    </dgm:pt>
    <dgm:pt modelId="{BDACA155-A06C-4D8F-B610-CC9404FDB3AC}" type="parTrans" cxnId="{DB13D015-C15A-4938-A4AB-D811493B9274}">
      <dgm:prSet/>
      <dgm:spPr/>
      <dgm:t>
        <a:bodyPr/>
        <a:lstStyle/>
        <a:p>
          <a:endParaRPr lang="en-US"/>
        </a:p>
      </dgm:t>
    </dgm:pt>
    <dgm:pt modelId="{E96D9B54-1841-438C-ACB3-A063CA948F3E}" type="sibTrans" cxnId="{DB13D015-C15A-4938-A4AB-D811493B9274}">
      <dgm:prSet/>
      <dgm:spPr/>
      <dgm:t>
        <a:bodyPr/>
        <a:lstStyle/>
        <a:p>
          <a:endParaRPr lang="en-US" dirty="0"/>
        </a:p>
      </dgm:t>
    </dgm:pt>
    <dgm:pt modelId="{0CAED88D-FB70-4617-90B0-2A5CA97A1ED5}">
      <dgm:prSet phldrT="[Text]"/>
      <dgm:spPr/>
      <dgm:t>
        <a:bodyPr/>
        <a:lstStyle/>
        <a:p>
          <a:r>
            <a:rPr lang="en-US" dirty="0" smtClean="0"/>
            <a:t>IDEA GENERATION</a:t>
          </a:r>
          <a:endParaRPr lang="en-US" dirty="0"/>
        </a:p>
      </dgm:t>
    </dgm:pt>
    <dgm:pt modelId="{055FE632-FB9C-479C-9CBF-2006C47598DC}" type="parTrans" cxnId="{BC378B1D-E618-4EFC-A046-6436BD6BCCB1}">
      <dgm:prSet/>
      <dgm:spPr/>
      <dgm:t>
        <a:bodyPr/>
        <a:lstStyle/>
        <a:p>
          <a:endParaRPr lang="en-US"/>
        </a:p>
      </dgm:t>
    </dgm:pt>
    <dgm:pt modelId="{C5D74772-75A3-49F5-A96E-0DA3B999A2BC}" type="sibTrans" cxnId="{BC378B1D-E618-4EFC-A046-6436BD6BCCB1}">
      <dgm:prSet/>
      <dgm:spPr/>
      <dgm:t>
        <a:bodyPr/>
        <a:lstStyle/>
        <a:p>
          <a:endParaRPr lang="en-US" dirty="0"/>
        </a:p>
      </dgm:t>
    </dgm:pt>
    <dgm:pt modelId="{B690057D-38CB-45F2-8C8E-201D5B5FF081}">
      <dgm:prSet phldrT="[Text]"/>
      <dgm:spPr/>
      <dgm:t>
        <a:bodyPr/>
        <a:lstStyle/>
        <a:p>
          <a:r>
            <a:rPr lang="en-US" dirty="0" smtClean="0"/>
            <a:t>IDEA ANALYSIS</a:t>
          </a:r>
          <a:endParaRPr lang="en-US" dirty="0"/>
        </a:p>
      </dgm:t>
    </dgm:pt>
    <dgm:pt modelId="{B40D7FC0-33B8-45D3-9D0B-01C80D490D44}" type="parTrans" cxnId="{A52A58AA-F1B0-4A8F-A1D3-253D4656B45A}">
      <dgm:prSet/>
      <dgm:spPr/>
      <dgm:t>
        <a:bodyPr/>
        <a:lstStyle/>
        <a:p>
          <a:endParaRPr lang="en-US"/>
        </a:p>
      </dgm:t>
    </dgm:pt>
    <dgm:pt modelId="{043D13F1-94F1-403A-9B1E-82EDD1878EC4}" type="sibTrans" cxnId="{A52A58AA-F1B0-4A8F-A1D3-253D4656B45A}">
      <dgm:prSet/>
      <dgm:spPr/>
      <dgm:t>
        <a:bodyPr/>
        <a:lstStyle/>
        <a:p>
          <a:endParaRPr lang="en-US" dirty="0"/>
        </a:p>
      </dgm:t>
    </dgm:pt>
    <dgm:pt modelId="{C3FBE316-2F17-4739-A3E5-B74893C1CBF7}">
      <dgm:prSet phldrT="[Text]"/>
      <dgm:spPr/>
      <dgm:t>
        <a:bodyPr/>
        <a:lstStyle/>
        <a:p>
          <a:r>
            <a:rPr lang="en-US" dirty="0" smtClean="0"/>
            <a:t>RESEARCH AND REFERENCE</a:t>
          </a:r>
          <a:endParaRPr lang="en-US" dirty="0"/>
        </a:p>
      </dgm:t>
    </dgm:pt>
    <dgm:pt modelId="{03F12BFF-2F7B-41D1-A2F3-7A4094AFE86F}" type="parTrans" cxnId="{43B2190F-02D2-4A4A-93FD-6F47771F8468}">
      <dgm:prSet/>
      <dgm:spPr/>
      <dgm:t>
        <a:bodyPr/>
        <a:lstStyle/>
        <a:p>
          <a:endParaRPr lang="en-US"/>
        </a:p>
      </dgm:t>
    </dgm:pt>
    <dgm:pt modelId="{D2B1CA6C-369E-47AF-BD45-78292FE999F8}" type="sibTrans" cxnId="{43B2190F-02D2-4A4A-93FD-6F47771F8468}">
      <dgm:prSet/>
      <dgm:spPr/>
      <dgm:t>
        <a:bodyPr/>
        <a:lstStyle/>
        <a:p>
          <a:endParaRPr lang="en-US" dirty="0"/>
        </a:p>
      </dgm:t>
    </dgm:pt>
    <dgm:pt modelId="{47211230-9694-4B15-B39E-53CA60D40928}">
      <dgm:prSet phldrT="[Text]"/>
      <dgm:spPr/>
      <dgm:t>
        <a:bodyPr/>
        <a:lstStyle/>
        <a:p>
          <a:r>
            <a:rPr lang="en-US" dirty="0" smtClean="0"/>
            <a:t>ASSEMBLING THE PARTS</a:t>
          </a:r>
          <a:endParaRPr lang="en-US" dirty="0"/>
        </a:p>
      </dgm:t>
    </dgm:pt>
    <dgm:pt modelId="{16D0D085-1B8E-4316-937F-96DEFB3F142D}" type="parTrans" cxnId="{05F54792-6CBB-4066-AA9F-1013C63A7040}">
      <dgm:prSet/>
      <dgm:spPr/>
      <dgm:t>
        <a:bodyPr/>
        <a:lstStyle/>
        <a:p>
          <a:endParaRPr lang="en-US"/>
        </a:p>
      </dgm:t>
    </dgm:pt>
    <dgm:pt modelId="{9BC8AB84-1A4D-4543-ADC5-EC9DF24C9530}" type="sibTrans" cxnId="{05F54792-6CBB-4066-AA9F-1013C63A7040}">
      <dgm:prSet/>
      <dgm:spPr/>
      <dgm:t>
        <a:bodyPr/>
        <a:lstStyle/>
        <a:p>
          <a:endParaRPr lang="en-US" dirty="0"/>
        </a:p>
      </dgm:t>
    </dgm:pt>
    <dgm:pt modelId="{F0186306-4598-4344-841F-75CEF527C443}">
      <dgm:prSet phldrT="[Text]"/>
      <dgm:spPr/>
      <dgm:t>
        <a:bodyPr/>
        <a:lstStyle/>
        <a:p>
          <a:r>
            <a:rPr lang="en-US" dirty="0" smtClean="0"/>
            <a:t>PRODUCT DESIGNING</a:t>
          </a:r>
          <a:endParaRPr lang="en-US" dirty="0"/>
        </a:p>
      </dgm:t>
    </dgm:pt>
    <dgm:pt modelId="{086AF1EF-E107-428D-970E-C07FD3895D94}" type="parTrans" cxnId="{C93EA8D1-8709-4249-B0F1-F753756DB8B3}">
      <dgm:prSet/>
      <dgm:spPr/>
      <dgm:t>
        <a:bodyPr/>
        <a:lstStyle/>
        <a:p>
          <a:endParaRPr lang="en-US"/>
        </a:p>
      </dgm:t>
    </dgm:pt>
    <dgm:pt modelId="{84C360DC-58AF-4FB6-B74F-DB4A8AD38BA4}" type="sibTrans" cxnId="{C93EA8D1-8709-4249-B0F1-F753756DB8B3}">
      <dgm:prSet/>
      <dgm:spPr/>
      <dgm:t>
        <a:bodyPr/>
        <a:lstStyle/>
        <a:p>
          <a:endParaRPr lang="en-US" dirty="0"/>
        </a:p>
      </dgm:t>
    </dgm:pt>
    <dgm:pt modelId="{7FB3323B-C425-4BE7-A710-78C9F03311CF}">
      <dgm:prSet phldrT="[Text]"/>
      <dgm:spPr/>
      <dgm:t>
        <a:bodyPr/>
        <a:lstStyle/>
        <a:p>
          <a:r>
            <a:rPr lang="en-US" dirty="0" smtClean="0"/>
            <a:t>HIGHLIGHTING THE FEATURES</a:t>
          </a:r>
          <a:endParaRPr lang="en-US" dirty="0"/>
        </a:p>
      </dgm:t>
    </dgm:pt>
    <dgm:pt modelId="{B6789AB8-36B2-40A2-B60E-6948E4459D21}" type="parTrans" cxnId="{3F65C35B-670D-424E-A65D-FBF3FE7691BE}">
      <dgm:prSet/>
      <dgm:spPr/>
      <dgm:t>
        <a:bodyPr/>
        <a:lstStyle/>
        <a:p>
          <a:endParaRPr lang="en-US"/>
        </a:p>
      </dgm:t>
    </dgm:pt>
    <dgm:pt modelId="{797C9AC5-7525-46F0-94E4-896B8E1242B3}" type="sibTrans" cxnId="{3F65C35B-670D-424E-A65D-FBF3FE7691BE}">
      <dgm:prSet/>
      <dgm:spPr/>
      <dgm:t>
        <a:bodyPr/>
        <a:lstStyle/>
        <a:p>
          <a:endParaRPr lang="en-US" dirty="0"/>
        </a:p>
      </dgm:t>
    </dgm:pt>
    <dgm:pt modelId="{AC7B88AC-D23D-4890-B385-0D4981FE9724}">
      <dgm:prSet phldrT="[Text]"/>
      <dgm:spPr/>
      <dgm:t>
        <a:bodyPr/>
        <a:lstStyle/>
        <a:p>
          <a:r>
            <a:rPr lang="en-US" dirty="0" smtClean="0"/>
            <a:t>TESTING AND QUALITY CONTROL</a:t>
          </a:r>
          <a:endParaRPr lang="en-US" dirty="0"/>
        </a:p>
      </dgm:t>
    </dgm:pt>
    <dgm:pt modelId="{2321FADB-E92F-4BB3-A9C5-5CF9D879CC23}" type="parTrans" cxnId="{81F1C2DE-A9E4-4C85-A7F7-A1DBD85D9F0F}">
      <dgm:prSet/>
      <dgm:spPr/>
      <dgm:t>
        <a:bodyPr/>
        <a:lstStyle/>
        <a:p>
          <a:endParaRPr lang="en-US"/>
        </a:p>
      </dgm:t>
    </dgm:pt>
    <dgm:pt modelId="{1D1FDD69-8B19-41C9-968D-2FF5F80B3053}" type="sibTrans" cxnId="{81F1C2DE-A9E4-4C85-A7F7-A1DBD85D9F0F}">
      <dgm:prSet/>
      <dgm:spPr/>
      <dgm:t>
        <a:bodyPr/>
        <a:lstStyle/>
        <a:p>
          <a:endParaRPr lang="en-US" dirty="0"/>
        </a:p>
      </dgm:t>
    </dgm:pt>
    <dgm:pt modelId="{9E6E095D-8EC6-43B4-8703-754154FA61F1}">
      <dgm:prSet phldrT="[Text]"/>
      <dgm:spPr/>
      <dgm:t>
        <a:bodyPr/>
        <a:lstStyle/>
        <a:p>
          <a:r>
            <a:rPr lang="en-US" dirty="0" smtClean="0"/>
            <a:t>FINISHED PRODUCT</a:t>
          </a:r>
          <a:endParaRPr lang="en-US" dirty="0"/>
        </a:p>
      </dgm:t>
    </dgm:pt>
    <dgm:pt modelId="{94D4899F-EAE6-4E70-A4D0-8977B4FBB2AF}" type="parTrans" cxnId="{635D607E-5581-4C03-8289-C0391FA28C10}">
      <dgm:prSet/>
      <dgm:spPr/>
      <dgm:t>
        <a:bodyPr/>
        <a:lstStyle/>
        <a:p>
          <a:endParaRPr lang="en-US"/>
        </a:p>
      </dgm:t>
    </dgm:pt>
    <dgm:pt modelId="{EDEAF2B7-D1A6-40D5-91E0-5DCD6A8C502A}" type="sibTrans" cxnId="{635D607E-5581-4C03-8289-C0391FA28C10}">
      <dgm:prSet/>
      <dgm:spPr/>
      <dgm:t>
        <a:bodyPr/>
        <a:lstStyle/>
        <a:p>
          <a:endParaRPr lang="en-US" dirty="0"/>
        </a:p>
      </dgm:t>
    </dgm:pt>
    <dgm:pt modelId="{87F25DD9-37D0-4BFD-9096-27AB385F8CF8}">
      <dgm:prSet phldrT="[Text]"/>
      <dgm:spPr/>
      <dgm:t>
        <a:bodyPr/>
        <a:lstStyle/>
        <a:p>
          <a:r>
            <a:rPr lang="en-US" dirty="0" smtClean="0"/>
            <a:t>FUTURE SCOPE</a:t>
          </a:r>
          <a:endParaRPr lang="en-US" dirty="0"/>
        </a:p>
      </dgm:t>
    </dgm:pt>
    <dgm:pt modelId="{6E22ED53-2A13-457B-9EC0-5A57899A0918}" type="parTrans" cxnId="{B73A48DC-041C-4179-9479-BFDFAD40DA79}">
      <dgm:prSet/>
      <dgm:spPr/>
      <dgm:t>
        <a:bodyPr/>
        <a:lstStyle/>
        <a:p>
          <a:endParaRPr lang="en-US"/>
        </a:p>
      </dgm:t>
    </dgm:pt>
    <dgm:pt modelId="{EFF4BA98-38A1-4822-BA76-4079474206C6}" type="sibTrans" cxnId="{B73A48DC-041C-4179-9479-BFDFAD40DA79}">
      <dgm:prSet/>
      <dgm:spPr/>
      <dgm:t>
        <a:bodyPr/>
        <a:lstStyle/>
        <a:p>
          <a:endParaRPr lang="en-US"/>
        </a:p>
      </dgm:t>
    </dgm:pt>
    <dgm:pt modelId="{2F125599-1C10-456E-AA8B-1A4A51DC8D07}" type="pres">
      <dgm:prSet presAssocID="{B50752B5-C9CB-40E2-AC90-540B512F450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8D205EC-7EC8-437F-A11B-3BFB5EE9D1CE}" type="pres">
      <dgm:prSet presAssocID="{FA936B6C-41F1-431E-8110-A57CF0D5482F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737A7F-E85D-4AF4-B6A4-7295588EA5FC}" type="pres">
      <dgm:prSet presAssocID="{054F2560-FAFE-4B3E-B276-CA037F898CC5}" presName="sibTrans" presStyleLbl="sibTrans2D1" presStyleIdx="0" presStyleCnt="10"/>
      <dgm:spPr/>
      <dgm:t>
        <a:bodyPr/>
        <a:lstStyle/>
        <a:p>
          <a:endParaRPr lang="en-IN"/>
        </a:p>
      </dgm:t>
    </dgm:pt>
    <dgm:pt modelId="{8146C033-5D6C-4729-8FE9-DF8D688B51E9}" type="pres">
      <dgm:prSet presAssocID="{054F2560-FAFE-4B3E-B276-CA037F898CC5}" presName="connectorText" presStyleLbl="sibTrans2D1" presStyleIdx="0" presStyleCnt="10"/>
      <dgm:spPr/>
      <dgm:t>
        <a:bodyPr/>
        <a:lstStyle/>
        <a:p>
          <a:endParaRPr lang="en-IN"/>
        </a:p>
      </dgm:t>
    </dgm:pt>
    <dgm:pt modelId="{C65522BE-4B40-4017-BC78-2042C0ED5FE6}" type="pres">
      <dgm:prSet presAssocID="{65DD63C4-D5DE-4333-82A6-D2686D8FE020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9D4408-A87B-44E6-9869-606103DB2DC1}" type="pres">
      <dgm:prSet presAssocID="{E96D9B54-1841-438C-ACB3-A063CA948F3E}" presName="sibTrans" presStyleLbl="sibTrans2D1" presStyleIdx="1" presStyleCnt="10"/>
      <dgm:spPr/>
      <dgm:t>
        <a:bodyPr/>
        <a:lstStyle/>
        <a:p>
          <a:endParaRPr lang="en-IN"/>
        </a:p>
      </dgm:t>
    </dgm:pt>
    <dgm:pt modelId="{A9830640-E4BD-4458-B034-BE47832DB652}" type="pres">
      <dgm:prSet presAssocID="{E96D9B54-1841-438C-ACB3-A063CA948F3E}" presName="connectorText" presStyleLbl="sibTrans2D1" presStyleIdx="1" presStyleCnt="10"/>
      <dgm:spPr/>
      <dgm:t>
        <a:bodyPr/>
        <a:lstStyle/>
        <a:p>
          <a:endParaRPr lang="en-IN"/>
        </a:p>
      </dgm:t>
    </dgm:pt>
    <dgm:pt modelId="{8BA2B948-9518-47EE-931E-44594B348FF9}" type="pres">
      <dgm:prSet presAssocID="{0CAED88D-FB70-4617-90B0-2A5CA97A1ED5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9EDCF57-E211-446D-AAB5-3475C404196B}" type="pres">
      <dgm:prSet presAssocID="{C5D74772-75A3-49F5-A96E-0DA3B999A2BC}" presName="sibTrans" presStyleLbl="sibTrans2D1" presStyleIdx="2" presStyleCnt="10"/>
      <dgm:spPr/>
      <dgm:t>
        <a:bodyPr/>
        <a:lstStyle/>
        <a:p>
          <a:endParaRPr lang="en-IN"/>
        </a:p>
      </dgm:t>
    </dgm:pt>
    <dgm:pt modelId="{05639841-7F24-4D7B-8560-DA5A30E0141C}" type="pres">
      <dgm:prSet presAssocID="{C5D74772-75A3-49F5-A96E-0DA3B999A2BC}" presName="connectorText" presStyleLbl="sibTrans2D1" presStyleIdx="2" presStyleCnt="10"/>
      <dgm:spPr/>
      <dgm:t>
        <a:bodyPr/>
        <a:lstStyle/>
        <a:p>
          <a:endParaRPr lang="en-IN"/>
        </a:p>
      </dgm:t>
    </dgm:pt>
    <dgm:pt modelId="{B8458591-DF7E-4155-899E-670F4F2A29CC}" type="pres">
      <dgm:prSet presAssocID="{B690057D-38CB-45F2-8C8E-201D5B5FF081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1387B-4580-414E-8D26-4A4466C9CEF7}" type="pres">
      <dgm:prSet presAssocID="{043D13F1-94F1-403A-9B1E-82EDD1878EC4}" presName="sibTrans" presStyleLbl="sibTrans2D1" presStyleIdx="3" presStyleCnt="10"/>
      <dgm:spPr/>
      <dgm:t>
        <a:bodyPr/>
        <a:lstStyle/>
        <a:p>
          <a:endParaRPr lang="en-IN"/>
        </a:p>
      </dgm:t>
    </dgm:pt>
    <dgm:pt modelId="{EC2615E9-5AFF-48B3-A727-BC7622EE15B6}" type="pres">
      <dgm:prSet presAssocID="{043D13F1-94F1-403A-9B1E-82EDD1878EC4}" presName="connectorText" presStyleLbl="sibTrans2D1" presStyleIdx="3" presStyleCnt="10"/>
      <dgm:spPr/>
      <dgm:t>
        <a:bodyPr/>
        <a:lstStyle/>
        <a:p>
          <a:endParaRPr lang="en-IN"/>
        </a:p>
      </dgm:t>
    </dgm:pt>
    <dgm:pt modelId="{0F83F441-452F-4B1F-A5D1-E7351BF807FB}" type="pres">
      <dgm:prSet presAssocID="{C3FBE316-2F17-4739-A3E5-B74893C1CBF7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C85DB1-6755-4797-BA97-9438696DCBFA}" type="pres">
      <dgm:prSet presAssocID="{D2B1CA6C-369E-47AF-BD45-78292FE999F8}" presName="sibTrans" presStyleLbl="sibTrans2D1" presStyleIdx="4" presStyleCnt="10"/>
      <dgm:spPr/>
      <dgm:t>
        <a:bodyPr/>
        <a:lstStyle/>
        <a:p>
          <a:endParaRPr lang="en-IN"/>
        </a:p>
      </dgm:t>
    </dgm:pt>
    <dgm:pt modelId="{F65132E7-9A9A-4AA5-A571-57D8A493F17D}" type="pres">
      <dgm:prSet presAssocID="{D2B1CA6C-369E-47AF-BD45-78292FE999F8}" presName="connectorText" presStyleLbl="sibTrans2D1" presStyleIdx="4" presStyleCnt="10"/>
      <dgm:spPr/>
      <dgm:t>
        <a:bodyPr/>
        <a:lstStyle/>
        <a:p>
          <a:endParaRPr lang="en-IN"/>
        </a:p>
      </dgm:t>
    </dgm:pt>
    <dgm:pt modelId="{7940A4E4-4910-424F-AACB-D339D78DAC24}" type="pres">
      <dgm:prSet presAssocID="{F0186306-4598-4344-841F-75CEF527C443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E399F7-C975-4757-A532-B292DF2A47C6}" type="pres">
      <dgm:prSet presAssocID="{84C360DC-58AF-4FB6-B74F-DB4A8AD38BA4}" presName="sibTrans" presStyleLbl="sibTrans2D1" presStyleIdx="5" presStyleCnt="10"/>
      <dgm:spPr/>
      <dgm:t>
        <a:bodyPr/>
        <a:lstStyle/>
        <a:p>
          <a:endParaRPr lang="en-IN"/>
        </a:p>
      </dgm:t>
    </dgm:pt>
    <dgm:pt modelId="{B98575E4-4B69-4562-A0ED-7A16E75221F2}" type="pres">
      <dgm:prSet presAssocID="{84C360DC-58AF-4FB6-B74F-DB4A8AD38BA4}" presName="connectorText" presStyleLbl="sibTrans2D1" presStyleIdx="5" presStyleCnt="10"/>
      <dgm:spPr/>
      <dgm:t>
        <a:bodyPr/>
        <a:lstStyle/>
        <a:p>
          <a:endParaRPr lang="en-IN"/>
        </a:p>
      </dgm:t>
    </dgm:pt>
    <dgm:pt modelId="{A8842030-A295-44EC-AB31-DE194C1CAEC1}" type="pres">
      <dgm:prSet presAssocID="{7FB3323B-C425-4BE7-A710-78C9F03311CF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ED89765-7371-4614-923E-76BBDC1E960C}" type="pres">
      <dgm:prSet presAssocID="{797C9AC5-7525-46F0-94E4-896B8E1242B3}" presName="sibTrans" presStyleLbl="sibTrans2D1" presStyleIdx="6" presStyleCnt="10"/>
      <dgm:spPr/>
      <dgm:t>
        <a:bodyPr/>
        <a:lstStyle/>
        <a:p>
          <a:endParaRPr lang="en-IN"/>
        </a:p>
      </dgm:t>
    </dgm:pt>
    <dgm:pt modelId="{25047725-AA16-4BB1-8EA2-FF732A6AFE27}" type="pres">
      <dgm:prSet presAssocID="{797C9AC5-7525-46F0-94E4-896B8E1242B3}" presName="connectorText" presStyleLbl="sibTrans2D1" presStyleIdx="6" presStyleCnt="10"/>
      <dgm:spPr/>
      <dgm:t>
        <a:bodyPr/>
        <a:lstStyle/>
        <a:p>
          <a:endParaRPr lang="en-IN"/>
        </a:p>
      </dgm:t>
    </dgm:pt>
    <dgm:pt modelId="{19555C1F-8A8F-4E17-9A9F-7C6C2895599C}" type="pres">
      <dgm:prSet presAssocID="{47211230-9694-4B15-B39E-53CA60D40928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74B212-5060-4B3A-A0BC-9E395F0F519D}" type="pres">
      <dgm:prSet presAssocID="{9BC8AB84-1A4D-4543-ADC5-EC9DF24C9530}" presName="sibTrans" presStyleLbl="sibTrans2D1" presStyleIdx="7" presStyleCnt="10"/>
      <dgm:spPr/>
      <dgm:t>
        <a:bodyPr/>
        <a:lstStyle/>
        <a:p>
          <a:endParaRPr lang="en-IN"/>
        </a:p>
      </dgm:t>
    </dgm:pt>
    <dgm:pt modelId="{90CCBE41-A999-49CC-8424-C334AEE3C379}" type="pres">
      <dgm:prSet presAssocID="{9BC8AB84-1A4D-4543-ADC5-EC9DF24C9530}" presName="connectorText" presStyleLbl="sibTrans2D1" presStyleIdx="7" presStyleCnt="10"/>
      <dgm:spPr/>
      <dgm:t>
        <a:bodyPr/>
        <a:lstStyle/>
        <a:p>
          <a:endParaRPr lang="en-IN"/>
        </a:p>
      </dgm:t>
    </dgm:pt>
    <dgm:pt modelId="{3854526C-77A9-47D9-ACFA-EA68A36154F2}" type="pres">
      <dgm:prSet presAssocID="{AC7B88AC-D23D-4890-B385-0D4981FE9724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E00941-BD62-4AE7-A320-87C0B30DD51B}" type="pres">
      <dgm:prSet presAssocID="{1D1FDD69-8B19-41C9-968D-2FF5F80B3053}" presName="sibTrans" presStyleLbl="sibTrans2D1" presStyleIdx="8" presStyleCnt="10"/>
      <dgm:spPr/>
      <dgm:t>
        <a:bodyPr/>
        <a:lstStyle/>
        <a:p>
          <a:endParaRPr lang="en-IN"/>
        </a:p>
      </dgm:t>
    </dgm:pt>
    <dgm:pt modelId="{82937DF0-C898-4150-AEA7-70140DFA7041}" type="pres">
      <dgm:prSet presAssocID="{1D1FDD69-8B19-41C9-968D-2FF5F80B3053}" presName="connectorText" presStyleLbl="sibTrans2D1" presStyleIdx="8" presStyleCnt="10"/>
      <dgm:spPr/>
      <dgm:t>
        <a:bodyPr/>
        <a:lstStyle/>
        <a:p>
          <a:endParaRPr lang="en-IN"/>
        </a:p>
      </dgm:t>
    </dgm:pt>
    <dgm:pt modelId="{7CF84267-824B-422E-AE39-72CC4DA5DCEB}" type="pres">
      <dgm:prSet presAssocID="{9E6E095D-8EC6-43B4-8703-754154FA61F1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CCFB63-F080-4A66-935E-4F342400DD05}" type="pres">
      <dgm:prSet presAssocID="{EDEAF2B7-D1A6-40D5-91E0-5DCD6A8C502A}" presName="sibTrans" presStyleLbl="sibTrans2D1" presStyleIdx="9" presStyleCnt="10"/>
      <dgm:spPr/>
      <dgm:t>
        <a:bodyPr/>
        <a:lstStyle/>
        <a:p>
          <a:endParaRPr lang="en-IN"/>
        </a:p>
      </dgm:t>
    </dgm:pt>
    <dgm:pt modelId="{C19FBBF6-30D3-452B-A028-B86F0501AAC0}" type="pres">
      <dgm:prSet presAssocID="{EDEAF2B7-D1A6-40D5-91E0-5DCD6A8C502A}" presName="connectorText" presStyleLbl="sibTrans2D1" presStyleIdx="9" presStyleCnt="10"/>
      <dgm:spPr/>
      <dgm:t>
        <a:bodyPr/>
        <a:lstStyle/>
        <a:p>
          <a:endParaRPr lang="en-IN"/>
        </a:p>
      </dgm:t>
    </dgm:pt>
    <dgm:pt modelId="{A81A1F26-3070-436A-A8AB-CAE728C5C66B}" type="pres">
      <dgm:prSet presAssocID="{87F25DD9-37D0-4BFD-9096-27AB385F8CF8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52A58AA-F1B0-4A8F-A1D3-253D4656B45A}" srcId="{B50752B5-C9CB-40E2-AC90-540B512F450E}" destId="{B690057D-38CB-45F2-8C8E-201D5B5FF081}" srcOrd="3" destOrd="0" parTransId="{B40D7FC0-33B8-45D3-9D0B-01C80D490D44}" sibTransId="{043D13F1-94F1-403A-9B1E-82EDD1878EC4}"/>
    <dgm:cxn modelId="{A179F449-52BB-4253-B365-105FF6670A00}" type="presOf" srcId="{1D1FDD69-8B19-41C9-968D-2FF5F80B3053}" destId="{82937DF0-C898-4150-AEA7-70140DFA7041}" srcOrd="1" destOrd="0" presId="urn:microsoft.com/office/officeart/2005/8/layout/process5"/>
    <dgm:cxn modelId="{027450A9-586C-4938-BDD9-94C383E33FC2}" type="presOf" srcId="{054F2560-FAFE-4B3E-B276-CA037F898CC5}" destId="{8146C033-5D6C-4729-8FE9-DF8D688B51E9}" srcOrd="1" destOrd="0" presId="urn:microsoft.com/office/officeart/2005/8/layout/process5"/>
    <dgm:cxn modelId="{635D607E-5581-4C03-8289-C0391FA28C10}" srcId="{B50752B5-C9CB-40E2-AC90-540B512F450E}" destId="{9E6E095D-8EC6-43B4-8703-754154FA61F1}" srcOrd="9" destOrd="0" parTransId="{94D4899F-EAE6-4E70-A4D0-8977B4FBB2AF}" sibTransId="{EDEAF2B7-D1A6-40D5-91E0-5DCD6A8C502A}"/>
    <dgm:cxn modelId="{EEB2B2A6-BC31-4C56-9C57-2218A715CE19}" type="presOf" srcId="{D2B1CA6C-369E-47AF-BD45-78292FE999F8}" destId="{F65132E7-9A9A-4AA5-A571-57D8A493F17D}" srcOrd="1" destOrd="0" presId="urn:microsoft.com/office/officeart/2005/8/layout/process5"/>
    <dgm:cxn modelId="{75C8B5C0-F154-47C2-BBEC-A8E46DC7443B}" type="presOf" srcId="{65DD63C4-D5DE-4333-82A6-D2686D8FE020}" destId="{C65522BE-4B40-4017-BC78-2042C0ED5FE6}" srcOrd="0" destOrd="0" presId="urn:microsoft.com/office/officeart/2005/8/layout/process5"/>
    <dgm:cxn modelId="{EE89CFC9-2946-4CE0-8163-643E017DB24A}" type="presOf" srcId="{1D1FDD69-8B19-41C9-968D-2FF5F80B3053}" destId="{E2E00941-BD62-4AE7-A320-87C0B30DD51B}" srcOrd="0" destOrd="0" presId="urn:microsoft.com/office/officeart/2005/8/layout/process5"/>
    <dgm:cxn modelId="{AF3DBC64-1C96-4677-9A7C-1597101923F2}" type="presOf" srcId="{C5D74772-75A3-49F5-A96E-0DA3B999A2BC}" destId="{B9EDCF57-E211-446D-AAB5-3475C404196B}" srcOrd="0" destOrd="0" presId="urn:microsoft.com/office/officeart/2005/8/layout/process5"/>
    <dgm:cxn modelId="{F61D449A-0CE6-486F-98FB-B7E0C8678636}" type="presOf" srcId="{B690057D-38CB-45F2-8C8E-201D5B5FF081}" destId="{B8458591-DF7E-4155-899E-670F4F2A29CC}" srcOrd="0" destOrd="0" presId="urn:microsoft.com/office/officeart/2005/8/layout/process5"/>
    <dgm:cxn modelId="{EBD85C38-0D40-401F-A1C7-33A1F15F5367}" type="presOf" srcId="{9BC8AB84-1A4D-4543-ADC5-EC9DF24C9530}" destId="{90CCBE41-A999-49CC-8424-C334AEE3C379}" srcOrd="1" destOrd="0" presId="urn:microsoft.com/office/officeart/2005/8/layout/process5"/>
    <dgm:cxn modelId="{C549B066-FB93-4F42-8388-A22E5F885623}" type="presOf" srcId="{AC7B88AC-D23D-4890-B385-0D4981FE9724}" destId="{3854526C-77A9-47D9-ACFA-EA68A36154F2}" srcOrd="0" destOrd="0" presId="urn:microsoft.com/office/officeart/2005/8/layout/process5"/>
    <dgm:cxn modelId="{B8A7A1A2-9C02-4546-9D78-6DE72D7DFCFE}" type="presOf" srcId="{054F2560-FAFE-4B3E-B276-CA037F898CC5}" destId="{E5737A7F-E85D-4AF4-B6A4-7295588EA5FC}" srcOrd="0" destOrd="0" presId="urn:microsoft.com/office/officeart/2005/8/layout/process5"/>
    <dgm:cxn modelId="{DB13D015-C15A-4938-A4AB-D811493B9274}" srcId="{B50752B5-C9CB-40E2-AC90-540B512F450E}" destId="{65DD63C4-D5DE-4333-82A6-D2686D8FE020}" srcOrd="1" destOrd="0" parTransId="{BDACA155-A06C-4D8F-B610-CC9404FDB3AC}" sibTransId="{E96D9B54-1841-438C-ACB3-A063CA948F3E}"/>
    <dgm:cxn modelId="{3BE09609-796D-4BAA-BC6A-29FC3FD44FA9}" srcId="{B50752B5-C9CB-40E2-AC90-540B512F450E}" destId="{FA936B6C-41F1-431E-8110-A57CF0D5482F}" srcOrd="0" destOrd="0" parTransId="{68E346D8-DEAD-4B7D-844D-687B9E64C773}" sibTransId="{054F2560-FAFE-4B3E-B276-CA037F898CC5}"/>
    <dgm:cxn modelId="{DD99321A-AF2E-464A-95FC-526FEB41EE76}" type="presOf" srcId="{797C9AC5-7525-46F0-94E4-896B8E1242B3}" destId="{CED89765-7371-4614-923E-76BBDC1E960C}" srcOrd="0" destOrd="0" presId="urn:microsoft.com/office/officeart/2005/8/layout/process5"/>
    <dgm:cxn modelId="{807D556F-C473-4D40-870A-ABFE567A7106}" type="presOf" srcId="{84C360DC-58AF-4FB6-B74F-DB4A8AD38BA4}" destId="{B98575E4-4B69-4562-A0ED-7A16E75221F2}" srcOrd="1" destOrd="0" presId="urn:microsoft.com/office/officeart/2005/8/layout/process5"/>
    <dgm:cxn modelId="{3F65C35B-670D-424E-A65D-FBF3FE7691BE}" srcId="{B50752B5-C9CB-40E2-AC90-540B512F450E}" destId="{7FB3323B-C425-4BE7-A710-78C9F03311CF}" srcOrd="6" destOrd="0" parTransId="{B6789AB8-36B2-40A2-B60E-6948E4459D21}" sibTransId="{797C9AC5-7525-46F0-94E4-896B8E1242B3}"/>
    <dgm:cxn modelId="{341EFFB2-BECF-47BC-9355-1B0BE2446A02}" type="presOf" srcId="{797C9AC5-7525-46F0-94E4-896B8E1242B3}" destId="{25047725-AA16-4BB1-8EA2-FF732A6AFE27}" srcOrd="1" destOrd="0" presId="urn:microsoft.com/office/officeart/2005/8/layout/process5"/>
    <dgm:cxn modelId="{F7BFFFFF-7263-4CA1-B897-16BDBB21B07D}" type="presOf" srcId="{84C360DC-58AF-4FB6-B74F-DB4A8AD38BA4}" destId="{58E399F7-C975-4757-A532-B292DF2A47C6}" srcOrd="0" destOrd="0" presId="urn:microsoft.com/office/officeart/2005/8/layout/process5"/>
    <dgm:cxn modelId="{CF731D3F-DC41-47C9-BCC9-02B4E05C570F}" type="presOf" srcId="{043D13F1-94F1-403A-9B1E-82EDD1878EC4}" destId="{EC2615E9-5AFF-48B3-A727-BC7622EE15B6}" srcOrd="1" destOrd="0" presId="urn:microsoft.com/office/officeart/2005/8/layout/process5"/>
    <dgm:cxn modelId="{05F54792-6CBB-4066-AA9F-1013C63A7040}" srcId="{B50752B5-C9CB-40E2-AC90-540B512F450E}" destId="{47211230-9694-4B15-B39E-53CA60D40928}" srcOrd="7" destOrd="0" parTransId="{16D0D085-1B8E-4316-937F-96DEFB3F142D}" sibTransId="{9BC8AB84-1A4D-4543-ADC5-EC9DF24C9530}"/>
    <dgm:cxn modelId="{E7FC61D5-837D-4258-8C1C-7E97FF793470}" type="presOf" srcId="{C5D74772-75A3-49F5-A96E-0DA3B999A2BC}" destId="{05639841-7F24-4D7B-8560-DA5A30E0141C}" srcOrd="1" destOrd="0" presId="urn:microsoft.com/office/officeart/2005/8/layout/process5"/>
    <dgm:cxn modelId="{CE2CC44B-BD63-434A-AE93-04A92E274E56}" type="presOf" srcId="{9BC8AB84-1A4D-4543-ADC5-EC9DF24C9530}" destId="{3174B212-5060-4B3A-A0BC-9E395F0F519D}" srcOrd="0" destOrd="0" presId="urn:microsoft.com/office/officeart/2005/8/layout/process5"/>
    <dgm:cxn modelId="{F3BDF95C-7CCF-4996-B016-DF7567B2630D}" type="presOf" srcId="{7FB3323B-C425-4BE7-A710-78C9F03311CF}" destId="{A8842030-A295-44EC-AB31-DE194C1CAEC1}" srcOrd="0" destOrd="0" presId="urn:microsoft.com/office/officeart/2005/8/layout/process5"/>
    <dgm:cxn modelId="{E75AF521-27A6-4FB1-A75C-0AFECD41ACA1}" type="presOf" srcId="{47211230-9694-4B15-B39E-53CA60D40928}" destId="{19555C1F-8A8F-4E17-9A9F-7C6C2895599C}" srcOrd="0" destOrd="0" presId="urn:microsoft.com/office/officeart/2005/8/layout/process5"/>
    <dgm:cxn modelId="{B73A48DC-041C-4179-9479-BFDFAD40DA79}" srcId="{B50752B5-C9CB-40E2-AC90-540B512F450E}" destId="{87F25DD9-37D0-4BFD-9096-27AB385F8CF8}" srcOrd="10" destOrd="0" parTransId="{6E22ED53-2A13-457B-9EC0-5A57899A0918}" sibTransId="{EFF4BA98-38A1-4822-BA76-4079474206C6}"/>
    <dgm:cxn modelId="{43B2190F-02D2-4A4A-93FD-6F47771F8468}" srcId="{B50752B5-C9CB-40E2-AC90-540B512F450E}" destId="{C3FBE316-2F17-4739-A3E5-B74893C1CBF7}" srcOrd="4" destOrd="0" parTransId="{03F12BFF-2F7B-41D1-A2F3-7A4094AFE86F}" sibTransId="{D2B1CA6C-369E-47AF-BD45-78292FE999F8}"/>
    <dgm:cxn modelId="{C93EA8D1-8709-4249-B0F1-F753756DB8B3}" srcId="{B50752B5-C9CB-40E2-AC90-540B512F450E}" destId="{F0186306-4598-4344-841F-75CEF527C443}" srcOrd="5" destOrd="0" parTransId="{086AF1EF-E107-428D-970E-C07FD3895D94}" sibTransId="{84C360DC-58AF-4FB6-B74F-DB4A8AD38BA4}"/>
    <dgm:cxn modelId="{02753A77-5FCE-4F1D-939A-271BD01EAE22}" type="presOf" srcId="{EDEAF2B7-D1A6-40D5-91E0-5DCD6A8C502A}" destId="{C19FBBF6-30D3-452B-A028-B86F0501AAC0}" srcOrd="1" destOrd="0" presId="urn:microsoft.com/office/officeart/2005/8/layout/process5"/>
    <dgm:cxn modelId="{1F1E06DA-BF4B-4A2B-B3D6-9DE9DF114BFC}" type="presOf" srcId="{E96D9B54-1841-438C-ACB3-A063CA948F3E}" destId="{A9830640-E4BD-4458-B034-BE47832DB652}" srcOrd="1" destOrd="0" presId="urn:microsoft.com/office/officeart/2005/8/layout/process5"/>
    <dgm:cxn modelId="{BC378B1D-E618-4EFC-A046-6436BD6BCCB1}" srcId="{B50752B5-C9CB-40E2-AC90-540B512F450E}" destId="{0CAED88D-FB70-4617-90B0-2A5CA97A1ED5}" srcOrd="2" destOrd="0" parTransId="{055FE632-FB9C-479C-9CBF-2006C47598DC}" sibTransId="{C5D74772-75A3-49F5-A96E-0DA3B999A2BC}"/>
    <dgm:cxn modelId="{95088271-8369-4612-B6B6-FA3AD32A48E9}" type="presOf" srcId="{EDEAF2B7-D1A6-40D5-91E0-5DCD6A8C502A}" destId="{E4CCFB63-F080-4A66-935E-4F342400DD05}" srcOrd="0" destOrd="0" presId="urn:microsoft.com/office/officeart/2005/8/layout/process5"/>
    <dgm:cxn modelId="{2930DEBC-A831-4F85-9743-DEE1C2FD3820}" type="presOf" srcId="{043D13F1-94F1-403A-9B1E-82EDD1878EC4}" destId="{0311387B-4580-414E-8D26-4A4466C9CEF7}" srcOrd="0" destOrd="0" presId="urn:microsoft.com/office/officeart/2005/8/layout/process5"/>
    <dgm:cxn modelId="{F352A8DE-3B7D-4A91-9992-A418C840A444}" type="presOf" srcId="{F0186306-4598-4344-841F-75CEF527C443}" destId="{7940A4E4-4910-424F-AACB-D339D78DAC24}" srcOrd="0" destOrd="0" presId="urn:microsoft.com/office/officeart/2005/8/layout/process5"/>
    <dgm:cxn modelId="{45B6A802-8542-4D49-B43C-AA925C006208}" type="presOf" srcId="{C3FBE316-2F17-4739-A3E5-B74893C1CBF7}" destId="{0F83F441-452F-4B1F-A5D1-E7351BF807FB}" srcOrd="0" destOrd="0" presId="urn:microsoft.com/office/officeart/2005/8/layout/process5"/>
    <dgm:cxn modelId="{DAAD91A6-2995-4372-AA7D-E811BB0EC771}" type="presOf" srcId="{B50752B5-C9CB-40E2-AC90-540B512F450E}" destId="{2F125599-1C10-456E-AA8B-1A4A51DC8D07}" srcOrd="0" destOrd="0" presId="urn:microsoft.com/office/officeart/2005/8/layout/process5"/>
    <dgm:cxn modelId="{81F1C2DE-A9E4-4C85-A7F7-A1DBD85D9F0F}" srcId="{B50752B5-C9CB-40E2-AC90-540B512F450E}" destId="{AC7B88AC-D23D-4890-B385-0D4981FE9724}" srcOrd="8" destOrd="0" parTransId="{2321FADB-E92F-4BB3-A9C5-5CF9D879CC23}" sibTransId="{1D1FDD69-8B19-41C9-968D-2FF5F80B3053}"/>
    <dgm:cxn modelId="{7C253419-866E-4590-BED8-923E2063C3E9}" type="presOf" srcId="{FA936B6C-41F1-431E-8110-A57CF0D5482F}" destId="{68D205EC-7EC8-437F-A11B-3BFB5EE9D1CE}" srcOrd="0" destOrd="0" presId="urn:microsoft.com/office/officeart/2005/8/layout/process5"/>
    <dgm:cxn modelId="{C5AD13D7-7379-494B-B634-1C904A480852}" type="presOf" srcId="{87F25DD9-37D0-4BFD-9096-27AB385F8CF8}" destId="{A81A1F26-3070-436A-A8AB-CAE728C5C66B}" srcOrd="0" destOrd="0" presId="urn:microsoft.com/office/officeart/2005/8/layout/process5"/>
    <dgm:cxn modelId="{0F463727-1727-4053-9BF4-77B190DB5420}" type="presOf" srcId="{0CAED88D-FB70-4617-90B0-2A5CA97A1ED5}" destId="{8BA2B948-9518-47EE-931E-44594B348FF9}" srcOrd="0" destOrd="0" presId="urn:microsoft.com/office/officeart/2005/8/layout/process5"/>
    <dgm:cxn modelId="{F49A4CFB-28CD-4599-8728-1472D263D69A}" type="presOf" srcId="{9E6E095D-8EC6-43B4-8703-754154FA61F1}" destId="{7CF84267-824B-422E-AE39-72CC4DA5DCEB}" srcOrd="0" destOrd="0" presId="urn:microsoft.com/office/officeart/2005/8/layout/process5"/>
    <dgm:cxn modelId="{80862A13-0816-43F9-9F98-5B0D9A113A24}" type="presOf" srcId="{D2B1CA6C-369E-47AF-BD45-78292FE999F8}" destId="{F7C85DB1-6755-4797-BA97-9438696DCBFA}" srcOrd="0" destOrd="0" presId="urn:microsoft.com/office/officeart/2005/8/layout/process5"/>
    <dgm:cxn modelId="{2BD8B2DA-50D8-4B8E-8593-0D68A5146B43}" type="presOf" srcId="{E96D9B54-1841-438C-ACB3-A063CA948F3E}" destId="{A89D4408-A87B-44E6-9869-606103DB2DC1}" srcOrd="0" destOrd="0" presId="urn:microsoft.com/office/officeart/2005/8/layout/process5"/>
    <dgm:cxn modelId="{8A977AA5-8014-460E-A02E-4D627DF6B163}" type="presParOf" srcId="{2F125599-1C10-456E-AA8B-1A4A51DC8D07}" destId="{68D205EC-7EC8-437F-A11B-3BFB5EE9D1CE}" srcOrd="0" destOrd="0" presId="urn:microsoft.com/office/officeart/2005/8/layout/process5"/>
    <dgm:cxn modelId="{688B84ED-7EB3-4212-8B0A-6C83B64FCF7C}" type="presParOf" srcId="{2F125599-1C10-456E-AA8B-1A4A51DC8D07}" destId="{E5737A7F-E85D-4AF4-B6A4-7295588EA5FC}" srcOrd="1" destOrd="0" presId="urn:microsoft.com/office/officeart/2005/8/layout/process5"/>
    <dgm:cxn modelId="{8C3508C9-1FC9-44FF-8F07-D344FF5AD249}" type="presParOf" srcId="{E5737A7F-E85D-4AF4-B6A4-7295588EA5FC}" destId="{8146C033-5D6C-4729-8FE9-DF8D688B51E9}" srcOrd="0" destOrd="0" presId="urn:microsoft.com/office/officeart/2005/8/layout/process5"/>
    <dgm:cxn modelId="{21BF33B0-B47B-4EA6-8E90-82B6F11CFE6A}" type="presParOf" srcId="{2F125599-1C10-456E-AA8B-1A4A51DC8D07}" destId="{C65522BE-4B40-4017-BC78-2042C0ED5FE6}" srcOrd="2" destOrd="0" presId="urn:microsoft.com/office/officeart/2005/8/layout/process5"/>
    <dgm:cxn modelId="{13ACDAF6-A002-4FCD-AC45-89B6862C5BDA}" type="presParOf" srcId="{2F125599-1C10-456E-AA8B-1A4A51DC8D07}" destId="{A89D4408-A87B-44E6-9869-606103DB2DC1}" srcOrd="3" destOrd="0" presId="urn:microsoft.com/office/officeart/2005/8/layout/process5"/>
    <dgm:cxn modelId="{E769461B-447C-4461-8984-86E12FDBA5EF}" type="presParOf" srcId="{A89D4408-A87B-44E6-9869-606103DB2DC1}" destId="{A9830640-E4BD-4458-B034-BE47832DB652}" srcOrd="0" destOrd="0" presId="urn:microsoft.com/office/officeart/2005/8/layout/process5"/>
    <dgm:cxn modelId="{85398C16-3CCF-4233-8EC0-6CB155967BD5}" type="presParOf" srcId="{2F125599-1C10-456E-AA8B-1A4A51DC8D07}" destId="{8BA2B948-9518-47EE-931E-44594B348FF9}" srcOrd="4" destOrd="0" presId="urn:microsoft.com/office/officeart/2005/8/layout/process5"/>
    <dgm:cxn modelId="{780163F5-DF0F-4149-86F6-B27531A70029}" type="presParOf" srcId="{2F125599-1C10-456E-AA8B-1A4A51DC8D07}" destId="{B9EDCF57-E211-446D-AAB5-3475C404196B}" srcOrd="5" destOrd="0" presId="urn:microsoft.com/office/officeart/2005/8/layout/process5"/>
    <dgm:cxn modelId="{FEEF7451-1C00-4E65-8740-F92800CE4726}" type="presParOf" srcId="{B9EDCF57-E211-446D-AAB5-3475C404196B}" destId="{05639841-7F24-4D7B-8560-DA5A30E0141C}" srcOrd="0" destOrd="0" presId="urn:microsoft.com/office/officeart/2005/8/layout/process5"/>
    <dgm:cxn modelId="{0A55B996-B71E-40FA-9712-2ECAAE5B392E}" type="presParOf" srcId="{2F125599-1C10-456E-AA8B-1A4A51DC8D07}" destId="{B8458591-DF7E-4155-899E-670F4F2A29CC}" srcOrd="6" destOrd="0" presId="urn:microsoft.com/office/officeart/2005/8/layout/process5"/>
    <dgm:cxn modelId="{3E0C62C2-FB19-42E9-BF22-EB5EED2FFA98}" type="presParOf" srcId="{2F125599-1C10-456E-AA8B-1A4A51DC8D07}" destId="{0311387B-4580-414E-8D26-4A4466C9CEF7}" srcOrd="7" destOrd="0" presId="urn:microsoft.com/office/officeart/2005/8/layout/process5"/>
    <dgm:cxn modelId="{6B3942AD-E37F-4641-B51F-4EE74824D319}" type="presParOf" srcId="{0311387B-4580-414E-8D26-4A4466C9CEF7}" destId="{EC2615E9-5AFF-48B3-A727-BC7622EE15B6}" srcOrd="0" destOrd="0" presId="urn:microsoft.com/office/officeart/2005/8/layout/process5"/>
    <dgm:cxn modelId="{8A06793C-4C0E-48B9-9898-C0D4B3CDD7F1}" type="presParOf" srcId="{2F125599-1C10-456E-AA8B-1A4A51DC8D07}" destId="{0F83F441-452F-4B1F-A5D1-E7351BF807FB}" srcOrd="8" destOrd="0" presId="urn:microsoft.com/office/officeart/2005/8/layout/process5"/>
    <dgm:cxn modelId="{BC7D81A7-9E8D-4703-815F-2A3E612ADD78}" type="presParOf" srcId="{2F125599-1C10-456E-AA8B-1A4A51DC8D07}" destId="{F7C85DB1-6755-4797-BA97-9438696DCBFA}" srcOrd="9" destOrd="0" presId="urn:microsoft.com/office/officeart/2005/8/layout/process5"/>
    <dgm:cxn modelId="{B2F59777-1033-4AEE-8FB1-D47254414E98}" type="presParOf" srcId="{F7C85DB1-6755-4797-BA97-9438696DCBFA}" destId="{F65132E7-9A9A-4AA5-A571-57D8A493F17D}" srcOrd="0" destOrd="0" presId="urn:microsoft.com/office/officeart/2005/8/layout/process5"/>
    <dgm:cxn modelId="{D44B5D2F-476D-45E3-9979-93FC9A7556DF}" type="presParOf" srcId="{2F125599-1C10-456E-AA8B-1A4A51DC8D07}" destId="{7940A4E4-4910-424F-AACB-D339D78DAC24}" srcOrd="10" destOrd="0" presId="urn:microsoft.com/office/officeart/2005/8/layout/process5"/>
    <dgm:cxn modelId="{D61CC570-A81B-46A1-B079-76AE5D6A66C0}" type="presParOf" srcId="{2F125599-1C10-456E-AA8B-1A4A51DC8D07}" destId="{58E399F7-C975-4757-A532-B292DF2A47C6}" srcOrd="11" destOrd="0" presId="urn:microsoft.com/office/officeart/2005/8/layout/process5"/>
    <dgm:cxn modelId="{6FE23B5F-0E97-4E5A-B63F-5CB2AE28D8D6}" type="presParOf" srcId="{58E399F7-C975-4757-A532-B292DF2A47C6}" destId="{B98575E4-4B69-4562-A0ED-7A16E75221F2}" srcOrd="0" destOrd="0" presId="urn:microsoft.com/office/officeart/2005/8/layout/process5"/>
    <dgm:cxn modelId="{741A5755-F3FA-4478-902F-688C35486032}" type="presParOf" srcId="{2F125599-1C10-456E-AA8B-1A4A51DC8D07}" destId="{A8842030-A295-44EC-AB31-DE194C1CAEC1}" srcOrd="12" destOrd="0" presId="urn:microsoft.com/office/officeart/2005/8/layout/process5"/>
    <dgm:cxn modelId="{06947518-45E3-4DBD-B245-D6D09F2151AF}" type="presParOf" srcId="{2F125599-1C10-456E-AA8B-1A4A51DC8D07}" destId="{CED89765-7371-4614-923E-76BBDC1E960C}" srcOrd="13" destOrd="0" presId="urn:microsoft.com/office/officeart/2005/8/layout/process5"/>
    <dgm:cxn modelId="{76148AA3-39DE-40D0-9D05-1F18B7CED15C}" type="presParOf" srcId="{CED89765-7371-4614-923E-76BBDC1E960C}" destId="{25047725-AA16-4BB1-8EA2-FF732A6AFE27}" srcOrd="0" destOrd="0" presId="urn:microsoft.com/office/officeart/2005/8/layout/process5"/>
    <dgm:cxn modelId="{56E2B20A-96C9-4BAB-8C76-439A396F96A5}" type="presParOf" srcId="{2F125599-1C10-456E-AA8B-1A4A51DC8D07}" destId="{19555C1F-8A8F-4E17-9A9F-7C6C2895599C}" srcOrd="14" destOrd="0" presId="urn:microsoft.com/office/officeart/2005/8/layout/process5"/>
    <dgm:cxn modelId="{0C27E0D1-F5AE-4258-BA7E-B3E9C07F98EF}" type="presParOf" srcId="{2F125599-1C10-456E-AA8B-1A4A51DC8D07}" destId="{3174B212-5060-4B3A-A0BC-9E395F0F519D}" srcOrd="15" destOrd="0" presId="urn:microsoft.com/office/officeart/2005/8/layout/process5"/>
    <dgm:cxn modelId="{5D6477E0-D95E-4392-8780-4DA86F7FFE9E}" type="presParOf" srcId="{3174B212-5060-4B3A-A0BC-9E395F0F519D}" destId="{90CCBE41-A999-49CC-8424-C334AEE3C379}" srcOrd="0" destOrd="0" presId="urn:microsoft.com/office/officeart/2005/8/layout/process5"/>
    <dgm:cxn modelId="{7E97F8AD-937D-4B00-9904-F02779080E1E}" type="presParOf" srcId="{2F125599-1C10-456E-AA8B-1A4A51DC8D07}" destId="{3854526C-77A9-47D9-ACFA-EA68A36154F2}" srcOrd="16" destOrd="0" presId="urn:microsoft.com/office/officeart/2005/8/layout/process5"/>
    <dgm:cxn modelId="{2B9FFF28-740B-4B81-A2A8-CA544E4F7BA0}" type="presParOf" srcId="{2F125599-1C10-456E-AA8B-1A4A51DC8D07}" destId="{E2E00941-BD62-4AE7-A320-87C0B30DD51B}" srcOrd="17" destOrd="0" presId="urn:microsoft.com/office/officeart/2005/8/layout/process5"/>
    <dgm:cxn modelId="{473DC308-F409-4DEC-A97D-965D20B54643}" type="presParOf" srcId="{E2E00941-BD62-4AE7-A320-87C0B30DD51B}" destId="{82937DF0-C898-4150-AEA7-70140DFA7041}" srcOrd="0" destOrd="0" presId="urn:microsoft.com/office/officeart/2005/8/layout/process5"/>
    <dgm:cxn modelId="{896FF912-9F3B-42C9-9CBF-5D64ED6BDF89}" type="presParOf" srcId="{2F125599-1C10-456E-AA8B-1A4A51DC8D07}" destId="{7CF84267-824B-422E-AE39-72CC4DA5DCEB}" srcOrd="18" destOrd="0" presId="urn:microsoft.com/office/officeart/2005/8/layout/process5"/>
    <dgm:cxn modelId="{E34B3D85-C024-48C1-93C8-E61C95FD9687}" type="presParOf" srcId="{2F125599-1C10-456E-AA8B-1A4A51DC8D07}" destId="{E4CCFB63-F080-4A66-935E-4F342400DD05}" srcOrd="19" destOrd="0" presId="urn:microsoft.com/office/officeart/2005/8/layout/process5"/>
    <dgm:cxn modelId="{4340F409-9BC6-4394-92CD-CF9D7594A55E}" type="presParOf" srcId="{E4CCFB63-F080-4A66-935E-4F342400DD05}" destId="{C19FBBF6-30D3-452B-A028-B86F0501AAC0}" srcOrd="0" destOrd="0" presId="urn:microsoft.com/office/officeart/2005/8/layout/process5"/>
    <dgm:cxn modelId="{08FF0A70-BD5E-4AD6-823B-D7021F4BF2BD}" type="presParOf" srcId="{2F125599-1C10-456E-AA8B-1A4A51DC8D07}" destId="{A81A1F26-3070-436A-A8AB-CAE728C5C66B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205EC-7EC8-437F-A11B-3BFB5EE9D1CE}">
      <dsp:nvSpPr>
        <dsp:cNvPr id="0" name=""/>
        <dsp:cNvSpPr/>
      </dsp:nvSpPr>
      <dsp:spPr>
        <a:xfrm>
          <a:off x="3516" y="414905"/>
          <a:ext cx="1537606" cy="9225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PROBLEM SELECTION</a:t>
          </a:r>
          <a:endParaRPr lang="en-US" sz="1400" kern="1200" dirty="0"/>
        </a:p>
      </dsp:txBody>
      <dsp:txXfrm>
        <a:off x="30537" y="441926"/>
        <a:ext cx="1483564" cy="868521"/>
      </dsp:txXfrm>
    </dsp:sp>
    <dsp:sp modelId="{E5737A7F-E85D-4AF4-B6A4-7295588EA5FC}">
      <dsp:nvSpPr>
        <dsp:cNvPr id="0" name=""/>
        <dsp:cNvSpPr/>
      </dsp:nvSpPr>
      <dsp:spPr>
        <a:xfrm>
          <a:off x="1676432" y="685523"/>
          <a:ext cx="325972" cy="381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676432" y="761788"/>
        <a:ext cx="228180" cy="228796"/>
      </dsp:txXfrm>
    </dsp:sp>
    <dsp:sp modelId="{C65522BE-4B40-4017-BC78-2042C0ED5FE6}">
      <dsp:nvSpPr>
        <dsp:cNvPr id="0" name=""/>
        <dsp:cNvSpPr/>
      </dsp:nvSpPr>
      <dsp:spPr>
        <a:xfrm>
          <a:off x="2156165" y="414905"/>
          <a:ext cx="1537606" cy="922563"/>
        </a:xfrm>
        <a:prstGeom prst="roundRect">
          <a:avLst>
            <a:gd name="adj" fmla="val 10000"/>
          </a:avLst>
        </a:prstGeom>
        <a:solidFill>
          <a:schemeClr val="accent2">
            <a:hueOff val="1967800"/>
            <a:satOff val="-267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GROUP DISCUSSION</a:t>
          </a:r>
          <a:endParaRPr lang="en-US" sz="1400" kern="1200" dirty="0"/>
        </a:p>
      </dsp:txBody>
      <dsp:txXfrm>
        <a:off x="2183186" y="441926"/>
        <a:ext cx="1483564" cy="868521"/>
      </dsp:txXfrm>
    </dsp:sp>
    <dsp:sp modelId="{A89D4408-A87B-44E6-9869-606103DB2DC1}">
      <dsp:nvSpPr>
        <dsp:cNvPr id="0" name=""/>
        <dsp:cNvSpPr/>
      </dsp:nvSpPr>
      <dsp:spPr>
        <a:xfrm>
          <a:off x="3829081" y="685523"/>
          <a:ext cx="325972" cy="381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186444"/>
            <a:satOff val="-297"/>
            <a:lumOff val="21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3829081" y="761788"/>
        <a:ext cx="228180" cy="228796"/>
      </dsp:txXfrm>
    </dsp:sp>
    <dsp:sp modelId="{8BA2B948-9518-47EE-931E-44594B348FF9}">
      <dsp:nvSpPr>
        <dsp:cNvPr id="0" name=""/>
        <dsp:cNvSpPr/>
      </dsp:nvSpPr>
      <dsp:spPr>
        <a:xfrm>
          <a:off x="4308814" y="414905"/>
          <a:ext cx="1537606" cy="922563"/>
        </a:xfrm>
        <a:prstGeom prst="roundRect">
          <a:avLst>
            <a:gd name="adj" fmla="val 10000"/>
          </a:avLst>
        </a:prstGeom>
        <a:solidFill>
          <a:schemeClr val="accent2">
            <a:hueOff val="3935600"/>
            <a:satOff val="-534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IDEA GENERATION</a:t>
          </a:r>
          <a:endParaRPr lang="en-US" sz="1400" kern="1200" dirty="0"/>
        </a:p>
      </dsp:txBody>
      <dsp:txXfrm>
        <a:off x="4335835" y="441926"/>
        <a:ext cx="1483564" cy="868521"/>
      </dsp:txXfrm>
    </dsp:sp>
    <dsp:sp modelId="{B9EDCF57-E211-446D-AAB5-3475C404196B}">
      <dsp:nvSpPr>
        <dsp:cNvPr id="0" name=""/>
        <dsp:cNvSpPr/>
      </dsp:nvSpPr>
      <dsp:spPr>
        <a:xfrm>
          <a:off x="5981730" y="685523"/>
          <a:ext cx="325972" cy="381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372889"/>
            <a:satOff val="-593"/>
            <a:lumOff val="43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5981730" y="761788"/>
        <a:ext cx="228180" cy="228796"/>
      </dsp:txXfrm>
    </dsp:sp>
    <dsp:sp modelId="{B8458591-DF7E-4155-899E-670F4F2A29CC}">
      <dsp:nvSpPr>
        <dsp:cNvPr id="0" name=""/>
        <dsp:cNvSpPr/>
      </dsp:nvSpPr>
      <dsp:spPr>
        <a:xfrm>
          <a:off x="6461463" y="414905"/>
          <a:ext cx="1537606" cy="922563"/>
        </a:xfrm>
        <a:prstGeom prst="roundRect">
          <a:avLst>
            <a:gd name="adj" fmla="val 10000"/>
          </a:avLst>
        </a:prstGeom>
        <a:solidFill>
          <a:schemeClr val="accent2">
            <a:hueOff val="5903400"/>
            <a:satOff val="-801"/>
            <a:lumOff val="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IDEA ANALYSIS</a:t>
          </a:r>
          <a:endParaRPr lang="en-US" sz="1400" kern="1200" dirty="0"/>
        </a:p>
      </dsp:txBody>
      <dsp:txXfrm>
        <a:off x="6488484" y="441926"/>
        <a:ext cx="1483564" cy="868521"/>
      </dsp:txXfrm>
    </dsp:sp>
    <dsp:sp modelId="{0311387B-4580-414E-8D26-4A4466C9CEF7}">
      <dsp:nvSpPr>
        <dsp:cNvPr id="0" name=""/>
        <dsp:cNvSpPr/>
      </dsp:nvSpPr>
      <dsp:spPr>
        <a:xfrm rot="5400000">
          <a:off x="7067280" y="1445101"/>
          <a:ext cx="325972" cy="381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559333"/>
            <a:satOff val="-890"/>
            <a:lumOff val="6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7115868" y="1472778"/>
        <a:ext cx="228796" cy="228180"/>
      </dsp:txXfrm>
    </dsp:sp>
    <dsp:sp modelId="{0F83F441-452F-4B1F-A5D1-E7351BF807FB}">
      <dsp:nvSpPr>
        <dsp:cNvPr id="0" name=""/>
        <dsp:cNvSpPr/>
      </dsp:nvSpPr>
      <dsp:spPr>
        <a:xfrm>
          <a:off x="6461463" y="1952511"/>
          <a:ext cx="1537606" cy="922563"/>
        </a:xfrm>
        <a:prstGeom prst="roundRect">
          <a:avLst>
            <a:gd name="adj" fmla="val 10000"/>
          </a:avLst>
        </a:prstGeom>
        <a:solidFill>
          <a:schemeClr val="accent2">
            <a:hueOff val="7871200"/>
            <a:satOff val="-106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RESEARCH AND REFERENCE</a:t>
          </a:r>
          <a:endParaRPr lang="en-US" sz="1400" kern="1200" dirty="0"/>
        </a:p>
      </dsp:txBody>
      <dsp:txXfrm>
        <a:off x="6488484" y="1979532"/>
        <a:ext cx="1483564" cy="868521"/>
      </dsp:txXfrm>
    </dsp:sp>
    <dsp:sp modelId="{F7C85DB1-6755-4797-BA97-9438696DCBFA}">
      <dsp:nvSpPr>
        <dsp:cNvPr id="0" name=""/>
        <dsp:cNvSpPr/>
      </dsp:nvSpPr>
      <dsp:spPr>
        <a:xfrm rot="10800000">
          <a:off x="6000181" y="2223130"/>
          <a:ext cx="325972" cy="381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8745777"/>
            <a:satOff val="-1187"/>
            <a:lumOff val="87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10800000">
        <a:off x="6097973" y="2299395"/>
        <a:ext cx="228180" cy="228796"/>
      </dsp:txXfrm>
    </dsp:sp>
    <dsp:sp modelId="{7940A4E4-4910-424F-AACB-D339D78DAC24}">
      <dsp:nvSpPr>
        <dsp:cNvPr id="0" name=""/>
        <dsp:cNvSpPr/>
      </dsp:nvSpPr>
      <dsp:spPr>
        <a:xfrm>
          <a:off x="4308814" y="1952511"/>
          <a:ext cx="1537606" cy="922563"/>
        </a:xfrm>
        <a:prstGeom prst="roundRect">
          <a:avLst>
            <a:gd name="adj" fmla="val 10000"/>
          </a:avLst>
        </a:prstGeom>
        <a:solidFill>
          <a:schemeClr val="accent2">
            <a:hueOff val="9838999"/>
            <a:satOff val="-1335"/>
            <a:lumOff val="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PRODUCT DESIGNING</a:t>
          </a:r>
          <a:endParaRPr lang="en-US" sz="1400" kern="1200" dirty="0"/>
        </a:p>
      </dsp:txBody>
      <dsp:txXfrm>
        <a:off x="4335835" y="1979532"/>
        <a:ext cx="1483564" cy="868521"/>
      </dsp:txXfrm>
    </dsp:sp>
    <dsp:sp modelId="{58E399F7-C975-4757-A532-B292DF2A47C6}">
      <dsp:nvSpPr>
        <dsp:cNvPr id="0" name=""/>
        <dsp:cNvSpPr/>
      </dsp:nvSpPr>
      <dsp:spPr>
        <a:xfrm rot="10800000">
          <a:off x="3847532" y="2223130"/>
          <a:ext cx="325972" cy="381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0932222"/>
            <a:satOff val="-1483"/>
            <a:lumOff val="108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10800000">
        <a:off x="3945324" y="2299395"/>
        <a:ext cx="228180" cy="228796"/>
      </dsp:txXfrm>
    </dsp:sp>
    <dsp:sp modelId="{A8842030-A295-44EC-AB31-DE194C1CAEC1}">
      <dsp:nvSpPr>
        <dsp:cNvPr id="0" name=""/>
        <dsp:cNvSpPr/>
      </dsp:nvSpPr>
      <dsp:spPr>
        <a:xfrm>
          <a:off x="2156165" y="1952511"/>
          <a:ext cx="1537606" cy="922563"/>
        </a:xfrm>
        <a:prstGeom prst="roundRect">
          <a:avLst>
            <a:gd name="adj" fmla="val 10000"/>
          </a:avLst>
        </a:prstGeom>
        <a:solidFill>
          <a:schemeClr val="accent2">
            <a:hueOff val="11806800"/>
            <a:satOff val="-1602"/>
            <a:lumOff val="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HIGHLIGHTING THE FEATURES</a:t>
          </a:r>
          <a:endParaRPr lang="en-US" sz="1400" kern="1200" dirty="0"/>
        </a:p>
      </dsp:txBody>
      <dsp:txXfrm>
        <a:off x="2183186" y="1979532"/>
        <a:ext cx="1483564" cy="868521"/>
      </dsp:txXfrm>
    </dsp:sp>
    <dsp:sp modelId="{CED89765-7371-4614-923E-76BBDC1E960C}">
      <dsp:nvSpPr>
        <dsp:cNvPr id="0" name=""/>
        <dsp:cNvSpPr/>
      </dsp:nvSpPr>
      <dsp:spPr>
        <a:xfrm rot="10800000">
          <a:off x="1694883" y="2223130"/>
          <a:ext cx="325972" cy="381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3118666"/>
            <a:satOff val="-1780"/>
            <a:lumOff val="1307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10800000">
        <a:off x="1792675" y="2299395"/>
        <a:ext cx="228180" cy="228796"/>
      </dsp:txXfrm>
    </dsp:sp>
    <dsp:sp modelId="{19555C1F-8A8F-4E17-9A9F-7C6C2895599C}">
      <dsp:nvSpPr>
        <dsp:cNvPr id="0" name=""/>
        <dsp:cNvSpPr/>
      </dsp:nvSpPr>
      <dsp:spPr>
        <a:xfrm>
          <a:off x="3516" y="1952511"/>
          <a:ext cx="1537606" cy="922563"/>
        </a:xfrm>
        <a:prstGeom prst="roundRect">
          <a:avLst>
            <a:gd name="adj" fmla="val 10000"/>
          </a:avLst>
        </a:prstGeom>
        <a:solidFill>
          <a:schemeClr val="accent2">
            <a:hueOff val="13774599"/>
            <a:satOff val="-1869"/>
            <a:lumOff val="13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ASSEMBLING THE PARTS</a:t>
          </a:r>
          <a:endParaRPr lang="en-US" sz="1400" kern="1200" dirty="0"/>
        </a:p>
      </dsp:txBody>
      <dsp:txXfrm>
        <a:off x="30537" y="1979532"/>
        <a:ext cx="1483564" cy="868521"/>
      </dsp:txXfrm>
    </dsp:sp>
    <dsp:sp modelId="{3174B212-5060-4B3A-A0BC-9E395F0F519D}">
      <dsp:nvSpPr>
        <dsp:cNvPr id="0" name=""/>
        <dsp:cNvSpPr/>
      </dsp:nvSpPr>
      <dsp:spPr>
        <a:xfrm rot="5400000">
          <a:off x="609333" y="2982707"/>
          <a:ext cx="325972" cy="381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5305110"/>
            <a:satOff val="-2077"/>
            <a:lumOff val="152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657921" y="3010384"/>
        <a:ext cx="228796" cy="228180"/>
      </dsp:txXfrm>
    </dsp:sp>
    <dsp:sp modelId="{3854526C-77A9-47D9-ACFA-EA68A36154F2}">
      <dsp:nvSpPr>
        <dsp:cNvPr id="0" name=""/>
        <dsp:cNvSpPr/>
      </dsp:nvSpPr>
      <dsp:spPr>
        <a:xfrm>
          <a:off x="3516" y="3490118"/>
          <a:ext cx="1537606" cy="922563"/>
        </a:xfrm>
        <a:prstGeom prst="roundRect">
          <a:avLst>
            <a:gd name="adj" fmla="val 10000"/>
          </a:avLst>
        </a:prstGeom>
        <a:solidFill>
          <a:schemeClr val="accent2">
            <a:hueOff val="15742399"/>
            <a:satOff val="-2136"/>
            <a:lumOff val="15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TESTING AND QUALITY CONTROL</a:t>
          </a:r>
          <a:endParaRPr lang="en-US" sz="1400" kern="1200" dirty="0"/>
        </a:p>
      </dsp:txBody>
      <dsp:txXfrm>
        <a:off x="30537" y="3517139"/>
        <a:ext cx="1483564" cy="868521"/>
      </dsp:txXfrm>
    </dsp:sp>
    <dsp:sp modelId="{E2E00941-BD62-4AE7-A320-87C0B30DD51B}">
      <dsp:nvSpPr>
        <dsp:cNvPr id="0" name=""/>
        <dsp:cNvSpPr/>
      </dsp:nvSpPr>
      <dsp:spPr>
        <a:xfrm>
          <a:off x="1676432" y="3760736"/>
          <a:ext cx="325972" cy="381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7491555"/>
            <a:satOff val="-2373"/>
            <a:lumOff val="174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676432" y="3837001"/>
        <a:ext cx="228180" cy="228796"/>
      </dsp:txXfrm>
    </dsp:sp>
    <dsp:sp modelId="{7CF84267-824B-422E-AE39-72CC4DA5DCEB}">
      <dsp:nvSpPr>
        <dsp:cNvPr id="0" name=""/>
        <dsp:cNvSpPr/>
      </dsp:nvSpPr>
      <dsp:spPr>
        <a:xfrm>
          <a:off x="2156165" y="3490118"/>
          <a:ext cx="1537606" cy="922563"/>
        </a:xfrm>
        <a:prstGeom prst="roundRect">
          <a:avLst>
            <a:gd name="adj" fmla="val 10000"/>
          </a:avLst>
        </a:prstGeom>
        <a:solidFill>
          <a:schemeClr val="accent2">
            <a:hueOff val="17710199"/>
            <a:satOff val="-2403"/>
            <a:lumOff val="17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FINISHED PRODUCT</a:t>
          </a:r>
          <a:endParaRPr lang="en-US" sz="1400" kern="1200" dirty="0"/>
        </a:p>
      </dsp:txBody>
      <dsp:txXfrm>
        <a:off x="2183186" y="3517139"/>
        <a:ext cx="1483564" cy="868521"/>
      </dsp:txXfrm>
    </dsp:sp>
    <dsp:sp modelId="{E4CCFB63-F080-4A66-935E-4F342400DD05}">
      <dsp:nvSpPr>
        <dsp:cNvPr id="0" name=""/>
        <dsp:cNvSpPr/>
      </dsp:nvSpPr>
      <dsp:spPr>
        <a:xfrm>
          <a:off x="3829081" y="3760736"/>
          <a:ext cx="325972" cy="381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9677999"/>
            <a:satOff val="-2670"/>
            <a:lumOff val="1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3829081" y="3837001"/>
        <a:ext cx="228180" cy="228796"/>
      </dsp:txXfrm>
    </dsp:sp>
    <dsp:sp modelId="{A81A1F26-3070-436A-A8AB-CAE728C5C66B}">
      <dsp:nvSpPr>
        <dsp:cNvPr id="0" name=""/>
        <dsp:cNvSpPr/>
      </dsp:nvSpPr>
      <dsp:spPr>
        <a:xfrm>
          <a:off x="4308814" y="3490118"/>
          <a:ext cx="1537606" cy="922563"/>
        </a:xfrm>
        <a:prstGeom prst="roundRect">
          <a:avLst>
            <a:gd name="adj" fmla="val 10000"/>
          </a:avLst>
        </a:prstGeom>
        <a:solidFill>
          <a:schemeClr val="accent2">
            <a:hueOff val="19677999"/>
            <a:satOff val="-2670"/>
            <a:lumOff val="1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FUTURE SCOPE</a:t>
          </a:r>
          <a:endParaRPr lang="en-US" sz="1400" kern="1200" dirty="0"/>
        </a:p>
      </dsp:txBody>
      <dsp:txXfrm>
        <a:off x="4335835" y="3517139"/>
        <a:ext cx="1483564" cy="868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xmlns="" id="{6E83E132-B3F2-4F65-AE76-4FFF0F5675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kumimoji="1" sz="1200"/>
            </a:lvl1pPr>
          </a:lstStyle>
          <a:p>
            <a:endParaRPr lang="en-US" altLang="en-US" dirty="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xmlns="" id="{31AA65E5-EF93-465E-9E3C-67396C2AF30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kumimoji="1" sz="1200"/>
            </a:lvl1pPr>
          </a:lstStyle>
          <a:p>
            <a:endParaRPr lang="en-US" altLang="en-US" dirty="0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xmlns="" id="{F26E0196-C736-4582-8306-709EE16CEFA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kumimoji="1" sz="1200"/>
            </a:lvl1pPr>
          </a:lstStyle>
          <a:p>
            <a:endParaRPr lang="en-US" altLang="en-US" dirty="0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xmlns="" id="{D568E4C5-327F-47A3-9126-1B89E7A6504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kumimoji="1" sz="1200">
                <a:latin typeface="Arial Black" panose="020B0A04020102020204" pitchFamily="34" charset="0"/>
              </a:defRPr>
            </a:lvl1pPr>
          </a:lstStyle>
          <a:p>
            <a:fld id="{D9BEC05E-BFAF-4310-AC41-ADBFA8DC75B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3367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648F50D6-C327-4347-8681-2173E16A21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ctr" anchorCtr="0" compatLnSpc="1">
            <a:prstTxWarp prst="textNoShape">
              <a:avLst/>
            </a:prstTxWarp>
          </a:bodyPr>
          <a:lstStyle>
            <a:lvl1pPr defTabSz="922338">
              <a:defRPr sz="1200"/>
            </a:lvl1pPr>
          </a:lstStyle>
          <a:p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688B230D-23F2-4C0E-90ED-43216439216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309" tIns="46154" rIns="92309" bIns="46154" numCol="1" anchor="ctr" anchorCtr="0" compatLnSpc="1">
            <a:prstTxWarp prst="textNoShape">
              <a:avLst/>
            </a:prstTxWarp>
          </a:bodyPr>
          <a:lstStyle>
            <a:lvl1pPr algn="r" defTabSz="922338">
              <a:defRPr sz="1200"/>
            </a:lvl1pPr>
          </a:lstStyle>
          <a:p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3AADF973-B4B0-4FB7-A886-0312AAF6A17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31B228DE-6798-42DD-9EDB-0642D338492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56A8154D-1589-4335-9FF4-AE1BF06B97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>
              <a:defRPr sz="1200"/>
            </a:lvl1pPr>
          </a:lstStyle>
          <a:p>
            <a:endParaRPr lang="en-US" altLang="en-US" dirty="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5E8C972D-7FD8-41FE-9EF7-028C277C5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Arial Black" panose="020B0A04020102020204" pitchFamily="34" charset="0"/>
              </a:defRPr>
            </a:lvl1pPr>
          </a:lstStyle>
          <a:p>
            <a:fld id="{32D83F28-F387-4D2E-B1FE-6B124E40833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479283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83F28-F387-4D2E-B1FE-6B124E408331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B1B09875-0503-4415-A536-15B8DC27AE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EB1C4-FCAF-4F8E-A66A-81F1702FD6C2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9270ED48-B7FA-4095-AEF2-04DF8082E5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xmlns="" id="{2447C0EA-8B98-4D6B-A825-6CCB4C11C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83F28-F387-4D2E-B1FE-6B124E408331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21568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83F28-F387-4D2E-B1FE-6B124E408331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695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8" name="Rectangle 16">
            <a:extLst>
              <a:ext uri="{FF2B5EF4-FFF2-40B4-BE49-F238E27FC236}">
                <a16:creationId xmlns:a16="http://schemas.microsoft.com/office/drawing/2014/main" xmlns="" id="{459BA9EC-3FF7-44EC-9EA0-C147CACE550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0129" name="Rectangle 17">
            <a:extLst>
              <a:ext uri="{FF2B5EF4-FFF2-40B4-BE49-F238E27FC236}">
                <a16:creationId xmlns:a16="http://schemas.microsoft.com/office/drawing/2014/main" xmlns="" id="{7E2D33F3-893B-49A4-B076-69695C78363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0130" name="Rectangle 18">
            <a:extLst>
              <a:ext uri="{FF2B5EF4-FFF2-40B4-BE49-F238E27FC236}">
                <a16:creationId xmlns:a16="http://schemas.microsoft.com/office/drawing/2014/main" xmlns="" id="{022D4BDE-31EB-4B1F-8D30-024678CD03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757A297-25DA-4E2C-BAB7-44199D986FB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0131" name="Rectangle 19">
            <a:extLst>
              <a:ext uri="{FF2B5EF4-FFF2-40B4-BE49-F238E27FC236}">
                <a16:creationId xmlns:a16="http://schemas.microsoft.com/office/drawing/2014/main" xmlns="" id="{6F5157CF-E0F7-4CB3-AE59-EE4C24318F4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6019800" cy="22098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/>
          </a:p>
        </p:txBody>
      </p:sp>
      <p:sp>
        <p:nvSpPr>
          <p:cNvPr id="90132" name="Rectangle 20">
            <a:extLst>
              <a:ext uri="{FF2B5EF4-FFF2-40B4-BE49-F238E27FC236}">
                <a16:creationId xmlns:a16="http://schemas.microsoft.com/office/drawing/2014/main" xmlns="" id="{B7D7F944-7CBF-4764-A0A3-FF71EB19D1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4267200"/>
            <a:ext cx="601980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3EC586-A1D5-4C3B-BE26-20761FDC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A6B53CA-F53C-40EA-BC17-266A30AEF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87551E-511C-407A-A2F6-B1AE6FDB7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B3225F-0677-4CF0-A32F-39D0634D40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37EF7-3E8A-412A-8BC1-452D31373C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F5CDA0-80DA-48D8-B4CB-109B8CD7869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8E43ECD-AC47-4E45-A11D-38DE5D1ACC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90598467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A7DE33-B6DE-4BE3-B28B-95A922CE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F2395D-B9E7-4237-85C2-701B611A6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A37D1A6-BAEA-4403-A272-792C6740E9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C0ECCB-4264-478A-AF38-F0A46F6E2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245EC0-5CDC-4F83-ABFB-A17F42046F0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5FC1C62D-4E58-4618-9563-C4438A59013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54486356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D58753B-99DA-436C-AB96-DD1961E1A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BD7D15C-3743-45AE-B863-C9E7FBADA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6D8A774-C331-4742-8FB2-F66D4B2850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DDEF4D4-A463-46E2-AF2E-EF1E07D479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F1A974-5EB8-46E3-AD55-FFDCE36963EC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83D27681-BAF2-4B60-9F0F-72D33278FF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30453254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E1E96C-F6DF-4731-88DC-6E6C4E58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7FAEA6-2592-4044-A21C-EE5B246ACE9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xmlns="" id="{49969040-9B7C-4B71-A5BF-18124F9308F0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en-US" dirty="0" smtClean="0"/>
              <a:t>Click icon to add clip art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D2A335-7058-4941-8FB9-28C6321934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EFFA89-884B-44D0-B1BC-036AB698C2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1FA0DF1-69A4-49BC-8004-2A306D22542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1605A53-3FE8-4110-9E5C-611387E1C91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656633076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B4CDA6-23F8-42FE-B4F6-FB24C983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xmlns="" id="{F53EB612-0C5F-48CD-8BC9-5F4539A5EB53}"/>
              </a:ext>
            </a:extLst>
          </p:cNvPr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r>
              <a:rPr lang="en-US" dirty="0" smtClean="0"/>
              <a:t>Click icon to add clip art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37F0E4D-E31D-4D62-B25E-C460B239F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60BDE4-4831-4AFD-8D57-E83EF055AE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FF4072-9C78-4530-9205-4BA8B3FDD5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7E8BFF1-E06B-44F8-B74E-0941AEA927A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E7FF144-7403-436C-82A1-4CB946997DD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49308404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21AB14-A4E4-4290-9684-FED1A4A4A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5F094F-43E4-4630-9477-B970A23BE44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22F5E28-B3D9-4A44-A4EB-D811DCAFF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7A427F-8CCD-47E5-8EF6-52D4511923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9DD0C6-B2C8-446A-9A34-4B31E2497D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0A26CE2-9548-48BB-BFD6-B9FA4A2E655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19D0981-1A60-4AA3-A5EC-C875F6FBF16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18767415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47EF5E23-6BB6-4BBF-8E18-E47082EE41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9235" y="280386"/>
            <a:ext cx="2457450" cy="4914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3B2CF3-F264-4A89-9875-703A9CECD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45DC83-8417-4BE3-89D5-729D281B5A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7B1DCCB-D9A0-4721-831F-292A4BBCD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803563-C664-4027-AE9A-3959C4F07E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5A71D2-38A3-4DA6-A99D-CB5C480CCF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6577E7E-26B3-4112-A923-A16012F7B17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1DAB1E9-425F-471E-94ED-C8D8470AC343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2302611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1621B012-E485-4432-8E92-06B6CD129C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9235" y="280386"/>
            <a:ext cx="2457450" cy="4914900"/>
          </a:xfrm>
          <a:prstGeom prst="rect">
            <a:avLst/>
          </a:prstGeom>
        </p:spPr>
      </p:pic>
      <p:sp>
        <p:nvSpPr>
          <p:cNvPr id="8" name="Teardrop 7">
            <a:extLst>
              <a:ext uri="{FF2B5EF4-FFF2-40B4-BE49-F238E27FC236}">
                <a16:creationId xmlns:a16="http://schemas.microsoft.com/office/drawing/2014/main" xmlns="" id="{19924C14-3A19-42CC-8D8F-E22AE16D2054}"/>
              </a:ext>
            </a:extLst>
          </p:cNvPr>
          <p:cNvSpPr/>
          <p:nvPr userDrawn="1"/>
        </p:nvSpPr>
        <p:spPr bwMode="auto">
          <a:xfrm>
            <a:off x="7620000" y="304800"/>
            <a:ext cx="1295400" cy="1295400"/>
          </a:xfrm>
          <a:prstGeom prst="teardrop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Your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Logo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Here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5B098-0BE0-4768-B80D-04A94ADA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13716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9E347F-5AE7-459C-804A-A76B42529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2860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742950" indent="-28575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52F76818-4AA3-44E9-9AAD-3077275B33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4813699"/>
            <a:ext cx="3943165" cy="176391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lang="en-US" sz="1600" b="0" i="0" smtClean="0">
                <a:effectLst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dolore magna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4B0DB3A8-1CB9-4CE2-808B-6818C788C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3634" y="4819356"/>
            <a:ext cx="3943165" cy="175260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Duis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culpa qui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1F6C714-A295-4B23-B6EB-44DBA647EA79}"/>
              </a:ext>
            </a:extLst>
          </p:cNvPr>
          <p:cNvSpPr/>
          <p:nvPr userDrawn="1"/>
        </p:nvSpPr>
        <p:spPr bwMode="auto">
          <a:xfrm>
            <a:off x="-19235" y="6653815"/>
            <a:ext cx="1162235" cy="20418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048055A-F52F-4DF7-8485-ADA40EC93657}"/>
              </a:ext>
            </a:extLst>
          </p:cNvPr>
          <p:cNvSpPr/>
          <p:nvPr userDrawn="1"/>
        </p:nvSpPr>
        <p:spPr bwMode="auto">
          <a:xfrm>
            <a:off x="1143000" y="6653814"/>
            <a:ext cx="1162235" cy="204186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7D68D3C-504C-4110-BC13-B5E8D9E94CE9}"/>
              </a:ext>
            </a:extLst>
          </p:cNvPr>
          <p:cNvSpPr/>
          <p:nvPr userDrawn="1"/>
        </p:nvSpPr>
        <p:spPr bwMode="auto">
          <a:xfrm>
            <a:off x="2305235" y="6655200"/>
            <a:ext cx="1162235" cy="20418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475407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646826C-ABAD-429F-A9E4-43394DFC67BF}"/>
              </a:ext>
            </a:extLst>
          </p:cNvPr>
          <p:cNvSpPr/>
          <p:nvPr userDrawn="1"/>
        </p:nvSpPr>
        <p:spPr bwMode="auto">
          <a:xfrm>
            <a:off x="-19235" y="6653815"/>
            <a:ext cx="1162235" cy="204186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D8D4AEC-4B43-46E5-8AE8-C3C62F20AE55}"/>
              </a:ext>
            </a:extLst>
          </p:cNvPr>
          <p:cNvSpPr/>
          <p:nvPr userDrawn="1"/>
        </p:nvSpPr>
        <p:spPr bwMode="auto">
          <a:xfrm>
            <a:off x="1143000" y="6653814"/>
            <a:ext cx="1162235" cy="204186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1621B012-E485-4432-8E92-06B6CD129C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9235" y="280386"/>
            <a:ext cx="2457450" cy="4914900"/>
          </a:xfrm>
          <a:prstGeom prst="rect">
            <a:avLst/>
          </a:prstGeom>
        </p:spPr>
      </p:pic>
      <p:sp>
        <p:nvSpPr>
          <p:cNvPr id="8" name="Teardrop 7">
            <a:extLst>
              <a:ext uri="{FF2B5EF4-FFF2-40B4-BE49-F238E27FC236}">
                <a16:creationId xmlns:a16="http://schemas.microsoft.com/office/drawing/2014/main" xmlns="" id="{19924C14-3A19-42CC-8D8F-E22AE16D2054}"/>
              </a:ext>
            </a:extLst>
          </p:cNvPr>
          <p:cNvSpPr/>
          <p:nvPr userDrawn="1"/>
        </p:nvSpPr>
        <p:spPr bwMode="auto">
          <a:xfrm>
            <a:off x="7620000" y="304800"/>
            <a:ext cx="1295400" cy="1295400"/>
          </a:xfrm>
          <a:prstGeom prst="teardrop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Your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Logo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Here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5B098-0BE0-4768-B80D-04A94ADA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1371600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9E347F-5AE7-459C-804A-A76B42529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2860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742950" indent="-28575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D81BB34-969D-4DC0-B614-111CD0D33B9E}"/>
              </a:ext>
            </a:extLst>
          </p:cNvPr>
          <p:cNvSpPr/>
          <p:nvPr userDrawn="1"/>
        </p:nvSpPr>
        <p:spPr bwMode="auto">
          <a:xfrm>
            <a:off x="2305235" y="6655200"/>
            <a:ext cx="1162235" cy="20418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xmlns="" id="{68240067-A805-4863-8922-F1ECCD755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4843770"/>
            <a:ext cx="3943165" cy="176391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lang="en-US" sz="1600" b="0" i="0" smtClean="0">
                <a:effectLst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dolore magna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endParaRPr lang="en-US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xmlns="" id="{34370B67-26C4-4736-AE21-DAC5BB7846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3634" y="4849427"/>
            <a:ext cx="3943165" cy="175260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Duis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culpa qui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326121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882419-55CF-4F65-871F-4636BC6E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7A3A8E-0C10-47D9-A259-FEB1BC54B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C5B3ED-AA7B-43FD-918F-88BC8846D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44508FF-CE70-41B5-8350-AD21D0D192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9C6344-3052-44C1-9017-6FC98665925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8E8996F7-1EF6-4D60-9922-0F5705885D3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376443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714F50-94D9-4770-88FD-290F3206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C22503-8C79-4C95-AF4B-5E91AB1FA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B4ECBD3-B377-444F-8DF4-300CB6A81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443AC2-9AD3-45DC-A27D-E71BFCB72B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161B1C-0D65-4516-A592-7F77EEF15D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8529B3-D109-4045-8674-05A0BCB6F47C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F6D0EDD-0544-4C4B-94A4-3E483E114BD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572371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50C591-EA90-4B57-9921-74EF6448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E43DB3-6696-4FD4-BAA5-1EFE33E1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BDCCA28-11D6-44BD-A537-D7499A432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8AC5B57-6AC6-4CC6-AC87-4E05B6328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3D0D7A7-D4C4-4C5F-88FF-E7B998717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53355ED-EDFE-4CCE-9320-4DE6B9F220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125A962-6AD7-4D90-81A0-D66027D7A8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E7979A-3B8C-4A9C-9E48-FBBF83626624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F1A0AE07-717B-48B1-B906-2A8B44531E8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D1366E5-0251-4915-BA44-7536B376918E}"/>
              </a:ext>
            </a:extLst>
          </p:cNvPr>
          <p:cNvSpPr/>
          <p:nvPr userDrawn="1"/>
        </p:nvSpPr>
        <p:spPr bwMode="auto">
          <a:xfrm>
            <a:off x="-19235" y="6705601"/>
            <a:ext cx="1162235" cy="15239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18A068F-2C0D-4C0E-AB49-924CC7899F58}"/>
              </a:ext>
            </a:extLst>
          </p:cNvPr>
          <p:cNvSpPr/>
          <p:nvPr userDrawn="1"/>
        </p:nvSpPr>
        <p:spPr bwMode="auto">
          <a:xfrm>
            <a:off x="1143000" y="6705600"/>
            <a:ext cx="1162235" cy="152399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xmlns="" id="{F759BD81-AEBA-44D0-9D9F-36C2611884C1}"/>
              </a:ext>
            </a:extLst>
          </p:cNvPr>
          <p:cNvSpPr/>
          <p:nvPr userDrawn="1"/>
        </p:nvSpPr>
        <p:spPr bwMode="auto">
          <a:xfrm>
            <a:off x="7620000" y="304800"/>
            <a:ext cx="1295400" cy="1295400"/>
          </a:xfrm>
          <a:prstGeom prst="teardrop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Your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Logo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Here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FE82049-6938-432B-9810-A161723A712B}"/>
              </a:ext>
            </a:extLst>
          </p:cNvPr>
          <p:cNvSpPr/>
          <p:nvPr userDrawn="1"/>
        </p:nvSpPr>
        <p:spPr bwMode="auto">
          <a:xfrm>
            <a:off x="2305235" y="6706986"/>
            <a:ext cx="1162235" cy="15239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823996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690C49-125F-42A5-AE43-6D9FD74E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7C073F6-DCFF-448F-B0EF-F92E8FAB19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27E47F1-7E15-4CC6-B707-DE6E53CE5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761A08-01FA-414B-AF34-7CBBE177D9A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07B42D0-67DF-492A-AA4F-8C7BF4FFC17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0217615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7ACD0EE-DDB9-4CC4-86C3-26B77087A8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DCF8D65-5DE3-41F0-8EB5-0FBAE7F709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4509E2-2EA7-4CCF-BFE3-9B166712C5C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D8A8FA-1F9D-4D5D-B546-0624AFD9AF2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711074073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7523F5-3B59-493C-B25F-2A1DE8BD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C6672A-7F8A-4C88-AF06-4AED42E4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06C8A1D-18C5-49D9-9BAB-695EE51FC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1DCEA0-F33E-4A89-B1D8-7E6A90D302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320F60-2013-477D-AF97-BEADC5E11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59A777-624F-47A9-880B-D8E9EAD0858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2FDA6F6-2B1F-4307-B595-082A72A73F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5037354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xmlns="" id="{EC692341-3FBB-4D72-8D7A-99C53C0CC8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 dirty="0"/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xmlns="" id="{EA30F629-9CEF-4795-A3C2-A5CAA3DCFCB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6215D999-F182-4F4F-ABA0-94A96553E2C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9102" name="Rectangle 14">
            <a:extLst>
              <a:ext uri="{FF2B5EF4-FFF2-40B4-BE49-F238E27FC236}">
                <a16:creationId xmlns:a16="http://schemas.microsoft.com/office/drawing/2014/main" xmlns="" id="{4B7B9951-3701-4354-B91C-253E5761B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89103" name="Rectangle 15">
            <a:extLst>
              <a:ext uri="{FF2B5EF4-FFF2-40B4-BE49-F238E27FC236}">
                <a16:creationId xmlns:a16="http://schemas.microsoft.com/office/drawing/2014/main" xmlns="" id="{B9BE8716-491D-419F-AF72-149E614B3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89104" name="Rectangle 16">
            <a:extLst>
              <a:ext uri="{FF2B5EF4-FFF2-40B4-BE49-F238E27FC236}">
                <a16:creationId xmlns:a16="http://schemas.microsoft.com/office/drawing/2014/main" xmlns="" id="{79BE2190-CBBA-4903-A1E0-C6985C4AB86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84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  <p:transition spd="slow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SzPct val="75000"/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SzPct val="8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SzPct val="6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SzPct val="7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4864"/>
            <a:ext cx="8229600" cy="2009954"/>
          </a:xfrm>
        </p:spPr>
        <p:txBody>
          <a:bodyPr/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TECH CLEANERS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WELCOME 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7904" y="404664"/>
            <a:ext cx="175665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Rectangle 18">
            <a:extLst>
              <a:ext uri="{FF2B5EF4-FFF2-40B4-BE49-F238E27FC236}">
                <a16:creationId xmlns:a16="http://schemas.microsoft.com/office/drawing/2014/main" xmlns="" id="{4B8E05C6-8F15-49D4-858D-2A286F7EF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3702" y="188640"/>
            <a:ext cx="5629273" cy="648072"/>
          </a:xfrm>
        </p:spPr>
        <p:txBody>
          <a:bodyPr/>
          <a:lstStyle/>
          <a:p>
            <a:r>
              <a:rPr lang="en-US" altLang="en-US" dirty="0" smtClean="0"/>
              <a:t>IDEAS</a:t>
            </a:r>
            <a:endParaRPr lang="en-US" alt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lc="http://schemas.openxmlformats.org/drawingml/2006/lockedCanvas" xmlns:a16="http://schemas.microsoft.com/office/drawing/2014/main" xmlns="" id="{93CC9BE7-5948-4992-8D51-1DA23A2E5BF5}"/>
              </a:ext>
            </a:extLst>
          </p:cNvPr>
          <p:cNvGrpSpPr/>
          <p:nvPr/>
        </p:nvGrpSpPr>
        <p:grpSpPr>
          <a:xfrm>
            <a:off x="6319119" y="1120641"/>
            <a:ext cx="1709433" cy="2230819"/>
            <a:chOff x="6381342" y="2182684"/>
            <a:chExt cx="1805441" cy="1894016"/>
          </a:xfrm>
        </p:grpSpPr>
        <p:sp>
          <p:nvSpPr>
            <p:cNvPr id="65" name="Rectangle: Top Corners Rounded 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FC900C28-FF5B-4738-B15A-DA1A556BE4A0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6" name="TextBox 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3CAD5EDC-A18C-489B-B600-2AA7BA972A16}"/>
                </a:ext>
              </a:extLst>
            </p:cNvPr>
            <p:cNvSpPr txBox="1"/>
            <p:nvPr/>
          </p:nvSpPr>
          <p:spPr>
            <a:xfrm>
              <a:off x="6381342" y="2182684"/>
              <a:ext cx="1805441" cy="54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IDEA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7" name="TextBox 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2698EAD-E879-41D8-AB35-8B0CD1EFF0A9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lc="http://schemas.openxmlformats.org/drawingml/2006/lockedCanvas" xmlns:a16="http://schemas.microsoft.com/office/drawing/2014/main" xmlns="" id="{5D4FD916-9982-4C26-8840-4C110D0F1919}"/>
              </a:ext>
            </a:extLst>
          </p:cNvPr>
          <p:cNvGrpSpPr/>
          <p:nvPr/>
        </p:nvGrpSpPr>
        <p:grpSpPr>
          <a:xfrm>
            <a:off x="4007618" y="1171213"/>
            <a:ext cx="1754541" cy="2283369"/>
            <a:chOff x="3884464" y="2182683"/>
            <a:chExt cx="1805441" cy="1894017"/>
          </a:xfrm>
        </p:grpSpPr>
        <p:sp>
          <p:nvSpPr>
            <p:cNvPr id="62" name="Rectangle: Top Corners Rounded 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A651FF2F-63F3-4ECE-8042-BB78094D9928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3" name="TextBox 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A23A4A1B-04E4-4065-B408-ED5B11CDFB39}"/>
                </a:ext>
              </a:extLst>
            </p:cNvPr>
            <p:cNvSpPr txBox="1"/>
            <p:nvPr/>
          </p:nvSpPr>
          <p:spPr>
            <a:xfrm>
              <a:off x="3884464" y="2182683"/>
              <a:ext cx="1805441" cy="53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IDEA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4" name="TextBox 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EF997D0D-2340-453B-B506-4B82A9988164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lc="http://schemas.openxmlformats.org/drawingml/2006/lockedCanvas" xmlns:a16="http://schemas.microsoft.com/office/drawing/2014/main" xmlns="" id="{552EBEE0-4492-45DE-A964-67E1F254A828}"/>
              </a:ext>
            </a:extLst>
          </p:cNvPr>
          <p:cNvGrpSpPr/>
          <p:nvPr/>
        </p:nvGrpSpPr>
        <p:grpSpPr>
          <a:xfrm>
            <a:off x="1471351" y="1185343"/>
            <a:ext cx="1700651" cy="1894017"/>
            <a:chOff x="1387588" y="2182683"/>
            <a:chExt cx="1805441" cy="1894017"/>
          </a:xfrm>
        </p:grpSpPr>
        <p:sp>
          <p:nvSpPr>
            <p:cNvPr id="59" name="Rectangle: Top Corners Rounded 1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EDC9C1CA-E5FB-4409-AB11-A6D6F244BB04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0" name="TextBox 1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ED5BB8E6-7D30-4B04-B68D-4E51D391A7CF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IDEA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1" name="TextBox 1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F0E31D2-92C3-412D-9001-21FF69E56B8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44" name="Freeform: Shape 13">
            <a:extLst>
              <a:ext uri="{FF2B5EF4-FFF2-40B4-BE49-F238E27FC236}">
                <a16:creationId xmlns:lc="http://schemas.openxmlformats.org/drawingml/2006/lockedCanvas" xmlns:a16="http://schemas.microsoft.com/office/drawing/2014/main" xmlns="" id="{EFFACF65-7AA1-4442-93B4-ED26212D6CE0}"/>
              </a:ext>
            </a:extLst>
          </p:cNvPr>
          <p:cNvSpPr/>
          <p:nvPr/>
        </p:nvSpPr>
        <p:spPr>
          <a:xfrm flipV="1">
            <a:off x="1589364" y="2145906"/>
            <a:ext cx="1499204" cy="4135487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5" name="Freeform: Shape 14">
            <a:extLst>
              <a:ext uri="{FF2B5EF4-FFF2-40B4-BE49-F238E27FC236}">
                <a16:creationId xmlns:lc="http://schemas.openxmlformats.org/drawingml/2006/lockedCanvas" xmlns:a16="http://schemas.microsoft.com/office/drawing/2014/main" xmlns="" id="{41AECF6D-6C0C-4F48-8FBD-AB00305F2AC7}"/>
              </a:ext>
            </a:extLst>
          </p:cNvPr>
          <p:cNvSpPr/>
          <p:nvPr/>
        </p:nvSpPr>
        <p:spPr>
          <a:xfrm flipV="1">
            <a:off x="4107792" y="2057343"/>
            <a:ext cx="1546710" cy="4209921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6" name="Freeform: Shape 15">
            <a:extLst>
              <a:ext uri="{FF2B5EF4-FFF2-40B4-BE49-F238E27FC236}">
                <a16:creationId xmlns:lc="http://schemas.openxmlformats.org/drawingml/2006/lockedCanvas" xmlns:a16="http://schemas.microsoft.com/office/drawing/2014/main" xmlns="" id="{B9361B01-03EA-4A3C-8B61-BEC6A891C530}"/>
              </a:ext>
            </a:extLst>
          </p:cNvPr>
          <p:cNvSpPr/>
          <p:nvPr/>
        </p:nvSpPr>
        <p:spPr>
          <a:xfrm flipV="1">
            <a:off x="6440416" y="2090878"/>
            <a:ext cx="1506946" cy="4167904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lc="http://schemas.openxmlformats.org/drawingml/2006/lockedCanvas" xmlns:a16="http://schemas.microsoft.com/office/drawing/2014/main" xmlns="" id="{FBC4C89E-AEC9-4EFC-967F-5EA35A3AAE4E}"/>
              </a:ext>
            </a:extLst>
          </p:cNvPr>
          <p:cNvGrpSpPr/>
          <p:nvPr/>
        </p:nvGrpSpPr>
        <p:grpSpPr>
          <a:xfrm>
            <a:off x="1517013" y="2718600"/>
            <a:ext cx="1697665" cy="1754326"/>
            <a:chOff x="1430394" y="3715940"/>
            <a:chExt cx="1802271" cy="1754326"/>
          </a:xfrm>
        </p:grpSpPr>
        <p:sp>
          <p:nvSpPr>
            <p:cNvPr id="57" name="TextBox 1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F31B2A75-FB0A-437A-8125-F1D20CC48347}"/>
                </a:ext>
              </a:extLst>
            </p:cNvPr>
            <p:cNvSpPr txBox="1"/>
            <p:nvPr/>
          </p:nvSpPr>
          <p:spPr>
            <a:xfrm>
              <a:off x="1430394" y="3715940"/>
              <a:ext cx="180227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Automatic </a:t>
              </a:r>
            </a:p>
            <a:p>
              <a:pPr algn="ctr"/>
              <a:r>
                <a:rPr lang="en-US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Opening </a:t>
              </a:r>
            </a:p>
            <a:p>
              <a:pPr algn="ctr"/>
              <a:r>
                <a:rPr lang="en-US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And</a:t>
              </a:r>
            </a:p>
            <a:p>
              <a:pPr algn="ctr"/>
              <a:r>
                <a:rPr lang="en-US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Closing of bin lid</a:t>
              </a:r>
            </a:p>
            <a:p>
              <a:pPr algn="ctr"/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8" name="TextBox 1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C1D059CF-E439-4FFA-9F4D-8D4AEE67AF68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5" name="TextBox 20">
            <a:extLst>
              <a:ext uri="{FF2B5EF4-FFF2-40B4-BE49-F238E27FC236}">
                <a16:creationId xmlns:lc="http://schemas.openxmlformats.org/drawingml/2006/lockedCanvas" xmlns:a16="http://schemas.microsoft.com/office/drawing/2014/main" xmlns="" id="{9A73DEBC-D2AD-4BC8-8194-8313C2E20236}"/>
              </a:ext>
            </a:extLst>
          </p:cNvPr>
          <p:cNvSpPr txBox="1"/>
          <p:nvPr/>
        </p:nvSpPr>
        <p:spPr>
          <a:xfrm>
            <a:off x="3954973" y="2760215"/>
            <a:ext cx="17801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Garbage</a:t>
            </a:r>
          </a:p>
          <a:p>
            <a:pPr algn="ctr"/>
            <a:r>
              <a:rPr lang="en-US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Monitoring </a:t>
            </a:r>
          </a:p>
          <a:p>
            <a:pPr algn="ctr"/>
            <a:r>
              <a:rPr lang="en-US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System </a:t>
            </a:r>
          </a:p>
          <a:p>
            <a:pPr algn="ctr"/>
            <a:r>
              <a:rPr lang="en-US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Using</a:t>
            </a:r>
          </a:p>
          <a:p>
            <a:pPr algn="ctr"/>
            <a:r>
              <a:rPr lang="en-US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Cloud </a:t>
            </a:r>
          </a:p>
          <a:p>
            <a:pPr algn="ctr"/>
            <a:r>
              <a:rPr lang="en-US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technology</a:t>
            </a:r>
          </a:p>
          <a:p>
            <a:pPr algn="ctr"/>
            <a:r>
              <a:rPr lang="en-US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endParaRPr lang="en-US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3" name="TextBox 23">
            <a:extLst>
              <a:ext uri="{FF2B5EF4-FFF2-40B4-BE49-F238E27FC236}">
                <a16:creationId xmlns:lc="http://schemas.openxmlformats.org/drawingml/2006/lockedCanvas" xmlns:a16="http://schemas.microsoft.com/office/drawing/2014/main" xmlns="" id="{2E70DA12-9072-46DF-B72E-39402345EEC3}"/>
              </a:ext>
            </a:extLst>
          </p:cNvPr>
          <p:cNvSpPr txBox="1"/>
          <p:nvPr/>
        </p:nvSpPr>
        <p:spPr>
          <a:xfrm>
            <a:off x="6318688" y="2974501"/>
            <a:ext cx="1715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Self power generation using solar panel.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lc="http://schemas.openxmlformats.org/drawingml/2006/lockedCanvas" xmlns:a16="http://schemas.microsoft.com/office/drawing/2014/main" xmlns="" id="{F688B9E9-F7FF-4F97-9ECC-7343BE7F4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50152" y="4910036"/>
            <a:ext cx="749136" cy="82322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lc="http://schemas.openxmlformats.org/drawingml/2006/lockedCanvas" xmlns:a16="http://schemas.microsoft.com/office/drawing/2014/main" xmlns="" id="{2C0FD429-B54B-4535-8F3B-80A90EAB1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05776" y="4788077"/>
            <a:ext cx="844831" cy="79854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lc="http://schemas.openxmlformats.org/drawingml/2006/lockedCanvas" xmlns:a16="http://schemas.microsoft.com/office/drawing/2014/main" xmlns="" id="{5AE8E0F8-C86E-4EBA-8242-BE733E60B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4677" y="4708766"/>
            <a:ext cx="793196" cy="88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25141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55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5D4FD916-9982-4C26-8840-4C110D0F1919}"/>
              </a:ext>
            </a:extLst>
          </p:cNvPr>
          <p:cNvGrpSpPr/>
          <p:nvPr/>
        </p:nvGrpSpPr>
        <p:grpSpPr>
          <a:xfrm>
            <a:off x="5047128" y="1000108"/>
            <a:ext cx="1808847" cy="2096560"/>
            <a:chOff x="3884465" y="2182683"/>
            <a:chExt cx="1805441" cy="1894017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A651FF2F-63F3-4ECE-8042-BB78094D9928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A23A4A1B-04E4-4065-B408-ED5B11CDFB39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53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IDEA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EF997D0D-2340-453B-B506-4B82A9988164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85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lc="http://schemas.openxmlformats.org/drawingml/2006/lockedCanvas" xmlns:a16="http://schemas.microsoft.com/office/drawing/2014/main" xmlns="" id="{41AECF6D-6C0C-4F48-8FBD-AB00305F2AC7}"/>
              </a:ext>
            </a:extLst>
          </p:cNvPr>
          <p:cNvSpPr/>
          <p:nvPr/>
        </p:nvSpPr>
        <p:spPr>
          <a:xfrm flipV="1">
            <a:off x="5154057" y="2075525"/>
            <a:ext cx="1594585" cy="3873360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" name="TextBox 20">
            <a:extLst>
              <a:ext uri="{FF2B5EF4-FFF2-40B4-BE49-F238E27FC236}">
                <a16:creationId xmlns:lc="http://schemas.openxmlformats.org/drawingml/2006/lockedCanvas" xmlns:a16="http://schemas.microsoft.com/office/drawing/2014/main" xmlns="" id="{9A73DEBC-D2AD-4BC8-8194-8313C2E20236}"/>
              </a:ext>
            </a:extLst>
          </p:cNvPr>
          <p:cNvSpPr txBox="1"/>
          <p:nvPr/>
        </p:nvSpPr>
        <p:spPr>
          <a:xfrm>
            <a:off x="5140336" y="2728737"/>
            <a:ext cx="1594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Efficient </a:t>
            </a:r>
          </a:p>
          <a:p>
            <a:pPr algn="ctr"/>
            <a:r>
              <a:rPr lang="en-US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Removal </a:t>
            </a:r>
          </a:p>
          <a:p>
            <a:pPr algn="ctr"/>
            <a:r>
              <a:rPr lang="en-US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Of </a:t>
            </a:r>
          </a:p>
          <a:p>
            <a:pPr algn="ctr"/>
            <a:r>
              <a:rPr lang="en-US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Garbage </a:t>
            </a:r>
            <a:endParaRPr lang="en-US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lc="http://schemas.openxmlformats.org/drawingml/2006/lockedCanvas" xmlns:a16="http://schemas.microsoft.com/office/drawing/2014/main" xmlns="" id="{2C0FD429-B54B-4535-8F3B-80A90EAB1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2715" y="4794086"/>
            <a:ext cx="890737" cy="777277"/>
          </a:xfrm>
          <a:prstGeom prst="rect">
            <a:avLst/>
          </a:prstGeom>
        </p:spPr>
      </p:pic>
      <p:sp>
        <p:nvSpPr>
          <p:cNvPr id="22" name="Slide Number Placeholder 78"/>
          <p:cNvSpPr txBox="1">
            <a:spLocks/>
          </p:cNvSpPr>
          <p:nvPr/>
        </p:nvSpPr>
        <p:spPr bwMode="auto">
          <a:xfrm>
            <a:off x="67056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6577E7E-26B3-4112-A923-A16012F7B175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lc="http://schemas.openxmlformats.org/drawingml/2006/lockedCanvas" xmlns:a16="http://schemas.microsoft.com/office/drawing/2014/main" xmlns="" id="{93CC9BE7-5948-4992-8D51-1DA23A2E5BF5}"/>
              </a:ext>
            </a:extLst>
          </p:cNvPr>
          <p:cNvGrpSpPr/>
          <p:nvPr/>
        </p:nvGrpSpPr>
        <p:grpSpPr>
          <a:xfrm>
            <a:off x="2500298" y="943722"/>
            <a:ext cx="1726133" cy="2322400"/>
            <a:chOff x="6426987" y="2156753"/>
            <a:chExt cx="1805440" cy="1919947"/>
          </a:xfrm>
        </p:grpSpPr>
        <p:sp>
          <p:nvSpPr>
            <p:cNvPr id="24" name="Rectangle: Top Corners Rounded 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FC900C28-FF5B-4738-B15A-DA1A556BE4A0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5" name="TextBox 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3CAD5EDC-A18C-489B-B600-2AA7BA972A16}"/>
                </a:ext>
              </a:extLst>
            </p:cNvPr>
            <p:cNvSpPr txBox="1"/>
            <p:nvPr/>
          </p:nvSpPr>
          <p:spPr>
            <a:xfrm>
              <a:off x="6426987" y="2156753"/>
              <a:ext cx="1805440" cy="54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IDEA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TextBox 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2698EAD-E879-41D8-AB35-8B0CD1EFF0A9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862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sp>
        <p:nvSpPr>
          <p:cNvPr id="27" name="Freeform: Shape 15">
            <a:extLst>
              <a:ext uri="{FF2B5EF4-FFF2-40B4-BE49-F238E27FC236}">
                <a16:creationId xmlns:lc="http://schemas.openxmlformats.org/drawingml/2006/lockedCanvas" xmlns:a16="http://schemas.microsoft.com/office/drawing/2014/main" xmlns="" id="{B9361B01-03EA-4A3C-8B61-BEC6A891C530}"/>
              </a:ext>
            </a:extLst>
          </p:cNvPr>
          <p:cNvSpPr/>
          <p:nvPr/>
        </p:nvSpPr>
        <p:spPr>
          <a:xfrm flipV="1">
            <a:off x="2579826" y="1762323"/>
            <a:ext cx="1521668" cy="4186565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8" name="TextBox 23">
            <a:extLst>
              <a:ext uri="{FF2B5EF4-FFF2-40B4-BE49-F238E27FC236}">
                <a16:creationId xmlns:lc="http://schemas.openxmlformats.org/drawingml/2006/lockedCanvas" xmlns:a16="http://schemas.microsoft.com/office/drawing/2014/main" xmlns="" id="{2E70DA12-9072-46DF-B72E-39402345EEC3}"/>
              </a:ext>
            </a:extLst>
          </p:cNvPr>
          <p:cNvSpPr txBox="1"/>
          <p:nvPr/>
        </p:nvSpPr>
        <p:spPr>
          <a:xfrm>
            <a:off x="2597557" y="2419749"/>
            <a:ext cx="1521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Anti theft system using </a:t>
            </a:r>
          </a:p>
          <a:p>
            <a:pPr algn="ct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Weight sensors and </a:t>
            </a:r>
          </a:p>
          <a:p>
            <a:pPr algn="ct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Interactive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lc="http://schemas.openxmlformats.org/drawingml/2006/lockedCanvas" xmlns:a16="http://schemas.microsoft.com/office/drawing/2014/main" xmlns="" id="{5AE8E0F8-C86E-4EBA-8242-BE733E60B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2153" y="4666128"/>
            <a:ext cx="943281" cy="83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03470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  <p:bldP spid="27" grpId="0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472316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2"/>
                </a:solidFill>
              </a:rPr>
              <a:t>DESIGN OF DUSTBIN</a:t>
            </a:r>
            <a:endParaRPr lang="en-IN" sz="3200" b="1" dirty="0">
              <a:solidFill>
                <a:schemeClr val="accent2"/>
              </a:solidFill>
            </a:endParaRPr>
          </a:p>
        </p:txBody>
      </p:sp>
      <p:pic>
        <p:nvPicPr>
          <p:cNvPr id="7171" name="Picture 3" descr="C:\Users\HP\Desktop\WhatsApp Image 2019-10-13 at 23.11.50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28" t="15116" b="15116"/>
          <a:stretch/>
        </p:blipFill>
        <p:spPr bwMode="auto">
          <a:xfrm>
            <a:off x="539553" y="2420888"/>
            <a:ext cx="3024336" cy="397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HP\Desktop\WhatsApp Image 2019-10-13 at 23.11.51(1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82875"/>
            <a:ext cx="3367236" cy="425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71601" y="1564968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FRONT VIEW</a:t>
            </a:r>
            <a:endParaRPr lang="en-IN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932040" y="1340768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INNER  VIEW OF BIN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xmlns="" val="23796545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smart-city-concepts_46706-68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083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4211960" y="1"/>
            <a:ext cx="3442370" cy="6858000"/>
          </a:xfrm>
          <a:prstGeom prst="ellips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34198" y="7200"/>
            <a:ext cx="2266193" cy="1728192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537101" y="0"/>
            <a:ext cx="2359215" cy="692696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2326" y="1980332"/>
            <a:ext cx="43416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rgbClr val="C00000"/>
                </a:solidFill>
                <a:latin typeface="+mj-lt"/>
              </a:rPr>
              <a:t>AUTOMATIC OPENING AND </a:t>
            </a:r>
          </a:p>
          <a:p>
            <a:r>
              <a:rPr lang="en-IN" sz="4400" dirty="0" smtClean="0">
                <a:solidFill>
                  <a:srgbClr val="C00000"/>
                </a:solidFill>
                <a:latin typeface="+mj-lt"/>
              </a:rPr>
              <a:t>CLOSING OF BIN LID</a:t>
            </a:r>
            <a:endParaRPr lang="en-IN" sz="4400" dirty="0">
              <a:latin typeface="+mj-lt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510584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 descr="table budget">
            <a:extLst>
              <a:ext uri="{FF2B5EF4-FFF2-40B4-BE49-F238E27FC236}">
                <a16:creationId xmlns:a16="http://schemas.microsoft.com/office/drawing/2014/main" xmlns="" id="{56E4D87C-006A-4873-9221-0249244CF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10" name="Rectangle 18">
            <a:extLst>
              <a:ext uri="{FF2B5EF4-FFF2-40B4-BE49-F238E27FC236}">
                <a16:creationId xmlns:a16="http://schemas.microsoft.com/office/drawing/2014/main" xmlns="" id="{4B8E05C6-8F15-49D4-858D-2A286F7EF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869" y="332656"/>
            <a:ext cx="8229600" cy="648072"/>
          </a:xfrm>
        </p:spPr>
        <p:txBody>
          <a:bodyPr/>
          <a:lstStyle/>
          <a:p>
            <a:r>
              <a:rPr lang="en-US" altLang="en-US" dirty="0" smtClean="0"/>
              <a:t>MATERIALS REQUIRED:</a:t>
            </a:r>
            <a:endParaRPr lang="en-US" alt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921758070"/>
              </p:ext>
            </p:extLst>
          </p:nvPr>
        </p:nvGraphicFramePr>
        <p:xfrm>
          <a:off x="1403648" y="1268760"/>
          <a:ext cx="6193059" cy="3836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3879724"/>
                <a:gridCol w="1305223"/>
              </a:tblGrid>
              <a:tr h="648072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S.NO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   MATERIALS REQUIRED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QUANTIY</a:t>
                      </a:r>
                      <a:endParaRPr lang="en-IN" dirty="0"/>
                    </a:p>
                  </a:txBody>
                  <a:tcPr/>
                </a:tc>
              </a:tr>
              <a:tr h="59645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ARDUINO</a:t>
                      </a:r>
                      <a:r>
                        <a:rPr lang="en-IN" baseline="0" dirty="0" smtClean="0"/>
                        <a:t> UNO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ULTRASONIC SENSOR</a:t>
                      </a:r>
                    </a:p>
                    <a:p>
                      <a:pPr algn="ctr"/>
                      <a:r>
                        <a:rPr lang="en-IN" dirty="0" smtClean="0"/>
                        <a:t>(HC</a:t>
                      </a:r>
                      <a:r>
                        <a:rPr lang="en-IN" baseline="0" dirty="0" smtClean="0"/>
                        <a:t> SR04)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SERVO MOTOR</a:t>
                      </a:r>
                    </a:p>
                    <a:p>
                      <a:pPr algn="ctr"/>
                      <a:r>
                        <a:rPr lang="en-IN" dirty="0" smtClean="0"/>
                        <a:t>(SG90)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CONNECTING WIRES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as</a:t>
                      </a:r>
                      <a:r>
                        <a:rPr lang="en-IN" baseline="0" dirty="0" smtClean="0"/>
                        <a:t> required</a:t>
                      </a:r>
                      <a:endParaRPr lang="en-IN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ARDUINO 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08006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 descr="table budget">
            <a:extLst>
              <a:ext uri="{FF2B5EF4-FFF2-40B4-BE49-F238E27FC236}">
                <a16:creationId xmlns:a16="http://schemas.microsoft.com/office/drawing/2014/main" xmlns="" id="{56E4D87C-006A-4873-9221-0249244CF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10" name="Rectangle 18">
            <a:extLst>
              <a:ext uri="{FF2B5EF4-FFF2-40B4-BE49-F238E27FC236}">
                <a16:creationId xmlns:a16="http://schemas.microsoft.com/office/drawing/2014/main" xmlns="" id="{4B8E05C6-8F15-49D4-858D-2A286F7EF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869" y="332656"/>
            <a:ext cx="8229600" cy="648072"/>
          </a:xfrm>
        </p:spPr>
        <p:txBody>
          <a:bodyPr/>
          <a:lstStyle/>
          <a:p>
            <a:r>
              <a:rPr lang="en-US" altLang="en-US" dirty="0" smtClean="0"/>
              <a:t>CONCEPT: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7544" y="980728"/>
            <a:ext cx="8219256" cy="532859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The concept behind this idea is object detection 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In this methodology ultrasonic sensor is placed in the front side of the bin.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Whenever ultrasonic sensor detects the human presence it will trigger the arduino to open the lid of the smart dust bin .  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65587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 descr="table budget">
            <a:extLst>
              <a:ext uri="{FF2B5EF4-FFF2-40B4-BE49-F238E27FC236}">
                <a16:creationId xmlns:a16="http://schemas.microsoft.com/office/drawing/2014/main" xmlns="" id="{56E4D87C-006A-4873-9221-0249244CF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10" name="Rectangle 18">
            <a:extLst>
              <a:ext uri="{FF2B5EF4-FFF2-40B4-BE49-F238E27FC236}">
                <a16:creationId xmlns:a16="http://schemas.microsoft.com/office/drawing/2014/main" xmlns="" id="{4B8E05C6-8F15-49D4-858D-2A286F7EF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869" y="332656"/>
            <a:ext cx="8229600" cy="648072"/>
          </a:xfrm>
        </p:spPr>
        <p:txBody>
          <a:bodyPr/>
          <a:lstStyle/>
          <a:p>
            <a:r>
              <a:rPr lang="en-US" altLang="en-US" dirty="0" smtClean="0"/>
              <a:t>CONNECTIONS: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331640" y="980728"/>
            <a:ext cx="7344816" cy="432048"/>
          </a:xfrm>
        </p:spPr>
        <p:txBody>
          <a:bodyPr/>
          <a:lstStyle/>
          <a:p>
            <a:r>
              <a:rPr lang="en-IN" sz="2800" dirty="0" smtClean="0"/>
              <a:t>ULTRASONIC SENSOR:</a:t>
            </a:r>
          </a:p>
          <a:p>
            <a:r>
              <a:rPr lang="en-IN" sz="2800" dirty="0"/>
              <a:t> </a:t>
            </a:r>
            <a:endParaRPr lang="en-IN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56183" y="1567194"/>
            <a:ext cx="62766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sz="2800" dirty="0" smtClean="0"/>
              <a:t>Vcc pin to 5V supply.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sz="2800" dirty="0" smtClean="0"/>
              <a:t>Trig pin to digital pin 2.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sz="2800" dirty="0" smtClean="0"/>
              <a:t>Echo pin to digital pin 3.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sz="2800" dirty="0" smtClean="0"/>
              <a:t>Ground pin to ground pin on board</a:t>
            </a:r>
            <a:r>
              <a:rPr lang="en-IN" dirty="0" smtClean="0"/>
              <a:t>,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559612" y="3478245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+mn-lt"/>
              </a:rPr>
              <a:t>SERVO MOTOR</a:t>
            </a:r>
            <a:endParaRPr lang="en-IN" sz="28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4875" y="4221088"/>
            <a:ext cx="58326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sz="2800" dirty="0" smtClean="0"/>
              <a:t>Power pin to 5V supply.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sz="2800" dirty="0" smtClean="0"/>
              <a:t>Ground pin to ground terminal on board.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sz="2800" dirty="0" smtClean="0"/>
              <a:t>Signal pin to digital pin 12.</a:t>
            </a:r>
            <a:endParaRPr lang="en-IN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00076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Rectangle 18">
            <a:extLst>
              <a:ext uri="{FF2B5EF4-FFF2-40B4-BE49-F238E27FC236}">
                <a16:creationId xmlns:a16="http://schemas.microsoft.com/office/drawing/2014/main" xmlns="" id="{4B8E05C6-8F15-49D4-858D-2A286F7EF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2920011" cy="648072"/>
          </a:xfrm>
        </p:spPr>
        <p:txBody>
          <a:bodyPr/>
          <a:lstStyle/>
          <a:p>
            <a:r>
              <a:rPr lang="en-US" altLang="en-US" sz="3200" dirty="0" smtClean="0"/>
              <a:t>FLOW CHART :</a:t>
            </a:r>
            <a:endParaRPr lang="en-US" altLang="en-US" sz="3200" dirty="0"/>
          </a:p>
        </p:txBody>
      </p:sp>
      <p:sp>
        <p:nvSpPr>
          <p:cNvPr id="10" name="Flowchart: Data 9"/>
          <p:cNvSpPr/>
          <p:nvPr/>
        </p:nvSpPr>
        <p:spPr bwMode="auto">
          <a:xfrm>
            <a:off x="3067273" y="1558323"/>
            <a:ext cx="4264112" cy="65010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RECEIVES INPUT FROM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ULTRASONIC SENSOR</a:t>
            </a:r>
          </a:p>
        </p:txBody>
      </p:sp>
      <p:sp>
        <p:nvSpPr>
          <p:cNvPr id="4" name="Flowchart: Terminator 3"/>
          <p:cNvSpPr/>
          <p:nvPr/>
        </p:nvSpPr>
        <p:spPr bwMode="auto">
          <a:xfrm>
            <a:off x="4032951" y="599573"/>
            <a:ext cx="2448272" cy="597179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 smtClean="0">
                <a:latin typeface="+mn-lt"/>
              </a:rPr>
              <a:t>POWER SUPPLY</a:t>
            </a: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Flowchart: Decision 4"/>
          <p:cNvSpPr/>
          <p:nvPr/>
        </p:nvSpPr>
        <p:spPr bwMode="auto">
          <a:xfrm>
            <a:off x="3886587" y="2722954"/>
            <a:ext cx="2675862" cy="1930181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PRESENCE&lt;=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25</a:t>
            </a:r>
            <a:r>
              <a:rPr kumimoji="0" lang="en-IN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CM</a:t>
            </a: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Flowchart: Process 13"/>
          <p:cNvSpPr/>
          <p:nvPr/>
        </p:nvSpPr>
        <p:spPr bwMode="auto">
          <a:xfrm>
            <a:off x="1115616" y="2769548"/>
            <a:ext cx="2088232" cy="171415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 SENDS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PULSE TO THE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MOTOR</a:t>
            </a:r>
            <a:r>
              <a:rPr kumimoji="0" lang="en-IN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VIA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baseline="0" dirty="0" smtClean="0"/>
              <a:t>ARDUINO</a:t>
            </a: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Flowchart: Data 14"/>
          <p:cNvSpPr/>
          <p:nvPr/>
        </p:nvSpPr>
        <p:spPr bwMode="auto">
          <a:xfrm>
            <a:off x="3742844" y="5013176"/>
            <a:ext cx="3040133" cy="63151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SERVO MOTOR </a:t>
            </a:r>
            <a:b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OPENS THE LID.</a:t>
            </a:r>
          </a:p>
        </p:txBody>
      </p:sp>
      <p:cxnSp>
        <p:nvCxnSpPr>
          <p:cNvPr id="22" name="Straight Arrow Connector 21"/>
          <p:cNvCxnSpPr>
            <a:stCxn id="5" idx="3"/>
            <a:endCxn id="5" idx="3"/>
          </p:cNvCxnSpPr>
          <p:nvPr/>
        </p:nvCxnSpPr>
        <p:spPr bwMode="auto">
          <a:xfrm>
            <a:off x="6562449" y="3688045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7" name="Straight Arrow Connector 8206"/>
          <p:cNvCxnSpPr>
            <a:stCxn id="4" idx="2"/>
          </p:cNvCxnSpPr>
          <p:nvPr/>
        </p:nvCxnSpPr>
        <p:spPr bwMode="auto">
          <a:xfrm>
            <a:off x="5257087" y="1196752"/>
            <a:ext cx="0" cy="3615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1" name="Straight Arrow Connector 8210"/>
          <p:cNvCxnSpPr/>
          <p:nvPr/>
        </p:nvCxnSpPr>
        <p:spPr bwMode="auto">
          <a:xfrm flipH="1">
            <a:off x="5257087" y="1377537"/>
            <a:ext cx="26006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3" name="Straight Connector 8212"/>
          <p:cNvCxnSpPr>
            <a:stCxn id="5" idx="3"/>
          </p:cNvCxnSpPr>
          <p:nvPr/>
        </p:nvCxnSpPr>
        <p:spPr bwMode="auto">
          <a:xfrm flipV="1">
            <a:off x="6562449" y="3688044"/>
            <a:ext cx="12952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7" name="Straight Connector 8216"/>
          <p:cNvCxnSpPr/>
          <p:nvPr/>
        </p:nvCxnSpPr>
        <p:spPr bwMode="auto">
          <a:xfrm>
            <a:off x="7857707" y="1377537"/>
            <a:ext cx="0" cy="23105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0" name="Straight Arrow Connector 8219"/>
          <p:cNvCxnSpPr>
            <a:stCxn id="10" idx="4"/>
            <a:endCxn id="5" idx="0"/>
          </p:cNvCxnSpPr>
          <p:nvPr/>
        </p:nvCxnSpPr>
        <p:spPr bwMode="auto">
          <a:xfrm>
            <a:off x="5199329" y="2208432"/>
            <a:ext cx="25189" cy="5145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30" name="TextBox 8229"/>
          <p:cNvSpPr txBox="1"/>
          <p:nvPr/>
        </p:nvSpPr>
        <p:spPr>
          <a:xfrm>
            <a:off x="3203848" y="3210701"/>
            <a:ext cx="69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YES</a:t>
            </a:r>
            <a:endParaRPr lang="en-IN" dirty="0"/>
          </a:p>
        </p:txBody>
      </p:sp>
      <p:sp>
        <p:nvSpPr>
          <p:cNvPr id="8231" name="TextBox 8230"/>
          <p:cNvSpPr txBox="1"/>
          <p:nvPr/>
        </p:nvSpPr>
        <p:spPr>
          <a:xfrm>
            <a:off x="6668557" y="3257561"/>
            <a:ext cx="64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</a:t>
            </a:r>
            <a:endParaRPr lang="en-IN" dirty="0"/>
          </a:p>
        </p:txBody>
      </p:sp>
      <p:cxnSp>
        <p:nvCxnSpPr>
          <p:cNvPr id="8241" name="Straight Connector 8240"/>
          <p:cNvCxnSpPr/>
          <p:nvPr/>
        </p:nvCxnSpPr>
        <p:spPr bwMode="auto">
          <a:xfrm flipH="1">
            <a:off x="755576" y="5840559"/>
            <a:ext cx="450151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3" name="Straight Arrow Connector 8242"/>
          <p:cNvCxnSpPr>
            <a:stCxn id="5" idx="1"/>
          </p:cNvCxnSpPr>
          <p:nvPr/>
        </p:nvCxnSpPr>
        <p:spPr bwMode="auto">
          <a:xfrm flipH="1">
            <a:off x="3203848" y="3688045"/>
            <a:ext cx="68273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5" name="Straight Connector 8244"/>
          <p:cNvCxnSpPr/>
          <p:nvPr/>
        </p:nvCxnSpPr>
        <p:spPr bwMode="auto">
          <a:xfrm flipV="1">
            <a:off x="755576" y="1377537"/>
            <a:ext cx="0" cy="44630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50" name="Straight Arrow Connector 8249"/>
          <p:cNvCxnSpPr/>
          <p:nvPr/>
        </p:nvCxnSpPr>
        <p:spPr bwMode="auto">
          <a:xfrm>
            <a:off x="755576" y="1377537"/>
            <a:ext cx="45015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Connector 2"/>
          <p:cNvCxnSpPr>
            <a:stCxn id="15" idx="4"/>
          </p:cNvCxnSpPr>
          <p:nvPr/>
        </p:nvCxnSpPr>
        <p:spPr bwMode="auto">
          <a:xfrm>
            <a:off x="5262911" y="5644695"/>
            <a:ext cx="0" cy="1958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Elbow Connector 6"/>
          <p:cNvCxnSpPr>
            <a:stCxn id="14" idx="2"/>
            <a:endCxn id="15" idx="2"/>
          </p:cNvCxnSpPr>
          <p:nvPr/>
        </p:nvCxnSpPr>
        <p:spPr bwMode="auto">
          <a:xfrm rot="16200000" flipH="1">
            <a:off x="2680679" y="3962758"/>
            <a:ext cx="845230" cy="188712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58199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Power supply is given to the ultrasonic sensor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sensor detects the human inception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When there is an interception for less than 25cm a pulse is sent to the arduino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arduino then sends the impulse to the servo motor which opens the lid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lid closes when the inception gets cleared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1026" name="Picture 2" descr="C:\Users\HP\Desktop\WhatsApp Image 2019-10-13 at 23.11.50.jpe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979" b="-15264"/>
          <a:stretch/>
        </p:blipFill>
        <p:spPr bwMode="auto">
          <a:xfrm>
            <a:off x="5220072" y="1484784"/>
            <a:ext cx="2581280" cy="40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1988840"/>
            <a:ext cx="316835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Output for automatic opening and closing of bin lid using</a:t>
            </a:r>
          </a:p>
          <a:p>
            <a:r>
              <a:rPr lang="en-IN" sz="3200" b="1" dirty="0" smtClean="0"/>
              <a:t>Ultrasonic sensor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586501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A60F21A-617B-4338-9E32-03152C560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7222" y="952467"/>
            <a:ext cx="4214810" cy="4048169"/>
          </a:xfrm>
        </p:spPr>
        <p:txBody>
          <a:bodyPr/>
          <a:lstStyle/>
          <a:p>
            <a:pPr algn="ctr"/>
            <a:r>
              <a:rPr lang="en-US" sz="6000" dirty="0" smtClean="0"/>
              <a:t>SMART</a:t>
            </a:r>
            <a:br>
              <a:rPr lang="en-US" sz="6000" dirty="0" smtClean="0"/>
            </a:br>
            <a:r>
              <a:rPr lang="en-US" sz="6000" dirty="0" smtClean="0"/>
              <a:t>DUSTBIN</a:t>
            </a:r>
            <a:endParaRPr lang="en-US" sz="6000" dirty="0"/>
          </a:p>
        </p:txBody>
      </p:sp>
      <p:sp>
        <p:nvSpPr>
          <p:cNvPr id="13" name="Rectangle 12" descr="rectangle">
            <a:extLst>
              <a:ext uri="{FF2B5EF4-FFF2-40B4-BE49-F238E27FC236}">
                <a16:creationId xmlns:a16="http://schemas.microsoft.com/office/drawing/2014/main" xmlns="" id="{24BDEF4F-F9BF-45A0-ACB4-FF1377AE97FD}"/>
              </a:ext>
            </a:extLst>
          </p:cNvPr>
          <p:cNvSpPr/>
          <p:nvPr/>
        </p:nvSpPr>
        <p:spPr bwMode="auto">
          <a:xfrm>
            <a:off x="3500430" y="1"/>
            <a:ext cx="5643570" cy="131919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 descr="rectangle">
            <a:extLst>
              <a:ext uri="{FF2B5EF4-FFF2-40B4-BE49-F238E27FC236}">
                <a16:creationId xmlns:a16="http://schemas.microsoft.com/office/drawing/2014/main" xmlns="" id="{6B5E4070-F0F3-42F5-8092-218B442B26CA}"/>
              </a:ext>
            </a:extLst>
          </p:cNvPr>
          <p:cNvSpPr/>
          <p:nvPr/>
        </p:nvSpPr>
        <p:spPr bwMode="auto">
          <a:xfrm>
            <a:off x="3500430" y="5279631"/>
            <a:ext cx="5643570" cy="15783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57A297-25DA-4E2C-BAB7-44199D986FBE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5060" name="AutoShape 4" descr="Image result for smart trash b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2" name="AutoShape 6" descr="Image result for smart trash b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6" descr="C:\Users\HP\Desktop\internet-of-things-iot-technology-with-ar-augmented-reality-on-vr-dashboardbusinessman-using-mobile-phone-and-laptop-computer-on-white-desk-in-mo-PGEW8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9223"/>
          <a:stretch/>
        </p:blipFill>
        <p:spPr bwMode="auto">
          <a:xfrm>
            <a:off x="3500430" y="1319191"/>
            <a:ext cx="5672898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smart-city-concepts_46706-68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083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4211960" y="1"/>
            <a:ext cx="3442370" cy="6858000"/>
          </a:xfrm>
          <a:prstGeom prst="ellips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34198" y="7200"/>
            <a:ext cx="2266193" cy="1728192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537101" y="0"/>
            <a:ext cx="2359215" cy="692696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36096" y="4941168"/>
            <a:ext cx="2218234" cy="1916833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2326" y="1980332"/>
            <a:ext cx="42341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rgbClr val="C00000"/>
                </a:solidFill>
                <a:latin typeface="+mj-lt"/>
              </a:rPr>
              <a:t>GARBAGE MONITORING </a:t>
            </a:r>
          </a:p>
          <a:p>
            <a:r>
              <a:rPr lang="en-IN" sz="4400" dirty="0" smtClean="0">
                <a:solidFill>
                  <a:srgbClr val="C00000"/>
                </a:solidFill>
                <a:latin typeface="+mj-lt"/>
              </a:rPr>
              <a:t>SYSTEM USING CLOUD TECHNOLOGY.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588496" y="5589241"/>
            <a:ext cx="2218234" cy="126876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295300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en-IN" dirty="0" smtClean="0"/>
              <a:t>MATERIALS REQUIRED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33671457"/>
              </p:ext>
            </p:extLst>
          </p:nvPr>
        </p:nvGraphicFramePr>
        <p:xfrm>
          <a:off x="1524000" y="1397000"/>
          <a:ext cx="6096000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44"/>
                <a:gridCol w="3320256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S.NO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 MATERIALS REQUIRED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QUANTIY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ARDUINO</a:t>
                      </a:r>
                      <a:r>
                        <a:rPr lang="en-IN" baseline="0" dirty="0" smtClean="0"/>
                        <a:t> UNO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ULTRASONIC SENSOR</a:t>
                      </a:r>
                    </a:p>
                    <a:p>
                      <a:pPr algn="ctr"/>
                      <a:r>
                        <a:rPr lang="en-IN" dirty="0" smtClean="0"/>
                        <a:t>(HC</a:t>
                      </a:r>
                      <a:r>
                        <a:rPr lang="en-IN" baseline="0" dirty="0" smtClean="0"/>
                        <a:t> SR04)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EPS8266</a:t>
                      </a:r>
                      <a:r>
                        <a:rPr lang="en-IN" baseline="0" dirty="0" smtClean="0"/>
                        <a:t> WIFI MODULE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WEIGHT</a:t>
                      </a:r>
                      <a:r>
                        <a:rPr lang="en-IN" baseline="0" dirty="0" smtClean="0"/>
                        <a:t> SENSOR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CONNECTING WIRES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as</a:t>
                      </a:r>
                      <a:r>
                        <a:rPr lang="en-IN" baseline="0" dirty="0" smtClean="0"/>
                        <a:t> required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ARDUINO 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963962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648072"/>
          </a:xfrm>
        </p:spPr>
        <p:txBody>
          <a:bodyPr/>
          <a:lstStyle/>
          <a:p>
            <a:r>
              <a:rPr lang="en-IN" dirty="0" smtClean="0"/>
              <a:t>CONCEPT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3608" y="1340768"/>
            <a:ext cx="7643192" cy="489654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 The concept behind this idea is object detection and distance calculation.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In this methodology we use a ultrasonic sensor that detects and calculate the quantity of waste collected.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By using the principle of ultrasonic sensor </a:t>
            </a:r>
            <a:r>
              <a:rPr lang="en-IN" dirty="0"/>
              <a:t>.</a:t>
            </a:r>
            <a:r>
              <a:rPr lang="en-IN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475974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504056"/>
          </a:xfrm>
        </p:spPr>
        <p:txBody>
          <a:bodyPr/>
          <a:lstStyle/>
          <a:p>
            <a:r>
              <a:rPr lang="en-IN" dirty="0" smtClean="0"/>
              <a:t>CONNECTIONS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616" y="1124744"/>
            <a:ext cx="7571184" cy="50405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dirty="0" smtClean="0"/>
              <a:t>ULTRASONIC SENSOR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27784" y="190754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195736" y="1722874"/>
            <a:ext cx="5976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sz="2400" dirty="0" smtClean="0"/>
              <a:t>Vcc pin to 5v supply on arduino.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sz="2400" dirty="0" smtClean="0"/>
              <a:t>Trig pin to digital input 2 on arduino.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sz="2400" dirty="0" smtClean="0"/>
              <a:t>Echo pin to digital input 3.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sz="2400" dirty="0" smtClean="0"/>
              <a:t>Ground terminal to ground on arduino.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763688" y="3292534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sz="3200" b="1" dirty="0" smtClean="0">
                <a:latin typeface="+mn-lt"/>
              </a:rPr>
              <a:t>EPS8266 WIFI MODULE 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2465634" y="3895069"/>
            <a:ext cx="540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sz="2400" dirty="0" smtClean="0"/>
              <a:t>RX pin to series connection of resistor .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sz="2400" dirty="0" smtClean="0"/>
              <a:t>GPIO pin to ground terminal .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sz="2400" dirty="0" smtClean="0"/>
              <a:t>2TX pin to 10 th terminal on board .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sz="2400" dirty="0" smtClean="0"/>
              <a:t>Enable pin and vcc pin is given to 3.3v supply  as supply more than 3.3v will damage the module .</a:t>
            </a:r>
            <a:endParaRPr lang="en-IN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893945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432048"/>
          </a:xfrm>
        </p:spPr>
        <p:txBody>
          <a:bodyPr/>
          <a:lstStyle/>
          <a:p>
            <a:r>
              <a:rPr lang="en-IN" sz="4000" dirty="0" smtClean="0"/>
              <a:t>SCHEMATIC REPRESENTATION</a:t>
            </a:r>
            <a:endParaRPr lang="en-IN" sz="4000" dirty="0"/>
          </a:p>
        </p:txBody>
      </p:sp>
      <p:sp>
        <p:nvSpPr>
          <p:cNvPr id="7" name="Cloud 6"/>
          <p:cNvSpPr/>
          <p:nvPr/>
        </p:nvSpPr>
        <p:spPr bwMode="auto">
          <a:xfrm>
            <a:off x="2627784" y="874189"/>
            <a:ext cx="3600400" cy="898627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3200" dirty="0" smtClean="0">
                <a:latin typeface="Allstar" pitchFamily="2" charset="0"/>
              </a:rPr>
              <a:t>CLOUD</a:t>
            </a:r>
            <a:endParaRPr kumimoji="0" lang="en-I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llstar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4355" y="3229124"/>
            <a:ext cx="261937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904"/>
          <a:stretch/>
        </p:blipFill>
        <p:spPr bwMode="auto">
          <a:xfrm>
            <a:off x="2915816" y="5143647"/>
            <a:ext cx="2421879" cy="146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42" t="7479" r="9198" b="6481"/>
          <a:stretch/>
        </p:blipFill>
        <p:spPr bwMode="auto">
          <a:xfrm>
            <a:off x="6228184" y="2492896"/>
            <a:ext cx="2808313" cy="2320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1" name="Elbow Connector 1030"/>
          <p:cNvCxnSpPr/>
          <p:nvPr/>
        </p:nvCxnSpPr>
        <p:spPr bwMode="auto">
          <a:xfrm>
            <a:off x="1128156" y="4572008"/>
            <a:ext cx="1872208" cy="120902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3" name="Elbow Connector 1032"/>
          <p:cNvCxnSpPr>
            <a:stCxn id="1027" idx="3"/>
            <a:endCxn id="1028" idx="1"/>
          </p:cNvCxnSpPr>
          <p:nvPr/>
        </p:nvCxnSpPr>
        <p:spPr bwMode="auto">
          <a:xfrm flipV="1">
            <a:off x="5337695" y="3652912"/>
            <a:ext cx="890489" cy="2225400"/>
          </a:xfrm>
          <a:prstGeom prst="bentConnector3">
            <a:avLst>
              <a:gd name="adj1" fmla="val 6140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0" name="Elbow Connector 1039"/>
          <p:cNvCxnSpPr>
            <a:endCxn id="7" idx="0"/>
          </p:cNvCxnSpPr>
          <p:nvPr/>
        </p:nvCxnSpPr>
        <p:spPr bwMode="auto">
          <a:xfrm rot="10800000">
            <a:off x="6225184" y="1323504"/>
            <a:ext cx="1515168" cy="1385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" name="Elbow Connector 1047"/>
          <p:cNvCxnSpPr>
            <a:stCxn id="7" idx="2"/>
          </p:cNvCxnSpPr>
          <p:nvPr/>
        </p:nvCxnSpPr>
        <p:spPr bwMode="auto">
          <a:xfrm rot="10800000" flipV="1">
            <a:off x="827584" y="1323502"/>
            <a:ext cx="1811368" cy="203348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9" name="TextBox 1048"/>
          <p:cNvSpPr txBox="1"/>
          <p:nvPr/>
        </p:nvSpPr>
        <p:spPr>
          <a:xfrm>
            <a:off x="3577084" y="1846565"/>
            <a:ext cx="1701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+mn-lt"/>
              </a:rPr>
              <a:t>BLYNK /HTML WEB PAGE</a:t>
            </a:r>
            <a:endParaRPr lang="en-IN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926519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Rectangle 18">
            <a:extLst>
              <a:ext uri="{FF2B5EF4-FFF2-40B4-BE49-F238E27FC236}">
                <a16:creationId xmlns:a16="http://schemas.microsoft.com/office/drawing/2014/main" xmlns="" id="{4B8E05C6-8F15-49D4-858D-2A286F7EF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152397"/>
            <a:ext cx="2775995" cy="648072"/>
          </a:xfrm>
        </p:spPr>
        <p:txBody>
          <a:bodyPr/>
          <a:lstStyle/>
          <a:p>
            <a:r>
              <a:rPr lang="en-US" altLang="en-US" sz="3200" dirty="0" smtClean="0"/>
              <a:t>FLOW CHART:</a:t>
            </a:r>
            <a:endParaRPr lang="en-US" altLang="en-US" sz="3200" dirty="0"/>
          </a:p>
        </p:txBody>
      </p:sp>
      <p:sp>
        <p:nvSpPr>
          <p:cNvPr id="4" name="Flowchart: Terminator 3"/>
          <p:cNvSpPr/>
          <p:nvPr/>
        </p:nvSpPr>
        <p:spPr bwMode="auto">
          <a:xfrm>
            <a:off x="4385929" y="369583"/>
            <a:ext cx="2630351" cy="580383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POWER SUPPLY</a:t>
            </a:r>
          </a:p>
        </p:txBody>
      </p:sp>
      <p:sp>
        <p:nvSpPr>
          <p:cNvPr id="13" name="Flowchart: Process 12"/>
          <p:cNvSpPr/>
          <p:nvPr/>
        </p:nvSpPr>
        <p:spPr bwMode="auto">
          <a:xfrm>
            <a:off x="395536" y="4716924"/>
            <a:ext cx="2520280" cy="79277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BIN GETS CLEANED</a:t>
            </a:r>
            <a:endParaRPr kumimoji="0" lang="en-IN" sz="1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Flowchart: Process 13"/>
          <p:cNvSpPr/>
          <p:nvPr/>
        </p:nvSpPr>
        <p:spPr bwMode="auto">
          <a:xfrm>
            <a:off x="395536" y="1917103"/>
            <a:ext cx="2520280" cy="934739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THE STATUS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OF BIN TO  CLOUD.</a:t>
            </a: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Flowchart: Process 14"/>
          <p:cNvSpPr/>
          <p:nvPr/>
        </p:nvSpPr>
        <p:spPr bwMode="auto">
          <a:xfrm>
            <a:off x="395536" y="3378356"/>
            <a:ext cx="2520280" cy="100811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SENDS INFORMTION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TO CONCERNED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DEPARTMENT</a:t>
            </a:r>
          </a:p>
        </p:txBody>
      </p:sp>
      <p:sp>
        <p:nvSpPr>
          <p:cNvPr id="6" name="Flowchart: Decision 5"/>
          <p:cNvSpPr/>
          <p:nvPr/>
        </p:nvSpPr>
        <p:spPr bwMode="auto">
          <a:xfrm>
            <a:off x="3778872" y="2607912"/>
            <a:ext cx="3844466" cy="2333256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CHECK  WHETHER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600" dirty="0" smtClean="0">
                <a:cs typeface="Arial" panose="020B0604020202020204" pitchFamily="34" charset="0"/>
              </a:rPr>
              <a:t>THE  BIN  IS  FULL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MORE</a:t>
            </a:r>
            <a:r>
              <a:rPr kumimoji="0" lang="en-IN" sz="16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 THAN  75%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600" dirty="0" smtClean="0">
                <a:cs typeface="Arial" panose="020B0604020202020204" pitchFamily="34" charset="0"/>
              </a:rPr>
              <a:t>OR  THE  BIN  IS  25%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FULL</a:t>
            </a:r>
            <a:r>
              <a:rPr kumimoji="0" lang="en-IN" sz="16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 FOR  2 DAY</a:t>
            </a:r>
            <a:r>
              <a:rPr kumimoji="0" lang="en-IN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S</a:t>
            </a:r>
          </a:p>
        </p:txBody>
      </p:sp>
      <p:sp>
        <p:nvSpPr>
          <p:cNvPr id="7" name="Flowchart: Data 6"/>
          <p:cNvSpPr/>
          <p:nvPr/>
        </p:nvSpPr>
        <p:spPr bwMode="auto">
          <a:xfrm>
            <a:off x="3989885" y="1557745"/>
            <a:ext cx="3422439" cy="718715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RECEIVES INPUT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FROM THE USER.</a:t>
            </a: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Flowchart: Data 17"/>
          <p:cNvSpPr/>
          <p:nvPr/>
        </p:nvSpPr>
        <p:spPr bwMode="auto">
          <a:xfrm>
            <a:off x="4232656" y="5113309"/>
            <a:ext cx="3422439" cy="718715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 IS EMPTY</a:t>
            </a:r>
          </a:p>
        </p:txBody>
      </p:sp>
      <p:sp>
        <p:nvSpPr>
          <p:cNvPr id="8" name="Flowchart: Process 7"/>
          <p:cNvSpPr/>
          <p:nvPr/>
        </p:nvSpPr>
        <p:spPr bwMode="auto">
          <a:xfrm>
            <a:off x="327158" y="5888306"/>
            <a:ext cx="2657036" cy="75608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THE STATUS</a:t>
            </a:r>
            <a:r>
              <a:rPr kumimoji="0" lang="en-IN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baseline="0" dirty="0" smtClean="0"/>
              <a:t>OF</a:t>
            </a:r>
            <a:r>
              <a:rPr lang="en-IN" dirty="0" smtClean="0"/>
              <a:t> BIN TO CLOUD.</a:t>
            </a: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stCxn id="4" idx="2"/>
            <a:endCxn id="7" idx="1"/>
          </p:cNvCxnSpPr>
          <p:nvPr/>
        </p:nvCxnSpPr>
        <p:spPr bwMode="auto">
          <a:xfrm>
            <a:off x="5701105" y="949966"/>
            <a:ext cx="0" cy="6077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7" idx="4"/>
            <a:endCxn id="6" idx="0"/>
          </p:cNvCxnSpPr>
          <p:nvPr/>
        </p:nvCxnSpPr>
        <p:spPr bwMode="auto">
          <a:xfrm>
            <a:off x="5701105" y="2276460"/>
            <a:ext cx="0" cy="331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endCxn id="14" idx="3"/>
          </p:cNvCxnSpPr>
          <p:nvPr/>
        </p:nvCxnSpPr>
        <p:spPr bwMode="auto">
          <a:xfrm flipH="1">
            <a:off x="2915816" y="2384473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>
            <a:stCxn id="14" idx="2"/>
            <a:endCxn id="15" idx="0"/>
          </p:cNvCxnSpPr>
          <p:nvPr/>
        </p:nvCxnSpPr>
        <p:spPr bwMode="auto">
          <a:xfrm>
            <a:off x="1655676" y="2851842"/>
            <a:ext cx="0" cy="5265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>
            <a:stCxn id="15" idx="2"/>
            <a:endCxn id="13" idx="0"/>
          </p:cNvCxnSpPr>
          <p:nvPr/>
        </p:nvCxnSpPr>
        <p:spPr bwMode="auto">
          <a:xfrm>
            <a:off x="1655676" y="4386468"/>
            <a:ext cx="0" cy="3304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stCxn id="13" idx="2"/>
            <a:endCxn id="8" idx="0"/>
          </p:cNvCxnSpPr>
          <p:nvPr/>
        </p:nvCxnSpPr>
        <p:spPr bwMode="auto">
          <a:xfrm>
            <a:off x="1655676" y="5509694"/>
            <a:ext cx="0" cy="3786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Elbow Connector 52"/>
          <p:cNvCxnSpPr>
            <a:stCxn id="8" idx="3"/>
          </p:cNvCxnSpPr>
          <p:nvPr/>
        </p:nvCxnSpPr>
        <p:spPr bwMode="auto">
          <a:xfrm flipV="1">
            <a:off x="2984194" y="5472666"/>
            <a:ext cx="1612749" cy="79368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3" name="Straight Connector 8202"/>
          <p:cNvCxnSpPr>
            <a:stCxn id="6" idx="3"/>
          </p:cNvCxnSpPr>
          <p:nvPr/>
        </p:nvCxnSpPr>
        <p:spPr bwMode="auto">
          <a:xfrm>
            <a:off x="7623338" y="3774540"/>
            <a:ext cx="2610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5" name="Straight Connector 8204"/>
          <p:cNvCxnSpPr/>
          <p:nvPr/>
        </p:nvCxnSpPr>
        <p:spPr bwMode="auto">
          <a:xfrm flipV="1">
            <a:off x="7884368" y="1412776"/>
            <a:ext cx="0" cy="2361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1" name="Straight Arrow Connector 8210"/>
          <p:cNvCxnSpPr/>
          <p:nvPr/>
        </p:nvCxnSpPr>
        <p:spPr bwMode="auto">
          <a:xfrm flipH="1">
            <a:off x="5701105" y="1412776"/>
            <a:ext cx="218326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7" name="Straight Connector 8216"/>
          <p:cNvCxnSpPr/>
          <p:nvPr/>
        </p:nvCxnSpPr>
        <p:spPr bwMode="auto">
          <a:xfrm>
            <a:off x="3347864" y="2384473"/>
            <a:ext cx="0" cy="13900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9" name="Straight Connector 8218"/>
          <p:cNvCxnSpPr>
            <a:endCxn id="6" idx="1"/>
          </p:cNvCxnSpPr>
          <p:nvPr/>
        </p:nvCxnSpPr>
        <p:spPr bwMode="auto">
          <a:xfrm>
            <a:off x="3347864" y="3774540"/>
            <a:ext cx="43100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1" name="Straight Connector 8220"/>
          <p:cNvCxnSpPr/>
          <p:nvPr/>
        </p:nvCxnSpPr>
        <p:spPr bwMode="auto">
          <a:xfrm>
            <a:off x="5943876" y="5990102"/>
            <a:ext cx="25165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3" name="Straight Connector 8222"/>
          <p:cNvCxnSpPr/>
          <p:nvPr/>
        </p:nvCxnSpPr>
        <p:spPr bwMode="auto">
          <a:xfrm flipV="1">
            <a:off x="8460432" y="1253855"/>
            <a:ext cx="0" cy="47362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5" name="Straight Arrow Connector 8224"/>
          <p:cNvCxnSpPr/>
          <p:nvPr/>
        </p:nvCxnSpPr>
        <p:spPr bwMode="auto">
          <a:xfrm flipH="1">
            <a:off x="5701105" y="1253855"/>
            <a:ext cx="275932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6" name="TextBox 8225"/>
          <p:cNvSpPr txBox="1"/>
          <p:nvPr/>
        </p:nvSpPr>
        <p:spPr>
          <a:xfrm>
            <a:off x="3375795" y="3283424"/>
            <a:ext cx="829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YES</a:t>
            </a:r>
            <a:endParaRPr lang="en-IN" sz="1600" dirty="0"/>
          </a:p>
        </p:txBody>
      </p:sp>
      <p:sp>
        <p:nvSpPr>
          <p:cNvPr id="8227" name="TextBox 8226"/>
          <p:cNvSpPr txBox="1"/>
          <p:nvPr/>
        </p:nvSpPr>
        <p:spPr>
          <a:xfrm>
            <a:off x="7342436" y="3283424"/>
            <a:ext cx="625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NO</a:t>
            </a:r>
            <a:endParaRPr lang="en-IN" sz="1400" dirty="0"/>
          </a:p>
        </p:txBody>
      </p:sp>
      <p:cxnSp>
        <p:nvCxnSpPr>
          <p:cNvPr id="3" name="Straight Connector 2"/>
          <p:cNvCxnSpPr>
            <a:stCxn id="18" idx="4"/>
          </p:cNvCxnSpPr>
          <p:nvPr/>
        </p:nvCxnSpPr>
        <p:spPr bwMode="auto">
          <a:xfrm>
            <a:off x="5943876" y="5832024"/>
            <a:ext cx="0" cy="1580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Slide Number Placeholder 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009655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2453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Power supply is given to the ultrasonic sensor and the weight sensor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ultrasonic sensor detects the level of garbage and the weight sensor monitors the weight of the garbage collected.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the level of garbage is more than 75% or if the bin is of 25% full for 2 days or if the weight is more than 18 kgs the impulse is sent to the arduino.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74681"/>
            <a:ext cx="8229600" cy="5668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arduino in turn sends the impulse to the EPS8266 Wi-Fi module  regarding the garbage generated and the data gets stored in cloud platforms such as blynk or HTML webpage 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Concerned authorities gets intimation regarding status of the bin so that they can send the garbage collecting vehicle prior to overflow.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Once again status of bin gets uploaded to cloud platforms.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74681"/>
            <a:ext cx="8229600" cy="5668963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accent2"/>
                </a:solidFill>
                <a:latin typeface="+mj-lt"/>
              </a:rPr>
              <a:t>OUTPUT:</a:t>
            </a:r>
          </a:p>
          <a:p>
            <a:endParaRPr lang="en-US" sz="4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pic>
        <p:nvPicPr>
          <p:cNvPr id="2050" name="Picture 2" descr="C:\Users\HP\Desktop\WhatsApp Image 2019-10-13 at 23.12.36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08720"/>
            <a:ext cx="3789040" cy="54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1916832"/>
            <a:ext cx="3384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Output of garbage monitoring system when TRASH CAN IS FULL and NO THEFT DETECTION.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xmlns="" val="23221806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74681"/>
            <a:ext cx="8229600" cy="5668963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accent2"/>
                </a:solidFill>
                <a:latin typeface="+mj-lt"/>
              </a:rPr>
              <a:t>OUTPUT:</a:t>
            </a:r>
          </a:p>
          <a:p>
            <a:endParaRPr lang="en-US" sz="4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916832"/>
            <a:ext cx="3384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Output of garbage monitoring system when TRASH CAN IS FULL – popup message with a notification sound</a:t>
            </a:r>
            <a:endParaRPr lang="en-IN" sz="2800" b="1" dirty="0"/>
          </a:p>
        </p:txBody>
      </p:sp>
      <p:pic>
        <p:nvPicPr>
          <p:cNvPr id="3074" name="Picture 2" descr="C:\Users\HP\Desktop\WhatsApp Image 2019-10-13 at 23.12.36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3042" y="476672"/>
            <a:ext cx="3689648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448316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4618856" cy="936104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196752"/>
            <a:ext cx="835824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Being the citizens of a developing nation it is very essential to design a project which caters to the needs of wide range of people </a:t>
            </a:r>
            <a:r>
              <a:rPr lang="en-US" sz="4000" dirty="0" smtClean="0"/>
              <a:t>focusing on </a:t>
            </a:r>
            <a:r>
              <a:rPr lang="en-US" sz="4000" dirty="0"/>
              <a:t>their health and hygiene in an efficient </a:t>
            </a:r>
            <a:r>
              <a:rPr lang="en-US" sz="4000" dirty="0" smtClean="0"/>
              <a:t>manner.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92502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smart-city-concepts_46706-68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083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4211960" y="1"/>
            <a:ext cx="3442370" cy="6858000"/>
          </a:xfrm>
          <a:prstGeom prst="ellips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34198" y="7200"/>
            <a:ext cx="2266193" cy="1728192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537101" y="0"/>
            <a:ext cx="2359215" cy="692696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36096" y="4941168"/>
            <a:ext cx="2218234" cy="1916833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2326" y="1980332"/>
            <a:ext cx="42341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rgbClr val="C00000"/>
                </a:solidFill>
                <a:latin typeface="+mj-lt"/>
              </a:rPr>
              <a:t>SELF POWER </a:t>
            </a:r>
          </a:p>
          <a:p>
            <a:r>
              <a:rPr lang="en-IN" sz="4400" dirty="0" smtClean="0">
                <a:solidFill>
                  <a:srgbClr val="C00000"/>
                </a:solidFill>
                <a:latin typeface="+mj-lt"/>
              </a:rPr>
              <a:t>GENERATION USING SOLAR PANEL.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588496" y="5589241"/>
            <a:ext cx="2218234" cy="126876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021723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en-IN" dirty="0" smtClean="0"/>
              <a:t>MATERIALS REQUIRED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3875997982"/>
              </p:ext>
            </p:extLst>
          </p:nvPr>
        </p:nvGraphicFramePr>
        <p:xfrm>
          <a:off x="683569" y="1844824"/>
          <a:ext cx="7920879" cy="3862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3"/>
                <a:gridCol w="2640293"/>
                <a:gridCol w="2640293"/>
              </a:tblGrid>
              <a:tr h="929682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S.NO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 MATERIALS REQUIRED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QUANTIY</a:t>
                      </a:r>
                      <a:endParaRPr lang="en-IN" dirty="0"/>
                    </a:p>
                  </a:txBody>
                  <a:tcPr/>
                </a:tc>
              </a:tr>
              <a:tr h="41893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ARDUINO</a:t>
                      </a:r>
                      <a:r>
                        <a:rPr lang="en-IN" baseline="0" dirty="0" smtClean="0"/>
                        <a:t> UNO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1(same)</a:t>
                      </a:r>
                      <a:endParaRPr lang="en-IN" dirty="0"/>
                    </a:p>
                  </a:txBody>
                  <a:tcPr/>
                </a:tc>
              </a:tr>
              <a:tr h="41893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SOLAR</a:t>
                      </a:r>
                      <a:r>
                        <a:rPr lang="en-IN" baseline="0" dirty="0" smtClean="0"/>
                        <a:t> PANEL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41893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LI</a:t>
                      </a:r>
                      <a:r>
                        <a:rPr lang="en-IN" baseline="0" dirty="0" smtClean="0"/>
                        <a:t> ION BATTERY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41893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VOLTAGE</a:t>
                      </a:r>
                      <a:r>
                        <a:rPr lang="en-IN" baseline="0" dirty="0" smtClean="0"/>
                        <a:t> BOOSTER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41893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BATTERY</a:t>
                      </a:r>
                      <a:r>
                        <a:rPr lang="en-IN" baseline="0" dirty="0" smtClean="0"/>
                        <a:t> CHARGER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41893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IC</a:t>
                      </a:r>
                      <a:r>
                        <a:rPr lang="en-IN" baseline="0" dirty="0" smtClean="0"/>
                        <a:t> 7805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41893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CONNECTING</a:t>
                      </a:r>
                      <a:r>
                        <a:rPr lang="en-IN" baseline="0" dirty="0" smtClean="0"/>
                        <a:t> WIRES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r>
                        <a:rPr lang="en-IN" baseline="0" dirty="0" smtClean="0"/>
                        <a:t>s required.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234185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en-IN" dirty="0" smtClean="0"/>
              <a:t>SCHEMATIC DIAGRAM 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1514"/>
          <a:stretch/>
        </p:blipFill>
        <p:spPr bwMode="auto">
          <a:xfrm>
            <a:off x="7704348" y="3861048"/>
            <a:ext cx="1338052" cy="1352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1617526" cy="161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98106" y="3959200"/>
            <a:ext cx="14348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806463"/>
            <a:ext cx="18669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2889" t="9333" r="32000" b="10223"/>
          <a:stretch/>
        </p:blipFill>
        <p:spPr bwMode="auto">
          <a:xfrm>
            <a:off x="3347864" y="1644154"/>
            <a:ext cx="1574552" cy="182004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8" name="Elbow Connector 7"/>
          <p:cNvCxnSpPr>
            <a:stCxn id="2051" idx="3"/>
          </p:cNvCxnSpPr>
          <p:nvPr/>
        </p:nvCxnSpPr>
        <p:spPr bwMode="auto">
          <a:xfrm>
            <a:off x="2157078" y="2654511"/>
            <a:ext cx="1694842" cy="70248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Elbow Connector 9"/>
          <p:cNvCxnSpPr>
            <a:endCxn id="2053" idx="1"/>
          </p:cNvCxnSpPr>
          <p:nvPr/>
        </p:nvCxnSpPr>
        <p:spPr bwMode="auto">
          <a:xfrm flipV="1">
            <a:off x="4355976" y="2554176"/>
            <a:ext cx="2088232" cy="8028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7596336" y="1988840"/>
            <a:ext cx="86409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8460432" y="1988840"/>
            <a:ext cx="0" cy="19442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7236296" y="3140968"/>
            <a:ext cx="0" cy="21602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" name="Straight Connector 2048"/>
          <p:cNvCxnSpPr/>
          <p:nvPr/>
        </p:nvCxnSpPr>
        <p:spPr bwMode="auto">
          <a:xfrm>
            <a:off x="7236296" y="5301208"/>
            <a:ext cx="12241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9" name="Straight Arrow Connector 2058"/>
          <p:cNvCxnSpPr/>
          <p:nvPr/>
        </p:nvCxnSpPr>
        <p:spPr bwMode="auto">
          <a:xfrm flipV="1">
            <a:off x="8460432" y="5013176"/>
            <a:ext cx="0" cy="2760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3" name="Straight Connector 2062"/>
          <p:cNvCxnSpPr>
            <a:stCxn id="2050" idx="0"/>
          </p:cNvCxnSpPr>
          <p:nvPr/>
        </p:nvCxnSpPr>
        <p:spPr bwMode="auto">
          <a:xfrm flipH="1">
            <a:off x="5940152" y="3861048"/>
            <a:ext cx="2433222" cy="36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6" name="Straight Connector 2065"/>
          <p:cNvCxnSpPr/>
          <p:nvPr/>
        </p:nvCxnSpPr>
        <p:spPr bwMode="auto">
          <a:xfrm>
            <a:off x="5940152" y="3897052"/>
            <a:ext cx="0" cy="16201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8" name="Straight Connector 2067"/>
          <p:cNvCxnSpPr/>
          <p:nvPr/>
        </p:nvCxnSpPr>
        <p:spPr bwMode="auto">
          <a:xfrm flipH="1">
            <a:off x="3347864" y="55172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0" name="Straight Connector 2069"/>
          <p:cNvCxnSpPr/>
          <p:nvPr/>
        </p:nvCxnSpPr>
        <p:spPr bwMode="auto">
          <a:xfrm flipV="1">
            <a:off x="3347864" y="4941168"/>
            <a:ext cx="0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2" name="Straight Arrow Connector 2071"/>
          <p:cNvCxnSpPr/>
          <p:nvPr/>
        </p:nvCxnSpPr>
        <p:spPr bwMode="auto">
          <a:xfrm>
            <a:off x="3347864" y="4941168"/>
            <a:ext cx="5502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6" name="Elbow Connector 2075"/>
          <p:cNvCxnSpPr/>
          <p:nvPr/>
        </p:nvCxnSpPr>
        <p:spPr bwMode="auto">
          <a:xfrm rot="10800000" flipV="1">
            <a:off x="4355976" y="5301207"/>
            <a:ext cx="4104456" cy="79208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1" name="Straight Arrow Connector 2080"/>
          <p:cNvCxnSpPr/>
          <p:nvPr/>
        </p:nvCxnSpPr>
        <p:spPr bwMode="auto">
          <a:xfrm flipV="1">
            <a:off x="4355976" y="5229200"/>
            <a:ext cx="0" cy="8640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470660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79512"/>
          </a:xfrm>
        </p:spPr>
        <p:txBody>
          <a:bodyPr/>
          <a:lstStyle/>
          <a:p>
            <a:r>
              <a:rPr lang="en-IN" sz="4000" dirty="0" smtClean="0"/>
              <a:t>WORKING</a:t>
            </a:r>
            <a:endParaRPr lang="en-IN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9592" y="980728"/>
            <a:ext cx="7787208" cy="525658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The solar panel is fitted on the top of pole </a:t>
            </a:r>
            <a:r>
              <a:rPr lang="en-IN" dirty="0" smtClean="0"/>
              <a:t>of the </a:t>
            </a:r>
            <a:r>
              <a:rPr lang="en-IN" dirty="0"/>
              <a:t>bin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The voltage generated by the solar panel is then fed to the lithium ion battery charger through a IC 7805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The charger charges the lithium ion battery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The battery is connected to a voltage booster which then supplies the voltage to the arduino for its working .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061950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57200"/>
            <a:ext cx="4906888" cy="883568"/>
          </a:xfrm>
        </p:spPr>
        <p:txBody>
          <a:bodyPr/>
          <a:lstStyle/>
          <a:p>
            <a:r>
              <a:rPr lang="en-IN" dirty="0" smtClean="0"/>
              <a:t>IMPLEMENTATION</a:t>
            </a:r>
            <a:endParaRPr lang="en-IN" dirty="0"/>
          </a:p>
        </p:txBody>
      </p:sp>
      <p:pic>
        <p:nvPicPr>
          <p:cNvPr id="1026" name="Picture 2" descr="C:\Users\HP\Desktop\WhatsApp Image 2019-10-14 at 10.47.07.jpe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00808"/>
            <a:ext cx="3744416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3568" y="1844824"/>
            <a:ext cx="374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atin typeface="+mn-lt"/>
              </a:rPr>
              <a:t>Solar panel with voltage booster</a:t>
            </a:r>
            <a:endParaRPr lang="en-IN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64845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smart-city-concepts_46706-68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083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4211960" y="1"/>
            <a:ext cx="3442370" cy="6858000"/>
          </a:xfrm>
          <a:prstGeom prst="ellips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34198" y="7200"/>
            <a:ext cx="2266193" cy="1728192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537101" y="0"/>
            <a:ext cx="2359215" cy="692696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36096" y="4941168"/>
            <a:ext cx="2218234" cy="1916833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2326" y="1980332"/>
            <a:ext cx="42341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rgbClr val="C00000"/>
                </a:solidFill>
                <a:latin typeface="+mj-lt"/>
              </a:rPr>
              <a:t>ANTI THEFT SYSTEM USING PUSH BUTTON SWITCH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588496" y="5589241"/>
            <a:ext cx="2218234" cy="126876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4561125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en-IN" dirty="0" smtClean="0"/>
              <a:t>MATERIALS REQUIRED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  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63336009"/>
              </p:ext>
            </p:extLst>
          </p:nvPr>
        </p:nvGraphicFramePr>
        <p:xfrm>
          <a:off x="1475656" y="1397000"/>
          <a:ext cx="6096000" cy="233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/>
                <a:gridCol w="3248248"/>
                <a:gridCol w="2032000"/>
              </a:tblGrid>
              <a:tr h="783396">
                <a:tc>
                  <a:txBody>
                    <a:bodyPr/>
                    <a:lstStyle/>
                    <a:p>
                      <a:r>
                        <a:rPr lang="en-IN" dirty="0" smtClean="0"/>
                        <a:t>SNO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MATERIALS REQUIRED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QUANTITY</a:t>
                      </a:r>
                      <a:endParaRPr lang="en-IN" dirty="0"/>
                    </a:p>
                  </a:txBody>
                  <a:tcPr/>
                </a:tc>
              </a:tr>
              <a:tr h="78339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PUSH</a:t>
                      </a:r>
                      <a:r>
                        <a:rPr lang="en-IN" baseline="0" dirty="0" smtClean="0"/>
                        <a:t> BUTTON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77266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CONNECTING WIRES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358576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8" y="309042"/>
            <a:ext cx="3826768" cy="767308"/>
          </a:xfrm>
        </p:spPr>
        <p:txBody>
          <a:bodyPr/>
          <a:lstStyle/>
          <a:p>
            <a:r>
              <a:rPr lang="en-IN" dirty="0" smtClean="0"/>
              <a:t>FLOW CHART</a:t>
            </a:r>
            <a:endParaRPr lang="en-IN" dirty="0"/>
          </a:p>
        </p:txBody>
      </p:sp>
      <p:sp>
        <p:nvSpPr>
          <p:cNvPr id="6" name="Flowchart: Terminator 5"/>
          <p:cNvSpPr/>
          <p:nvPr/>
        </p:nvSpPr>
        <p:spPr bwMode="auto">
          <a:xfrm>
            <a:off x="4463988" y="692696"/>
            <a:ext cx="2304256" cy="526504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POWER</a:t>
            </a:r>
            <a:r>
              <a:rPr kumimoji="0" lang="en-IN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SUPPLY</a:t>
            </a: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Flowchart: Decision 8"/>
          <p:cNvSpPr/>
          <p:nvPr/>
        </p:nvSpPr>
        <p:spPr bwMode="auto">
          <a:xfrm>
            <a:off x="3651512" y="3075456"/>
            <a:ext cx="4205560" cy="1505672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IF SENSOR VALUE ==0</a:t>
            </a:r>
          </a:p>
        </p:txBody>
      </p:sp>
      <p:sp>
        <p:nvSpPr>
          <p:cNvPr id="33" name="Flowchart: Process 32"/>
          <p:cNvSpPr/>
          <p:nvPr/>
        </p:nvSpPr>
        <p:spPr bwMode="auto">
          <a:xfrm>
            <a:off x="4433215" y="1772816"/>
            <a:ext cx="2642153" cy="90676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WHEN PUSH BUTTON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PRESSED</a:t>
            </a:r>
          </a:p>
        </p:txBody>
      </p:sp>
      <p:sp>
        <p:nvSpPr>
          <p:cNvPr id="34" name="Flowchart: Process 33"/>
          <p:cNvSpPr/>
          <p:nvPr/>
        </p:nvSpPr>
        <p:spPr bwMode="auto">
          <a:xfrm>
            <a:off x="579518" y="2520724"/>
            <a:ext cx="2448272" cy="110946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IN" dirty="0" smtClean="0"/>
              <a:t>THEFT DETECTED</a:t>
            </a: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37</a:t>
            </a:fld>
            <a:endParaRPr lang="en-US" altLang="en-US" dirty="0"/>
          </a:p>
        </p:txBody>
      </p:sp>
      <p:cxnSp>
        <p:nvCxnSpPr>
          <p:cNvPr id="25" name="Elbow Connector 24"/>
          <p:cNvCxnSpPr>
            <a:stCxn id="9" idx="1"/>
            <a:endCxn id="34" idx="3"/>
          </p:cNvCxnSpPr>
          <p:nvPr/>
        </p:nvCxnSpPr>
        <p:spPr bwMode="auto">
          <a:xfrm rot="10800000">
            <a:off x="3027790" y="3075456"/>
            <a:ext cx="623722" cy="75283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3491880" y="32672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true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9" idx="2"/>
          </p:cNvCxnSpPr>
          <p:nvPr/>
        </p:nvCxnSpPr>
        <p:spPr bwMode="auto">
          <a:xfrm>
            <a:off x="5754292" y="4581128"/>
            <a:ext cx="0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6" idx="2"/>
          </p:cNvCxnSpPr>
          <p:nvPr/>
        </p:nvCxnSpPr>
        <p:spPr bwMode="auto">
          <a:xfrm>
            <a:off x="5616116" y="1219200"/>
            <a:ext cx="0" cy="5536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stCxn id="33" idx="2"/>
            <a:endCxn id="9" idx="0"/>
          </p:cNvCxnSpPr>
          <p:nvPr/>
        </p:nvCxnSpPr>
        <p:spPr bwMode="auto">
          <a:xfrm>
            <a:off x="5754292" y="2679576"/>
            <a:ext cx="0" cy="395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Flowchart: Process 34"/>
          <p:cNvSpPr/>
          <p:nvPr/>
        </p:nvSpPr>
        <p:spPr bwMode="auto">
          <a:xfrm>
            <a:off x="4627096" y="5157192"/>
            <a:ext cx="2448272" cy="110946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NO </a:t>
            </a:r>
            <a:r>
              <a:rPr lang="en-IN" dirty="0" smtClean="0"/>
              <a:t>THEFT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 DETECTED</a:t>
            </a: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40152" y="479715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FALSE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330311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en-IN" dirty="0" smtClean="0"/>
              <a:t>WORKING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560" y="1052736"/>
            <a:ext cx="8075240" cy="525658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Here we are going to use a push button switch , we will be placing this switch nearer to the lock of a box where all the boards , ultrasonic sensor and </a:t>
            </a:r>
            <a:r>
              <a:rPr lang="en-IN" sz="2800" dirty="0" err="1" smtClean="0"/>
              <a:t>wifi</a:t>
            </a:r>
            <a:r>
              <a:rPr lang="en-IN" sz="2800" dirty="0" smtClean="0"/>
              <a:t> module is placed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When the box is closed the button is pressed and it send logic 0 to </a:t>
            </a:r>
            <a:r>
              <a:rPr lang="en-IN" sz="2800" dirty="0" err="1" smtClean="0"/>
              <a:t>arduino</a:t>
            </a:r>
            <a:r>
              <a:rPr lang="en-IN" sz="2800" dirty="0" smtClean="0"/>
              <a:t> and is programmed in such a way that when it has logic 0 on a particular pin it sends no theft happened message to </a:t>
            </a:r>
            <a:r>
              <a:rPr lang="en-IN" sz="2800" dirty="0" err="1" smtClean="0"/>
              <a:t>blynk</a:t>
            </a:r>
            <a:r>
              <a:rPr lang="en-IN" sz="2800" dirty="0" smtClean="0"/>
              <a:t> app to display it and vice versa happens when box is opened.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652072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en-IN" dirty="0" smtClean="0"/>
              <a:t>DESIGN: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560" y="1052736"/>
            <a:ext cx="8075240" cy="525658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.Push button </a:t>
            </a:r>
          </a:p>
          <a:p>
            <a:r>
              <a:rPr lang="en-IN" sz="2800" dirty="0" smtClean="0"/>
              <a:t>Used for anti </a:t>
            </a:r>
          </a:p>
          <a:p>
            <a:r>
              <a:rPr lang="en-IN" sz="2800" dirty="0" smtClean="0"/>
              <a:t>Theft system.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39</a:t>
            </a:fld>
            <a:endParaRPr lang="en-US" altLang="en-US" dirty="0"/>
          </a:p>
        </p:txBody>
      </p:sp>
      <p:pic>
        <p:nvPicPr>
          <p:cNvPr id="6146" name="Picture 2" descr="C:\Users\HP\Desktop\WhatsApp Image 2019-10-13 at 23.11.5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124744"/>
            <a:ext cx="4266828" cy="46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432512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en-IN" dirty="0" smtClean="0"/>
              <a:t>SUSTAINABLE GOALS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1196752"/>
            <a:ext cx="8136904" cy="49685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The </a:t>
            </a:r>
            <a:r>
              <a:rPr lang="en-IN" b="1" dirty="0"/>
              <a:t>Sustainable Development Goals</a:t>
            </a:r>
            <a:r>
              <a:rPr lang="en-IN" dirty="0"/>
              <a:t> (</a:t>
            </a:r>
            <a:r>
              <a:rPr lang="en-IN" b="1" dirty="0" smtClean="0"/>
              <a:t>SDG’s</a:t>
            </a:r>
            <a:r>
              <a:rPr lang="en-IN" dirty="0"/>
              <a:t>) are a collection of </a:t>
            </a:r>
            <a:r>
              <a:rPr lang="en-IN" dirty="0" smtClean="0"/>
              <a:t>16 </a:t>
            </a:r>
            <a:r>
              <a:rPr lang="en-IN" dirty="0"/>
              <a:t>global goals set by the UNITED NATIONS GENERAL ASSEMBLY in 2015 for the year 2030.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Good health and well being </a:t>
            </a:r>
            <a:r>
              <a:rPr lang="en-IN" dirty="0"/>
              <a:t>is one of the sustainable goals that our project </a:t>
            </a:r>
            <a:r>
              <a:rPr lang="en-IN" dirty="0" smtClean="0"/>
              <a:t>meets .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985761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560" y="1052736"/>
            <a:ext cx="8075240" cy="5256584"/>
          </a:xfrm>
        </p:spPr>
        <p:txBody>
          <a:bodyPr/>
          <a:lstStyle/>
          <a:p>
            <a:r>
              <a:rPr lang="en-IN" sz="2800" dirty="0" smtClean="0"/>
              <a:t>Theft display and popup </a:t>
            </a:r>
          </a:p>
          <a:p>
            <a:r>
              <a:rPr lang="en-IN" sz="2800" dirty="0" smtClean="0"/>
              <a:t>Message when theft </a:t>
            </a:r>
          </a:p>
          <a:p>
            <a:r>
              <a:rPr lang="en-IN" sz="2800" dirty="0" smtClean="0"/>
              <a:t>happened</a:t>
            </a:r>
          </a:p>
          <a:p>
            <a:endParaRPr lang="en-IN" sz="2800" dirty="0"/>
          </a:p>
          <a:p>
            <a:endParaRPr lang="en-IN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pic>
        <p:nvPicPr>
          <p:cNvPr id="4098" name="Picture 2" descr="C:\Users\HP\Desktop\WhatsApp Image 2019-10-13 at 23.12.36(1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836712"/>
            <a:ext cx="3689648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P\Desktop\WhatsApp Image 2019-10-13 at 23.12.36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3861048" cy="349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837445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560" y="1052736"/>
            <a:ext cx="8075240" cy="5256584"/>
          </a:xfrm>
        </p:spPr>
        <p:txBody>
          <a:bodyPr/>
          <a:lstStyle/>
          <a:p>
            <a:r>
              <a:rPr lang="en-IN" sz="2800" dirty="0" smtClean="0"/>
              <a:t>It can display the </a:t>
            </a:r>
          </a:p>
          <a:p>
            <a:r>
              <a:rPr lang="en-IN" sz="2800" dirty="0" smtClean="0"/>
              <a:t>Message with a</a:t>
            </a:r>
          </a:p>
          <a:p>
            <a:r>
              <a:rPr lang="en-IN" sz="2800" dirty="0" smtClean="0"/>
              <a:t> popup </a:t>
            </a:r>
          </a:p>
          <a:p>
            <a:r>
              <a:rPr lang="en-IN" sz="2800" dirty="0" smtClean="0"/>
              <a:t>Sound when </a:t>
            </a:r>
          </a:p>
          <a:p>
            <a:r>
              <a:rPr lang="en-IN" sz="2800" dirty="0" smtClean="0"/>
              <a:t>the phone is</a:t>
            </a:r>
          </a:p>
          <a:p>
            <a:r>
              <a:rPr lang="en-IN" sz="2800" dirty="0" smtClean="0"/>
              <a:t>In sleep mode.</a:t>
            </a:r>
            <a:endParaRPr lang="en-IN" sz="2800" dirty="0"/>
          </a:p>
          <a:p>
            <a:endParaRPr lang="en-IN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pic>
        <p:nvPicPr>
          <p:cNvPr id="5123" name="Picture 3" descr="C:\Users\HP\Desktop\WhatsApp Image 2019-10-13 at 23.12.36(1)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8047"/>
          <a:stretch/>
        </p:blipFill>
        <p:spPr bwMode="auto">
          <a:xfrm>
            <a:off x="3563888" y="692696"/>
            <a:ext cx="4913784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945952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smart-city-concepts_46706-68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083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4211960" y="1"/>
            <a:ext cx="3442370" cy="6858000"/>
          </a:xfrm>
          <a:prstGeom prst="ellips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34198" y="7200"/>
            <a:ext cx="2266193" cy="1728192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537101" y="0"/>
            <a:ext cx="2359215" cy="692696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36096" y="4941168"/>
            <a:ext cx="2218234" cy="1916833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9830" y="1196752"/>
            <a:ext cx="42341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rgbClr val="C00000"/>
                </a:solidFill>
                <a:latin typeface="+mj-lt"/>
              </a:rPr>
              <a:t>EFFICIENT REMOVAL OF </a:t>
            </a:r>
          </a:p>
          <a:p>
            <a:r>
              <a:rPr lang="en-IN" sz="4400" dirty="0" smtClean="0">
                <a:solidFill>
                  <a:srgbClr val="C00000"/>
                </a:solidFill>
                <a:latin typeface="+mj-lt"/>
              </a:rPr>
              <a:t>GARBAGE USING EASY RETRACTABLE </a:t>
            </a:r>
          </a:p>
          <a:p>
            <a:r>
              <a:rPr lang="en-IN" sz="4400" dirty="0" smtClean="0">
                <a:solidFill>
                  <a:srgbClr val="C00000"/>
                </a:solidFill>
                <a:latin typeface="+mj-lt"/>
              </a:rPr>
              <a:t>GARBAGE BAG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588496" y="5589241"/>
            <a:ext cx="2218234" cy="126876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99717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en-IN" dirty="0" smtClean="0"/>
              <a:t>WORKING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9592" y="1196752"/>
            <a:ext cx="7787208" cy="467064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The bin at the front consists of a small open and close door which has a magnetic lock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The workers can open the door and can remove the garbage collected in the bin using easy retractable garbage bag.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Once the garbage is removed the worker closes the door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8429499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5159" y="188640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accent3"/>
                </a:solidFill>
                <a:latin typeface="+mj-lt"/>
              </a:rPr>
              <a:t>CIRCUIT DIAGRAM </a:t>
            </a:r>
            <a:endParaRPr lang="en-IN" sz="4000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41" t="22307" r="21780" b="8270"/>
          <a:stretch/>
        </p:blipFill>
        <p:spPr bwMode="auto">
          <a:xfrm>
            <a:off x="251520" y="896526"/>
            <a:ext cx="8617123" cy="5544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394248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 descr="table budget">
            <a:extLst>
              <a:ext uri="{FF2B5EF4-FFF2-40B4-BE49-F238E27FC236}">
                <a16:creationId xmlns:a16="http://schemas.microsoft.com/office/drawing/2014/main" xmlns="" id="{56E4D87C-006A-4873-9221-0249244CF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10" name="Rectangle 18">
            <a:extLst>
              <a:ext uri="{FF2B5EF4-FFF2-40B4-BE49-F238E27FC236}">
                <a16:creationId xmlns:a16="http://schemas.microsoft.com/office/drawing/2014/main" xmlns="" id="{4B8E05C6-8F15-49D4-858D-2A286F7EF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869" y="332656"/>
            <a:ext cx="8229600" cy="648072"/>
          </a:xfrm>
        </p:spPr>
        <p:txBody>
          <a:bodyPr/>
          <a:lstStyle/>
          <a:p>
            <a:r>
              <a:rPr lang="en-US" altLang="en-US" dirty="0" smtClean="0"/>
              <a:t>CIRCUIT EXPLANATION: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7544" y="980728"/>
            <a:ext cx="8219256" cy="532859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Usually ultrasonic sensor (HC-SR04) has four terminals such as Vcc pin ,trig pin,echo pin, ground pin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Likewise servo motor (SG90) has three terminals such as power,signal,ground.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In the circuit diagram,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3890506"/>
            <a:ext cx="72219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sz="2800" dirty="0" smtClean="0"/>
              <a:t>Power supply       = yellow coloured wires.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sz="2800" dirty="0" smtClean="0"/>
              <a:t>Signals                 = red coloured wires.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sz="2800" dirty="0" smtClean="0"/>
              <a:t>Ground connection = black coloured wires.</a:t>
            </a:r>
            <a:endParaRPr lang="en-IN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587072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142900"/>
            <a:ext cx="8229600" cy="864097"/>
          </a:xfrm>
        </p:spPr>
        <p:txBody>
          <a:bodyPr/>
          <a:lstStyle/>
          <a:p>
            <a:r>
              <a:rPr lang="en-US" sz="4000" dirty="0" smtClean="0"/>
              <a:t>CONSTRUCTION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44" y="428604"/>
            <a:ext cx="8186766" cy="53578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 smart square shaped bin which is fitted with the help of a pole that consists of a solar panel at the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The bin also has an</a:t>
            </a:r>
            <a:r>
              <a:rPr lang="en-US" sz="2400" dirty="0"/>
              <a:t> </a:t>
            </a:r>
            <a:r>
              <a:rPr lang="en-US" sz="2400" dirty="0" smtClean="0"/>
              <a:t>LCD display in it with the features of magnetic lock system door.</a:t>
            </a:r>
          </a:p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inbuilt components found in the bin 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Arduino UNO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Ultrasonic sensors HC SR04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Weight sensor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ESP8266 Wi-Fi module</a:t>
            </a:r>
          </a:p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dirty="0" smtClean="0"/>
              <a:t>     Bread board with wired components</a:t>
            </a:r>
          </a:p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dirty="0" smtClean="0"/>
              <a:t>     Servo motor.</a:t>
            </a:r>
          </a:p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dirty="0" smtClean="0"/>
              <a:t>     Lithium ion battery.</a:t>
            </a:r>
          </a:p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dirty="0" smtClean="0"/>
              <a:t>     Li ion battery charger</a:t>
            </a:r>
          </a:p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dirty="0" smtClean="0"/>
              <a:t>     Voltage booster.</a:t>
            </a:r>
          </a:p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dirty="0" smtClean="0"/>
              <a:t>     LCD display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46</a:t>
            </a:fld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71462"/>
            <a:ext cx="8229600" cy="1371600"/>
          </a:xfrm>
        </p:spPr>
        <p:txBody>
          <a:bodyPr/>
          <a:lstStyle/>
          <a:p>
            <a:r>
              <a:rPr lang="en-US" dirty="0" smtClean="0"/>
              <a:t>WORK DONE SO FAR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20" y="1142984"/>
            <a:ext cx="8678768" cy="550072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problem has been selected with a specific objective.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Techniques and designing methods involved in this project were brainstormed.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Wide range of references is being done in improving the design of our project.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features to be included have been brainstormed and designed with great care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47</a:t>
            </a:fld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428604"/>
            <a:ext cx="8186766" cy="580870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Even the minute details were taken care while designing the project.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 ideas have been designed with the pre requisite knowledge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Trial and error has been done on the miniature prototype.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major portion of the circuit has been designed for our project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is decided that the smart bins will be placed in areas where the amount of waste collected is in large scale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48</a:t>
            </a:fld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25544" cy="720080"/>
          </a:xfrm>
        </p:spPr>
        <p:txBody>
          <a:bodyPr/>
          <a:lstStyle/>
          <a:p>
            <a:r>
              <a:rPr lang="en-US" dirty="0" smtClean="0"/>
              <a:t>AFTER THIS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4282" y="980728"/>
            <a:ext cx="8280920" cy="626469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000" dirty="0" smtClean="0"/>
              <a:t>A test on the efficiency of different components inbuilt in the smart bin will be carried out 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After ensuring,assembling of all the components will be done to get the complete desired prototype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After the assembling process different quality control tests will be done which in turn brings a quality product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The required data for placing the bin in specific locations will be collected from the concern municipal department.</a:t>
            </a:r>
          </a:p>
          <a:p>
            <a:pPr>
              <a:buFont typeface="Arial" pitchFamily="34" charset="0"/>
              <a:buChar char="•"/>
            </a:pPr>
            <a:endParaRPr lang="en-US" sz="3000" dirty="0" smtClean="0"/>
          </a:p>
          <a:p>
            <a:pPr>
              <a:buFont typeface="Arial" pitchFamily="34" charset="0"/>
              <a:buChar char="•"/>
            </a:pPr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49</a:t>
            </a:fld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640960" cy="432048"/>
          </a:xfrm>
        </p:spPr>
        <p:txBody>
          <a:bodyPr/>
          <a:lstStyle/>
          <a:p>
            <a:r>
              <a:rPr lang="en-IN" dirty="0" smtClean="0"/>
              <a:t>GOOD HEALTH AND WELL BEING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052736"/>
            <a:ext cx="9144000" cy="4814664"/>
          </a:xfrm>
        </p:spPr>
        <p:txBody>
          <a:bodyPr/>
          <a:lstStyle/>
          <a:p>
            <a:r>
              <a:rPr lang="en-IN" dirty="0" smtClean="0"/>
              <a:t>Ensure </a:t>
            </a:r>
            <a:r>
              <a:rPr lang="en-IN" dirty="0"/>
              <a:t>healthy lives </a:t>
            </a:r>
            <a:r>
              <a:rPr lang="en-IN" dirty="0" smtClean="0"/>
              <a:t>and</a:t>
            </a:r>
          </a:p>
          <a:p>
            <a:r>
              <a:rPr lang="en-IN" dirty="0" smtClean="0"/>
              <a:t>promote </a:t>
            </a:r>
            <a:r>
              <a:rPr lang="en-IN" dirty="0"/>
              <a:t>well-being </a:t>
            </a:r>
            <a:r>
              <a:rPr lang="en-IN" dirty="0" smtClean="0"/>
              <a:t>for </a:t>
            </a:r>
            <a:r>
              <a:rPr lang="en-IN" dirty="0"/>
              <a:t>all at all ages</a:t>
            </a:r>
          </a:p>
          <a:p>
            <a:r>
              <a:rPr lang="en-IN" dirty="0" smtClean="0"/>
              <a:t>  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6578" y="1142984"/>
            <a:ext cx="2143125" cy="185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2917942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accent3"/>
                </a:solidFill>
                <a:latin typeface="+mj-lt"/>
              </a:rPr>
              <a:t>SWACHH BHARAT</a:t>
            </a:r>
            <a:r>
              <a:rPr lang="en-IN" sz="4000" dirty="0" smtClean="0">
                <a:solidFill>
                  <a:schemeClr val="accent3"/>
                </a:solidFill>
                <a:latin typeface="+mj-lt"/>
              </a:rPr>
              <a:t> MISSION</a:t>
            </a:r>
            <a:endParaRPr lang="en-IN" sz="40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3879215"/>
            <a:ext cx="56166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Our project  also focuses on </a:t>
            </a:r>
            <a:r>
              <a:rPr lang="en-IN" sz="3200" dirty="0" err="1" smtClean="0"/>
              <a:t>Swachh</a:t>
            </a:r>
            <a:r>
              <a:rPr lang="en-IN" sz="3200" dirty="0" smtClean="0"/>
              <a:t> Bharat Mission </a:t>
            </a:r>
            <a:r>
              <a:rPr lang="en-IN" sz="3200" dirty="0" err="1" smtClean="0"/>
              <a:t>intiated</a:t>
            </a:r>
            <a:r>
              <a:rPr lang="en-IN" sz="3200" dirty="0" smtClean="0"/>
              <a:t> by central government of India for the period of 2014 – 2019.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756336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560" y="1268760"/>
            <a:ext cx="8075240" cy="489654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https://circuitdigest.com/microcontroller-project/iot garbage monitoring using </a:t>
            </a:r>
            <a:r>
              <a:rPr lang="en-IN" sz="2800" dirty="0" err="1" smtClean="0"/>
              <a:t>arduino</a:t>
            </a:r>
            <a:r>
              <a:rPr lang="en-IN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https://zentronics.com.my/arduino-esp8266-smart -bin-monitoring using </a:t>
            </a:r>
            <a:r>
              <a:rPr lang="en-IN" sz="2800" dirty="0" err="1" smtClean="0"/>
              <a:t>blynk</a:t>
            </a:r>
            <a:r>
              <a:rPr lang="en-IN" sz="2800" dirty="0" smtClean="0"/>
              <a:t>-apps.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https://www.un.org/sustainable  goals.</a:t>
            </a:r>
          </a:p>
          <a:p>
            <a:r>
              <a:rPr lang="en-IN" dirty="0">
                <a:solidFill>
                  <a:schemeClr val="accent2"/>
                </a:solidFill>
              </a:rPr>
              <a:t>SIMULATION TOOL</a:t>
            </a:r>
          </a:p>
          <a:p>
            <a:r>
              <a:rPr lang="en-IN" dirty="0"/>
              <a:t>Tinker cad by </a:t>
            </a:r>
            <a:r>
              <a:rPr lang="en-IN" dirty="0" err="1"/>
              <a:t>autodesk</a:t>
            </a:r>
            <a:r>
              <a:rPr lang="en-IN" dirty="0"/>
              <a:t>(for circuit diagram)</a:t>
            </a:r>
          </a:p>
          <a:p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698937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en-IN" dirty="0" smtClean="0"/>
              <a:t>JOURNALS REFERED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282" y="1196752"/>
            <a:ext cx="8643998" cy="511256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International journal of innovative research in </a:t>
            </a:r>
            <a:r>
              <a:rPr lang="en-IN" dirty="0" err="1" smtClean="0"/>
              <a:t>electrical,electronics,instrumentation</a:t>
            </a:r>
            <a:r>
              <a:rPr lang="en-IN" dirty="0" smtClean="0"/>
              <a:t> and control </a:t>
            </a:r>
            <a:r>
              <a:rPr lang="en-IN" dirty="0" err="1" smtClean="0"/>
              <a:t>engineering.smart</a:t>
            </a:r>
            <a:r>
              <a:rPr lang="en-IN" dirty="0" smtClean="0"/>
              <a:t> garbage monitoring system using </a:t>
            </a:r>
            <a:r>
              <a:rPr lang="en-IN" dirty="0" err="1" smtClean="0"/>
              <a:t>iot</a:t>
            </a:r>
            <a:r>
              <a:rPr lang="en-IN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International journal of computer science engineering and information technology(IJCSEIT),</a:t>
            </a:r>
            <a:r>
              <a:rPr lang="en-IN" dirty="0" err="1" smtClean="0"/>
              <a:t>vol</a:t>
            </a:r>
            <a:r>
              <a:rPr lang="en-IN" dirty="0" smtClean="0"/>
              <a:t> 7,5</a:t>
            </a:r>
            <a:r>
              <a:rPr lang="en-IN" baseline="30000" dirty="0" smtClean="0"/>
              <a:t>th</a:t>
            </a:r>
            <a:r>
              <a:rPr lang="en-IN" dirty="0" smtClean="0"/>
              <a:t> </a:t>
            </a:r>
            <a:r>
              <a:rPr lang="en-IN" dirty="0" err="1" smtClean="0"/>
              <a:t>oct</a:t>
            </a:r>
            <a:r>
              <a:rPr lang="en-IN" dirty="0" smtClean="0"/>
              <a:t> 2017 </a:t>
            </a:r>
            <a:r>
              <a:rPr lang="en-IN" dirty="0" err="1" smtClean="0"/>
              <a:t>multiagent</a:t>
            </a:r>
            <a:r>
              <a:rPr lang="en-IN" dirty="0" smtClean="0"/>
              <a:t> based </a:t>
            </a:r>
            <a:r>
              <a:rPr lang="en-IN" dirty="0" err="1" smtClean="0"/>
              <a:t>iot</a:t>
            </a:r>
            <a:r>
              <a:rPr lang="en-IN" dirty="0" smtClean="0"/>
              <a:t> smart waste monitoring and collection 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51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5089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560" y="548680"/>
            <a:ext cx="8075240" cy="5318720"/>
          </a:xfrm>
        </p:spPr>
        <p:txBody>
          <a:bodyPr/>
          <a:lstStyle/>
          <a:p>
            <a:r>
              <a:rPr lang="en-IN" dirty="0" smtClean="0"/>
              <a:t>By </a:t>
            </a:r>
            <a:r>
              <a:rPr lang="en-IN" dirty="0" err="1" smtClean="0"/>
              <a:t>david</a:t>
            </a:r>
            <a:r>
              <a:rPr lang="en-IN" dirty="0" smtClean="0"/>
              <a:t> </a:t>
            </a:r>
            <a:r>
              <a:rPr lang="en-IN" dirty="0" err="1" smtClean="0"/>
              <a:t>likotikt,devotha</a:t>
            </a:r>
            <a:r>
              <a:rPr lang="en-IN" dirty="0" smtClean="0"/>
              <a:t> </a:t>
            </a:r>
            <a:r>
              <a:rPr lang="en-IN" dirty="0" err="1" smtClean="0"/>
              <a:t>nyambo,joseph</a:t>
            </a:r>
            <a:r>
              <a:rPr lang="en-IN" dirty="0" smtClean="0"/>
              <a:t> </a:t>
            </a:r>
            <a:r>
              <a:rPr lang="en-IN" dirty="0" err="1" smtClean="0"/>
              <a:t>mwangoka</a:t>
            </a:r>
            <a:r>
              <a:rPr lang="en-IN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International journal of latest technology in engineering ,management and applied science(IJLTEMAS),VOL 6,dec 2017 smart dustbin with gsm and </a:t>
            </a:r>
            <a:r>
              <a:rPr lang="en-IN" dirty="0" err="1" smtClean="0"/>
              <a:t>arduino</a:t>
            </a:r>
            <a:r>
              <a:rPr lang="en-IN" dirty="0" smtClean="0"/>
              <a:t> module </a:t>
            </a:r>
          </a:p>
          <a:p>
            <a:r>
              <a:rPr lang="en-IN" dirty="0" smtClean="0"/>
              <a:t>By MD </a:t>
            </a:r>
            <a:r>
              <a:rPr lang="en-IN" dirty="0" err="1"/>
              <a:t>A</a:t>
            </a:r>
            <a:r>
              <a:rPr lang="en-IN" dirty="0" err="1" smtClean="0"/>
              <a:t>amir</a:t>
            </a:r>
            <a:r>
              <a:rPr lang="en-IN" dirty="0" smtClean="0"/>
              <a:t> </a:t>
            </a:r>
            <a:r>
              <a:rPr lang="en-IN" dirty="0" err="1" smtClean="0"/>
              <a:t>enam,sarfaraj</a:t>
            </a:r>
            <a:r>
              <a:rPr lang="en-IN" dirty="0" smtClean="0"/>
              <a:t> </a:t>
            </a:r>
            <a:r>
              <a:rPr lang="en-IN" dirty="0" err="1" smtClean="0"/>
              <a:t>khan,barsha</a:t>
            </a:r>
            <a:r>
              <a:rPr lang="en-IN" dirty="0" smtClean="0"/>
              <a:t> </a:t>
            </a:r>
            <a:r>
              <a:rPr lang="en-IN" dirty="0" err="1" smtClean="0"/>
              <a:t>singh,neha</a:t>
            </a:r>
            <a:r>
              <a:rPr lang="en-IN" dirty="0" smtClean="0"/>
              <a:t> </a:t>
            </a:r>
            <a:r>
              <a:rPr lang="en-IN" dirty="0" err="1" smtClean="0"/>
              <a:t>kumari</a:t>
            </a:r>
            <a:r>
              <a:rPr lang="en-IN" dirty="0" smtClean="0"/>
              <a:t>.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52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8991561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en-IN" dirty="0" smtClean="0"/>
              <a:t>LECTURE VIDEOS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1196752"/>
            <a:ext cx="8003232" cy="467064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Introduction to </a:t>
            </a:r>
            <a:r>
              <a:rPr lang="en-IN" dirty="0" err="1" smtClean="0"/>
              <a:t>arduino</a:t>
            </a:r>
            <a:r>
              <a:rPr lang="en-IN" dirty="0" smtClean="0"/>
              <a:t> by </a:t>
            </a:r>
            <a:r>
              <a:rPr lang="en-IN" dirty="0" err="1" smtClean="0"/>
              <a:t>sudip</a:t>
            </a:r>
            <a:r>
              <a:rPr lang="en-IN" dirty="0" smtClean="0"/>
              <a:t> </a:t>
            </a:r>
            <a:r>
              <a:rPr lang="en-IN" dirty="0" err="1" smtClean="0"/>
              <a:t>mishra</a:t>
            </a:r>
            <a:r>
              <a:rPr lang="en-IN" dirty="0" smtClean="0"/>
              <a:t> (IITKGP),nptel,21 </a:t>
            </a:r>
            <a:r>
              <a:rPr lang="en-IN" dirty="0" err="1" smtClean="0"/>
              <a:t>jan</a:t>
            </a:r>
            <a:r>
              <a:rPr lang="en-IN" dirty="0" smtClean="0"/>
              <a:t> 2017.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Arduino tutorial, </a:t>
            </a:r>
            <a:r>
              <a:rPr lang="en-IN" dirty="0" err="1" smtClean="0"/>
              <a:t>channel:electronic</a:t>
            </a:r>
            <a:r>
              <a:rPr lang="en-IN" dirty="0" smtClean="0"/>
              <a:t> jugaad,9 </a:t>
            </a:r>
            <a:r>
              <a:rPr lang="en-IN" dirty="0" err="1" smtClean="0"/>
              <a:t>jan</a:t>
            </a:r>
            <a:r>
              <a:rPr lang="en-IN" dirty="0" smtClean="0"/>
              <a:t> 2017.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ESP8266 </a:t>
            </a:r>
            <a:r>
              <a:rPr lang="en-IN" dirty="0" err="1" smtClean="0"/>
              <a:t>wifi</a:t>
            </a:r>
            <a:r>
              <a:rPr lang="en-IN" dirty="0" smtClean="0"/>
              <a:t> module setup using </a:t>
            </a:r>
            <a:r>
              <a:rPr lang="en-IN" dirty="0" err="1" smtClean="0"/>
              <a:t>arduino</a:t>
            </a:r>
            <a:r>
              <a:rPr lang="en-IN" dirty="0" smtClean="0"/>
              <a:t> uno,channel:uelectropro,19 </a:t>
            </a:r>
            <a:r>
              <a:rPr lang="en-IN" dirty="0" err="1" smtClean="0"/>
              <a:t>dec</a:t>
            </a:r>
            <a:r>
              <a:rPr lang="en-IN" dirty="0" smtClean="0"/>
              <a:t> 2015.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53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608626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2420888"/>
            <a:ext cx="5184576" cy="1371600"/>
          </a:xfrm>
        </p:spPr>
        <p:txBody>
          <a:bodyPr/>
          <a:lstStyle/>
          <a:p>
            <a:pPr algn="ctr"/>
            <a:r>
              <a:rPr lang="en-US" sz="5400" dirty="0" smtClean="0"/>
              <a:t>THANK YOU</a:t>
            </a:r>
            <a:endParaRPr lang="en-US" sz="5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54</a:t>
            </a:fld>
            <a:endParaRPr lang="en-US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5936" y="980728"/>
            <a:ext cx="1563157" cy="1462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36A902FC-88F5-48AD-90BF-F4E796FA5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6629400" cy="1080120"/>
          </a:xfrm>
        </p:spPr>
        <p:txBody>
          <a:bodyPr/>
          <a:lstStyle/>
          <a:p>
            <a:r>
              <a:rPr lang="en-US" altLang="en-US" dirty="0" smtClean="0"/>
              <a:t>OBJECTIVE</a:t>
            </a:r>
            <a:endParaRPr lang="en-US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21D2A9D6-5F83-42B6-AD82-F5E8840A77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412776"/>
            <a:ext cx="8229600" cy="4968552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 design a smart bin</a:t>
            </a:r>
          </a:p>
          <a:p>
            <a:pPr lvl="1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altLang="en-US" dirty="0" smtClean="0"/>
              <a:t>Which monitors the amount of waste by IOT technology.</a:t>
            </a:r>
          </a:p>
          <a:p>
            <a:pPr lvl="1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altLang="en-US" dirty="0" smtClean="0"/>
              <a:t>Which helps to reduce human intervention by automatic opening and closing of bin lid.</a:t>
            </a:r>
          </a:p>
          <a:p>
            <a:pPr lvl="1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altLang="en-US" dirty="0" smtClean="0"/>
              <a:t>Which helps to reduce human time and effort.</a:t>
            </a:r>
          </a:p>
          <a:p>
            <a:pPr lvl="1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altLang="en-US" dirty="0" smtClean="0"/>
              <a:t>Which works on self power generation such as solar powered bin .</a:t>
            </a:r>
          </a:p>
          <a:p>
            <a:pPr lvl="1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altLang="en-US" dirty="0" smtClean="0"/>
              <a:t>Which protects the components of the bin by anti theft system .</a:t>
            </a:r>
          </a:p>
          <a:p>
            <a:pPr marL="457200" lvl="1" indent="0">
              <a:buClr>
                <a:schemeClr val="accent3"/>
              </a:buClr>
              <a:buNone/>
            </a:pP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Rectangle 18">
            <a:extLst>
              <a:ext uri="{FF2B5EF4-FFF2-40B4-BE49-F238E27FC236}">
                <a16:creationId xmlns:a16="http://schemas.microsoft.com/office/drawing/2014/main" xmlns="" id="{4B8E05C6-8F15-49D4-858D-2A286F7EF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720080"/>
          </a:xfrm>
        </p:spPr>
        <p:txBody>
          <a:bodyPr/>
          <a:lstStyle/>
          <a:p>
            <a:r>
              <a:rPr lang="en-US" altLang="en-US" dirty="0" smtClean="0"/>
              <a:t>TIME PHASE CHART</a:t>
            </a:r>
            <a:endParaRPr lang="en-US" altLang="en-US" dirty="0"/>
          </a:p>
        </p:txBody>
      </p:sp>
      <p:graphicFrame>
        <p:nvGraphicFramePr>
          <p:cNvPr id="12" name="Group 5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4634954"/>
              </p:ext>
            </p:extLst>
          </p:nvPr>
        </p:nvGraphicFramePr>
        <p:xfrm>
          <a:off x="488083" y="1214422"/>
          <a:ext cx="8320234" cy="540286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706430"/>
                <a:gridCol w="347183"/>
                <a:gridCol w="378742"/>
                <a:gridCol w="378742"/>
                <a:gridCol w="378742"/>
                <a:gridCol w="382689"/>
                <a:gridCol w="430030"/>
                <a:gridCol w="432004"/>
                <a:gridCol w="378742"/>
                <a:gridCol w="378742"/>
                <a:gridCol w="382689"/>
                <a:gridCol w="362963"/>
                <a:gridCol w="362963"/>
                <a:gridCol w="512536"/>
                <a:gridCol w="507037"/>
              </a:tblGrid>
              <a:tr h="386428"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TIME PHASE CHART- 2019-20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84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anchor="ctr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JULY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AUGUST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SEPTEMBER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OCTOBER 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3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PLANS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III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IV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III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IV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III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IV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II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anchor="ctr" horzOverflow="overflow"/>
                </a:tc>
              </a:tr>
              <a:tr h="2338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FORMING THE TEAM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</a:tr>
              <a:tr h="2338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</a:tr>
              <a:tr h="2338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TEAM DISCUSSION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</a:tr>
              <a:tr h="2338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</a:tr>
              <a:tr h="2338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SELECTION OF THE PROBLEM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</a:tr>
              <a:tr h="2338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</a:tr>
              <a:tr h="2338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ABSTARCT CREATION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</a:tr>
              <a:tr h="2338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</a:tr>
              <a:tr h="2338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IDEA GENERATION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</a:tr>
              <a:tr h="2338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</a:tr>
              <a:tr h="2338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DESIGN PHASE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</a:tr>
              <a:tr h="2338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</a:tr>
              <a:tr h="2338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ASSEMBLING PHASE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</a:tr>
              <a:tr h="2338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</a:tr>
              <a:tr h="2338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TESTING PHASE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</a:tr>
              <a:tr h="2517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</a:tr>
              <a:tr h="233891">
                <a:tc gridSpan="15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                                    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                                   - 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PLANNED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    </a:t>
                      </a:r>
                    </a:p>
                  </a:txBody>
                  <a:tcPr marL="7596" marR="7596" marT="7596" marB="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596" marR="7596" marT="7596" marB="0" horzOverflow="overflow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1331640" y="6336503"/>
            <a:ext cx="576064" cy="216024"/>
          </a:xfrm>
          <a:prstGeom prst="rect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1197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 descr="table budget">
            <a:extLst>
              <a:ext uri="{FF2B5EF4-FFF2-40B4-BE49-F238E27FC236}">
                <a16:creationId xmlns:a16="http://schemas.microsoft.com/office/drawing/2014/main" xmlns="" id="{56E4D87C-006A-4873-9221-0249244CF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10" name="Rectangle 18">
            <a:extLst>
              <a:ext uri="{FF2B5EF4-FFF2-40B4-BE49-F238E27FC236}">
                <a16:creationId xmlns:a16="http://schemas.microsoft.com/office/drawing/2014/main" xmlns="" id="{4B8E05C6-8F15-49D4-858D-2A286F7EF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869" y="332656"/>
            <a:ext cx="8229600" cy="648072"/>
          </a:xfrm>
        </p:spPr>
        <p:txBody>
          <a:bodyPr/>
          <a:lstStyle/>
          <a:p>
            <a:r>
              <a:rPr lang="en-US" dirty="0"/>
              <a:t>BLOCK DIAGRAM</a:t>
            </a:r>
            <a:endParaRPr lang="en-US" altLang="en-US" dirty="0"/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2743865898"/>
              </p:ext>
            </p:extLst>
          </p:nvPr>
        </p:nvGraphicFramePr>
        <p:xfrm>
          <a:off x="684213" y="1268413"/>
          <a:ext cx="8002587" cy="4827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584356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 descr="table budget">
            <a:extLst>
              <a:ext uri="{FF2B5EF4-FFF2-40B4-BE49-F238E27FC236}">
                <a16:creationId xmlns:a16="http://schemas.microsoft.com/office/drawing/2014/main" xmlns="" id="{56E4D87C-006A-4873-9221-0249244CF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10" name="Rectangle 18">
            <a:extLst>
              <a:ext uri="{FF2B5EF4-FFF2-40B4-BE49-F238E27FC236}">
                <a16:creationId xmlns:a16="http://schemas.microsoft.com/office/drawing/2014/main" xmlns="" id="{4B8E05C6-8F15-49D4-858D-2A286F7EF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282" y="-24"/>
            <a:ext cx="8229600" cy="648072"/>
          </a:xfrm>
        </p:spPr>
        <p:txBody>
          <a:bodyPr/>
          <a:lstStyle/>
          <a:p>
            <a:r>
              <a:rPr lang="en-US" altLang="en-US" dirty="0" smtClean="0"/>
              <a:t>BUDGET</a:t>
            </a:r>
            <a:endParaRPr lang="en-US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102042933"/>
              </p:ext>
            </p:extLst>
          </p:nvPr>
        </p:nvGraphicFramePr>
        <p:xfrm>
          <a:off x="428596" y="571480"/>
          <a:ext cx="8003232" cy="54225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67744"/>
                <a:gridCol w="2667744"/>
                <a:gridCol w="2667744"/>
              </a:tblGrid>
              <a:tr h="3391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EQUIPMENTS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QUANTITY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PRICE(Rs.)</a:t>
                      </a:r>
                      <a:endParaRPr lang="en-US" sz="1400" dirty="0"/>
                    </a:p>
                  </a:txBody>
                  <a:tcPr/>
                </a:tc>
              </a:tr>
              <a:tr h="3337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ARDUINO BOARD(UNO)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420</a:t>
                      </a:r>
                      <a:endParaRPr lang="en-US" sz="1400" dirty="0"/>
                    </a:p>
                  </a:txBody>
                  <a:tcPr/>
                </a:tc>
              </a:tr>
              <a:tr h="3364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ULTRASONIC SENSOR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260</a:t>
                      </a:r>
                      <a:endParaRPr lang="en-US" sz="1400" dirty="0"/>
                    </a:p>
                  </a:txBody>
                  <a:tcPr/>
                </a:tc>
              </a:tr>
              <a:tr h="488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MALE TO MALE JUMPER WIRES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120</a:t>
                      </a:r>
                      <a:endParaRPr lang="en-US" sz="1400" dirty="0"/>
                    </a:p>
                  </a:txBody>
                  <a:tcPr/>
                </a:tc>
              </a:tr>
              <a:tr h="2874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FLOW</a:t>
                      </a:r>
                      <a:r>
                        <a:rPr lang="en-US" sz="1400" baseline="0" dirty="0" smtClean="0"/>
                        <a:t> METER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150</a:t>
                      </a:r>
                      <a:endParaRPr lang="en-US" sz="1400" dirty="0"/>
                    </a:p>
                  </a:txBody>
                  <a:tcPr/>
                </a:tc>
              </a:tr>
              <a:tr h="2874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WIFI MODULE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</a:t>
                      </a:r>
                    </a:p>
                  </a:txBody>
                  <a:tcPr/>
                </a:tc>
              </a:tr>
              <a:tr h="2874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SOLAR PANEL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90</a:t>
                      </a:r>
                    </a:p>
                  </a:txBody>
                  <a:tcPr/>
                </a:tc>
              </a:tr>
              <a:tr h="488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MALE</a:t>
                      </a:r>
                      <a:r>
                        <a:rPr lang="en-US" sz="1400" baseline="0" dirty="0" smtClean="0"/>
                        <a:t> TO FEMALE JUMPER WIRES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</a:tr>
              <a:tr h="3257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LITHIUM ION BATTERY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250</a:t>
                      </a:r>
                    </a:p>
                  </a:txBody>
                  <a:tcPr/>
                </a:tc>
              </a:tr>
              <a:tr h="3257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CHARGER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</a:p>
                  </a:txBody>
                  <a:tcPr/>
                </a:tc>
              </a:tr>
              <a:tr h="3257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BREAD BOARD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</a:tr>
              <a:tr h="3257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VOLTAGE</a:t>
                      </a:r>
                      <a:r>
                        <a:rPr lang="en-US" sz="1400" baseline="0" dirty="0" smtClean="0"/>
                        <a:t> BOOSTER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75</a:t>
                      </a:r>
                    </a:p>
                  </a:txBody>
                  <a:tcPr/>
                </a:tc>
              </a:tr>
              <a:tr h="3257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SPRINKLER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</a:p>
                  </a:txBody>
                  <a:tcPr/>
                </a:tc>
              </a:tr>
              <a:tr h="3257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WATER PUMP MOTOR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</a:t>
                      </a:r>
                    </a:p>
                  </a:txBody>
                  <a:tcPr/>
                </a:tc>
              </a:tr>
              <a:tr h="5082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                                                TOTAL COST</a:t>
                      </a:r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2145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77E7E-26B3-4112-A923-A16012F7B175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334429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TF06089160">
  <a:themeElements>
    <a:clrScheme name="Custom 33">
      <a:dk1>
        <a:sysClr val="windowText" lastClr="000000"/>
      </a:dk1>
      <a:lt1>
        <a:sysClr val="window" lastClr="FFFFFF"/>
      </a:lt1>
      <a:dk2>
        <a:srgbClr val="304157"/>
      </a:dk2>
      <a:lt2>
        <a:srgbClr val="E7E6E6"/>
      </a:lt2>
      <a:accent1>
        <a:srgbClr val="197883"/>
      </a:accent1>
      <a:accent2>
        <a:srgbClr val="C4600E"/>
      </a:accent2>
      <a:accent3>
        <a:srgbClr val="EF4755"/>
      </a:accent3>
      <a:accent4>
        <a:srgbClr val="FFC000"/>
      </a:accent4>
      <a:accent5>
        <a:srgbClr val="176795"/>
      </a:accent5>
      <a:accent6>
        <a:srgbClr val="C2DBDC"/>
      </a:accent6>
      <a:hlink>
        <a:srgbClr val="F78F2F"/>
      </a:hlink>
      <a:folHlink>
        <a:srgbClr val="F78F2F"/>
      </a:folHlink>
    </a:clrScheme>
    <a:fontScheme name="Custom 3">
      <a:majorFont>
        <a:latin typeface="Franklin Gothic Heavy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5252C8C8-18F8-451E-ABCD-26ED8A4A5C27}" vid="{272DE5B7-E3AA-45A1-B58A-22FF537EE4E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TF06089160</Template>
  <TotalTime>5660</TotalTime>
  <Words>1898</Words>
  <Application>Microsoft Office PowerPoint</Application>
  <PresentationFormat>On-screen Show (4:3)</PresentationFormat>
  <Paragraphs>701</Paragraphs>
  <Slides>54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TF06089160</vt:lpstr>
      <vt:lpstr>TECH CLEANERS  WELCOME ALL</vt:lpstr>
      <vt:lpstr>SMART DUSTBIN</vt:lpstr>
      <vt:lpstr>INTRODUCTION</vt:lpstr>
      <vt:lpstr>SUSTAINABLE GOALS</vt:lpstr>
      <vt:lpstr>GOOD HEALTH AND WELL BEING</vt:lpstr>
      <vt:lpstr>OBJECTIVE</vt:lpstr>
      <vt:lpstr>TIME PHASE CHART</vt:lpstr>
      <vt:lpstr>BLOCK DIAGRAM</vt:lpstr>
      <vt:lpstr>BUDGET</vt:lpstr>
      <vt:lpstr>IDEAS</vt:lpstr>
      <vt:lpstr>Slide 11</vt:lpstr>
      <vt:lpstr>Slide 12</vt:lpstr>
      <vt:lpstr>Slide 13</vt:lpstr>
      <vt:lpstr>MATERIALS REQUIRED:</vt:lpstr>
      <vt:lpstr>CONCEPT:</vt:lpstr>
      <vt:lpstr>CONNECTIONS:</vt:lpstr>
      <vt:lpstr>FLOW CHART :</vt:lpstr>
      <vt:lpstr>WORKING</vt:lpstr>
      <vt:lpstr>OUTPUT:</vt:lpstr>
      <vt:lpstr>Slide 20</vt:lpstr>
      <vt:lpstr>MATERIALS REQUIRED</vt:lpstr>
      <vt:lpstr>CONCEPT</vt:lpstr>
      <vt:lpstr>CONNECTIONS</vt:lpstr>
      <vt:lpstr>SCHEMATIC REPRESENTATION</vt:lpstr>
      <vt:lpstr>FLOW CHART:</vt:lpstr>
      <vt:lpstr>WORKING</vt:lpstr>
      <vt:lpstr>Slide 27</vt:lpstr>
      <vt:lpstr>Slide 28</vt:lpstr>
      <vt:lpstr>Slide 29</vt:lpstr>
      <vt:lpstr>Slide 30</vt:lpstr>
      <vt:lpstr>MATERIALS REQUIRED</vt:lpstr>
      <vt:lpstr>SCHEMATIC DIAGRAM </vt:lpstr>
      <vt:lpstr>WORKING</vt:lpstr>
      <vt:lpstr>IMPLEMENTATION</vt:lpstr>
      <vt:lpstr>Slide 35</vt:lpstr>
      <vt:lpstr>MATERIALS REQUIRED</vt:lpstr>
      <vt:lpstr>FLOW CHART</vt:lpstr>
      <vt:lpstr>WORKING</vt:lpstr>
      <vt:lpstr>DESIGN:</vt:lpstr>
      <vt:lpstr>OUTPUT</vt:lpstr>
      <vt:lpstr>OUTPUT</vt:lpstr>
      <vt:lpstr>Slide 42</vt:lpstr>
      <vt:lpstr>WORKING</vt:lpstr>
      <vt:lpstr>Slide 44</vt:lpstr>
      <vt:lpstr>CIRCUIT EXPLANATION:</vt:lpstr>
      <vt:lpstr>CONSTRUCTION</vt:lpstr>
      <vt:lpstr>WORK DONE SO FAR</vt:lpstr>
      <vt:lpstr>Slide 48</vt:lpstr>
      <vt:lpstr>AFTER THIS REVIEW</vt:lpstr>
      <vt:lpstr>REFERENCES</vt:lpstr>
      <vt:lpstr>JOURNALS REFERED</vt:lpstr>
      <vt:lpstr>Slide 52</vt:lpstr>
      <vt:lpstr>LECTURE VIDEOS</vt:lpstr>
      <vt:lpstr>THANK YOU</vt:lpstr>
    </vt:vector>
  </TitlesOfParts>
  <Company>CtrlSoft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Grant Proposal  for Project Name</dc:title>
  <dc:creator>HP</dc:creator>
  <cp:lastModifiedBy>Shahrruck</cp:lastModifiedBy>
  <cp:revision>147</cp:revision>
  <cp:lastPrinted>1601-01-01T00:00:00Z</cp:lastPrinted>
  <dcterms:created xsi:type="dcterms:W3CDTF">2019-08-24T03:07:55Z</dcterms:created>
  <dcterms:modified xsi:type="dcterms:W3CDTF">2021-04-18T08:13:29Z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TC060891601033</vt:lpwstr>
  </property>
</Properties>
</file>