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0" r:id="rId3"/>
    <p:sldId id="256" r:id="rId4"/>
    <p:sldId id="314" r:id="rId5"/>
    <p:sldId id="257" r:id="rId6"/>
    <p:sldId id="264" r:id="rId7"/>
    <p:sldId id="265" r:id="rId8"/>
    <p:sldId id="315" r:id="rId9"/>
    <p:sldId id="326" r:id="rId10"/>
    <p:sldId id="327" r:id="rId11"/>
    <p:sldId id="319" r:id="rId12"/>
    <p:sldId id="317" r:id="rId13"/>
    <p:sldId id="318" r:id="rId14"/>
    <p:sldId id="325" r:id="rId15"/>
    <p:sldId id="320" r:id="rId16"/>
    <p:sldId id="321"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5:41:42"/>
    </inkml:context>
    <inkml:brush xml:id="br0">
      <inkml:brushProperty name="width" value="0.05" units="cm"/>
      <inkml:brushProperty name="height" value="0.05" units="cm"/>
      <inkml:brushProperty name="color" value="#000000"/>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5:41:50"/>
    </inkml:context>
    <inkml:brush xml:id="br0">
      <inkml:brushProperty name="width" value="0.05" units="cm"/>
      <inkml:brushProperty name="height" value="0.05" units="cm"/>
      <inkml:brushProperty name="color" value="#000000"/>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5:41:51"/>
    </inkml:context>
    <inkml:brush xml:id="br0">
      <inkml:brushProperty name="width" value="0.05" units="cm"/>
      <inkml:brushProperty name="height" value="0.05" units="cm"/>
      <inkml:brushProperty name="color" value="#000000"/>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4396052-EA97-4DCD-8B0F-E585B1F6F502}"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40A3A5D-277E-406C-B092-40EF923F5CCC}"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4396052-EA97-4DCD-8B0F-E585B1F6F50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440A3A5D-277E-406C-B092-40EF923F5CCC}"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4396052-EA97-4DCD-8B0F-E585B1F6F50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440A3A5D-277E-406C-B092-40EF923F5CCC}"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4396052-EA97-4DCD-8B0F-E585B1F6F50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440A3A5D-277E-406C-B092-40EF923F5CCC}"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4396052-EA97-4DCD-8B0F-E585B1F6F50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440A3A5D-277E-406C-B092-40EF923F5CCC}"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4396052-EA97-4DCD-8B0F-E585B1F6F50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440A3A5D-277E-406C-B092-40EF923F5CCC}"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4396052-EA97-4DCD-8B0F-E585B1F6F502}"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440A3A5D-277E-406C-B092-40EF923F5CCC}"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4396052-EA97-4DCD-8B0F-E585B1F6F502}"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440A3A5D-277E-406C-B092-40EF923F5CCC}"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4396052-EA97-4DCD-8B0F-E585B1F6F502}"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440A3A5D-277E-406C-B092-40EF923F5CCC}"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4396052-EA97-4DCD-8B0F-E585B1F6F50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440A3A5D-277E-406C-B092-40EF923F5CCC}"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4396052-EA97-4DCD-8B0F-E585B1F6F50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440A3A5D-277E-406C-B092-40EF923F5CCC}"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4396052-EA97-4DCD-8B0F-E585B1F6F502}"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40A3A5D-277E-406C-B092-40EF923F5CC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customXml" Target="../ink/ink3.xml"/><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customXml" Target="../ink/ink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420" y="1313815"/>
            <a:ext cx="8445500" cy="1950720"/>
          </a:xfrm>
          <a:blipFill>
            <a:blip r:embed="rId1"/>
          </a:blipFill>
        </p:spPr>
        <p:txBody>
          <a:bodyPr/>
          <a:lstStyle/>
          <a:p>
            <a:pPr algn="ctr"/>
            <a:r>
              <a:rPr lang="en-IN" altLang="en-US" sz="9600" b="1" dirty="0">
                <a:latin typeface="Imprint MT Shadow" panose="04020605060303030202" charset="0"/>
                <a:ea typeface="MS PGothic" panose="020B0600070205080204" charset="-128"/>
                <a:cs typeface="Imprint MT Shadow" panose="04020605060303030202" charset="0"/>
              </a:rPr>
              <a:t>EchoWizard</a:t>
            </a:r>
            <a:endParaRPr lang="en-IN" altLang="en-US" sz="9600" b="1" dirty="0">
              <a:latin typeface="Imprint MT Shadow" panose="04020605060303030202" charset="0"/>
              <a:ea typeface="MS PGothic" panose="020B0600070205080204" charset="-128"/>
              <a:cs typeface="Imprint MT Shadow" panose="04020605060303030202" charset="0"/>
            </a:endParaRPr>
          </a:p>
        </p:txBody>
      </p:sp>
      <p:pic>
        <p:nvPicPr>
          <p:cNvPr id="5" name="Graphic 4" descr="Brain in head icon&#1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69519" y="2213206"/>
            <a:ext cx="1440000" cy="1440000"/>
          </a:xfrm>
          <a:prstGeom prst="rect">
            <a:avLst/>
          </a:prstGeom>
        </p:spPr>
      </p:pic>
      <p:sp>
        <p:nvSpPr>
          <p:cNvPr id="7" name="Text Box 6"/>
          <p:cNvSpPr txBox="1"/>
          <p:nvPr/>
        </p:nvSpPr>
        <p:spPr>
          <a:xfrm>
            <a:off x="6826885" y="4866005"/>
            <a:ext cx="4064000" cy="1476375"/>
          </a:xfrm>
          <a:prstGeom prst="rect">
            <a:avLst/>
          </a:prstGeom>
          <a:pattFill prst="pct5">
            <a:fgClr>
              <a:srgbClr val="5F5F5F"/>
            </a:fgClr>
            <a:bgClr>
              <a:srgbClr val="FFFFFF"/>
            </a:bgClr>
          </a:pattFill>
        </p:spPr>
        <p:txBody>
          <a:bodyPr wrap="square" rtlCol="0">
            <a:spAutoFit/>
          </a:bodyPr>
          <a:p>
            <a:r>
              <a:rPr lang="en-US" b="1">
                <a:latin typeface="Times New Roman" panose="02020603050405020304" charset="0"/>
                <a:cs typeface="Times New Roman" panose="02020603050405020304" charset="0"/>
              </a:rPr>
              <a:t>Under the Guidence of :</a:t>
            </a:r>
            <a:endParaRPr lang="en-US" b="1">
              <a:latin typeface="Times New Roman" panose="02020603050405020304" charset="0"/>
              <a:cs typeface="Times New Roman" panose="02020603050405020304" charset="0"/>
            </a:endParaRPr>
          </a:p>
          <a:p>
            <a:r>
              <a:rPr lang="en-US"/>
              <a:t>            </a:t>
            </a:r>
            <a:endParaRPr lang="en-US"/>
          </a:p>
          <a:p>
            <a:r>
              <a:rPr lang="en-US"/>
              <a:t>         </a:t>
            </a:r>
            <a:r>
              <a:rPr lang="en-US">
                <a:latin typeface="Andalus" panose="02020603050405020304" charset="0"/>
                <a:cs typeface="Andalus" panose="02020603050405020304" charset="0"/>
              </a:rPr>
              <a:t>Dr.Kiran Eranki, Ph.D(IITB),</a:t>
            </a:r>
            <a:endParaRPr lang="en-US">
              <a:latin typeface="Andalus" panose="02020603050405020304" charset="0"/>
              <a:cs typeface="Andalus" panose="02020603050405020304" charset="0"/>
            </a:endParaRPr>
          </a:p>
          <a:p>
            <a:r>
              <a:rPr lang="en-US">
                <a:latin typeface="Andalus" panose="02020603050405020304" charset="0"/>
                <a:cs typeface="Andalus" panose="02020603050405020304" charset="0"/>
              </a:rPr>
              <a:t>                  Assoc.Prof.,CSE,</a:t>
            </a:r>
            <a:endParaRPr lang="en-US">
              <a:latin typeface="Andalus" panose="02020603050405020304" charset="0"/>
              <a:cs typeface="Andalus" panose="02020603050405020304" charset="0"/>
            </a:endParaRPr>
          </a:p>
          <a:p>
            <a:r>
              <a:rPr lang="en-US">
                <a:latin typeface="Andalus" panose="02020603050405020304" charset="0"/>
                <a:cs typeface="Andalus" panose="02020603050405020304" charset="0"/>
              </a:rPr>
              <a:t>             S R University, Warangal</a:t>
            </a:r>
            <a:endParaRPr lang="en-US">
              <a:latin typeface="Andalus" panose="02020603050405020304" charset="0"/>
              <a:cs typeface="Andalus"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660" y="0"/>
            <a:ext cx="12245340" cy="7570470"/>
          </a:xfrm>
          <a:prstGeom prst="rect">
            <a:avLst/>
          </a:prstGeom>
          <a:noFill/>
        </p:spPr>
        <p:txBody>
          <a:bodyPr wrap="square">
            <a:noAutofit/>
          </a:bodyPr>
          <a:lstStyle/>
          <a:p>
            <a:r>
              <a:rPr lang="en-US" b="1" dirty="0">
                <a:effectLst/>
                <a:latin typeface="Andalus" panose="02020603050405020304" charset="0"/>
                <a:cs typeface="Andalus" panose="02020603050405020304" charset="0"/>
              </a:rPr>
              <a:t>Code used</a:t>
            </a:r>
            <a:r>
              <a:rPr lang="en-IN" altLang="en-US" b="1" dirty="0">
                <a:effectLst/>
                <a:latin typeface="Andalus" panose="02020603050405020304" charset="0"/>
                <a:cs typeface="Andalus" panose="02020603050405020304" charset="0"/>
              </a:rPr>
              <a:t> </a:t>
            </a:r>
            <a:r>
              <a:rPr lang="en-US" b="1" dirty="0">
                <a:effectLst/>
                <a:latin typeface="Consolas" panose="020B0609020204030204" pitchFamily="49" charset="0"/>
              </a:rPr>
              <a:t>:-</a:t>
            </a:r>
            <a:endParaRPr lang="en-US" b="1" dirty="0">
              <a:effectLst/>
              <a:latin typeface="Consolas" panose="020B0609020204030204" pitchFamily="49" charset="0"/>
            </a:endParaRPr>
          </a:p>
          <a:p>
            <a:endParaRPr lang="en-US" dirty="0">
              <a:latin typeface="Consolas" panose="020B0609020204030204" pitchFamily="49" charset="0"/>
            </a:endParaRPr>
          </a:p>
          <a:p>
            <a:r>
              <a:rPr lang="en-US" b="0">
                <a:effectLst/>
                <a:latin typeface="Andalus" panose="02020603050405020304" charset="0"/>
                <a:cs typeface="Andalus" panose="02020603050405020304" charset="0"/>
              </a:rPr>
              <a:t>import speech_recognition as sr</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import pyttsx3</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import datetime</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import pywhatkit</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import wikipedia</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import pyjokes</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import webbrowser</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import smtplib</a:t>
            </a:r>
            <a:endParaRPr lang="en-US" b="0">
              <a:effectLst/>
              <a:latin typeface="Consolas" panose="020B0609020204030204" pitchFamily="49" charset="0"/>
            </a:endParaRPr>
          </a:p>
          <a:p>
            <a:br>
              <a:rPr lang="en-US" b="0" dirty="0">
                <a:effectLst/>
                <a:latin typeface="Consolas" panose="020B0609020204030204" pitchFamily="49" charset="0"/>
              </a:rPr>
            </a:br>
            <a:r>
              <a:rPr lang="en-US" b="0">
                <a:effectLst/>
                <a:latin typeface="Andalus" panose="02020603050405020304" charset="0"/>
                <a:cs typeface="Andalus" panose="02020603050405020304" charset="0"/>
              </a:rPr>
              <a:t>listener = sr.Recognizer()</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engine = pyttsx3.init()</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voice = engine.getProperty('voices')</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engine.setProperty('voice', voice[1].id)</a:t>
            </a:r>
            <a:endParaRPr lang="en-US" b="0">
              <a:effectLst/>
              <a:latin typeface="Andalus" panose="02020603050405020304" charset="0"/>
              <a:cs typeface="Andalus" panose="02020603050405020304" charset="0"/>
            </a:endParaRPr>
          </a:p>
          <a:p>
            <a:br>
              <a:rPr lang="en-US" b="0" dirty="0">
                <a:effectLst/>
                <a:latin typeface="Andalus" panose="02020603050405020304" charset="0"/>
                <a:cs typeface="Andalus" panose="02020603050405020304" charset="0"/>
              </a:rPr>
            </a:br>
            <a:r>
              <a:rPr lang="en-US" b="0" dirty="0">
                <a:effectLst/>
                <a:latin typeface="Andalus" panose="02020603050405020304" charset="0"/>
                <a:cs typeface="Andalus" panose="02020603050405020304" charset="0"/>
              </a:rPr>
              <a:t>def say(text):</a:t>
            </a:r>
            <a:endParaRPr lang="en-US" b="0" dirty="0">
              <a:effectLst/>
              <a:latin typeface="Andalus" panose="02020603050405020304" charset="0"/>
              <a:cs typeface="Andalus" panose="02020603050405020304" charset="0"/>
            </a:endParaRPr>
          </a:p>
          <a:p>
            <a:r>
              <a:rPr lang="en-US" b="0" dirty="0">
                <a:effectLst/>
                <a:latin typeface="Andalus" panose="02020603050405020304" charset="0"/>
                <a:cs typeface="Andalus" panose="02020603050405020304" charset="0"/>
              </a:rPr>
              <a:t>    engine.say(text)</a:t>
            </a:r>
            <a:endParaRPr lang="en-US" b="0" dirty="0">
              <a:effectLst/>
              <a:latin typeface="Andalus" panose="02020603050405020304" charset="0"/>
              <a:cs typeface="Andalus" panose="02020603050405020304" charset="0"/>
            </a:endParaRPr>
          </a:p>
          <a:p>
            <a:r>
              <a:rPr lang="en-US" b="0" dirty="0">
                <a:effectLst/>
                <a:latin typeface="Andalus" panose="02020603050405020304" charset="0"/>
                <a:cs typeface="Andalus" panose="02020603050405020304" charset="0"/>
              </a:rPr>
              <a:t>    engine.runAndWait()</a:t>
            </a:r>
            <a:endParaRPr lang="en-US" b="0" dirty="0">
              <a:effectLst/>
              <a:latin typeface="Andalus" panose="02020603050405020304" charset="0"/>
              <a:cs typeface="Andalus" panose="02020603050405020304" charset="0"/>
            </a:endParaRPr>
          </a:p>
          <a:p>
            <a:br>
              <a:rPr lang="en-US" b="0" dirty="0">
                <a:effectLst/>
                <a:latin typeface="Andalus" panose="02020603050405020304" charset="0"/>
                <a:cs typeface="Andalus" panose="02020603050405020304" charset="0"/>
              </a:rPr>
            </a:br>
            <a:r>
              <a:rPr lang="en-US" b="0">
                <a:effectLst/>
                <a:latin typeface="Andalus" panose="02020603050405020304" charset="0"/>
                <a:cs typeface="Andalus" panose="02020603050405020304" charset="0"/>
              </a:rPr>
              <a:t>def take_instruction():</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    try:</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        with sr.Microphone() as source:</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            print("listening..")</a:t>
            </a:r>
            <a:endParaRPr lang="en-US" b="0">
              <a:effectLst/>
              <a:latin typeface="Andalus" panose="02020603050405020304" charset="0"/>
              <a:cs typeface="Andalus" panose="02020603050405020304" charset="0"/>
            </a:endParaRPr>
          </a:p>
          <a:p>
            <a:r>
              <a:rPr lang="en-US" b="0">
                <a:effectLst/>
                <a:latin typeface="Andalus" panose="02020603050405020304" charset="0"/>
                <a:cs typeface="Andalus" panose="02020603050405020304" charset="0"/>
              </a:rPr>
              <a:t>            </a:t>
            </a:r>
            <a:endParaRPr lang="en-US" b="0">
              <a:effectLst/>
              <a:latin typeface="Andalus" panose="02020603050405020304" charset="0"/>
              <a:cs typeface="Andalus"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6185535"/>
          </a:xfrm>
          <a:prstGeom prst="rect">
            <a:avLst/>
          </a:prstGeom>
          <a:noFill/>
        </p:spPr>
        <p:txBody>
          <a:bodyPr wrap="square">
            <a:spAutoFit/>
          </a:bodyPr>
          <a:lstStyle/>
          <a:p>
            <a:r>
              <a:rPr lang="en-US">
                <a:effectLst/>
                <a:latin typeface="Andalus" panose="02020603050405020304" charset="0"/>
                <a:cs typeface="Andalus" panose="02020603050405020304" charset="0"/>
                <a:sym typeface="+mn-ea"/>
              </a:rPr>
              <a:t>speech = listener.listen(source)</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instruction = listener.recognize_google(speech)</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instruction = instruction.lower()</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print(instruction)</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except:</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pass</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return instruction</a:t>
            </a:r>
            <a:endParaRPr lang="en-US" sz="1800" b="0">
              <a:effectLst/>
              <a:latin typeface="Andalus" panose="02020603050405020304" charset="0"/>
              <a:cs typeface="Andalus" panose="02020603050405020304" charset="0"/>
            </a:endParaRPr>
          </a:p>
          <a:p>
            <a:br>
              <a:rPr lang="en-US" sz="1800" b="0" dirty="0">
                <a:effectLst/>
                <a:latin typeface="Andalus" panose="02020603050405020304" charset="0"/>
                <a:cs typeface="Andalus" panose="02020603050405020304" charset="0"/>
              </a:rPr>
            </a:br>
            <a:r>
              <a:rPr lang="en-US" sz="1800" b="0">
                <a:effectLst/>
                <a:latin typeface="Andalus" panose="02020603050405020304" charset="0"/>
                <a:cs typeface="Andalus" panose="02020603050405020304" charset="0"/>
              </a:rPr>
              <a:t>def run_virtual_assistant():</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instruction = take_instruction()</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if "play" in instruction:</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song = instruction.replace("play","")</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pywhatkit.playonyt(song)</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say("playing"+song)</a:t>
            </a:r>
            <a:endParaRPr lang="en-US" sz="1800" b="0">
              <a:effectLst/>
              <a:latin typeface="Andalus" panose="02020603050405020304" charset="0"/>
              <a:cs typeface="Andalus" panose="02020603050405020304" charset="0"/>
            </a:endParaRPr>
          </a:p>
          <a:p>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elif "time" in instruction:</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time = datetime.datetime.now().strftime("%H:%M:%S %p")</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print(time)</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say("The time is "+time)</a:t>
            </a:r>
            <a:endParaRPr lang="en-US" sz="1800" b="0">
              <a:effectLst/>
              <a:latin typeface="Andalus" panose="02020603050405020304" charset="0"/>
              <a:cs typeface="Andalus" panose="02020603050405020304" charset="0"/>
            </a:endParaRPr>
          </a:p>
          <a:p>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elif "wikipedia" in instruction:</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a:t>
            </a:r>
            <a:endParaRPr lang="en-US" sz="1800" b="0">
              <a:effectLst/>
              <a:latin typeface="Andalus" panose="02020603050405020304" charset="0"/>
              <a:cs typeface="Andalus"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5908040"/>
          </a:xfrm>
          <a:prstGeom prst="rect">
            <a:avLst/>
          </a:prstGeom>
          <a:noFill/>
        </p:spPr>
        <p:txBody>
          <a:bodyPr wrap="square">
            <a:spAutoFit/>
          </a:bodyPr>
          <a:lstStyle/>
          <a:p>
            <a:r>
              <a:rPr lang="en-US">
                <a:effectLst/>
                <a:latin typeface="Andalus" panose="02020603050405020304" charset="0"/>
                <a:cs typeface="Andalus" panose="02020603050405020304" charset="0"/>
                <a:sym typeface="+mn-ea"/>
              </a:rPr>
              <a:t>say("looking over it")</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qsn = instruction.replace("wikipedia","")</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info=wikipedia.summary(qsn,2)</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print(info)</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say("According to the wikipedia"+info)</a:t>
            </a:r>
            <a:r>
              <a:rPr lang="en-US" sz="1800" b="0">
                <a:effectLst/>
                <a:latin typeface="Consolas" panose="020B0609020204030204" pitchFamily="49" charset="0"/>
              </a:rPr>
              <a:t>   </a:t>
            </a:r>
            <a:endParaRPr lang="en-US" sz="1800" b="0">
              <a:effectLst/>
              <a:latin typeface="Consolas" panose="020B0609020204030204" pitchFamily="49" charset="0"/>
            </a:endParaRPr>
          </a:p>
          <a:p>
            <a:r>
              <a:rPr lang="en-US" sz="1800" b="0">
                <a:effectLst/>
                <a:latin typeface="Consolas" panose="020B0609020204030204" pitchFamily="49" charset="0"/>
              </a:rPr>
              <a:t> </a:t>
            </a:r>
            <a:r>
              <a:rPr lang="en-US" sz="1800" b="0">
                <a:effectLst/>
                <a:latin typeface="Andalus" panose="02020603050405020304" charset="0"/>
                <a:cs typeface="Andalus" panose="02020603050405020304" charset="0"/>
              </a:rPr>
              <a:t>elif "joke" in instruction:</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joke = pyjokes.get_joke()</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print(joke)</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say(joke)</a:t>
            </a:r>
            <a:endParaRPr lang="en-US" sz="1800" b="0">
              <a:effectLst/>
              <a:latin typeface="Andalus" panose="02020603050405020304" charset="0"/>
              <a:cs typeface="Andalus" panose="02020603050405020304" charset="0"/>
            </a:endParaRPr>
          </a:p>
          <a:p>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elif "open google" in instruction:</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webbrowser.open("google.com")</a:t>
            </a:r>
            <a:endParaRPr lang="en-US" sz="1800" b="0">
              <a:effectLst/>
              <a:latin typeface="Andalus" panose="02020603050405020304" charset="0"/>
              <a:cs typeface="Andalus" panose="02020603050405020304" charset="0"/>
            </a:endParaRPr>
          </a:p>
          <a:p>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elif "date" in instruction:</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date = datetime.datetime.now().strftime("%d-%m-%y")</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print(date)</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say("The date is " + date)</a:t>
            </a:r>
            <a:endParaRPr lang="en-US" sz="1800" b="0">
              <a:effectLst/>
              <a:latin typeface="Andalus" panose="02020603050405020304" charset="0"/>
              <a:cs typeface="Andalus" panose="02020603050405020304" charset="0"/>
            </a:endParaRPr>
          </a:p>
          <a:p>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print("Mail sent")</a:t>
            </a:r>
            <a:endParaRPr lang="en-US" sz="1800" b="0">
              <a:effectLst/>
              <a:latin typeface="Andalus" panose="02020603050405020304" charset="0"/>
              <a:cs typeface="Andalus" panose="02020603050405020304" charset="0"/>
            </a:endParaRPr>
          </a:p>
          <a:p>
            <a:r>
              <a:rPr lang="en-US" sz="1800" b="0">
                <a:effectLst/>
                <a:latin typeface="Andalus" panose="02020603050405020304" charset="0"/>
                <a:cs typeface="Andalus" panose="02020603050405020304" charset="0"/>
              </a:rPr>
              <a:t>        server.close()</a:t>
            </a:r>
            <a:endParaRPr lang="en-US" sz="1800" b="0">
              <a:effectLst/>
              <a:latin typeface="Consolas" panose="020B0609020204030204" pitchFamily="49" charset="0"/>
            </a:endParaRPr>
          </a:p>
          <a:p>
            <a:endParaRPr lang="en-US" sz="1800" b="0">
              <a:effectLst/>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8580" y="133350"/>
            <a:ext cx="5662930" cy="6564630"/>
          </a:xfrm>
          <a:prstGeom prst="rect">
            <a:avLst/>
          </a:prstGeom>
          <a:noFill/>
        </p:spPr>
        <p:txBody>
          <a:bodyPr wrap="square" rtlCol="0">
            <a:noAutofit/>
          </a:bodyPr>
          <a:p>
            <a:r>
              <a:rPr lang="en-US">
                <a:effectLst/>
                <a:latin typeface="Andalus" panose="02020603050405020304" charset="0"/>
                <a:cs typeface="Andalus" panose="02020603050405020304" charset="0"/>
                <a:sym typeface="+mn-ea"/>
              </a:rPr>
              <a:t>elif "email" in instruction:</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server = smtplib.SMTP("smtp.gmail.com", 587)</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server.ehlo()</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server.starttls()</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server.login("emailsender@gmail.com","password")</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talk("What should it say?")</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body = take_instruction()</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to = "emailreciever@gmail.com"</a:t>
            </a:r>
            <a:endParaRPr lang="en-US" b="0">
              <a:effectLst/>
              <a:latin typeface="Andalus" panose="02020603050405020304" charset="0"/>
              <a:cs typeface="Andalus" panose="02020603050405020304" charset="0"/>
            </a:endParaRPr>
          </a:p>
          <a:p>
            <a:r>
              <a:rPr lang="en-US">
                <a:effectLst/>
                <a:latin typeface="Andalus" panose="02020603050405020304" charset="0"/>
                <a:cs typeface="Andalus" panose="02020603050405020304" charset="0"/>
                <a:sym typeface="+mn-ea"/>
              </a:rPr>
              <a:t>        server.sendmail("emailsender@gmail.com",to,body)</a:t>
            </a:r>
            <a:endParaRPr lang="en-US" b="0">
              <a:effectLst/>
              <a:latin typeface="Andalus" panose="02020603050405020304" charset="0"/>
              <a:cs typeface="Andalus" panose="02020603050405020304" charset="0"/>
            </a:endParaRPr>
          </a:p>
          <a:p>
            <a:r>
              <a:rPr lang="en-US"/>
              <a:t> </a:t>
            </a:r>
            <a:endParaRPr lang="en-US"/>
          </a:p>
          <a:p>
            <a:r>
              <a:rPr lang="en-US">
                <a:latin typeface="Andalus" panose="02020603050405020304" charset="0"/>
                <a:cs typeface="Andalus" panose="02020603050405020304" charset="0"/>
              </a:rPr>
              <a:t>else:</a:t>
            </a:r>
            <a:endParaRPr lang="en-US">
              <a:latin typeface="Andalus" panose="02020603050405020304" charset="0"/>
              <a:cs typeface="Andalus" panose="02020603050405020304" charset="0"/>
            </a:endParaRPr>
          </a:p>
          <a:p>
            <a:r>
              <a:rPr lang="en-US">
                <a:latin typeface="Andalus" panose="02020603050405020304" charset="0"/>
                <a:cs typeface="Andalus" panose="02020603050405020304" charset="0"/>
              </a:rPr>
              <a:t>        print("Repeat please")</a:t>
            </a:r>
            <a:endParaRPr lang="en-US">
              <a:latin typeface="Andalus" panose="02020603050405020304" charset="0"/>
              <a:cs typeface="Andalus" panose="02020603050405020304" charset="0"/>
            </a:endParaRPr>
          </a:p>
          <a:p>
            <a:r>
              <a:rPr lang="en-US">
                <a:latin typeface="Andalus" panose="02020603050405020304" charset="0"/>
                <a:cs typeface="Andalus" panose="02020603050405020304" charset="0"/>
              </a:rPr>
              <a:t>        say("Can you please repeat that again")</a:t>
            </a:r>
            <a:endParaRPr lang="en-US">
              <a:latin typeface="Andalus" panose="02020603050405020304" charset="0"/>
              <a:cs typeface="Andalus" panose="02020603050405020304" charset="0"/>
            </a:endParaRPr>
          </a:p>
          <a:p>
            <a:endParaRPr lang="en-US">
              <a:latin typeface="Andalus" panose="02020603050405020304" charset="0"/>
              <a:cs typeface="Andalus" panose="02020603050405020304" charset="0"/>
            </a:endParaRPr>
          </a:p>
          <a:p>
            <a:r>
              <a:rPr lang="en-US">
                <a:latin typeface="Andalus" panose="02020603050405020304" charset="0"/>
                <a:cs typeface="Andalus" panose="02020603050405020304" charset="0"/>
              </a:rPr>
              <a:t>while True:</a:t>
            </a:r>
            <a:endParaRPr lang="en-US">
              <a:latin typeface="Andalus" panose="02020603050405020304" charset="0"/>
              <a:cs typeface="Andalus" panose="02020603050405020304" charset="0"/>
            </a:endParaRPr>
          </a:p>
          <a:p>
            <a:r>
              <a:rPr lang="en-US">
                <a:latin typeface="Andalus" panose="02020603050405020304" charset="0"/>
                <a:cs typeface="Andalus" panose="02020603050405020304" charset="0"/>
              </a:rPr>
              <a:t>    run_virtual_assistant()</a:t>
            </a:r>
            <a:endParaRPr lang="en-US">
              <a:latin typeface="Andalus" panose="02020603050405020304" charset="0"/>
              <a:cs typeface="Andalus"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cs typeface="Algerian" panose="04020705040A02060702" pitchFamily="82" charset="0"/>
              </a:rPr>
              <a:t>Reference</a:t>
            </a:r>
            <a:r>
              <a:rPr lang="en-IN" altLang="en-US" dirty="0">
                <a:latin typeface="Algerian" panose="04020705040A02060702" pitchFamily="82" charset="0"/>
                <a:cs typeface="Algerian" panose="04020705040A02060702" pitchFamily="82" charset="0"/>
              </a:rPr>
              <a:t> </a:t>
            </a:r>
            <a:r>
              <a:rPr lang="en-IN" altLang="en-US" dirty="0"/>
              <a:t>:</a:t>
            </a:r>
            <a:endParaRPr lang="en-IN" altLang="en-US" dirty="0"/>
          </a:p>
        </p:txBody>
      </p:sp>
      <p:sp>
        <p:nvSpPr>
          <p:cNvPr id="3" name="Content Placeholder 2"/>
          <p:cNvSpPr>
            <a:spLocks noGrp="1"/>
          </p:cNvSpPr>
          <p:nvPr>
            <p:ph idx="1"/>
          </p:nvPr>
        </p:nvSpPr>
        <p:spPr/>
        <p:txBody>
          <a:bodyPr/>
          <a:lstStyle/>
          <a:p>
            <a:r>
              <a:rPr lang="en-US" dirty="0" err="1">
                <a:latin typeface="High Tower Text" panose="02040502050506030303" charset="0"/>
                <a:cs typeface="High Tower Text" panose="02040502050506030303" charset="0"/>
              </a:rPr>
              <a:t>Simplilearn</a:t>
            </a:r>
            <a:endParaRPr lang="en-US" dirty="0">
              <a:latin typeface="High Tower Text" panose="02040502050506030303" charset="0"/>
              <a:cs typeface="High Tower Text" panose="02040502050506030303" charset="0"/>
            </a:endParaRPr>
          </a:p>
          <a:p>
            <a:r>
              <a:rPr lang="en-US" b="0" i="0" dirty="0">
                <a:effectLst/>
                <a:latin typeface="High Tower Text" panose="02040502050506030303" charset="0"/>
                <a:cs typeface="High Tower Text" panose="02040502050506030303" charset="0"/>
              </a:rPr>
              <a:t>Natural Language Processing in Action: Understanding, analyzing, and generating text with Python (text book</a:t>
            </a:r>
            <a:r>
              <a:rPr lang="en-IN" altLang="en-US" b="0" i="0" dirty="0">
                <a:effectLst/>
                <a:latin typeface="High Tower Text" panose="02040502050506030303" charset="0"/>
                <a:cs typeface="High Tower Text" panose="02040502050506030303" charset="0"/>
              </a:rPr>
              <a:t>/internet</a:t>
            </a:r>
            <a:r>
              <a:rPr lang="en-US" b="0" i="0" dirty="0">
                <a:effectLst/>
                <a:latin typeface="High Tower Text" panose="02040502050506030303" charset="0"/>
                <a:cs typeface="High Tower Text" panose="02040502050506030303" charset="0"/>
              </a:rPr>
              <a:t>).</a:t>
            </a:r>
            <a:endParaRPr lang="en-US" b="0" i="0" dirty="0">
              <a:effectLst/>
              <a:latin typeface="High Tower Text" panose="02040502050506030303" charset="0"/>
              <a:cs typeface="High Tower Text" panose="020405020505060303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Algerian" panose="04020705040A02060702" pitchFamily="82" charset="0"/>
                <a:cs typeface="Algerian" panose="04020705040A02060702" pitchFamily="82" charset="0"/>
              </a:rPr>
              <a:t>                                                        </a:t>
            </a:r>
            <a:r>
              <a:rPr lang="en-US" b="1" dirty="0">
                <a:latin typeface="Algerian" panose="04020705040A02060702" pitchFamily="82" charset="0"/>
                <a:cs typeface="Algerian" panose="04020705040A02060702" pitchFamily="82" charset="0"/>
              </a:rPr>
              <a:t>conclusion</a:t>
            </a:r>
            <a:r>
              <a:rPr lang="en-IN" altLang="en-US" b="1" dirty="0">
                <a:latin typeface="Algerian" panose="04020705040A02060702" pitchFamily="82" charset="0"/>
                <a:cs typeface="Algerian" panose="04020705040A02060702" pitchFamily="82" charset="0"/>
              </a:rPr>
              <a:t> </a:t>
            </a:r>
            <a:r>
              <a:rPr lang="en-IN" altLang="en-US" dirty="0">
                <a:latin typeface="Algerian" panose="04020705040A02060702" pitchFamily="82" charset="0"/>
                <a:cs typeface="Algerian" panose="04020705040A02060702" pitchFamily="82" charset="0"/>
              </a:rPr>
              <a:t>:</a:t>
            </a:r>
            <a:endParaRPr lang="en-IN" altLang="en-US" dirty="0">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a:xfrm>
            <a:off x="609600" y="1487805"/>
            <a:ext cx="10972800" cy="4639945"/>
          </a:xfrm>
        </p:spPr>
        <p:txBody>
          <a:bodyPr/>
          <a:lstStyle/>
          <a:p>
            <a:pPr marL="0" indent="0">
              <a:buNone/>
            </a:pPr>
            <a:r>
              <a:rPr lang="en-IN" altLang="en-US" b="0" i="0" dirty="0">
                <a:effectLst/>
                <a:latin typeface="High Tower Text" panose="02040502050506030303" charset="0"/>
                <a:cs typeface="High Tower Text" panose="02040502050506030303" charset="0"/>
              </a:rPr>
              <a:t>         </a:t>
            </a:r>
            <a:r>
              <a:rPr lang="en-US" b="0" i="0" dirty="0">
                <a:effectLst/>
                <a:latin typeface="High Tower Text" panose="02040502050506030303" charset="0"/>
                <a:cs typeface="High Tower Text" panose="02040502050506030303" charset="0"/>
              </a:rPr>
              <a:t>This Python-based project is designed to simplify your daily tasks with voice recognition technology. From playing songs on YouTube to fetching information from the web, opening Google, telling jokes, and even sending emails &amp; making calls, this assistant is equipped to handle it all. Need to know the time and date? It's got you covered there too. Simply interact with the assistant using voice commands and watch as it executes your requests seamlessly.</a:t>
            </a:r>
            <a:endParaRPr lang="en-US" b="0" i="0" dirty="0">
              <a:effectLst/>
              <a:latin typeface="High Tower Text" panose="02040502050506030303" charset="0"/>
              <a:cs typeface="High Tower Text" panose="020405020505060303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334" y="2290895"/>
            <a:ext cx="5532328" cy="1830584"/>
          </a:xfrm>
        </p:spPr>
        <p:txBody>
          <a:bodyPr>
            <a:normAutofit fontScale="90000"/>
          </a:bodyPr>
          <a:lstStyle/>
          <a:p>
            <a:br>
              <a:rPr lang="en-IN" sz="7200" dirty="0">
                <a:latin typeface="Algerian" panose="04020705040A02060702" pitchFamily="82" charset="0"/>
              </a:rPr>
            </a:br>
            <a:br>
              <a:rPr lang="en-IN" sz="7200" dirty="0">
                <a:latin typeface="Algerian" panose="04020705040A02060702" pitchFamily="82" charset="0"/>
              </a:rPr>
            </a:br>
            <a:br>
              <a:rPr lang="en-IN" sz="7200" dirty="0">
                <a:latin typeface="Algerian" panose="04020705040A02060702" pitchFamily="82" charset="0"/>
              </a:rPr>
            </a:br>
            <a:r>
              <a:rPr lang="en-IN" sz="7200" dirty="0">
                <a:latin typeface="Algerian" panose="04020705040A02060702" pitchFamily="82" charset="0"/>
              </a:rPr>
              <a:t>***THANK </a:t>
            </a:r>
            <a:br>
              <a:rPr lang="en-IN" sz="7200" dirty="0">
                <a:latin typeface="Algerian" panose="04020705040A02060702" pitchFamily="82" charset="0"/>
              </a:rPr>
            </a:br>
            <a:r>
              <a:rPr lang="en-IN" sz="7200" dirty="0">
                <a:latin typeface="Algerian" panose="04020705040A02060702" pitchFamily="82" charset="0"/>
              </a:rPr>
              <a:t>			YOU***</a:t>
            </a:r>
            <a:br>
              <a:rPr lang="en-IN" sz="7200" dirty="0">
                <a:latin typeface="Algerian" panose="04020705040A02060702" pitchFamily="82" charset="0"/>
              </a:rPr>
            </a:br>
            <a:br>
              <a:rPr lang="en-IN" sz="3200" dirty="0">
                <a:latin typeface="Algerian" panose="04020705040A02060702" pitchFamily="82" charset="0"/>
              </a:rPr>
            </a:br>
            <a:endParaRPr lang="en-IN" dirty="0">
              <a:latin typeface="Algerian" panose="04020705040A02060702" pitchFamily="82" charset="0"/>
            </a:endParaRPr>
          </a:p>
        </p:txBody>
      </p:sp>
      <p:pic>
        <p:nvPicPr>
          <p:cNvPr id="6" name="Picture Placeholder 5"/>
          <p:cNvPicPr>
            <a:picLocks noGrp="1" noChangeAspect="1"/>
          </p:cNvPicPr>
          <p:nvPr>
            <p:ph type="pic" idx="1"/>
          </p:nvPr>
        </p:nvPicPr>
        <p:blipFill>
          <a:blip r:embed="rId1"/>
          <a:srcRect l="31951" r="31951"/>
          <a:stretch>
            <a:fillRect/>
          </a:stretch>
        </p:blipFill>
        <p:spPr>
          <a:xfrm>
            <a:off x="7997503" y="1077239"/>
            <a:ext cx="2862560" cy="3964922"/>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p:spPr>
      </p:pic>
      <p:cxnSp>
        <p:nvCxnSpPr>
          <p:cNvPr id="5" name="Straight Connector 4"/>
          <p:cNvCxnSpPr/>
          <p:nvPr/>
        </p:nvCxnSpPr>
        <p:spPr>
          <a:xfrm>
            <a:off x="1331937" y="3206187"/>
            <a:ext cx="5740195" cy="0"/>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665" y="280035"/>
            <a:ext cx="7033895" cy="1170305"/>
          </a:xfrm>
          <a:effectLst>
            <a:outerShdw blurRad="152400" dist="317500" dir="5400000" sx="90000" sy="-19000" rotWithShape="0">
              <a:prstClr val="black">
                <a:alpha val="15000"/>
              </a:prstClr>
            </a:outerShdw>
          </a:effectLst>
        </p:spPr>
        <p:txBody>
          <a:bodyPr>
            <a:noAutofit/>
          </a:bodyPr>
          <a:lstStyle/>
          <a:p>
            <a:r>
              <a:rPr lang="en-IN" sz="9600" u="sng" dirty="0">
                <a:latin typeface="Imprint MT Shadow" panose="04020605060303030202" charset="0"/>
                <a:cs typeface="Imprint MT Shadow" panose="04020605060303030202" charset="0"/>
              </a:rPr>
              <a:t>EchoWizard</a:t>
            </a:r>
            <a:endParaRPr lang="en-IN" sz="9600" u="sng" dirty="0">
              <a:latin typeface="Imprint MT Shadow" panose="04020605060303030202" charset="0"/>
              <a:cs typeface="Imprint MT Shadow" panose="04020605060303030202" charset="0"/>
            </a:endParaRPr>
          </a:p>
        </p:txBody>
      </p:sp>
      <p:sp>
        <p:nvSpPr>
          <p:cNvPr id="4" name="Rectangle 3"/>
          <p:cNvSpPr/>
          <p:nvPr/>
        </p:nvSpPr>
        <p:spPr>
          <a:xfrm>
            <a:off x="0" y="2093976"/>
            <a:ext cx="12192000" cy="3291840"/>
          </a:xfrm>
          <a:prstGeom prst="rect">
            <a:avLst/>
          </a:prstGeom>
          <a:noFill/>
        </p:spPr>
        <p:txBody>
          <a:bodyPr wrap="square" lIns="91440" tIns="45720" rIns="91440" bIns="45720">
            <a:spAutoFit/>
          </a:bodyPr>
          <a:lstStyle/>
          <a:p>
            <a:pPr algn="ctr"/>
            <a:r>
              <a:rPr lang="en-IN"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Algerian" panose="04020705040A02060702" pitchFamily="82" charset="0"/>
              </a:rPr>
              <a:t>Presented by:-</a:t>
            </a:r>
            <a:endParaRPr lang="en-IN" sz="2800" dirty="0">
              <a:ln w="0"/>
              <a:effectLst>
                <a:outerShdw blurRad="38100" dist="19050" dir="2700000" algn="tl" rotWithShape="0">
                  <a:schemeClr val="dk1">
                    <a:alpha val="40000"/>
                  </a:schemeClr>
                </a:outerShdw>
              </a:effectLst>
              <a:latin typeface="Algerian" panose="04020705040A02060702" pitchFamily="82" charset="0"/>
              <a:cs typeface="Algerian" panose="04020705040A02060702" pitchFamily="82" charset="0"/>
            </a:endParaRPr>
          </a:p>
          <a:p>
            <a:pPr algn="ctr"/>
            <a:endParaRPr lang="en-IN"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n-IN"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IN"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IN"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a:t>
            </a:r>
            <a:r>
              <a:rPr lang="en-US" alt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203A51495</a:t>
            </a:r>
            <a:r>
              <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MOHAMMED HABEEBUDDIN</a:t>
            </a:r>
            <a:endPar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2</a:t>
            </a:r>
            <a:r>
              <a:rPr lang="en-US" alt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203A51376</a:t>
            </a:r>
            <a:r>
              <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MOHD ZOHEB SUFIYAN</a:t>
            </a:r>
            <a:endPar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a:t>
            </a:r>
            <a:r>
              <a:rPr lang="en-US" alt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203A51375</a:t>
            </a:r>
            <a:r>
              <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MOHAMMED SAYEEDUDDIN</a:t>
            </a:r>
            <a:endPar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altLang="en-IN" dirty="0">
                <a:ln w="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lang="en-IN" dirty="0">
                <a:ln w="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2</a:t>
            </a:r>
            <a:r>
              <a:rPr lang="en-US" altLang="en-IN" dirty="0">
                <a:ln w="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203A51372</a:t>
            </a:r>
            <a:r>
              <a:rPr lang="en-IN" dirty="0">
                <a:ln w="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lang="en-US" altLang="en-IN" dirty="0">
                <a:ln w="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MOHAMMED ADIL</a:t>
            </a:r>
            <a:endPar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endParaRPr lang="en-IN"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n-IN"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n-IN"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IN"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endParaRPr lang="en-US"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pPr algn="ctr"/>
            <a:r>
              <a:rPr lang="en-IN" b="1">
                <a:solidFill>
                  <a:schemeClr val="bg1"/>
                </a:solidFill>
              </a:rPr>
              <a:t>ABSTRACT</a:t>
            </a:r>
            <a:r>
              <a:rPr lang="en-IN">
                <a:highlight>
                  <a:srgbClr val="FF00FF"/>
                </a:highlight>
              </a:rPr>
              <a:t> </a:t>
            </a:r>
            <a:endParaRPr lang="en-IN">
              <a:highlight>
                <a:srgbClr val="FF00FF"/>
              </a:highlight>
            </a:endParaRPr>
          </a:p>
        </p:txBody>
      </p:sp>
      <p:sp>
        <p:nvSpPr>
          <p:cNvPr id="3" name="Content Placeholder 2"/>
          <p:cNvSpPr>
            <a:spLocks noGrp="1"/>
          </p:cNvSpPr>
          <p:nvPr>
            <p:ph idx="1"/>
          </p:nvPr>
        </p:nvSpPr>
        <p:spPr>
          <a:xfrm>
            <a:off x="1" y="0"/>
            <a:ext cx="12192000" cy="6858000"/>
          </a:xfrm>
        </p:spPr>
        <p:txBody>
          <a:bodyPr>
            <a:noAutofit/>
          </a:bodyPr>
          <a:lstStyle/>
          <a:p>
            <a:pPr marL="0" indent="0" algn="just">
              <a:buNone/>
            </a:pPr>
            <a:r>
              <a:rPr lang="en-IN" sz="2200" dirty="0">
                <a:latin typeface="+mj-lt"/>
              </a:rPr>
              <a:t>                                                                                               </a:t>
            </a:r>
            <a:r>
              <a:rPr lang="en-IN" sz="3600" dirty="0">
                <a:latin typeface="Algerian" panose="04020705040A02060702" pitchFamily="82" charset="0"/>
                <a:cs typeface="Algerian" panose="04020705040A02060702" pitchFamily="82" charset="0"/>
              </a:rPr>
              <a:t>ABSTRACT :                                                                 </a:t>
            </a:r>
            <a:endParaRPr lang="en-IN" sz="3600" dirty="0">
              <a:latin typeface="+mj-lt"/>
            </a:endParaRPr>
          </a:p>
          <a:p>
            <a:pPr marL="0" indent="0" algn="just">
              <a:buNone/>
            </a:pPr>
            <a:endParaRPr lang="en-US" sz="2000" dirty="0"/>
          </a:p>
          <a:p>
            <a:pPr marL="0" indent="0" algn="just">
              <a:buNone/>
            </a:pPr>
            <a:r>
              <a:rPr lang="en-IN" altLang="en-US" sz="2000" dirty="0">
                <a:latin typeface="+mj-ea"/>
                <a:ea typeface="+mj-ea"/>
              </a:rPr>
              <a:t>             </a:t>
            </a:r>
            <a:r>
              <a:rPr lang="en-US" sz="2000" dirty="0">
                <a:latin typeface="+mj-ea"/>
                <a:ea typeface="+mj-ea"/>
              </a:rPr>
              <a:t>This report discusses ways in which new technology could be harnessed to create an intelligent Virtual Personal Assistant (VPA) with a focus on userbase data. It will look at examples of intelligent programs with natural language processing that are currently available, with different categories of support, and examine the potential usefulness of one specific piece of software as a VPA. This engages the ability to communicate socially through natural language processing, holding and analyzing data within the context of the user. It is suggested that new technologies may soon make the idea of virtual personal assistants a reality. Experiments conducted on this system, combined with user testing, have provided evidence that a basic program with natural language processing algorithms in the form of a VPA, with basic natural language processing and the ability to function without the need for other type of human input (or programming) may already be viable.</a:t>
            </a:r>
            <a:endParaRPr lang="en-US" sz="2000" dirty="0">
              <a:latin typeface="+mj-ea"/>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70329"/>
            <a:ext cx="10700964" cy="1111623"/>
          </a:xfrm>
        </p:spPr>
        <p:txBody>
          <a:bodyPr/>
          <a:lstStyle/>
          <a:p>
            <a:pPr algn="ctr"/>
            <a:r>
              <a:rPr lang="en-US" b="1">
                <a:solidFill>
                  <a:schemeClr val="bg1"/>
                </a:solidFill>
              </a:rPr>
              <a:t>Introduction</a:t>
            </a:r>
            <a:endParaRPr lang="en-IN" b="1">
              <a:solidFill>
                <a:schemeClr val="bg1"/>
              </a:solidFill>
            </a:endParaRPr>
          </a:p>
        </p:txBody>
      </p:sp>
      <p:sp>
        <p:nvSpPr>
          <p:cNvPr id="3" name="Content Placeholder 2"/>
          <p:cNvSpPr>
            <a:spLocks noGrp="1"/>
          </p:cNvSpPr>
          <p:nvPr>
            <p:ph idx="1"/>
          </p:nvPr>
        </p:nvSpPr>
        <p:spPr>
          <a:xfrm>
            <a:off x="0" y="0"/>
            <a:ext cx="12192000" cy="6858000"/>
          </a:xfrm>
        </p:spPr>
        <p:txBody>
          <a:bodyPr>
            <a:normAutofit/>
          </a:bodyPr>
          <a:lstStyle/>
          <a:p>
            <a:pPr marL="0" indent="0" algn="just">
              <a:buNone/>
            </a:pPr>
            <a:r>
              <a:rPr lang="en-US" dirty="0"/>
              <a:t>                                                             </a:t>
            </a:r>
            <a:r>
              <a:rPr lang="en-US" b="1" dirty="0">
                <a:latin typeface="Algerian" panose="04020705040A02060702" pitchFamily="82" charset="0"/>
                <a:cs typeface="Algerian" panose="04020705040A02060702" pitchFamily="82" charset="0"/>
              </a:rPr>
              <a:t>INTRODUCTION</a:t>
            </a:r>
            <a:r>
              <a:rPr lang="en-IN" altLang="en-US" b="1" dirty="0">
                <a:latin typeface="Algerian" panose="04020705040A02060702" pitchFamily="82" charset="0"/>
                <a:cs typeface="Algerian" panose="04020705040A02060702" pitchFamily="82" charset="0"/>
              </a:rPr>
              <a:t> </a:t>
            </a:r>
            <a:r>
              <a:rPr lang="en-IN" altLang="en-US" dirty="0">
                <a:latin typeface="Algerian" panose="04020705040A02060702" pitchFamily="82" charset="0"/>
                <a:cs typeface="Algerian" panose="04020705040A02060702" pitchFamily="82" charset="0"/>
              </a:rPr>
              <a:t>:</a:t>
            </a:r>
            <a:endParaRPr lang="en-US" dirty="0"/>
          </a:p>
          <a:p>
            <a:pPr marL="0" indent="0" algn="just">
              <a:buNone/>
            </a:pPr>
            <a:endParaRPr lang="en-US" dirty="0"/>
          </a:p>
          <a:p>
            <a:pPr algn="just"/>
            <a:r>
              <a:rPr lang="en-IN" altLang="en-US" sz="2000" dirty="0">
                <a:latin typeface="High Tower Text" panose="02040502050506030303" charset="0"/>
                <a:cs typeface="High Tower Text" panose="02040502050506030303" charset="0"/>
              </a:rPr>
              <a:t>This </a:t>
            </a:r>
            <a:r>
              <a:rPr lang="en-US" sz="2000" dirty="0">
                <a:latin typeface="High Tower Text" panose="02040502050506030303" charset="0"/>
                <a:cs typeface="High Tower Text" panose="02040502050506030303" charset="0"/>
              </a:rPr>
              <a:t>Personal assistants adeptly manage tasks, disseminate information, schedule appointments, leveraging cutting-edge AI algorithms for seamless operation.</a:t>
            </a:r>
            <a:endParaRPr lang="en-US" sz="2000" dirty="0">
              <a:latin typeface="High Tower Text" panose="02040502050506030303" charset="0"/>
              <a:cs typeface="High Tower Text" panose="02040502050506030303" charset="0"/>
            </a:endParaRPr>
          </a:p>
          <a:p>
            <a:pPr algn="just"/>
            <a:endParaRPr lang="en-US" sz="2000" dirty="0">
              <a:latin typeface="High Tower Text" panose="02040502050506030303" charset="0"/>
              <a:cs typeface="High Tower Text" panose="02040502050506030303" charset="0"/>
            </a:endParaRPr>
          </a:p>
          <a:p>
            <a:pPr algn="just"/>
            <a:r>
              <a:rPr lang="en-US" sz="2000" dirty="0">
                <a:latin typeface="High Tower Text" panose="02040502050506030303" charset="0"/>
                <a:cs typeface="High Tower Text" panose="02040502050506030303" charset="0"/>
              </a:rPr>
              <a:t>Harnessing the power of advanced natural language processing and machine learning techniques, they facilitate effortless communication.</a:t>
            </a:r>
            <a:endParaRPr lang="en-US" sz="2000" dirty="0">
              <a:latin typeface="High Tower Text" panose="02040502050506030303" charset="0"/>
              <a:cs typeface="High Tower Text" panose="02040502050506030303" charset="0"/>
            </a:endParaRPr>
          </a:p>
          <a:p>
            <a:pPr algn="just"/>
            <a:endParaRPr lang="en-US" sz="2000" dirty="0">
              <a:latin typeface="High Tower Text" panose="02040502050506030303" charset="0"/>
              <a:cs typeface="High Tower Text" panose="02040502050506030303" charset="0"/>
            </a:endParaRPr>
          </a:p>
          <a:p>
            <a:pPr algn="just"/>
            <a:r>
              <a:rPr lang="en-US" sz="2000" dirty="0">
                <a:latin typeface="High Tower Text" panose="02040502050506030303" charset="0"/>
                <a:cs typeface="High Tower Text" panose="02040502050506030303" charset="0"/>
              </a:rPr>
              <a:t>Accessible through both voice commands and text interfaces, personal assistants transcend barriers, ensuring accessibility for all.</a:t>
            </a:r>
            <a:endParaRPr lang="en-US" sz="2000" dirty="0">
              <a:latin typeface="High Tower Text" panose="02040502050506030303" charset="0"/>
              <a:cs typeface="High Tower Text" panose="02040502050506030303" charset="0"/>
            </a:endParaRPr>
          </a:p>
          <a:p>
            <a:pPr algn="just"/>
            <a:endParaRPr lang="en-US" sz="2000" dirty="0">
              <a:latin typeface="High Tower Text" panose="02040502050506030303" charset="0"/>
              <a:cs typeface="High Tower Text" panose="02040502050506030303" charset="0"/>
            </a:endParaRPr>
          </a:p>
          <a:p>
            <a:pPr algn="just"/>
            <a:r>
              <a:rPr lang="en-US" sz="2000" dirty="0">
                <a:latin typeface="High Tower Text" panose="02040502050506030303" charset="0"/>
                <a:cs typeface="High Tower Text" panose="02040502050506030303" charset="0"/>
              </a:rPr>
              <a:t>Efficiently streamline workflows, provide personalized recommendations, and promote inclusivity for users of all backgrounds.</a:t>
            </a:r>
            <a:endParaRPr lang="en-US" sz="2000" dirty="0">
              <a:latin typeface="High Tower Text" panose="02040502050506030303" charset="0"/>
              <a:cs typeface="High Tower Text" panose="02040502050506030303" charset="0"/>
            </a:endParaRPr>
          </a:p>
          <a:p>
            <a:pPr algn="just"/>
            <a:endParaRPr lang="en-US" sz="2000" dirty="0">
              <a:latin typeface="High Tower Text" panose="02040502050506030303" charset="0"/>
              <a:cs typeface="High Tower Text" panose="02040502050506030303" charset="0"/>
            </a:endParaRPr>
          </a:p>
          <a:p>
            <a:pPr algn="just"/>
            <a:r>
              <a:rPr lang="en-US" sz="2000" dirty="0">
                <a:latin typeface="High Tower Text" panose="02040502050506030303" charset="0"/>
                <a:cs typeface="High Tower Text" panose="02040502050506030303" charset="0"/>
              </a:rPr>
              <a:t>With ongoing innovation, expect further refinement, expanded functionality, and an unparalleled user experience in the realm of digital assistance</a:t>
            </a:r>
            <a:r>
              <a:rPr lang="en-US" sz="2000" dirty="0"/>
              <a: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7" y="365126"/>
            <a:ext cx="10685283" cy="1199724"/>
          </a:xfrm>
        </p:spPr>
        <p:txBody>
          <a:bodyPr/>
          <a:lstStyle/>
          <a:p>
            <a:pPr algn="ctr"/>
            <a:r>
              <a:rPr lang="en-US" b="1">
                <a:solidFill>
                  <a:schemeClr val="bg1"/>
                </a:solidFill>
              </a:rPr>
              <a:t>    PROBLEM STATEMENT      </a:t>
            </a:r>
            <a:endParaRPr lang="en-IN" b="1">
              <a:solidFill>
                <a:schemeClr val="bg1"/>
              </a:solidFill>
            </a:endParaRPr>
          </a:p>
        </p:txBody>
      </p:sp>
      <p:sp>
        <p:nvSpPr>
          <p:cNvPr id="3" name="Content Placeholder 2"/>
          <p:cNvSpPr>
            <a:spLocks noGrp="1"/>
          </p:cNvSpPr>
          <p:nvPr>
            <p:ph idx="1"/>
          </p:nvPr>
        </p:nvSpPr>
        <p:spPr>
          <a:xfrm>
            <a:off x="1" y="0"/>
            <a:ext cx="12192000" cy="6858000"/>
          </a:xfrm>
        </p:spPr>
        <p:txBody>
          <a:bodyPr>
            <a:normAutofit/>
          </a:bodyPr>
          <a:lstStyle/>
          <a:p>
            <a:pPr marL="0" indent="0">
              <a:buNone/>
            </a:pPr>
            <a:r>
              <a:rPr lang="en-IN" b="1" dirty="0">
                <a:latin typeface="Algerian" panose="04020705040A02060702" pitchFamily="82" charset="0"/>
                <a:cs typeface="Algerian" panose="04020705040A02060702" pitchFamily="82" charset="0"/>
                <a:sym typeface="+mn-ea"/>
              </a:rPr>
              <a:t>                                                    Problem Statement :</a:t>
            </a:r>
            <a:endParaRPr lang="en-IN" dirty="0"/>
          </a:p>
          <a:p>
            <a:pPr marL="0" indent="0">
              <a:buNone/>
            </a:pPr>
            <a:endParaRPr lang="en-IN" dirty="0"/>
          </a:p>
          <a:p>
            <a:pPr marL="0" indent="0">
              <a:buNone/>
            </a:pPr>
            <a:endParaRPr lang="en-IN" dirty="0"/>
          </a:p>
          <a:p>
            <a:pPr marL="0" indent="0">
              <a:buNone/>
            </a:pPr>
            <a:r>
              <a:rPr lang="en-IN" altLang="en-US" sz="2400" dirty="0">
                <a:latin typeface="+mj-ea"/>
                <a:ea typeface="+mj-ea"/>
                <a:cs typeface="Times New Roman" panose="02020603050405020304" charset="0"/>
              </a:rPr>
              <a:t>              </a:t>
            </a:r>
            <a:r>
              <a:rPr lang="en-US" sz="2400" dirty="0">
                <a:latin typeface="+mj-ea"/>
                <a:ea typeface="+mj-ea"/>
                <a:cs typeface="Times New Roman" panose="02020603050405020304" charset="0"/>
              </a:rPr>
              <a:t>To develop an application for visually impaired people to assist them and to perform the tasks using voice commands</a:t>
            </a:r>
            <a:r>
              <a:rPr lang="en-US" dirty="0">
                <a:latin typeface="+mj-ea"/>
                <a:ea typeface="+mj-ea"/>
                <a:cs typeface="+mj-lt"/>
              </a:rPr>
              <a:t>.</a:t>
            </a:r>
            <a:r>
              <a:rPr lang="en-US" b="0" i="0" dirty="0">
                <a:solidFill>
                  <a:srgbClr val="D1D5DB"/>
                </a:solidFill>
                <a:effectLst/>
                <a:latin typeface="+mj-lt"/>
                <a:cs typeface="+mj-lt"/>
              </a:rPr>
              <a:t> </a:t>
            </a:r>
            <a:r>
              <a:rPr lang="en-IN" altLang="en-US" b="0" i="0" dirty="0">
                <a:solidFill>
                  <a:srgbClr val="D1D5DB"/>
                </a:solidFill>
                <a:effectLst/>
                <a:latin typeface="+mj-lt"/>
                <a:cs typeface="+mj-lt"/>
              </a:rPr>
              <a:t>P</a:t>
            </a:r>
            <a:r>
              <a:rPr lang="en-US" sz="2400" b="0" i="0" dirty="0">
                <a:effectLst/>
                <a:latin typeface="+mj-ea"/>
                <a:ea typeface="+mj-ea"/>
                <a:cs typeface="+mj-lt"/>
              </a:rPr>
              <a:t>ersonal assistant could be to develop a software application that can assist individuals in performing their daily tasks with the help of voice commands. The personal assistant should be able to understand natural language and respond accordingly to the user's requests, such as providing information, setting reminders, making phone calls, sending text messages, playing music, and more. The aim is to create a reliable, user-friendly and efficient personal assistant that can make people's lives easier and more productive.</a:t>
            </a:r>
            <a:endParaRPr lang="en-IN" sz="2400" dirty="0">
              <a:latin typeface="+mj-ea"/>
              <a:ea typeface="+mj-ea"/>
              <a:cs typeface="+mj-lt"/>
            </a:endParaRPr>
          </a:p>
        </p:txBody>
      </p:sp>
      <p:sp>
        <p:nvSpPr>
          <p:cNvPr id="7" name="TextBox 6"/>
          <p:cNvSpPr txBox="1"/>
          <p:nvPr/>
        </p:nvSpPr>
        <p:spPr>
          <a:xfrm>
            <a:off x="9408851" y="3555156"/>
            <a:ext cx="2548776" cy="523220"/>
          </a:xfrm>
          <a:prstGeom prst="rect">
            <a:avLst/>
          </a:prstGeom>
          <a:noFill/>
        </p:spPr>
        <p:txBody>
          <a:bodyPr wrap="square" rtlCol="0">
            <a:spAutoFit/>
          </a:bodyPr>
          <a:lstStyle/>
          <a:p>
            <a:r>
              <a:rPr lang="en-IN" sz="2800" b="1">
                <a:solidFill>
                  <a:schemeClr val="bg1"/>
                </a:solidFill>
              </a:rPr>
              <a:t>AND STABILITY</a:t>
            </a:r>
            <a:endParaRPr lang="en-IN" sz="2800"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Conclusion</a:t>
            </a:r>
            <a:endParaRPr lang="en-IN" b="1">
              <a:solidFill>
                <a:schemeClr val="bg1"/>
              </a:solidFill>
            </a:endParaRPr>
          </a:p>
        </p:txBody>
      </p:sp>
      <p:sp>
        <p:nvSpPr>
          <p:cNvPr id="3" name="Content Placeholder 2"/>
          <p:cNvSpPr>
            <a:spLocks noGrp="1"/>
          </p:cNvSpPr>
          <p:nvPr>
            <p:ph idx="1"/>
          </p:nvPr>
        </p:nvSpPr>
        <p:spPr>
          <a:xfrm>
            <a:off x="0" y="0"/>
            <a:ext cx="12192000" cy="6858000"/>
          </a:xfrm>
        </p:spPr>
        <p:txBody>
          <a:bodyPr>
            <a:normAutofit/>
          </a:bodyPr>
          <a:lstStyle/>
          <a:p>
            <a:pPr marL="0" indent="0">
              <a:buNone/>
            </a:pPr>
            <a:r>
              <a:rPr lang="en-IN" sz="3200" b="1" dirty="0">
                <a:latin typeface="Algerian" panose="04020705040A02060702" pitchFamily="82" charset="0"/>
                <a:cs typeface="Algerian" panose="04020705040A02060702" pitchFamily="82" charset="0"/>
              </a:rPr>
              <a:t>                     Natural Language Processing (NLP):</a:t>
            </a:r>
            <a:endParaRPr lang="en-IN" sz="3200" b="1" dirty="0">
              <a:latin typeface="Algerian" panose="04020705040A02060702" pitchFamily="82" charset="0"/>
              <a:cs typeface="Algerian" panose="04020705040A02060702" pitchFamily="82" charset="0"/>
            </a:endParaRPr>
          </a:p>
          <a:p>
            <a:pPr marL="0" indent="0">
              <a:buNone/>
            </a:pPr>
            <a:endParaRPr lang="en-US" sz="2000" dirty="0"/>
          </a:p>
          <a:p>
            <a:pPr marL="0" indent="0">
              <a:buNone/>
            </a:pPr>
            <a:endParaRPr lang="en-US" sz="2000" dirty="0"/>
          </a:p>
          <a:p>
            <a:pPr marL="0" indent="0">
              <a:buNone/>
            </a:pPr>
            <a:r>
              <a:rPr lang="en-US" sz="2000" dirty="0">
                <a:latin typeface="High Tower Text" panose="02040502050506030303" charset="0"/>
                <a:cs typeface="High Tower Text" panose="02040502050506030303" charset="0"/>
              </a:rPr>
              <a:t>Natural Language Processing (NLP) is a subfield of artificial intelligence that focuses on the interaction between computers and humans using natural language.</a:t>
            </a:r>
            <a:r>
              <a:rPr lang="en-IN" sz="2000" dirty="0">
                <a:latin typeface="High Tower Text" panose="02040502050506030303" charset="0"/>
                <a:cs typeface="High Tower Text" panose="02040502050506030303" charset="0"/>
              </a:rPr>
              <a:t> </a:t>
            </a:r>
            <a:endParaRPr lang="en-IN" sz="2000" dirty="0">
              <a:latin typeface="High Tower Text" panose="02040502050506030303" charset="0"/>
              <a:cs typeface="High Tower Text" panose="02040502050506030303" charset="0"/>
            </a:endParaRPr>
          </a:p>
          <a:p>
            <a:r>
              <a:rPr lang="en-US" sz="2000" dirty="0">
                <a:latin typeface="High Tower Text" panose="02040502050506030303" charset="0"/>
                <a:cs typeface="High Tower Text" panose="02040502050506030303" charset="0"/>
              </a:rPr>
              <a:t>NLP involves a range of techniques for understanding and generating human language, including machine learning algorithms, statistical models, and rule-based </a:t>
            </a:r>
            <a:r>
              <a:rPr lang="en-US" sz="2000" dirty="0" err="1">
                <a:latin typeface="High Tower Text" panose="02040502050506030303" charset="0"/>
                <a:cs typeface="High Tower Text" panose="02040502050506030303" charset="0"/>
              </a:rPr>
              <a:t>systems.NLP</a:t>
            </a:r>
            <a:r>
              <a:rPr lang="en-US" sz="2000" dirty="0">
                <a:latin typeface="High Tower Text" panose="02040502050506030303" charset="0"/>
                <a:cs typeface="High Tower Text" panose="02040502050506030303" charset="0"/>
              </a:rPr>
              <a:t> has a wide range of applications, from chatbots and virtual assistants to sentiment analysis and language translation.</a:t>
            </a:r>
            <a:endParaRPr lang="en-US" sz="2000" dirty="0">
              <a:latin typeface="High Tower Text" panose="02040502050506030303" charset="0"/>
              <a:cs typeface="High Tower Text" panose="02040502050506030303" charset="0"/>
            </a:endParaRPr>
          </a:p>
          <a:p>
            <a:r>
              <a:rPr lang="en-US" sz="2000" i="0" dirty="0">
                <a:effectLst/>
                <a:latin typeface="High Tower Text" panose="02040502050506030303" charset="0"/>
                <a:cs typeface="High Tower Text" panose="02040502050506030303" charset="0"/>
              </a:rPr>
              <a:t>In the code provided above, NLP is used in two ways:                                                                                              </a:t>
            </a:r>
            <a:endParaRPr lang="en-US" sz="2000" i="0" dirty="0">
              <a:effectLst/>
              <a:latin typeface="High Tower Text" panose="02040502050506030303" charset="0"/>
              <a:cs typeface="High Tower Text" panose="02040502050506030303" charset="0"/>
            </a:endParaRPr>
          </a:p>
          <a:p>
            <a:pPr marL="0" indent="0">
              <a:buNone/>
            </a:pPr>
            <a:r>
              <a:rPr lang="en-IN" altLang="en-US" b="1" dirty="0">
                <a:latin typeface="Algerian" panose="04020705040A02060702" pitchFamily="82" charset="0"/>
                <a:cs typeface="Algerian" panose="04020705040A02060702" pitchFamily="82" charset="0"/>
              </a:rPr>
              <a:t>                                                                     </a:t>
            </a:r>
            <a:r>
              <a:rPr lang="en-US" b="1" dirty="0">
                <a:latin typeface="Algerian" panose="04020705040A02060702" pitchFamily="82" charset="0"/>
                <a:cs typeface="Algerian" panose="04020705040A02060702" pitchFamily="82" charset="0"/>
              </a:rPr>
              <a:t>Speech Recognition</a:t>
            </a:r>
            <a:r>
              <a:rPr lang="en-IN" altLang="en-US" b="1" dirty="0">
                <a:latin typeface="Algerian" panose="04020705040A02060702" pitchFamily="82" charset="0"/>
                <a:cs typeface="Algerian" panose="04020705040A02060702" pitchFamily="82" charset="0"/>
              </a:rPr>
              <a:t> </a:t>
            </a:r>
            <a:r>
              <a:rPr lang="en-US" b="1" dirty="0">
                <a:latin typeface="Algerian" panose="04020705040A02060702" pitchFamily="82" charset="0"/>
                <a:cs typeface="Algerian" panose="04020705040A02060702" pitchFamily="82" charset="0"/>
              </a:rPr>
              <a:t>:</a:t>
            </a:r>
            <a:r>
              <a:rPr lang="en-US" dirty="0">
                <a:latin typeface="High Tower Text" panose="02040502050506030303" charset="0"/>
                <a:cs typeface="High Tower Text" panose="02040502050506030303" charset="0"/>
              </a:rPr>
              <a:t> </a:t>
            </a:r>
            <a:endParaRPr lang="en-US" dirty="0">
              <a:latin typeface="High Tower Text" panose="02040502050506030303" charset="0"/>
              <a:cs typeface="High Tower Text" panose="02040502050506030303" charset="0"/>
            </a:endParaRPr>
          </a:p>
          <a:p>
            <a:r>
              <a:rPr lang="en-US" sz="2000" dirty="0">
                <a:latin typeface="High Tower Text" panose="02040502050506030303" charset="0"/>
                <a:cs typeface="High Tower Text" panose="02040502050506030303" charset="0"/>
              </a:rPr>
              <a:t>The speech input provided by the user is converted into text using the </a:t>
            </a:r>
            <a:r>
              <a:rPr lang="en-US" sz="2000" dirty="0" err="1">
                <a:latin typeface="High Tower Text" panose="02040502050506030303" charset="0"/>
                <a:cs typeface="High Tower Text" panose="02040502050506030303" charset="0"/>
              </a:rPr>
              <a:t>speech_recognition</a:t>
            </a:r>
            <a:r>
              <a:rPr lang="en-US" sz="2000" dirty="0">
                <a:latin typeface="High Tower Text" panose="02040502050506030303" charset="0"/>
                <a:cs typeface="High Tower Text" panose="02040502050506030303" charset="0"/>
              </a:rPr>
              <a:t> library, which uses NLP algorithms to recognize and transcribe speech.</a:t>
            </a:r>
            <a:r>
              <a:rPr lang="en-US" b="0" i="0" dirty="0">
                <a:solidFill>
                  <a:srgbClr val="D1D5DB"/>
                </a:solidFill>
                <a:effectLst/>
                <a:latin typeface="High Tower Text" panose="02040502050506030303" charset="0"/>
                <a:cs typeface="High Tower Text" panose="02040502050506030303" charset="0"/>
              </a:rPr>
              <a:t>                                                                                                    </a:t>
            </a:r>
            <a:endParaRPr lang="en-US" b="0" i="0" dirty="0">
              <a:solidFill>
                <a:srgbClr val="D1D5DB"/>
              </a:solidFill>
              <a:effectLst/>
              <a:latin typeface="High Tower Text" panose="02040502050506030303" charset="0"/>
              <a:cs typeface="High Tower Text" panose="02040502050506030303" charset="0"/>
            </a:endParaRPr>
          </a:p>
          <a:p>
            <a:pPr marL="0" indent="0">
              <a:buNone/>
            </a:pPr>
            <a:r>
              <a:rPr lang="en-IN" altLang="en-US" b="1" i="0" dirty="0">
                <a:effectLst/>
                <a:latin typeface="Algerian" panose="04020705040A02060702" pitchFamily="82" charset="0"/>
                <a:cs typeface="Algerian" panose="04020705040A02060702" pitchFamily="82" charset="0"/>
              </a:rPr>
              <a:t>                                                                 </a:t>
            </a:r>
            <a:r>
              <a:rPr lang="en-US" b="1" i="0" dirty="0">
                <a:effectLst/>
                <a:latin typeface="Algerian" panose="04020705040A02060702" pitchFamily="82" charset="0"/>
                <a:cs typeface="Algerian" panose="04020705040A02060702" pitchFamily="82" charset="0"/>
              </a:rPr>
              <a:t>Language Processing</a:t>
            </a:r>
            <a:r>
              <a:rPr lang="en-IN" altLang="en-US" b="1" i="0" dirty="0">
                <a:effectLst/>
                <a:latin typeface="Algerian" panose="04020705040A02060702" pitchFamily="82" charset="0"/>
                <a:cs typeface="Algerian" panose="04020705040A02060702" pitchFamily="82" charset="0"/>
              </a:rPr>
              <a:t> </a:t>
            </a:r>
            <a:r>
              <a:rPr lang="en-US" b="1" i="0" dirty="0">
                <a:effectLst/>
                <a:latin typeface="Algerian" panose="04020705040A02060702" pitchFamily="82" charset="0"/>
                <a:cs typeface="Algerian" panose="04020705040A02060702" pitchFamily="82" charset="0"/>
              </a:rPr>
              <a:t>:</a:t>
            </a:r>
            <a:endParaRPr lang="en-US" b="1" i="0" dirty="0">
              <a:effectLst/>
              <a:latin typeface="Algerian" panose="04020705040A02060702" pitchFamily="82" charset="0"/>
              <a:cs typeface="Algerian" panose="04020705040A02060702" pitchFamily="82" charset="0"/>
            </a:endParaRPr>
          </a:p>
          <a:p>
            <a:r>
              <a:rPr lang="en-US" sz="2000" b="0" i="0" dirty="0">
                <a:effectLst/>
                <a:latin typeface="High Tower Text" panose="02040502050506030303" charset="0"/>
                <a:cs typeface="High Tower Text" panose="02040502050506030303" charset="0"/>
              </a:rPr>
              <a:t>The user's text input is processed using NLP algorithms in order to extract the intent of the user's command. This involves identifying keywords, phrases, and grammatical structures in the input that can be used to determine the appropriate response.</a:t>
            </a:r>
            <a:endParaRPr lang="en-US" sz="2000" b="0" i="0" dirty="0">
              <a:effectLst/>
              <a:latin typeface="High Tower Text" panose="02040502050506030303" charset="0"/>
              <a:cs typeface="High Tower Text" panose="02040502050506030303" charset="0"/>
            </a:endParaRPr>
          </a:p>
          <a:p>
            <a:endParaRPr lang="en-US" dirty="0">
              <a:latin typeface="High Tower Text" panose="02040502050506030303" charset="0"/>
              <a:cs typeface="High Tower Text" panose="02040502050506030303" charset="0"/>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2889216" y="5321376"/>
              <a:ext cx="360" cy="360"/>
            </p14:xfrm>
          </p:contentPart>
        </mc:Choice>
        <mc:Fallback xmlns="">
          <p:pic>
            <p:nvPicPr>
              <p:cNvPr id="6" name="Ink 5"/>
            </p:nvPicPr>
            <p:blipFill>
              <a:blip r:embed="rId2"/>
            </p:blipFill>
            <p:spPr>
              <a:xfrm>
                <a:off x="2889216" y="5321376"/>
                <a:ext cx="36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Ink 6"/>
              <p14:cNvContentPartPr/>
              <p14:nvPr/>
            </p14:nvContentPartPr>
            <p14:xfrm>
              <a:off x="3575376" y="5248656"/>
              <a:ext cx="360" cy="360"/>
            </p14:xfrm>
          </p:contentPart>
        </mc:Choice>
        <mc:Fallback xmlns="">
          <p:pic>
            <p:nvPicPr>
              <p:cNvPr id="7" name="Ink 6"/>
            </p:nvPicPr>
            <p:blipFill>
              <a:blip r:embed="rId2"/>
            </p:blipFill>
            <p:spPr>
              <a:xfrm>
                <a:off x="3575376" y="5248656"/>
                <a:ext cx="3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Ink 7"/>
              <p14:cNvContentPartPr/>
              <p14:nvPr/>
            </p14:nvContentPartPr>
            <p14:xfrm>
              <a:off x="3557016" y="5294376"/>
              <a:ext cx="360" cy="360"/>
            </p14:xfrm>
          </p:contentPart>
        </mc:Choice>
        <mc:Fallback xmlns="">
          <p:pic>
            <p:nvPicPr>
              <p:cNvPr id="8" name="Ink 7"/>
            </p:nvPicPr>
            <p:blipFill>
              <a:blip r:embed="rId2"/>
            </p:blipFill>
            <p:spPr>
              <a:xfrm>
                <a:off x="3557016" y="5294376"/>
                <a:ext cx="360" cy="360"/>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imSun" panose="02010600030101010101" pitchFamily="2" charset="-122"/>
                <a:ea typeface="SimSun" panose="02010600030101010101" pitchFamily="2" charset="-122"/>
              </a:rPr>
              <a:t>Python libraries used</a:t>
            </a:r>
            <a:r>
              <a:rPr lang="en-IN" altLang="en-US" dirty="0">
                <a:latin typeface="SimSun" panose="02010600030101010101" pitchFamily="2" charset="-122"/>
                <a:ea typeface="SimSun" panose="02010600030101010101" pitchFamily="2" charset="-122"/>
              </a:rPr>
              <a:t> :</a:t>
            </a:r>
            <a:endParaRPr lang="en-IN" altLang="en-US" dirty="0">
              <a:latin typeface="SimSun" panose="02010600030101010101" pitchFamily="2" charset="-122"/>
              <a:ea typeface="SimSun" panose="02010600030101010101" pitchFamily="2" charset="-122"/>
            </a:endParaRPr>
          </a:p>
        </p:txBody>
      </p:sp>
      <p:sp>
        <p:nvSpPr>
          <p:cNvPr id="4" name="Content Placeholder 3"/>
          <p:cNvSpPr/>
          <p:nvPr>
            <p:ph idx="1"/>
          </p:nvPr>
        </p:nvSpPr>
        <p:spPr>
          <a:xfrm>
            <a:off x="609600" y="1174750"/>
            <a:ext cx="11582400" cy="5683250"/>
          </a:xfrm>
        </p:spPr>
        <p:txBody>
          <a:bodyPr/>
          <a:p>
            <a:r>
              <a:rPr lang="en-US">
                <a:latin typeface="Agency FB" panose="020B0503020202020204" charset="0"/>
                <a:cs typeface="Agency FB" panose="020B0503020202020204" charset="0"/>
              </a:rPr>
              <a:t>speech_recognition</a:t>
            </a:r>
            <a:r>
              <a:rPr lang="en-US"/>
              <a:t>: </a:t>
            </a:r>
            <a:r>
              <a:rPr lang="en-US">
                <a:latin typeface="+mj-ea"/>
                <a:ea typeface="+mj-ea"/>
              </a:rPr>
              <a:t>This library acts like a transcriber, listening</a:t>
            </a:r>
            <a:r>
              <a:rPr lang="en-IN" altLang="en-US">
                <a:latin typeface="+mj-ea"/>
                <a:ea typeface="+mj-ea"/>
              </a:rPr>
              <a:t> </a:t>
            </a:r>
            <a:r>
              <a:rPr lang="en-US">
                <a:latin typeface="+mj-ea"/>
                <a:ea typeface="+mj-ea"/>
              </a:rPr>
              <a:t>to your voice through your microphone and converting it into text that your program can</a:t>
            </a:r>
            <a:r>
              <a:rPr lang="en-IN" altLang="en-US">
                <a:latin typeface="+mj-ea"/>
                <a:ea typeface="+mj-ea"/>
              </a:rPr>
              <a:t> </a:t>
            </a:r>
            <a:r>
              <a:rPr lang="en-US">
                <a:latin typeface="+mj-ea"/>
                <a:ea typeface="+mj-ea"/>
              </a:rPr>
              <a:t> understand.</a:t>
            </a:r>
            <a:endParaRPr lang="en-US">
              <a:latin typeface="+mj-ea"/>
              <a:ea typeface="+mj-ea"/>
            </a:endParaRPr>
          </a:p>
          <a:p>
            <a:r>
              <a:rPr lang="en-US">
                <a:latin typeface="Agency FB" panose="020B0503020202020204" charset="0"/>
                <a:ea typeface="+mj-ea"/>
                <a:cs typeface="Agency FB" panose="020B0503020202020204" charset="0"/>
              </a:rPr>
              <a:t>pyttsx3</a:t>
            </a:r>
            <a:r>
              <a:rPr lang="en-US">
                <a:latin typeface="+mj-ea"/>
                <a:ea typeface="+mj-ea"/>
              </a:rPr>
              <a:t>:This</a:t>
            </a:r>
            <a:r>
              <a:rPr lang="en-IN" altLang="en-US">
                <a:latin typeface="+mj-ea"/>
                <a:ea typeface="+mj-ea"/>
              </a:rPr>
              <a:t> </a:t>
            </a:r>
            <a:r>
              <a:rPr lang="en-US">
                <a:latin typeface="+mj-ea"/>
                <a:ea typeface="+mj-ea"/>
              </a:rPr>
              <a:t>library transforms text into spoken audio.It's like having your program speak its</a:t>
            </a:r>
            <a:r>
              <a:rPr lang="en-IN" altLang="en-US">
                <a:latin typeface="+mj-ea"/>
                <a:ea typeface="+mj-ea"/>
              </a:rPr>
              <a:t> </a:t>
            </a:r>
            <a:r>
              <a:rPr lang="en-US">
                <a:latin typeface="+mj-ea"/>
                <a:ea typeface="+mj-ea"/>
              </a:rPr>
              <a:t>responses to you,similar to a text-to-speech tool.</a:t>
            </a:r>
            <a:endParaRPr lang="en-US">
              <a:latin typeface="+mj-ea"/>
              <a:ea typeface="+mj-ea"/>
            </a:endParaRPr>
          </a:p>
          <a:p>
            <a:r>
              <a:rPr lang="en-US">
                <a:latin typeface="Agency FB" panose="020B0503020202020204" charset="0"/>
                <a:ea typeface="+mj-ea"/>
                <a:cs typeface="Agency FB" panose="020B0503020202020204" charset="0"/>
              </a:rPr>
              <a:t>datetime</a:t>
            </a:r>
            <a:r>
              <a:rPr lang="en-US">
                <a:latin typeface="+mj-ea"/>
                <a:ea typeface="+mj-ea"/>
              </a:rPr>
              <a:t>:This</a:t>
            </a:r>
            <a:r>
              <a:rPr lang="en-IN" altLang="en-US">
                <a:latin typeface="+mj-ea"/>
                <a:ea typeface="+mj-ea"/>
              </a:rPr>
              <a:t> </a:t>
            </a:r>
            <a:r>
              <a:rPr lang="en-US">
                <a:latin typeface="+mj-ea"/>
                <a:ea typeface="+mj-ea"/>
              </a:rPr>
              <a:t>library provides</a:t>
            </a:r>
            <a:r>
              <a:rPr lang="en-IN" altLang="en-US">
                <a:latin typeface="+mj-ea"/>
                <a:ea typeface="+mj-ea"/>
              </a:rPr>
              <a:t> </a:t>
            </a:r>
            <a:r>
              <a:rPr lang="en-US">
                <a:latin typeface="+mj-ea"/>
                <a:ea typeface="+mj-ea"/>
              </a:rPr>
              <a:t>functions for working with dates,times,</a:t>
            </a:r>
            <a:r>
              <a:rPr lang="en-IN" altLang="en-US">
                <a:latin typeface="+mj-ea"/>
                <a:ea typeface="+mj-ea"/>
              </a:rPr>
              <a:t>&amp;</a:t>
            </a:r>
            <a:r>
              <a:rPr lang="en-US">
                <a:latin typeface="+mj-ea"/>
                <a:ea typeface="+mj-ea"/>
              </a:rPr>
              <a:t>time-related</a:t>
            </a:r>
            <a:r>
              <a:rPr lang="en-IN" altLang="en-US">
                <a:latin typeface="+mj-ea"/>
                <a:ea typeface="+mj-ea"/>
              </a:rPr>
              <a:t> </a:t>
            </a:r>
            <a:r>
              <a:rPr lang="en-US">
                <a:latin typeface="+mj-ea"/>
                <a:ea typeface="+mj-ea"/>
              </a:rPr>
              <a:t>calculations</a:t>
            </a:r>
            <a:r>
              <a:rPr lang="en-IN" altLang="en-US">
                <a:latin typeface="+mj-ea"/>
                <a:ea typeface="+mj-ea"/>
              </a:rPr>
              <a:t>,</a:t>
            </a:r>
            <a:r>
              <a:rPr lang="en-US">
                <a:latin typeface="+mj-ea"/>
                <a:ea typeface="+mj-ea"/>
              </a:rPr>
              <a:t>allows your program to</a:t>
            </a:r>
            <a:r>
              <a:rPr lang="en-IN" altLang="en-US">
                <a:latin typeface="+mj-ea"/>
                <a:ea typeface="+mj-ea"/>
              </a:rPr>
              <a:t> keep track of </a:t>
            </a:r>
            <a:r>
              <a:rPr lang="en-US">
                <a:latin typeface="+mj-ea"/>
                <a:ea typeface="+mj-ea"/>
                <a:sym typeface="+mn-ea"/>
              </a:rPr>
              <a:t>the current time</a:t>
            </a:r>
            <a:r>
              <a:rPr lang="en-IN" altLang="en-US">
                <a:latin typeface="+mj-ea"/>
                <a:ea typeface="+mj-ea"/>
                <a:sym typeface="+mn-ea"/>
              </a:rPr>
              <a:t> </a:t>
            </a:r>
            <a:r>
              <a:rPr lang="en-US">
                <a:latin typeface="+mj-ea"/>
                <a:ea typeface="+mj-ea"/>
                <a:sym typeface="+mn-ea"/>
              </a:rPr>
              <a:t>manipulate dates,and</a:t>
            </a:r>
            <a:r>
              <a:rPr lang="en-IN" altLang="en-US">
                <a:latin typeface="+mj-ea"/>
                <a:ea typeface="+mj-ea"/>
                <a:sym typeface="+mn-ea"/>
              </a:rPr>
              <a:t> </a:t>
            </a:r>
            <a:r>
              <a:rPr lang="en-US">
                <a:latin typeface="+mj-ea"/>
                <a:ea typeface="+mj-ea"/>
                <a:sym typeface="+mn-ea"/>
              </a:rPr>
              <a:t>format</a:t>
            </a:r>
            <a:r>
              <a:rPr lang="en-IN" altLang="en-US">
                <a:latin typeface="+mj-ea"/>
                <a:ea typeface="+mj-ea"/>
                <a:sym typeface="+mn-ea"/>
              </a:rPr>
              <a:t> </a:t>
            </a:r>
            <a:r>
              <a:rPr lang="en-US">
                <a:latin typeface="+mj-ea"/>
                <a:ea typeface="+mj-ea"/>
                <a:sym typeface="+mn-ea"/>
              </a:rPr>
              <a:t>them how</a:t>
            </a:r>
            <a:r>
              <a:rPr lang="en-IN" altLang="en-US">
                <a:latin typeface="+mj-ea"/>
                <a:ea typeface="+mj-ea"/>
                <a:sym typeface="+mn-ea"/>
              </a:rPr>
              <a:t> </a:t>
            </a:r>
            <a:r>
              <a:rPr lang="en-US">
                <a:latin typeface="+mj-ea"/>
                <a:ea typeface="+mj-ea"/>
                <a:sym typeface="+mn-ea"/>
              </a:rPr>
              <a:t>you need.</a:t>
            </a:r>
            <a:endParaRPr lang="en-US">
              <a:latin typeface="+mj-ea"/>
              <a:ea typeface="+mj-ea"/>
            </a:endParaRPr>
          </a:p>
          <a:p>
            <a:pPr marL="0" indent="0">
              <a:buNone/>
            </a:pPr>
            <a:endParaRPr lang="en-IN" altLang="en-US">
              <a:latin typeface="+mj-ea"/>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1582400" cy="6128385"/>
          </a:xfrm>
        </p:spPr>
        <p:txBody>
          <a:bodyPr/>
          <a:p>
            <a:r>
              <a:rPr lang="en-US">
                <a:latin typeface="Agency FB" panose="020B0503020202020204" charset="0"/>
                <a:ea typeface="+mj-ea"/>
                <a:cs typeface="Agency FB" panose="020B0503020202020204" charset="0"/>
                <a:sym typeface="+mn-ea"/>
              </a:rPr>
              <a:t>pywhatkit</a:t>
            </a:r>
            <a:r>
              <a:rPr lang="en-US">
                <a:latin typeface="+mj-ea"/>
                <a:ea typeface="+mj-ea"/>
                <a:sym typeface="+mn-ea"/>
              </a:rPr>
              <a:t>: This library offers various functionalities, but in your code, it's likely used to play videos on Youtube directly from your program. It might have other features depending on the version you're using.</a:t>
            </a:r>
            <a:endParaRPr lang="en-US">
              <a:latin typeface="+mj-ea"/>
              <a:ea typeface="+mj-ea"/>
            </a:endParaRPr>
          </a:p>
          <a:p>
            <a:r>
              <a:rPr lang="en-US">
                <a:latin typeface="Agency FB" panose="020B0503020202020204" charset="0"/>
                <a:ea typeface="+mj-ea"/>
                <a:cs typeface="Agency FB" panose="020B0503020202020204" charset="0"/>
                <a:sym typeface="+mn-ea"/>
              </a:rPr>
              <a:t>wikipedia</a:t>
            </a:r>
            <a:r>
              <a:rPr lang="en-US">
                <a:latin typeface="+mj-ea"/>
                <a:ea typeface="+mj-ea"/>
                <a:sym typeface="+mn-ea"/>
              </a:rPr>
              <a:t>: This library acts as a bridge to access information from the vast Wikipedia online encyclopedia. You can use it to search for topics and retrieve summaries or specific details.</a:t>
            </a:r>
            <a:endParaRPr lang="en-US">
              <a:latin typeface="+mj-ea"/>
              <a:ea typeface="+mj-ea"/>
            </a:endParaRPr>
          </a:p>
          <a:p>
            <a:r>
              <a:rPr lang="en-US">
                <a:latin typeface="Agency FB" panose="020B0503020202020204" charset="0"/>
                <a:ea typeface="+mj-ea"/>
                <a:cs typeface="Agency FB" panose="020B0503020202020204" charset="0"/>
                <a:sym typeface="+mn-ea"/>
              </a:rPr>
              <a:t>pyjokes</a:t>
            </a:r>
            <a:r>
              <a:rPr lang="en-US">
                <a:latin typeface="+mj-ea"/>
                <a:ea typeface="+mj-ea"/>
                <a:sym typeface="+mn-ea"/>
              </a:rPr>
              <a:t>: This library is a fun one! It provides a collection of jokes that your program can access and tell you. It's a great way to add a touch of humor to your virtual assistant.</a:t>
            </a:r>
            <a:endParaRPr lang="en-US">
              <a:latin typeface="+mj-ea"/>
              <a:ea typeface="+mj-ea"/>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800" y="0"/>
            <a:ext cx="11633200" cy="6127750"/>
          </a:xfrm>
        </p:spPr>
        <p:txBody>
          <a:bodyPr/>
          <a:p>
            <a:r>
              <a:rPr lang="en-US">
                <a:latin typeface="Agency FB" panose="020B0503020202020204" charset="0"/>
                <a:ea typeface="SimSun" panose="02010600030101010101" pitchFamily="2" charset="-122"/>
                <a:cs typeface="Agency FB" panose="020B0503020202020204" charset="0"/>
                <a:sym typeface="+mn-ea"/>
              </a:rPr>
              <a:t>webbrowser</a:t>
            </a:r>
            <a:r>
              <a:rPr lang="en-US">
                <a:latin typeface="SimSun" panose="02010600030101010101" pitchFamily="2" charset="-122"/>
                <a:ea typeface="SimSun" panose="02010600030101010101" pitchFamily="2" charset="-122"/>
                <a:sym typeface="+mn-ea"/>
              </a:rPr>
              <a:t>: This built-in library simplifies opening webpages in your default web browser.With this library, your program can launch specific websites or perform web searches directly.</a:t>
            </a:r>
            <a:endParaRPr lang="en-US">
              <a:latin typeface="SimSun" panose="02010600030101010101" pitchFamily="2" charset="-122"/>
              <a:ea typeface="SimSun" panose="02010600030101010101" pitchFamily="2" charset="-122"/>
            </a:endParaRPr>
          </a:p>
          <a:p>
            <a:r>
              <a:rPr lang="en-US">
                <a:latin typeface="Agency FB" panose="020B0503020202020204" charset="0"/>
                <a:ea typeface="SimSun" panose="02010600030101010101" pitchFamily="2" charset="-122"/>
                <a:cs typeface="Agency FB" panose="020B0503020202020204" charset="0"/>
                <a:sym typeface="+mn-ea"/>
              </a:rPr>
              <a:t>smtplib</a:t>
            </a:r>
            <a:r>
              <a:rPr lang="en-US">
                <a:latin typeface="SimSun" panose="02010600030101010101" pitchFamily="2" charset="-122"/>
                <a:ea typeface="SimSun" panose="02010600030101010101" pitchFamily="2" charset="-122"/>
                <a:sym typeface="+mn-ea"/>
              </a:rPr>
              <a:t>: This library allows your program to send emails. It provides functionalities for connecting to email servers and sending messages with content and attachments</a:t>
            </a:r>
            <a:r>
              <a:rPr lang="en-US">
                <a:latin typeface="+mj-ea"/>
                <a:ea typeface="+mj-ea"/>
                <a:sym typeface="+mn-ea"/>
              </a:rPr>
              <a:t>.</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8918</Words>
  <Application>WPS Presentation</Application>
  <PresentationFormat>Widescreen</PresentationFormat>
  <Paragraphs>175</Paragraphs>
  <Slides>16</Slides>
  <Notes>0</Notes>
  <HiddenSlides>0</HiddenSlides>
  <MMClips>0</MMClips>
  <ScaleCrop>false</ScaleCrop>
  <HeadingPairs>
    <vt:vector size="6" baseType="variant">
      <vt:variant>
        <vt:lpstr>已用的字体</vt:lpstr>
      </vt:variant>
      <vt:variant>
        <vt:i4>96</vt:i4>
      </vt:variant>
      <vt:variant>
        <vt:lpstr>主题</vt:lpstr>
      </vt:variant>
      <vt:variant>
        <vt:i4>1</vt:i4>
      </vt:variant>
      <vt:variant>
        <vt:lpstr>幻灯片标题</vt:lpstr>
      </vt:variant>
      <vt:variant>
        <vt:i4>16</vt:i4>
      </vt:variant>
    </vt:vector>
  </HeadingPairs>
  <TitlesOfParts>
    <vt:vector size="113" baseType="lpstr">
      <vt:lpstr>Arial</vt:lpstr>
      <vt:lpstr>SimSun</vt:lpstr>
      <vt:lpstr>Wingdings</vt:lpstr>
      <vt:lpstr>Perpetua Titling MT</vt:lpstr>
      <vt:lpstr>Times New Roman</vt:lpstr>
      <vt:lpstr>Andalus</vt:lpstr>
      <vt:lpstr>Engravers MT</vt:lpstr>
      <vt:lpstr>Algerian</vt:lpstr>
      <vt:lpstr>Agency FB</vt:lpstr>
      <vt:lpstr>Söhne</vt:lpstr>
      <vt:lpstr>Segoe Print</vt:lpstr>
      <vt:lpstr>Consolas</vt:lpstr>
      <vt:lpstr>Google Sans</vt:lpstr>
      <vt:lpstr>Microsoft YaHei</vt:lpstr>
      <vt:lpstr>Arial Unicode MS</vt:lpstr>
      <vt:lpstr>Calibri</vt:lpstr>
      <vt:lpstr>MS Gothic</vt:lpstr>
      <vt:lpstr>MS PGothic</vt:lpstr>
      <vt:lpstr>Cascadia Mono Light</vt:lpstr>
      <vt:lpstr>Cascadia Mono SemiBold</vt:lpstr>
      <vt:lpstr>Courier New</vt:lpstr>
      <vt:lpstr>Arabic Typesetting</vt:lpstr>
      <vt:lpstr>Bahnschrift SemiLight SemiConde</vt:lpstr>
      <vt:lpstr>Bahnschrift</vt:lpstr>
      <vt:lpstr>Baskerville Old Face</vt:lpstr>
      <vt:lpstr>Calibri Light</vt:lpstr>
      <vt:lpstr>Brush Script MT</vt:lpstr>
      <vt:lpstr>Cascadia Code</vt:lpstr>
      <vt:lpstr>Cascadia Code SemiLight</vt:lpstr>
      <vt:lpstr>Cascadia Code SemiBold</vt:lpstr>
      <vt:lpstr>Cascadia Code Light</vt:lpstr>
      <vt:lpstr>Cascadia Code ExtraLight</vt:lpstr>
      <vt:lpstr>Century Gothic</vt:lpstr>
      <vt:lpstr>Century</vt:lpstr>
      <vt:lpstr>MingLiU-ExtB</vt:lpstr>
      <vt:lpstr>Viner Hand ITC</vt:lpstr>
      <vt:lpstr>Verdana</vt:lpstr>
      <vt:lpstr>Urdu Typesetting</vt:lpstr>
      <vt:lpstr>Castellar</vt:lpstr>
      <vt:lpstr>Cascadia Mono SemiLight</vt:lpstr>
      <vt:lpstr>Cascadia Mono</vt:lpstr>
      <vt:lpstr>Candara</vt:lpstr>
      <vt:lpstr>Aldhabi</vt:lpstr>
      <vt:lpstr>Arial Narrow</vt:lpstr>
      <vt:lpstr>Bahnschrift Light</vt:lpstr>
      <vt:lpstr>Blackadder ITC</vt:lpstr>
      <vt:lpstr>Bodoni MT</vt:lpstr>
      <vt:lpstr>Bodoni MT Black</vt:lpstr>
      <vt:lpstr>Book Antiqua</vt:lpstr>
      <vt:lpstr>Dubai</vt:lpstr>
      <vt:lpstr>Dubai Light</vt:lpstr>
      <vt:lpstr>Dubai Medium</vt:lpstr>
      <vt:lpstr>Edwardian Script ITC</vt:lpstr>
      <vt:lpstr>Elephant</vt:lpstr>
      <vt:lpstr>High Tower Text</vt:lpstr>
      <vt:lpstr>Copperplate Gothic Light</vt:lpstr>
      <vt:lpstr>Corbel</vt:lpstr>
      <vt:lpstr>Corbel Light</vt:lpstr>
      <vt:lpstr>Curlz MT</vt:lpstr>
      <vt:lpstr>Ebrima</vt:lpstr>
      <vt:lpstr>Felix Titling</vt:lpstr>
      <vt:lpstr>Footlight MT Light</vt:lpstr>
      <vt:lpstr>Franklin Gothic Demi</vt:lpstr>
      <vt:lpstr>Gill Sans Ultra Bold</vt:lpstr>
      <vt:lpstr>Gill Sans Ultra Bold Condensed</vt:lpstr>
      <vt:lpstr>Gloucester MT Extra Condensed</vt:lpstr>
      <vt:lpstr>Goudy Stout</vt:lpstr>
      <vt:lpstr>Haettenschweiler</vt:lpstr>
      <vt:lpstr>HoloLens MDL2 Assets</vt:lpstr>
      <vt:lpstr>Lucida Console</vt:lpstr>
      <vt:lpstr>Lucida Calligraphy</vt:lpstr>
      <vt:lpstr>Lucida Fax</vt:lpstr>
      <vt:lpstr>Maiandra GD</vt:lpstr>
      <vt:lpstr>Magneto</vt:lpstr>
      <vt:lpstr>Bodoni MT Poster Compressed</vt:lpstr>
      <vt:lpstr>Broadway</vt:lpstr>
      <vt:lpstr>Britannic Bold</vt:lpstr>
      <vt:lpstr>Californian FB</vt:lpstr>
      <vt:lpstr>Centaur</vt:lpstr>
      <vt:lpstr>Comic Sans MS</vt:lpstr>
      <vt:lpstr>Colonna MT</vt:lpstr>
      <vt:lpstr>Chiller</vt:lpstr>
      <vt:lpstr>Franklin Gothic Demi Cond</vt:lpstr>
      <vt:lpstr>Franklin Gothic Heavy</vt:lpstr>
      <vt:lpstr>Franklin Gothic Medium</vt:lpstr>
      <vt:lpstr>Franklin Gothic Medium Cond</vt:lpstr>
      <vt:lpstr>Gabriola</vt:lpstr>
      <vt:lpstr>Gadugi</vt:lpstr>
      <vt:lpstr>FZYaoTi</vt:lpstr>
      <vt:lpstr>Goudy Old Style</vt:lpstr>
      <vt:lpstr>Imprint MT Shadow</vt:lpstr>
      <vt:lpstr>Niagara Solid</vt:lpstr>
      <vt:lpstr>Niagara Engraved</vt:lpstr>
      <vt:lpstr>MS Reference Sans Serif</vt:lpstr>
      <vt:lpstr>MingLiU_HKSCS-ExtB</vt:lpstr>
      <vt:lpstr>Impact</vt:lpstr>
      <vt:lpstr>Gear Drives</vt:lpstr>
      <vt:lpstr>Personal assistant</vt:lpstr>
      <vt:lpstr>Personal Assistant</vt:lpstr>
      <vt:lpstr>ABSTRACT </vt:lpstr>
      <vt:lpstr>Introduction</vt:lpstr>
      <vt:lpstr>    PROBLEM STATEMENT      </vt:lpstr>
      <vt:lpstr>Conclusion</vt:lpstr>
      <vt:lpstr>Python libraries used.</vt:lpstr>
      <vt:lpstr>PowerPoint 演示文稿</vt:lpstr>
      <vt:lpstr>PowerPoint 演示文稿</vt:lpstr>
      <vt:lpstr>PowerPoint 演示文稿</vt:lpstr>
      <vt:lpstr>PowerPoint 演示文稿</vt:lpstr>
      <vt:lpstr>PowerPoint 演示文稿</vt:lpstr>
      <vt:lpstr>PowerPoint 演示文稿</vt:lpstr>
      <vt:lpstr>Reference.</vt:lpstr>
      <vt:lpstr>conclusion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Grid Stability Simulated Data</dc:title>
  <dc:creator>Vaibhavi Neeripelly</dc:creator>
  <cp:lastModifiedBy>shaht</cp:lastModifiedBy>
  <cp:revision>8</cp:revision>
  <dcterms:created xsi:type="dcterms:W3CDTF">2022-05-10T03:19:00Z</dcterms:created>
  <dcterms:modified xsi:type="dcterms:W3CDTF">2024-04-28T12:22:51Z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89BDBE60D3334BB9AD0F40C343B30193_12</vt:lpwstr>
  </property>
  <property fmtid="{D5CDD505-2E9C-101B-9397-08002B2CF9AE}" pid="3" name="KSOProductBuildVer">
    <vt:lpwstr>1033-12.2.0.16731</vt:lpwstr>
  </property>
</Properties>
</file>