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5" r:id="rId1"/>
  </p:sldMasterIdLst>
  <p:sldIdLst>
    <p:sldId id="268" r:id="rId2"/>
    <p:sldId id="256" r:id="rId3"/>
    <p:sldId id="257" r:id="rId4"/>
    <p:sldId id="258" r:id="rId5"/>
    <p:sldId id="259" r:id="rId6"/>
    <p:sldId id="260" r:id="rId7"/>
    <p:sldId id="261" r:id="rId8"/>
    <p:sldId id="262" r:id="rId9"/>
    <p:sldId id="263" r:id="rId10"/>
    <p:sldId id="265" r:id="rId11"/>
    <p:sldId id="266" r:id="rId12"/>
    <p:sldId id="264"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2C50BF-07B2-422E-9467-334FC23662FA}" type="doc">
      <dgm:prSet loTypeId="urn:microsoft.com/office/officeart/2005/8/layout/hierarchy6" loCatId="hierarchy" qsTypeId="urn:microsoft.com/office/officeart/2005/8/quickstyle/3d1" qsCatId="3D" csTypeId="urn:microsoft.com/office/officeart/2005/8/colors/accent1_2" csCatId="accent1" phldr="1"/>
      <dgm:spPr/>
      <dgm:t>
        <a:bodyPr/>
        <a:lstStyle/>
        <a:p>
          <a:endParaRPr lang="en-US"/>
        </a:p>
      </dgm:t>
    </dgm:pt>
    <dgm:pt modelId="{35E2D2EA-600C-43F3-B811-DF94B2821C53}">
      <dgm:prSet phldrT="[Text]" custT="1"/>
      <dgm:spPr/>
      <dgm:t>
        <a:bodyPr/>
        <a:lstStyle/>
        <a:p>
          <a:r>
            <a:rPr lang="en-US" sz="1600" dirty="0">
              <a:latin typeface="Bell MT" panose="02020503060305020303" pitchFamily="18" charset="0"/>
            </a:rPr>
            <a:t>Factors Influencing Industrial Location</a:t>
          </a:r>
        </a:p>
      </dgm:t>
    </dgm:pt>
    <dgm:pt modelId="{0B125379-233C-44B5-B542-6E677D9655DC}" type="parTrans" cxnId="{FB9345A8-8B50-47FD-BD59-17DA19D6EF8A}">
      <dgm:prSet/>
      <dgm:spPr/>
      <dgm:t>
        <a:bodyPr/>
        <a:lstStyle/>
        <a:p>
          <a:endParaRPr lang="en-US"/>
        </a:p>
      </dgm:t>
    </dgm:pt>
    <dgm:pt modelId="{EB6C44BD-9CA1-44E3-8E54-92E7078DDAD0}" type="sibTrans" cxnId="{FB9345A8-8B50-47FD-BD59-17DA19D6EF8A}">
      <dgm:prSet/>
      <dgm:spPr/>
      <dgm:t>
        <a:bodyPr/>
        <a:lstStyle/>
        <a:p>
          <a:endParaRPr lang="en-US"/>
        </a:p>
      </dgm:t>
    </dgm:pt>
    <dgm:pt modelId="{E64A7D7C-4FD7-4B23-827A-64F494400309}">
      <dgm:prSet phldrT="[Text]" custT="1"/>
      <dgm:spPr/>
      <dgm:t>
        <a:bodyPr/>
        <a:lstStyle/>
        <a:p>
          <a:r>
            <a:rPr lang="en-US" sz="1600" dirty="0">
              <a:latin typeface="Bell MT" panose="02020503060305020303" pitchFamily="18" charset="0"/>
            </a:rPr>
            <a:t>Regional Factors or Primary Causes </a:t>
          </a:r>
        </a:p>
      </dgm:t>
    </dgm:pt>
    <dgm:pt modelId="{A45F7CEC-F6A1-462C-9A89-59B9EE040EC6}" type="parTrans" cxnId="{853370DC-3447-46E9-A5D1-DF9738153061}">
      <dgm:prSet/>
      <dgm:spPr/>
      <dgm:t>
        <a:bodyPr/>
        <a:lstStyle/>
        <a:p>
          <a:endParaRPr lang="en-US" sz="1800">
            <a:latin typeface="Bell MT" panose="02020503060305020303" pitchFamily="18" charset="0"/>
          </a:endParaRPr>
        </a:p>
      </dgm:t>
    </dgm:pt>
    <dgm:pt modelId="{7A9CC6A7-E5D7-4AA7-872D-AA3A03BA14A9}" type="sibTrans" cxnId="{853370DC-3447-46E9-A5D1-DF9738153061}">
      <dgm:prSet/>
      <dgm:spPr/>
      <dgm:t>
        <a:bodyPr/>
        <a:lstStyle/>
        <a:p>
          <a:endParaRPr lang="en-US"/>
        </a:p>
      </dgm:t>
    </dgm:pt>
    <dgm:pt modelId="{381C3A47-A394-4F8D-971A-C29FB3F5C45A}">
      <dgm:prSet phldrT="[Text]" custT="1"/>
      <dgm:spPr/>
      <dgm:t>
        <a:bodyPr/>
        <a:lstStyle/>
        <a:p>
          <a:r>
            <a:rPr lang="en-US" sz="1600" dirty="0">
              <a:latin typeface="Bell MT" panose="02020503060305020303" pitchFamily="18" charset="0"/>
            </a:rPr>
            <a:t>Transport Cost </a:t>
          </a:r>
        </a:p>
        <a:p>
          <a:r>
            <a:rPr lang="en-US" sz="1600" dirty="0">
              <a:latin typeface="Bell MT" panose="02020503060305020303" pitchFamily="18" charset="0"/>
            </a:rPr>
            <a:t>Labor Cost</a:t>
          </a:r>
        </a:p>
      </dgm:t>
    </dgm:pt>
    <dgm:pt modelId="{B5AD8EA5-BFDA-4A9D-A538-7A905CC43A41}" type="parTrans" cxnId="{E6E0BCAD-1DD6-4300-BA5F-81B9FFAB71DC}">
      <dgm:prSet/>
      <dgm:spPr/>
      <dgm:t>
        <a:bodyPr/>
        <a:lstStyle/>
        <a:p>
          <a:endParaRPr lang="en-US" sz="1800">
            <a:latin typeface="Bell MT" panose="02020503060305020303" pitchFamily="18" charset="0"/>
          </a:endParaRPr>
        </a:p>
      </dgm:t>
    </dgm:pt>
    <dgm:pt modelId="{316E3265-5C3D-4F56-BF68-635341C7F6E3}" type="sibTrans" cxnId="{E6E0BCAD-1DD6-4300-BA5F-81B9FFAB71DC}">
      <dgm:prSet/>
      <dgm:spPr/>
      <dgm:t>
        <a:bodyPr/>
        <a:lstStyle/>
        <a:p>
          <a:endParaRPr lang="en-US"/>
        </a:p>
      </dgm:t>
    </dgm:pt>
    <dgm:pt modelId="{7DFE1E43-7913-40DF-BCBB-589EB7892044}">
      <dgm:prSet phldrT="[Text]" custT="1"/>
      <dgm:spPr/>
      <dgm:t>
        <a:bodyPr/>
        <a:lstStyle/>
        <a:p>
          <a:r>
            <a:rPr lang="en-US" sz="1600" dirty="0">
              <a:latin typeface="Bell MT" panose="02020503060305020303" pitchFamily="18" charset="0"/>
            </a:rPr>
            <a:t>Intra Regional Factors or Secondary Causes </a:t>
          </a:r>
        </a:p>
      </dgm:t>
    </dgm:pt>
    <dgm:pt modelId="{C330997B-69C6-459F-ABE3-D45F73451746}" type="parTrans" cxnId="{AE9FE12D-FBFE-4804-97F7-07988F37A9D4}">
      <dgm:prSet/>
      <dgm:spPr/>
      <dgm:t>
        <a:bodyPr/>
        <a:lstStyle/>
        <a:p>
          <a:endParaRPr lang="en-US" sz="1800">
            <a:latin typeface="Bell MT" panose="02020503060305020303" pitchFamily="18" charset="0"/>
          </a:endParaRPr>
        </a:p>
      </dgm:t>
    </dgm:pt>
    <dgm:pt modelId="{65922021-0CFA-4841-A4C2-E57D275C24CE}" type="sibTrans" cxnId="{AE9FE12D-FBFE-4804-97F7-07988F37A9D4}">
      <dgm:prSet/>
      <dgm:spPr/>
      <dgm:t>
        <a:bodyPr/>
        <a:lstStyle/>
        <a:p>
          <a:endParaRPr lang="en-US"/>
        </a:p>
      </dgm:t>
    </dgm:pt>
    <dgm:pt modelId="{880E01FE-8222-4E15-9C3C-196E4BFB716C}">
      <dgm:prSet phldrT="[Text]" custT="1"/>
      <dgm:spPr/>
      <dgm:t>
        <a:bodyPr/>
        <a:lstStyle/>
        <a:p>
          <a:r>
            <a:rPr lang="en-US" sz="1600" dirty="0">
              <a:latin typeface="Bell MT" panose="02020503060305020303" pitchFamily="18" charset="0"/>
            </a:rPr>
            <a:t>Agglomerative</a:t>
          </a:r>
        </a:p>
        <a:p>
          <a:r>
            <a:rPr lang="en-US" sz="1600" dirty="0" err="1">
              <a:latin typeface="Bell MT" panose="02020503060305020303" pitchFamily="18" charset="0"/>
            </a:rPr>
            <a:t>Deglomerative</a:t>
          </a:r>
          <a:endParaRPr lang="en-US" sz="1600" dirty="0">
            <a:latin typeface="Bell MT" panose="02020503060305020303" pitchFamily="18" charset="0"/>
          </a:endParaRPr>
        </a:p>
      </dgm:t>
    </dgm:pt>
    <dgm:pt modelId="{09EA90C5-2209-48E4-AA29-513F4F0713F8}" type="parTrans" cxnId="{CE5A1561-0604-46F1-86B6-52642CEC3A33}">
      <dgm:prSet/>
      <dgm:spPr/>
      <dgm:t>
        <a:bodyPr/>
        <a:lstStyle/>
        <a:p>
          <a:endParaRPr lang="en-US" sz="1800">
            <a:latin typeface="Bell MT" panose="02020503060305020303" pitchFamily="18" charset="0"/>
          </a:endParaRPr>
        </a:p>
      </dgm:t>
    </dgm:pt>
    <dgm:pt modelId="{6C7FD681-9757-457B-A2FB-C0ADF2378ED4}" type="sibTrans" cxnId="{CE5A1561-0604-46F1-86B6-52642CEC3A33}">
      <dgm:prSet/>
      <dgm:spPr/>
      <dgm:t>
        <a:bodyPr/>
        <a:lstStyle/>
        <a:p>
          <a:endParaRPr lang="en-US"/>
        </a:p>
      </dgm:t>
    </dgm:pt>
    <dgm:pt modelId="{91042BB9-312B-4128-BC86-10B96EB84B74}" type="pres">
      <dgm:prSet presAssocID="{572C50BF-07B2-422E-9467-334FC23662FA}" presName="mainComposite" presStyleCnt="0">
        <dgm:presLayoutVars>
          <dgm:chPref val="1"/>
          <dgm:dir/>
          <dgm:animOne val="branch"/>
          <dgm:animLvl val="lvl"/>
          <dgm:resizeHandles val="exact"/>
        </dgm:presLayoutVars>
      </dgm:prSet>
      <dgm:spPr/>
      <dgm:t>
        <a:bodyPr/>
        <a:lstStyle/>
        <a:p>
          <a:endParaRPr lang="en-US"/>
        </a:p>
      </dgm:t>
    </dgm:pt>
    <dgm:pt modelId="{398A4AF0-41B7-4A84-BDCB-9A288D226A97}" type="pres">
      <dgm:prSet presAssocID="{572C50BF-07B2-422E-9467-334FC23662FA}" presName="hierFlow" presStyleCnt="0"/>
      <dgm:spPr/>
    </dgm:pt>
    <dgm:pt modelId="{787340B6-EF81-4FC8-92EF-56015046D5D7}" type="pres">
      <dgm:prSet presAssocID="{572C50BF-07B2-422E-9467-334FC23662FA}" presName="hierChild1" presStyleCnt="0">
        <dgm:presLayoutVars>
          <dgm:chPref val="1"/>
          <dgm:animOne val="branch"/>
          <dgm:animLvl val="lvl"/>
        </dgm:presLayoutVars>
      </dgm:prSet>
      <dgm:spPr/>
    </dgm:pt>
    <dgm:pt modelId="{BFB49390-54C6-45CF-9E2A-65C23478030D}" type="pres">
      <dgm:prSet presAssocID="{35E2D2EA-600C-43F3-B811-DF94B2821C53}" presName="Name14" presStyleCnt="0"/>
      <dgm:spPr/>
    </dgm:pt>
    <dgm:pt modelId="{B81AA854-8F2A-463B-8EB3-C0882566CA11}" type="pres">
      <dgm:prSet presAssocID="{35E2D2EA-600C-43F3-B811-DF94B2821C53}" presName="level1Shape" presStyleLbl="node0" presStyleIdx="0" presStyleCnt="1" custScaleX="239465">
        <dgm:presLayoutVars>
          <dgm:chPref val="3"/>
        </dgm:presLayoutVars>
      </dgm:prSet>
      <dgm:spPr/>
      <dgm:t>
        <a:bodyPr/>
        <a:lstStyle/>
        <a:p>
          <a:endParaRPr lang="en-US"/>
        </a:p>
      </dgm:t>
    </dgm:pt>
    <dgm:pt modelId="{18C3388B-0B11-4CEC-AE1E-9AB9C0F4A5D6}" type="pres">
      <dgm:prSet presAssocID="{35E2D2EA-600C-43F3-B811-DF94B2821C53}" presName="hierChild2" presStyleCnt="0"/>
      <dgm:spPr/>
    </dgm:pt>
    <dgm:pt modelId="{8D322966-6D62-4F3B-BD33-300F0E36D327}" type="pres">
      <dgm:prSet presAssocID="{A45F7CEC-F6A1-462C-9A89-59B9EE040EC6}" presName="Name19" presStyleLbl="parChTrans1D2" presStyleIdx="0" presStyleCnt="2"/>
      <dgm:spPr/>
      <dgm:t>
        <a:bodyPr/>
        <a:lstStyle/>
        <a:p>
          <a:endParaRPr lang="en-US"/>
        </a:p>
      </dgm:t>
    </dgm:pt>
    <dgm:pt modelId="{A104DF8C-9C80-4E7C-BEAB-407C88A3E6D5}" type="pres">
      <dgm:prSet presAssocID="{E64A7D7C-4FD7-4B23-827A-64F494400309}" presName="Name21" presStyleCnt="0"/>
      <dgm:spPr/>
    </dgm:pt>
    <dgm:pt modelId="{A0F2549C-8F26-4038-BC98-765115E13077}" type="pres">
      <dgm:prSet presAssocID="{E64A7D7C-4FD7-4B23-827A-64F494400309}" presName="level2Shape" presStyleLbl="node2" presStyleIdx="0" presStyleCnt="2" custScaleX="291350"/>
      <dgm:spPr/>
      <dgm:t>
        <a:bodyPr/>
        <a:lstStyle/>
        <a:p>
          <a:endParaRPr lang="en-US"/>
        </a:p>
      </dgm:t>
    </dgm:pt>
    <dgm:pt modelId="{E88A3E36-7C7A-4B70-89F5-0E0D6B874ABD}" type="pres">
      <dgm:prSet presAssocID="{E64A7D7C-4FD7-4B23-827A-64F494400309}" presName="hierChild3" presStyleCnt="0"/>
      <dgm:spPr/>
    </dgm:pt>
    <dgm:pt modelId="{8B282951-5EFA-458C-AA25-A26BA727B0EC}" type="pres">
      <dgm:prSet presAssocID="{B5AD8EA5-BFDA-4A9D-A538-7A905CC43A41}" presName="Name19" presStyleLbl="parChTrans1D3" presStyleIdx="0" presStyleCnt="2"/>
      <dgm:spPr/>
      <dgm:t>
        <a:bodyPr/>
        <a:lstStyle/>
        <a:p>
          <a:endParaRPr lang="en-US"/>
        </a:p>
      </dgm:t>
    </dgm:pt>
    <dgm:pt modelId="{5B9420F1-E2FE-47AB-A22B-3A54F5093429}" type="pres">
      <dgm:prSet presAssocID="{381C3A47-A394-4F8D-971A-C29FB3F5C45A}" presName="Name21" presStyleCnt="0"/>
      <dgm:spPr/>
    </dgm:pt>
    <dgm:pt modelId="{05F27243-1168-4FBD-A68B-04B1D0F53D2D}" type="pres">
      <dgm:prSet presAssocID="{381C3A47-A394-4F8D-971A-C29FB3F5C45A}" presName="level2Shape" presStyleLbl="node3" presStyleIdx="0" presStyleCnt="2"/>
      <dgm:spPr/>
      <dgm:t>
        <a:bodyPr/>
        <a:lstStyle/>
        <a:p>
          <a:endParaRPr lang="en-US"/>
        </a:p>
      </dgm:t>
    </dgm:pt>
    <dgm:pt modelId="{99AF3179-F07D-44D4-BBBA-A20C4B39B3B1}" type="pres">
      <dgm:prSet presAssocID="{381C3A47-A394-4F8D-971A-C29FB3F5C45A}" presName="hierChild3" presStyleCnt="0"/>
      <dgm:spPr/>
    </dgm:pt>
    <dgm:pt modelId="{2D54AACE-5628-4D53-86BA-2935FFE1D315}" type="pres">
      <dgm:prSet presAssocID="{C330997B-69C6-459F-ABE3-D45F73451746}" presName="Name19" presStyleLbl="parChTrans1D2" presStyleIdx="1" presStyleCnt="2"/>
      <dgm:spPr/>
      <dgm:t>
        <a:bodyPr/>
        <a:lstStyle/>
        <a:p>
          <a:endParaRPr lang="en-US"/>
        </a:p>
      </dgm:t>
    </dgm:pt>
    <dgm:pt modelId="{953B855F-694D-4DE4-A983-92F2DE8F0B65}" type="pres">
      <dgm:prSet presAssocID="{7DFE1E43-7913-40DF-BCBB-589EB7892044}" presName="Name21" presStyleCnt="0"/>
      <dgm:spPr/>
    </dgm:pt>
    <dgm:pt modelId="{E2C68570-3932-4D59-B168-A2AA48EC6AD8}" type="pres">
      <dgm:prSet presAssocID="{7DFE1E43-7913-40DF-BCBB-589EB7892044}" presName="level2Shape" presStyleLbl="node2" presStyleIdx="1" presStyleCnt="2" custScaleX="277011"/>
      <dgm:spPr/>
      <dgm:t>
        <a:bodyPr/>
        <a:lstStyle/>
        <a:p>
          <a:endParaRPr lang="en-US"/>
        </a:p>
      </dgm:t>
    </dgm:pt>
    <dgm:pt modelId="{C44BF7CD-9440-4347-A7DB-108104E19A2A}" type="pres">
      <dgm:prSet presAssocID="{7DFE1E43-7913-40DF-BCBB-589EB7892044}" presName="hierChild3" presStyleCnt="0"/>
      <dgm:spPr/>
    </dgm:pt>
    <dgm:pt modelId="{1CEC2A00-E0C6-4D27-9D61-F36334DA4007}" type="pres">
      <dgm:prSet presAssocID="{09EA90C5-2209-48E4-AA29-513F4F0713F8}" presName="Name19" presStyleLbl="parChTrans1D3" presStyleIdx="1" presStyleCnt="2"/>
      <dgm:spPr/>
      <dgm:t>
        <a:bodyPr/>
        <a:lstStyle/>
        <a:p>
          <a:endParaRPr lang="en-US"/>
        </a:p>
      </dgm:t>
    </dgm:pt>
    <dgm:pt modelId="{0015853B-E7A6-4A79-BF1E-9DCD96C5F27A}" type="pres">
      <dgm:prSet presAssocID="{880E01FE-8222-4E15-9C3C-196E4BFB716C}" presName="Name21" presStyleCnt="0"/>
      <dgm:spPr/>
    </dgm:pt>
    <dgm:pt modelId="{BC23F928-5DAD-48ED-B34E-8F529E2E2FD9}" type="pres">
      <dgm:prSet presAssocID="{880E01FE-8222-4E15-9C3C-196E4BFB716C}" presName="level2Shape" presStyleLbl="node3" presStyleIdx="1" presStyleCnt="2"/>
      <dgm:spPr/>
      <dgm:t>
        <a:bodyPr/>
        <a:lstStyle/>
        <a:p>
          <a:endParaRPr lang="en-US"/>
        </a:p>
      </dgm:t>
    </dgm:pt>
    <dgm:pt modelId="{2CAE60AF-E163-4FBE-B44B-B72AAB81ABC3}" type="pres">
      <dgm:prSet presAssocID="{880E01FE-8222-4E15-9C3C-196E4BFB716C}" presName="hierChild3" presStyleCnt="0"/>
      <dgm:spPr/>
    </dgm:pt>
    <dgm:pt modelId="{FF674FE3-85B8-4831-AD1E-F5627D21F434}" type="pres">
      <dgm:prSet presAssocID="{572C50BF-07B2-422E-9467-334FC23662FA}" presName="bgShapesFlow" presStyleCnt="0"/>
      <dgm:spPr/>
    </dgm:pt>
  </dgm:ptLst>
  <dgm:cxnLst>
    <dgm:cxn modelId="{AE9FE12D-FBFE-4804-97F7-07988F37A9D4}" srcId="{35E2D2EA-600C-43F3-B811-DF94B2821C53}" destId="{7DFE1E43-7913-40DF-BCBB-589EB7892044}" srcOrd="1" destOrd="0" parTransId="{C330997B-69C6-459F-ABE3-D45F73451746}" sibTransId="{65922021-0CFA-4841-A4C2-E57D275C24CE}"/>
    <dgm:cxn modelId="{2BCD8869-F86D-4083-B10B-ED4384AA58CF}" type="presOf" srcId="{C330997B-69C6-459F-ABE3-D45F73451746}" destId="{2D54AACE-5628-4D53-86BA-2935FFE1D315}" srcOrd="0" destOrd="0" presId="urn:microsoft.com/office/officeart/2005/8/layout/hierarchy6"/>
    <dgm:cxn modelId="{9E5617CC-850A-4816-A84F-15D10981312F}" type="presOf" srcId="{E64A7D7C-4FD7-4B23-827A-64F494400309}" destId="{A0F2549C-8F26-4038-BC98-765115E13077}" srcOrd="0" destOrd="0" presId="urn:microsoft.com/office/officeart/2005/8/layout/hierarchy6"/>
    <dgm:cxn modelId="{1BD7BDDC-4B73-4D08-938C-8147F47C4ECD}" type="presOf" srcId="{7DFE1E43-7913-40DF-BCBB-589EB7892044}" destId="{E2C68570-3932-4D59-B168-A2AA48EC6AD8}" srcOrd="0" destOrd="0" presId="urn:microsoft.com/office/officeart/2005/8/layout/hierarchy6"/>
    <dgm:cxn modelId="{E6E0BCAD-1DD6-4300-BA5F-81B9FFAB71DC}" srcId="{E64A7D7C-4FD7-4B23-827A-64F494400309}" destId="{381C3A47-A394-4F8D-971A-C29FB3F5C45A}" srcOrd="0" destOrd="0" parTransId="{B5AD8EA5-BFDA-4A9D-A538-7A905CC43A41}" sibTransId="{316E3265-5C3D-4F56-BF68-635341C7F6E3}"/>
    <dgm:cxn modelId="{CE5A1561-0604-46F1-86B6-52642CEC3A33}" srcId="{7DFE1E43-7913-40DF-BCBB-589EB7892044}" destId="{880E01FE-8222-4E15-9C3C-196E4BFB716C}" srcOrd="0" destOrd="0" parTransId="{09EA90C5-2209-48E4-AA29-513F4F0713F8}" sibTransId="{6C7FD681-9757-457B-A2FB-C0ADF2378ED4}"/>
    <dgm:cxn modelId="{CB977772-23B8-4705-937E-938C523F1143}" type="presOf" srcId="{880E01FE-8222-4E15-9C3C-196E4BFB716C}" destId="{BC23F928-5DAD-48ED-B34E-8F529E2E2FD9}" srcOrd="0" destOrd="0" presId="urn:microsoft.com/office/officeart/2005/8/layout/hierarchy6"/>
    <dgm:cxn modelId="{59FFFA50-61FA-4FDE-91A1-CB8E143D3E35}" type="presOf" srcId="{35E2D2EA-600C-43F3-B811-DF94B2821C53}" destId="{B81AA854-8F2A-463B-8EB3-C0882566CA11}" srcOrd="0" destOrd="0" presId="urn:microsoft.com/office/officeart/2005/8/layout/hierarchy6"/>
    <dgm:cxn modelId="{2BA3D1AC-1B64-4BAC-A37C-61BFD26F7F3F}" type="presOf" srcId="{381C3A47-A394-4F8D-971A-C29FB3F5C45A}" destId="{05F27243-1168-4FBD-A68B-04B1D0F53D2D}" srcOrd="0" destOrd="0" presId="urn:microsoft.com/office/officeart/2005/8/layout/hierarchy6"/>
    <dgm:cxn modelId="{53083C7E-8C18-4C92-8BD6-48B6E314A1F2}" type="presOf" srcId="{B5AD8EA5-BFDA-4A9D-A538-7A905CC43A41}" destId="{8B282951-5EFA-458C-AA25-A26BA727B0EC}" srcOrd="0" destOrd="0" presId="urn:microsoft.com/office/officeart/2005/8/layout/hierarchy6"/>
    <dgm:cxn modelId="{D250FFD6-2C9F-470B-B497-109372EC797F}" type="presOf" srcId="{572C50BF-07B2-422E-9467-334FC23662FA}" destId="{91042BB9-312B-4128-BC86-10B96EB84B74}" srcOrd="0" destOrd="0" presId="urn:microsoft.com/office/officeart/2005/8/layout/hierarchy6"/>
    <dgm:cxn modelId="{FB9345A8-8B50-47FD-BD59-17DA19D6EF8A}" srcId="{572C50BF-07B2-422E-9467-334FC23662FA}" destId="{35E2D2EA-600C-43F3-B811-DF94B2821C53}" srcOrd="0" destOrd="0" parTransId="{0B125379-233C-44B5-B542-6E677D9655DC}" sibTransId="{EB6C44BD-9CA1-44E3-8E54-92E7078DDAD0}"/>
    <dgm:cxn modelId="{0FECD034-62CE-41C6-93E0-0C7BC6835EC5}" type="presOf" srcId="{A45F7CEC-F6A1-462C-9A89-59B9EE040EC6}" destId="{8D322966-6D62-4F3B-BD33-300F0E36D327}" srcOrd="0" destOrd="0" presId="urn:microsoft.com/office/officeart/2005/8/layout/hierarchy6"/>
    <dgm:cxn modelId="{3CFBB42B-AE79-4AFF-9126-5A1637C33453}" type="presOf" srcId="{09EA90C5-2209-48E4-AA29-513F4F0713F8}" destId="{1CEC2A00-E0C6-4D27-9D61-F36334DA4007}" srcOrd="0" destOrd="0" presId="urn:microsoft.com/office/officeart/2005/8/layout/hierarchy6"/>
    <dgm:cxn modelId="{853370DC-3447-46E9-A5D1-DF9738153061}" srcId="{35E2D2EA-600C-43F3-B811-DF94B2821C53}" destId="{E64A7D7C-4FD7-4B23-827A-64F494400309}" srcOrd="0" destOrd="0" parTransId="{A45F7CEC-F6A1-462C-9A89-59B9EE040EC6}" sibTransId="{7A9CC6A7-E5D7-4AA7-872D-AA3A03BA14A9}"/>
    <dgm:cxn modelId="{D5A2DEFD-B770-42D7-8D66-F4676D88ECEF}" type="presParOf" srcId="{91042BB9-312B-4128-BC86-10B96EB84B74}" destId="{398A4AF0-41B7-4A84-BDCB-9A288D226A97}" srcOrd="0" destOrd="0" presId="urn:microsoft.com/office/officeart/2005/8/layout/hierarchy6"/>
    <dgm:cxn modelId="{1FD44F85-8909-4171-965E-1F44514861A9}" type="presParOf" srcId="{398A4AF0-41B7-4A84-BDCB-9A288D226A97}" destId="{787340B6-EF81-4FC8-92EF-56015046D5D7}" srcOrd="0" destOrd="0" presId="urn:microsoft.com/office/officeart/2005/8/layout/hierarchy6"/>
    <dgm:cxn modelId="{0693966D-2A54-4EC6-B07C-2B8C0E565AC3}" type="presParOf" srcId="{787340B6-EF81-4FC8-92EF-56015046D5D7}" destId="{BFB49390-54C6-45CF-9E2A-65C23478030D}" srcOrd="0" destOrd="0" presId="urn:microsoft.com/office/officeart/2005/8/layout/hierarchy6"/>
    <dgm:cxn modelId="{1E8BFCAC-4C7E-49C8-BC74-31DFBD0C16CD}" type="presParOf" srcId="{BFB49390-54C6-45CF-9E2A-65C23478030D}" destId="{B81AA854-8F2A-463B-8EB3-C0882566CA11}" srcOrd="0" destOrd="0" presId="urn:microsoft.com/office/officeart/2005/8/layout/hierarchy6"/>
    <dgm:cxn modelId="{48C86DF9-ADFF-4E9F-BC0E-9595612AB07B}" type="presParOf" srcId="{BFB49390-54C6-45CF-9E2A-65C23478030D}" destId="{18C3388B-0B11-4CEC-AE1E-9AB9C0F4A5D6}" srcOrd="1" destOrd="0" presId="urn:microsoft.com/office/officeart/2005/8/layout/hierarchy6"/>
    <dgm:cxn modelId="{994C3C7F-8A70-4AEB-B3E1-5F986FCCCDC7}" type="presParOf" srcId="{18C3388B-0B11-4CEC-AE1E-9AB9C0F4A5D6}" destId="{8D322966-6D62-4F3B-BD33-300F0E36D327}" srcOrd="0" destOrd="0" presId="urn:microsoft.com/office/officeart/2005/8/layout/hierarchy6"/>
    <dgm:cxn modelId="{070FCB03-0740-4C2F-9756-8DCAA2A1A821}" type="presParOf" srcId="{18C3388B-0B11-4CEC-AE1E-9AB9C0F4A5D6}" destId="{A104DF8C-9C80-4E7C-BEAB-407C88A3E6D5}" srcOrd="1" destOrd="0" presId="urn:microsoft.com/office/officeart/2005/8/layout/hierarchy6"/>
    <dgm:cxn modelId="{0565B947-27D1-4824-9146-0D62587B4931}" type="presParOf" srcId="{A104DF8C-9C80-4E7C-BEAB-407C88A3E6D5}" destId="{A0F2549C-8F26-4038-BC98-765115E13077}" srcOrd="0" destOrd="0" presId="urn:microsoft.com/office/officeart/2005/8/layout/hierarchy6"/>
    <dgm:cxn modelId="{D2ABA33D-FF14-4ADC-B6C2-89EF530308C3}" type="presParOf" srcId="{A104DF8C-9C80-4E7C-BEAB-407C88A3E6D5}" destId="{E88A3E36-7C7A-4B70-89F5-0E0D6B874ABD}" srcOrd="1" destOrd="0" presId="urn:microsoft.com/office/officeart/2005/8/layout/hierarchy6"/>
    <dgm:cxn modelId="{289BAA15-78FB-4456-8CF7-169029C37190}" type="presParOf" srcId="{E88A3E36-7C7A-4B70-89F5-0E0D6B874ABD}" destId="{8B282951-5EFA-458C-AA25-A26BA727B0EC}" srcOrd="0" destOrd="0" presId="urn:microsoft.com/office/officeart/2005/8/layout/hierarchy6"/>
    <dgm:cxn modelId="{D21B6D08-992E-4A56-92D3-B4E1C925B1BF}" type="presParOf" srcId="{E88A3E36-7C7A-4B70-89F5-0E0D6B874ABD}" destId="{5B9420F1-E2FE-47AB-A22B-3A54F5093429}" srcOrd="1" destOrd="0" presId="urn:microsoft.com/office/officeart/2005/8/layout/hierarchy6"/>
    <dgm:cxn modelId="{2AE75756-8CC7-4B3E-90A4-9B3F9690E369}" type="presParOf" srcId="{5B9420F1-E2FE-47AB-A22B-3A54F5093429}" destId="{05F27243-1168-4FBD-A68B-04B1D0F53D2D}" srcOrd="0" destOrd="0" presId="urn:microsoft.com/office/officeart/2005/8/layout/hierarchy6"/>
    <dgm:cxn modelId="{4A97FE63-89FB-4912-9A25-FBB0D09DBCE9}" type="presParOf" srcId="{5B9420F1-E2FE-47AB-A22B-3A54F5093429}" destId="{99AF3179-F07D-44D4-BBBA-A20C4B39B3B1}" srcOrd="1" destOrd="0" presId="urn:microsoft.com/office/officeart/2005/8/layout/hierarchy6"/>
    <dgm:cxn modelId="{690D2471-EEC8-45F8-AC1E-8BA9CB9C46B1}" type="presParOf" srcId="{18C3388B-0B11-4CEC-AE1E-9AB9C0F4A5D6}" destId="{2D54AACE-5628-4D53-86BA-2935FFE1D315}" srcOrd="2" destOrd="0" presId="urn:microsoft.com/office/officeart/2005/8/layout/hierarchy6"/>
    <dgm:cxn modelId="{B408B972-FC54-4E71-B0FE-D5308288B356}" type="presParOf" srcId="{18C3388B-0B11-4CEC-AE1E-9AB9C0F4A5D6}" destId="{953B855F-694D-4DE4-A983-92F2DE8F0B65}" srcOrd="3" destOrd="0" presId="urn:microsoft.com/office/officeart/2005/8/layout/hierarchy6"/>
    <dgm:cxn modelId="{8981DE29-B9C6-4572-BA72-1789BE0EB3D9}" type="presParOf" srcId="{953B855F-694D-4DE4-A983-92F2DE8F0B65}" destId="{E2C68570-3932-4D59-B168-A2AA48EC6AD8}" srcOrd="0" destOrd="0" presId="urn:microsoft.com/office/officeart/2005/8/layout/hierarchy6"/>
    <dgm:cxn modelId="{14CC3730-A85B-4E65-AEA8-A12795291BBB}" type="presParOf" srcId="{953B855F-694D-4DE4-A983-92F2DE8F0B65}" destId="{C44BF7CD-9440-4347-A7DB-108104E19A2A}" srcOrd="1" destOrd="0" presId="urn:microsoft.com/office/officeart/2005/8/layout/hierarchy6"/>
    <dgm:cxn modelId="{06F3075C-7108-4B44-89F2-B14B33249B4A}" type="presParOf" srcId="{C44BF7CD-9440-4347-A7DB-108104E19A2A}" destId="{1CEC2A00-E0C6-4D27-9D61-F36334DA4007}" srcOrd="0" destOrd="0" presId="urn:microsoft.com/office/officeart/2005/8/layout/hierarchy6"/>
    <dgm:cxn modelId="{F491B247-448F-402B-A7A1-5618920371C5}" type="presParOf" srcId="{C44BF7CD-9440-4347-A7DB-108104E19A2A}" destId="{0015853B-E7A6-4A79-BF1E-9DCD96C5F27A}" srcOrd="1" destOrd="0" presId="urn:microsoft.com/office/officeart/2005/8/layout/hierarchy6"/>
    <dgm:cxn modelId="{B66A24A3-7C18-40E0-97A0-03A2AA6B0F42}" type="presParOf" srcId="{0015853B-E7A6-4A79-BF1E-9DCD96C5F27A}" destId="{BC23F928-5DAD-48ED-B34E-8F529E2E2FD9}" srcOrd="0" destOrd="0" presId="urn:microsoft.com/office/officeart/2005/8/layout/hierarchy6"/>
    <dgm:cxn modelId="{1772B571-93DE-45FA-9D0D-6CB841089969}" type="presParOf" srcId="{0015853B-E7A6-4A79-BF1E-9DCD96C5F27A}" destId="{2CAE60AF-E163-4FBE-B44B-B72AAB81ABC3}" srcOrd="1" destOrd="0" presId="urn:microsoft.com/office/officeart/2005/8/layout/hierarchy6"/>
    <dgm:cxn modelId="{5D11C3B5-A8D3-4DB5-8CDC-311D03DFFAB3}" type="presParOf" srcId="{91042BB9-312B-4128-BC86-10B96EB84B74}" destId="{FF674FE3-85B8-4831-AD1E-F5627D21F43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CA0933-153F-4A01-9562-E9C4A25FC630}"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E2FA5465-D686-4F29-8CAA-26BEBE6305A2}">
      <dgm:prSet phldrT="[Text]" custT="1"/>
      <dgm:spPr/>
      <dgm:t>
        <a:bodyPr/>
        <a:lstStyle/>
        <a:p>
          <a:r>
            <a:rPr lang="en-US" sz="1800" dirty="0">
              <a:latin typeface="Bell MT" panose="02020503060305020303" pitchFamily="18" charset="0"/>
            </a:rPr>
            <a:t>Classification Of Raw Material</a:t>
          </a:r>
        </a:p>
      </dgm:t>
    </dgm:pt>
    <dgm:pt modelId="{8D0D9246-57F5-4E97-866C-91FD93789406}" type="parTrans" cxnId="{4A04E97E-96C7-4071-A119-AD32AB4459F2}">
      <dgm:prSet/>
      <dgm:spPr/>
      <dgm:t>
        <a:bodyPr/>
        <a:lstStyle/>
        <a:p>
          <a:endParaRPr lang="en-US"/>
        </a:p>
      </dgm:t>
    </dgm:pt>
    <dgm:pt modelId="{E6492579-7164-474D-9A4B-822A41722D9C}" type="sibTrans" cxnId="{4A04E97E-96C7-4071-A119-AD32AB4459F2}">
      <dgm:prSet/>
      <dgm:spPr/>
      <dgm:t>
        <a:bodyPr/>
        <a:lstStyle/>
        <a:p>
          <a:endParaRPr lang="en-US"/>
        </a:p>
      </dgm:t>
    </dgm:pt>
    <dgm:pt modelId="{7B5D2EFA-9EF7-49CE-AC4B-1760008174EB}">
      <dgm:prSet phldrT="[Text]" custT="1"/>
      <dgm:spPr/>
      <dgm:t>
        <a:bodyPr/>
        <a:lstStyle/>
        <a:p>
          <a:r>
            <a:rPr lang="en-US" sz="1800" dirty="0">
              <a:latin typeface="Bell MT" panose="02020503060305020303" pitchFamily="18" charset="0"/>
            </a:rPr>
            <a:t>Ubiquitous material</a:t>
          </a:r>
        </a:p>
      </dgm:t>
    </dgm:pt>
    <dgm:pt modelId="{5567D5B7-E5AB-4350-A4AC-4E15FA0CB281}" type="parTrans" cxnId="{CAB17F40-B242-4A6C-AE87-3CF9AC3452BA}">
      <dgm:prSet/>
      <dgm:spPr/>
      <dgm:t>
        <a:bodyPr/>
        <a:lstStyle/>
        <a:p>
          <a:endParaRPr lang="en-US" sz="1800">
            <a:latin typeface="Bell MT" panose="02020503060305020303" pitchFamily="18" charset="0"/>
          </a:endParaRPr>
        </a:p>
      </dgm:t>
    </dgm:pt>
    <dgm:pt modelId="{12A13EF1-A371-4AB6-B51F-CB1D2A81D022}" type="sibTrans" cxnId="{CAB17F40-B242-4A6C-AE87-3CF9AC3452BA}">
      <dgm:prSet/>
      <dgm:spPr/>
      <dgm:t>
        <a:bodyPr/>
        <a:lstStyle/>
        <a:p>
          <a:endParaRPr lang="en-US"/>
        </a:p>
      </dgm:t>
    </dgm:pt>
    <dgm:pt modelId="{93A02254-1D59-48FF-BABB-EB90770308DE}">
      <dgm:prSet phldrT="[Text]" custT="1"/>
      <dgm:spPr/>
      <dgm:t>
        <a:bodyPr/>
        <a:lstStyle/>
        <a:p>
          <a:r>
            <a:rPr lang="en-US" sz="1800" dirty="0">
              <a:latin typeface="Bell MT" panose="02020503060305020303" pitchFamily="18" charset="0"/>
            </a:rPr>
            <a:t>Localized Material</a:t>
          </a:r>
        </a:p>
      </dgm:t>
    </dgm:pt>
    <dgm:pt modelId="{38395FD7-F074-4C45-A428-9CB20FA27126}" type="parTrans" cxnId="{35B6EDFA-DAC4-4528-93EE-8D0A6569A332}">
      <dgm:prSet/>
      <dgm:spPr/>
      <dgm:t>
        <a:bodyPr/>
        <a:lstStyle/>
        <a:p>
          <a:endParaRPr lang="en-US" sz="1800">
            <a:latin typeface="Bell MT" panose="02020503060305020303" pitchFamily="18" charset="0"/>
          </a:endParaRPr>
        </a:p>
      </dgm:t>
    </dgm:pt>
    <dgm:pt modelId="{2DF8758A-C3DA-425A-8DFB-0225C1AF1836}" type="sibTrans" cxnId="{35B6EDFA-DAC4-4528-93EE-8D0A6569A332}">
      <dgm:prSet/>
      <dgm:spPr/>
      <dgm:t>
        <a:bodyPr/>
        <a:lstStyle/>
        <a:p>
          <a:endParaRPr lang="en-US"/>
        </a:p>
      </dgm:t>
    </dgm:pt>
    <dgm:pt modelId="{69D024B8-B1CD-46E8-9BBA-2235346E2D27}" type="pres">
      <dgm:prSet presAssocID="{3BCA0933-153F-4A01-9562-E9C4A25FC630}" presName="hierChild1" presStyleCnt="0">
        <dgm:presLayoutVars>
          <dgm:orgChart val="1"/>
          <dgm:chPref val="1"/>
          <dgm:dir/>
          <dgm:animOne val="branch"/>
          <dgm:animLvl val="lvl"/>
          <dgm:resizeHandles/>
        </dgm:presLayoutVars>
      </dgm:prSet>
      <dgm:spPr/>
      <dgm:t>
        <a:bodyPr/>
        <a:lstStyle/>
        <a:p>
          <a:endParaRPr lang="en-US"/>
        </a:p>
      </dgm:t>
    </dgm:pt>
    <dgm:pt modelId="{79379B65-3298-45B6-894F-71B4367AF625}" type="pres">
      <dgm:prSet presAssocID="{E2FA5465-D686-4F29-8CAA-26BEBE6305A2}" presName="hierRoot1" presStyleCnt="0">
        <dgm:presLayoutVars>
          <dgm:hierBranch val="init"/>
        </dgm:presLayoutVars>
      </dgm:prSet>
      <dgm:spPr/>
    </dgm:pt>
    <dgm:pt modelId="{544A3A71-684F-4074-BE73-9310D9243D01}" type="pres">
      <dgm:prSet presAssocID="{E2FA5465-D686-4F29-8CAA-26BEBE6305A2}" presName="rootComposite1" presStyleCnt="0"/>
      <dgm:spPr/>
    </dgm:pt>
    <dgm:pt modelId="{72695906-07C8-4C4F-9F0B-5CF7C2534CB1}" type="pres">
      <dgm:prSet presAssocID="{E2FA5465-D686-4F29-8CAA-26BEBE6305A2}" presName="rootText1" presStyleLbl="node0" presStyleIdx="0" presStyleCnt="1" custScaleY="41940" custLinFactNeighborX="-53" custLinFactNeighborY="-2132">
        <dgm:presLayoutVars>
          <dgm:chPref val="3"/>
        </dgm:presLayoutVars>
      </dgm:prSet>
      <dgm:spPr/>
      <dgm:t>
        <a:bodyPr/>
        <a:lstStyle/>
        <a:p>
          <a:endParaRPr lang="en-US"/>
        </a:p>
      </dgm:t>
    </dgm:pt>
    <dgm:pt modelId="{3FBC0469-8863-4355-9E84-C9EDDDEC8E47}" type="pres">
      <dgm:prSet presAssocID="{E2FA5465-D686-4F29-8CAA-26BEBE6305A2}" presName="rootConnector1" presStyleLbl="node1" presStyleIdx="0" presStyleCnt="0"/>
      <dgm:spPr/>
      <dgm:t>
        <a:bodyPr/>
        <a:lstStyle/>
        <a:p>
          <a:endParaRPr lang="en-US"/>
        </a:p>
      </dgm:t>
    </dgm:pt>
    <dgm:pt modelId="{3555A01E-424D-4622-B308-E07193B1A6C9}" type="pres">
      <dgm:prSet presAssocID="{E2FA5465-D686-4F29-8CAA-26BEBE6305A2}" presName="hierChild2" presStyleCnt="0"/>
      <dgm:spPr/>
    </dgm:pt>
    <dgm:pt modelId="{8495D928-5A6C-4DFC-8ADE-47599646B6CB}" type="pres">
      <dgm:prSet presAssocID="{5567D5B7-E5AB-4350-A4AC-4E15FA0CB281}" presName="Name37" presStyleLbl="parChTrans1D2" presStyleIdx="0" presStyleCnt="2" custSzY="323762"/>
      <dgm:spPr/>
      <dgm:t>
        <a:bodyPr/>
        <a:lstStyle/>
        <a:p>
          <a:endParaRPr lang="en-US"/>
        </a:p>
      </dgm:t>
    </dgm:pt>
    <dgm:pt modelId="{091354EA-D00E-4DE0-9A76-3764B78F83F6}" type="pres">
      <dgm:prSet presAssocID="{7B5D2EFA-9EF7-49CE-AC4B-1760008174EB}" presName="hierRoot2" presStyleCnt="0">
        <dgm:presLayoutVars>
          <dgm:hierBranch val="init"/>
        </dgm:presLayoutVars>
      </dgm:prSet>
      <dgm:spPr/>
    </dgm:pt>
    <dgm:pt modelId="{16F237F0-F8B8-4FA7-B026-71D041729D26}" type="pres">
      <dgm:prSet presAssocID="{7B5D2EFA-9EF7-49CE-AC4B-1760008174EB}" presName="rootComposite" presStyleCnt="0"/>
      <dgm:spPr/>
    </dgm:pt>
    <dgm:pt modelId="{3AF2E3A9-1902-4BFF-9F0F-6C36D93DCBAB}" type="pres">
      <dgm:prSet presAssocID="{7B5D2EFA-9EF7-49CE-AC4B-1760008174EB}" presName="rootText" presStyleLbl="node2" presStyleIdx="0" presStyleCnt="2" custScaleY="41940" custLinFactNeighborX="-53" custLinFactNeighborY="-2132">
        <dgm:presLayoutVars>
          <dgm:chPref val="3"/>
        </dgm:presLayoutVars>
      </dgm:prSet>
      <dgm:spPr/>
      <dgm:t>
        <a:bodyPr/>
        <a:lstStyle/>
        <a:p>
          <a:endParaRPr lang="en-US"/>
        </a:p>
      </dgm:t>
    </dgm:pt>
    <dgm:pt modelId="{9FEF7898-5622-4C2C-A8B3-837B7AE47942}" type="pres">
      <dgm:prSet presAssocID="{7B5D2EFA-9EF7-49CE-AC4B-1760008174EB}" presName="rootConnector" presStyleLbl="node2" presStyleIdx="0" presStyleCnt="2"/>
      <dgm:spPr/>
      <dgm:t>
        <a:bodyPr/>
        <a:lstStyle/>
        <a:p>
          <a:endParaRPr lang="en-US"/>
        </a:p>
      </dgm:t>
    </dgm:pt>
    <dgm:pt modelId="{EAB9DFDF-33E6-4807-8291-1601C83F3D08}" type="pres">
      <dgm:prSet presAssocID="{7B5D2EFA-9EF7-49CE-AC4B-1760008174EB}" presName="hierChild4" presStyleCnt="0"/>
      <dgm:spPr/>
    </dgm:pt>
    <dgm:pt modelId="{8A0DED80-3292-49BF-A786-42604C3B68E9}" type="pres">
      <dgm:prSet presAssocID="{7B5D2EFA-9EF7-49CE-AC4B-1760008174EB}" presName="hierChild5" presStyleCnt="0"/>
      <dgm:spPr/>
    </dgm:pt>
    <dgm:pt modelId="{6FF7F0EC-588C-4234-A347-D5950261EDA8}" type="pres">
      <dgm:prSet presAssocID="{38395FD7-F074-4C45-A428-9CB20FA27126}" presName="Name37" presStyleLbl="parChTrans1D2" presStyleIdx="1" presStyleCnt="2" custSzY="323762"/>
      <dgm:spPr/>
      <dgm:t>
        <a:bodyPr/>
        <a:lstStyle/>
        <a:p>
          <a:endParaRPr lang="en-US"/>
        </a:p>
      </dgm:t>
    </dgm:pt>
    <dgm:pt modelId="{1D262AF1-3AE5-4334-8627-EE898438EBDF}" type="pres">
      <dgm:prSet presAssocID="{93A02254-1D59-48FF-BABB-EB90770308DE}" presName="hierRoot2" presStyleCnt="0">
        <dgm:presLayoutVars>
          <dgm:hierBranch val="init"/>
        </dgm:presLayoutVars>
      </dgm:prSet>
      <dgm:spPr/>
    </dgm:pt>
    <dgm:pt modelId="{CD6B2EE5-6076-40E3-8DDB-2F4155DD2796}" type="pres">
      <dgm:prSet presAssocID="{93A02254-1D59-48FF-BABB-EB90770308DE}" presName="rootComposite" presStyleCnt="0"/>
      <dgm:spPr/>
    </dgm:pt>
    <dgm:pt modelId="{E8804CAB-39A9-48A9-9018-DDEC1BF88F00}" type="pres">
      <dgm:prSet presAssocID="{93A02254-1D59-48FF-BABB-EB90770308DE}" presName="rootText" presStyleLbl="node2" presStyleIdx="1" presStyleCnt="2" custScaleY="41940" custLinFactNeighborX="-53" custLinFactNeighborY="-2132">
        <dgm:presLayoutVars>
          <dgm:chPref val="3"/>
        </dgm:presLayoutVars>
      </dgm:prSet>
      <dgm:spPr/>
      <dgm:t>
        <a:bodyPr/>
        <a:lstStyle/>
        <a:p>
          <a:endParaRPr lang="en-US"/>
        </a:p>
      </dgm:t>
    </dgm:pt>
    <dgm:pt modelId="{847606C0-A323-4156-A07F-3FD6B1B4C50A}" type="pres">
      <dgm:prSet presAssocID="{93A02254-1D59-48FF-BABB-EB90770308DE}" presName="rootConnector" presStyleLbl="node2" presStyleIdx="1" presStyleCnt="2"/>
      <dgm:spPr/>
      <dgm:t>
        <a:bodyPr/>
        <a:lstStyle/>
        <a:p>
          <a:endParaRPr lang="en-US"/>
        </a:p>
      </dgm:t>
    </dgm:pt>
    <dgm:pt modelId="{581EE9C2-2FA3-4FE0-8DE2-25A9752C9555}" type="pres">
      <dgm:prSet presAssocID="{93A02254-1D59-48FF-BABB-EB90770308DE}" presName="hierChild4" presStyleCnt="0"/>
      <dgm:spPr/>
    </dgm:pt>
    <dgm:pt modelId="{16F708A0-0EBF-463A-8E49-8B6111621362}" type="pres">
      <dgm:prSet presAssocID="{93A02254-1D59-48FF-BABB-EB90770308DE}" presName="hierChild5" presStyleCnt="0"/>
      <dgm:spPr/>
    </dgm:pt>
    <dgm:pt modelId="{5E3BE7C1-058A-4364-84A1-D8C60520C179}" type="pres">
      <dgm:prSet presAssocID="{E2FA5465-D686-4F29-8CAA-26BEBE6305A2}" presName="hierChild3" presStyleCnt="0"/>
      <dgm:spPr/>
    </dgm:pt>
  </dgm:ptLst>
  <dgm:cxnLst>
    <dgm:cxn modelId="{48C031AF-9848-4390-87EC-4D88F55DFFD6}" type="presOf" srcId="{E2FA5465-D686-4F29-8CAA-26BEBE6305A2}" destId="{72695906-07C8-4C4F-9F0B-5CF7C2534CB1}" srcOrd="0" destOrd="0" presId="urn:microsoft.com/office/officeart/2005/8/layout/orgChart1"/>
    <dgm:cxn modelId="{EF7707D7-23F5-4481-87B0-38069370F5B6}" type="presOf" srcId="{5567D5B7-E5AB-4350-A4AC-4E15FA0CB281}" destId="{8495D928-5A6C-4DFC-8ADE-47599646B6CB}" srcOrd="0" destOrd="0" presId="urn:microsoft.com/office/officeart/2005/8/layout/orgChart1"/>
    <dgm:cxn modelId="{89B45503-EE6D-4740-AFA5-3874648D63AF}" type="presOf" srcId="{3BCA0933-153F-4A01-9562-E9C4A25FC630}" destId="{69D024B8-B1CD-46E8-9BBA-2235346E2D27}" srcOrd="0" destOrd="0" presId="urn:microsoft.com/office/officeart/2005/8/layout/orgChart1"/>
    <dgm:cxn modelId="{136707CC-04B0-45EF-87F6-AE6444B699DC}" type="presOf" srcId="{93A02254-1D59-48FF-BABB-EB90770308DE}" destId="{E8804CAB-39A9-48A9-9018-DDEC1BF88F00}" srcOrd="0" destOrd="0" presId="urn:microsoft.com/office/officeart/2005/8/layout/orgChart1"/>
    <dgm:cxn modelId="{CAB17F40-B242-4A6C-AE87-3CF9AC3452BA}" srcId="{E2FA5465-D686-4F29-8CAA-26BEBE6305A2}" destId="{7B5D2EFA-9EF7-49CE-AC4B-1760008174EB}" srcOrd="0" destOrd="0" parTransId="{5567D5B7-E5AB-4350-A4AC-4E15FA0CB281}" sibTransId="{12A13EF1-A371-4AB6-B51F-CB1D2A81D022}"/>
    <dgm:cxn modelId="{C4BFCDCB-2E38-425D-B8A7-B71E66EEAD69}" type="presOf" srcId="{7B5D2EFA-9EF7-49CE-AC4B-1760008174EB}" destId="{9FEF7898-5622-4C2C-A8B3-837B7AE47942}" srcOrd="1" destOrd="0" presId="urn:microsoft.com/office/officeart/2005/8/layout/orgChart1"/>
    <dgm:cxn modelId="{A3EE8E39-EDBE-480D-9265-2D6CA4CEDC79}" type="presOf" srcId="{93A02254-1D59-48FF-BABB-EB90770308DE}" destId="{847606C0-A323-4156-A07F-3FD6B1B4C50A}" srcOrd="1" destOrd="0" presId="urn:microsoft.com/office/officeart/2005/8/layout/orgChart1"/>
    <dgm:cxn modelId="{B592F300-8244-4544-BB30-1617518AD8FB}" type="presOf" srcId="{E2FA5465-D686-4F29-8CAA-26BEBE6305A2}" destId="{3FBC0469-8863-4355-9E84-C9EDDDEC8E47}" srcOrd="1" destOrd="0" presId="urn:microsoft.com/office/officeart/2005/8/layout/orgChart1"/>
    <dgm:cxn modelId="{4A04E97E-96C7-4071-A119-AD32AB4459F2}" srcId="{3BCA0933-153F-4A01-9562-E9C4A25FC630}" destId="{E2FA5465-D686-4F29-8CAA-26BEBE6305A2}" srcOrd="0" destOrd="0" parTransId="{8D0D9246-57F5-4E97-866C-91FD93789406}" sibTransId="{E6492579-7164-474D-9A4B-822A41722D9C}"/>
    <dgm:cxn modelId="{56F0EF43-2F61-4B05-BC4E-6BF1C5B21782}" type="presOf" srcId="{38395FD7-F074-4C45-A428-9CB20FA27126}" destId="{6FF7F0EC-588C-4234-A347-D5950261EDA8}" srcOrd="0" destOrd="0" presId="urn:microsoft.com/office/officeart/2005/8/layout/orgChart1"/>
    <dgm:cxn modelId="{35B6EDFA-DAC4-4528-93EE-8D0A6569A332}" srcId="{E2FA5465-D686-4F29-8CAA-26BEBE6305A2}" destId="{93A02254-1D59-48FF-BABB-EB90770308DE}" srcOrd="1" destOrd="0" parTransId="{38395FD7-F074-4C45-A428-9CB20FA27126}" sibTransId="{2DF8758A-C3DA-425A-8DFB-0225C1AF1836}"/>
    <dgm:cxn modelId="{30F1530C-DAFD-40EE-945D-AC287CBE7A10}" type="presOf" srcId="{7B5D2EFA-9EF7-49CE-AC4B-1760008174EB}" destId="{3AF2E3A9-1902-4BFF-9F0F-6C36D93DCBAB}" srcOrd="0" destOrd="0" presId="urn:microsoft.com/office/officeart/2005/8/layout/orgChart1"/>
    <dgm:cxn modelId="{98291D37-D708-45AB-B932-933F74C34E46}" type="presParOf" srcId="{69D024B8-B1CD-46E8-9BBA-2235346E2D27}" destId="{79379B65-3298-45B6-894F-71B4367AF625}" srcOrd="0" destOrd="0" presId="urn:microsoft.com/office/officeart/2005/8/layout/orgChart1"/>
    <dgm:cxn modelId="{1764D0DF-EFD5-4E92-BDAC-0228982B668B}" type="presParOf" srcId="{79379B65-3298-45B6-894F-71B4367AF625}" destId="{544A3A71-684F-4074-BE73-9310D9243D01}" srcOrd="0" destOrd="0" presId="urn:microsoft.com/office/officeart/2005/8/layout/orgChart1"/>
    <dgm:cxn modelId="{CFBFD25B-02CD-4055-8ABE-F9689528E218}" type="presParOf" srcId="{544A3A71-684F-4074-BE73-9310D9243D01}" destId="{72695906-07C8-4C4F-9F0B-5CF7C2534CB1}" srcOrd="0" destOrd="0" presId="urn:microsoft.com/office/officeart/2005/8/layout/orgChart1"/>
    <dgm:cxn modelId="{EFEE965F-644D-4926-A0B5-0706981699B1}" type="presParOf" srcId="{544A3A71-684F-4074-BE73-9310D9243D01}" destId="{3FBC0469-8863-4355-9E84-C9EDDDEC8E47}" srcOrd="1" destOrd="0" presId="urn:microsoft.com/office/officeart/2005/8/layout/orgChart1"/>
    <dgm:cxn modelId="{3ADDC7A4-1C3C-4B3F-99ED-7EBD7BB40B5E}" type="presParOf" srcId="{79379B65-3298-45B6-894F-71B4367AF625}" destId="{3555A01E-424D-4622-B308-E07193B1A6C9}" srcOrd="1" destOrd="0" presId="urn:microsoft.com/office/officeart/2005/8/layout/orgChart1"/>
    <dgm:cxn modelId="{668723F6-CB22-48FE-92B9-C5BAEBF7B04E}" type="presParOf" srcId="{3555A01E-424D-4622-B308-E07193B1A6C9}" destId="{8495D928-5A6C-4DFC-8ADE-47599646B6CB}" srcOrd="0" destOrd="0" presId="urn:microsoft.com/office/officeart/2005/8/layout/orgChart1"/>
    <dgm:cxn modelId="{70C822B8-4CAB-40A8-AA54-E15F097A54F6}" type="presParOf" srcId="{3555A01E-424D-4622-B308-E07193B1A6C9}" destId="{091354EA-D00E-4DE0-9A76-3764B78F83F6}" srcOrd="1" destOrd="0" presId="urn:microsoft.com/office/officeart/2005/8/layout/orgChart1"/>
    <dgm:cxn modelId="{9DD63EEC-8B9B-4ABE-A00A-E89EA8483554}" type="presParOf" srcId="{091354EA-D00E-4DE0-9A76-3764B78F83F6}" destId="{16F237F0-F8B8-4FA7-B026-71D041729D26}" srcOrd="0" destOrd="0" presId="urn:microsoft.com/office/officeart/2005/8/layout/orgChart1"/>
    <dgm:cxn modelId="{400F0799-1656-4151-828C-36CAB534BACE}" type="presParOf" srcId="{16F237F0-F8B8-4FA7-B026-71D041729D26}" destId="{3AF2E3A9-1902-4BFF-9F0F-6C36D93DCBAB}" srcOrd="0" destOrd="0" presId="urn:microsoft.com/office/officeart/2005/8/layout/orgChart1"/>
    <dgm:cxn modelId="{40E8C06B-1262-4AA7-8A25-11C530CE6EC8}" type="presParOf" srcId="{16F237F0-F8B8-4FA7-B026-71D041729D26}" destId="{9FEF7898-5622-4C2C-A8B3-837B7AE47942}" srcOrd="1" destOrd="0" presId="urn:microsoft.com/office/officeart/2005/8/layout/orgChart1"/>
    <dgm:cxn modelId="{2BFA33FF-4FBF-4889-BCC9-2C1F7CFBB7C1}" type="presParOf" srcId="{091354EA-D00E-4DE0-9A76-3764B78F83F6}" destId="{EAB9DFDF-33E6-4807-8291-1601C83F3D08}" srcOrd="1" destOrd="0" presId="urn:microsoft.com/office/officeart/2005/8/layout/orgChart1"/>
    <dgm:cxn modelId="{B37B47F4-64A7-4FCB-8097-803651EFA141}" type="presParOf" srcId="{091354EA-D00E-4DE0-9A76-3764B78F83F6}" destId="{8A0DED80-3292-49BF-A786-42604C3B68E9}" srcOrd="2" destOrd="0" presId="urn:microsoft.com/office/officeart/2005/8/layout/orgChart1"/>
    <dgm:cxn modelId="{163B2480-B6F3-4C82-8BB8-E526EBFB244F}" type="presParOf" srcId="{3555A01E-424D-4622-B308-E07193B1A6C9}" destId="{6FF7F0EC-588C-4234-A347-D5950261EDA8}" srcOrd="2" destOrd="0" presId="urn:microsoft.com/office/officeart/2005/8/layout/orgChart1"/>
    <dgm:cxn modelId="{D6E6CC90-2A3A-4422-B82B-CA13C3D66E39}" type="presParOf" srcId="{3555A01E-424D-4622-B308-E07193B1A6C9}" destId="{1D262AF1-3AE5-4334-8627-EE898438EBDF}" srcOrd="3" destOrd="0" presId="urn:microsoft.com/office/officeart/2005/8/layout/orgChart1"/>
    <dgm:cxn modelId="{B2A8A0BC-43BE-4E64-829C-7A8274FA1062}" type="presParOf" srcId="{1D262AF1-3AE5-4334-8627-EE898438EBDF}" destId="{CD6B2EE5-6076-40E3-8DDB-2F4155DD2796}" srcOrd="0" destOrd="0" presId="urn:microsoft.com/office/officeart/2005/8/layout/orgChart1"/>
    <dgm:cxn modelId="{971839BB-B0B6-4248-B9D8-322106E92EFA}" type="presParOf" srcId="{CD6B2EE5-6076-40E3-8DDB-2F4155DD2796}" destId="{E8804CAB-39A9-48A9-9018-DDEC1BF88F00}" srcOrd="0" destOrd="0" presId="urn:microsoft.com/office/officeart/2005/8/layout/orgChart1"/>
    <dgm:cxn modelId="{54E12CAD-B907-406F-88F3-A7287F7A4246}" type="presParOf" srcId="{CD6B2EE5-6076-40E3-8DDB-2F4155DD2796}" destId="{847606C0-A323-4156-A07F-3FD6B1B4C50A}" srcOrd="1" destOrd="0" presId="urn:microsoft.com/office/officeart/2005/8/layout/orgChart1"/>
    <dgm:cxn modelId="{CD177B06-DBC7-4A12-856E-BED0343ED13C}" type="presParOf" srcId="{1D262AF1-3AE5-4334-8627-EE898438EBDF}" destId="{581EE9C2-2FA3-4FE0-8DE2-25A9752C9555}" srcOrd="1" destOrd="0" presId="urn:microsoft.com/office/officeart/2005/8/layout/orgChart1"/>
    <dgm:cxn modelId="{4E448AC2-E1DD-4739-9D43-8092B19F6B4C}" type="presParOf" srcId="{1D262AF1-3AE5-4334-8627-EE898438EBDF}" destId="{16F708A0-0EBF-463A-8E49-8B6111621362}" srcOrd="2" destOrd="0" presId="urn:microsoft.com/office/officeart/2005/8/layout/orgChart1"/>
    <dgm:cxn modelId="{1F5DAA94-10E4-41CA-B2FD-0ADD8F3388E4}" type="presParOf" srcId="{79379B65-3298-45B6-894F-71B4367AF625}" destId="{5E3BE7C1-058A-4364-84A1-D8C60520C17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AA854-8F2A-463B-8EB3-C0882566CA11}">
      <dsp:nvSpPr>
        <dsp:cNvPr id="0" name=""/>
        <dsp:cNvSpPr/>
      </dsp:nvSpPr>
      <dsp:spPr>
        <a:xfrm>
          <a:off x="2675119" y="2994"/>
          <a:ext cx="3565160" cy="992534"/>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Bell MT" panose="02020503060305020303" pitchFamily="18" charset="0"/>
            </a:rPr>
            <a:t>Factors Influencing Industrial Location</a:t>
          </a:r>
        </a:p>
      </dsp:txBody>
      <dsp:txXfrm>
        <a:off x="2704189" y="32064"/>
        <a:ext cx="3507020" cy="934394"/>
      </dsp:txXfrm>
    </dsp:sp>
    <dsp:sp modelId="{8D322966-6D62-4F3B-BD33-300F0E36D327}">
      <dsp:nvSpPr>
        <dsp:cNvPr id="0" name=""/>
        <dsp:cNvSpPr/>
      </dsp:nvSpPr>
      <dsp:spPr>
        <a:xfrm>
          <a:off x="2172306" y="995529"/>
          <a:ext cx="2285393" cy="397013"/>
        </a:xfrm>
        <a:custGeom>
          <a:avLst/>
          <a:gdLst/>
          <a:ahLst/>
          <a:cxnLst/>
          <a:rect l="0" t="0" r="0" b="0"/>
          <a:pathLst>
            <a:path>
              <a:moveTo>
                <a:pt x="2285393" y="0"/>
              </a:moveTo>
              <a:lnTo>
                <a:pt x="2285393" y="198506"/>
              </a:lnTo>
              <a:lnTo>
                <a:pt x="0" y="198506"/>
              </a:lnTo>
              <a:lnTo>
                <a:pt x="0" y="397013"/>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0F2549C-8F26-4038-BC98-765115E13077}">
      <dsp:nvSpPr>
        <dsp:cNvPr id="0" name=""/>
        <dsp:cNvSpPr/>
      </dsp:nvSpPr>
      <dsp:spPr>
        <a:xfrm>
          <a:off x="3494" y="1392543"/>
          <a:ext cx="4337625" cy="992534"/>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Bell MT" panose="02020503060305020303" pitchFamily="18" charset="0"/>
            </a:rPr>
            <a:t>Regional Factors or Primary Causes </a:t>
          </a:r>
        </a:p>
      </dsp:txBody>
      <dsp:txXfrm>
        <a:off x="32564" y="1421613"/>
        <a:ext cx="4279485" cy="934394"/>
      </dsp:txXfrm>
    </dsp:sp>
    <dsp:sp modelId="{8B282951-5EFA-458C-AA25-A26BA727B0EC}">
      <dsp:nvSpPr>
        <dsp:cNvPr id="0" name=""/>
        <dsp:cNvSpPr/>
      </dsp:nvSpPr>
      <dsp:spPr>
        <a:xfrm>
          <a:off x="2126586" y="2385078"/>
          <a:ext cx="91440" cy="397013"/>
        </a:xfrm>
        <a:custGeom>
          <a:avLst/>
          <a:gdLst/>
          <a:ahLst/>
          <a:cxnLst/>
          <a:rect l="0" t="0" r="0" b="0"/>
          <a:pathLst>
            <a:path>
              <a:moveTo>
                <a:pt x="45720" y="0"/>
              </a:moveTo>
              <a:lnTo>
                <a:pt x="45720" y="397013"/>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5F27243-1168-4FBD-A68B-04B1D0F53D2D}">
      <dsp:nvSpPr>
        <dsp:cNvPr id="0" name=""/>
        <dsp:cNvSpPr/>
      </dsp:nvSpPr>
      <dsp:spPr>
        <a:xfrm>
          <a:off x="1427905" y="2782092"/>
          <a:ext cx="1488802" cy="992534"/>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Bell MT" panose="02020503060305020303" pitchFamily="18" charset="0"/>
            </a:rPr>
            <a:t>Transport Cost </a:t>
          </a:r>
        </a:p>
        <a:p>
          <a:pPr lvl="0" algn="ctr" defTabSz="711200">
            <a:lnSpc>
              <a:spcPct val="90000"/>
            </a:lnSpc>
            <a:spcBef>
              <a:spcPct val="0"/>
            </a:spcBef>
            <a:spcAft>
              <a:spcPct val="35000"/>
            </a:spcAft>
          </a:pPr>
          <a:r>
            <a:rPr lang="en-US" sz="1600" kern="1200" dirty="0">
              <a:latin typeface="Bell MT" panose="02020503060305020303" pitchFamily="18" charset="0"/>
            </a:rPr>
            <a:t>Labor Cost</a:t>
          </a:r>
        </a:p>
      </dsp:txBody>
      <dsp:txXfrm>
        <a:off x="1456975" y="2811162"/>
        <a:ext cx="1430662" cy="934394"/>
      </dsp:txXfrm>
    </dsp:sp>
    <dsp:sp modelId="{2D54AACE-5628-4D53-86BA-2935FFE1D315}">
      <dsp:nvSpPr>
        <dsp:cNvPr id="0" name=""/>
        <dsp:cNvSpPr/>
      </dsp:nvSpPr>
      <dsp:spPr>
        <a:xfrm>
          <a:off x="4457700" y="995529"/>
          <a:ext cx="2392132" cy="397013"/>
        </a:xfrm>
        <a:custGeom>
          <a:avLst/>
          <a:gdLst/>
          <a:ahLst/>
          <a:cxnLst/>
          <a:rect l="0" t="0" r="0" b="0"/>
          <a:pathLst>
            <a:path>
              <a:moveTo>
                <a:pt x="0" y="0"/>
              </a:moveTo>
              <a:lnTo>
                <a:pt x="0" y="198506"/>
              </a:lnTo>
              <a:lnTo>
                <a:pt x="2392132" y="198506"/>
              </a:lnTo>
              <a:lnTo>
                <a:pt x="2392132" y="397013"/>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2C68570-3932-4D59-B168-A2AA48EC6AD8}">
      <dsp:nvSpPr>
        <dsp:cNvPr id="0" name=""/>
        <dsp:cNvSpPr/>
      </dsp:nvSpPr>
      <dsp:spPr>
        <a:xfrm>
          <a:off x="4787759" y="1392543"/>
          <a:ext cx="4124145" cy="992534"/>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Bell MT" panose="02020503060305020303" pitchFamily="18" charset="0"/>
            </a:rPr>
            <a:t>Intra Regional Factors or Secondary Causes </a:t>
          </a:r>
        </a:p>
      </dsp:txBody>
      <dsp:txXfrm>
        <a:off x="4816829" y="1421613"/>
        <a:ext cx="4066005" cy="934394"/>
      </dsp:txXfrm>
    </dsp:sp>
    <dsp:sp modelId="{1CEC2A00-E0C6-4D27-9D61-F36334DA4007}">
      <dsp:nvSpPr>
        <dsp:cNvPr id="0" name=""/>
        <dsp:cNvSpPr/>
      </dsp:nvSpPr>
      <dsp:spPr>
        <a:xfrm>
          <a:off x="6804112" y="2385078"/>
          <a:ext cx="91440" cy="397013"/>
        </a:xfrm>
        <a:custGeom>
          <a:avLst/>
          <a:gdLst/>
          <a:ahLst/>
          <a:cxnLst/>
          <a:rect l="0" t="0" r="0" b="0"/>
          <a:pathLst>
            <a:path>
              <a:moveTo>
                <a:pt x="45720" y="0"/>
              </a:moveTo>
              <a:lnTo>
                <a:pt x="45720" y="397013"/>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C23F928-5DAD-48ED-B34E-8F529E2E2FD9}">
      <dsp:nvSpPr>
        <dsp:cNvPr id="0" name=""/>
        <dsp:cNvSpPr/>
      </dsp:nvSpPr>
      <dsp:spPr>
        <a:xfrm>
          <a:off x="6105431" y="2782092"/>
          <a:ext cx="1488802" cy="992534"/>
        </a:xfrm>
        <a:prstGeom prst="roundRect">
          <a:avLst>
            <a:gd name="adj" fmla="val 10000"/>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a:latin typeface="Bell MT" panose="02020503060305020303" pitchFamily="18" charset="0"/>
            </a:rPr>
            <a:t>Agglomerative</a:t>
          </a:r>
        </a:p>
        <a:p>
          <a:pPr lvl="0" algn="ctr" defTabSz="711200">
            <a:lnSpc>
              <a:spcPct val="90000"/>
            </a:lnSpc>
            <a:spcBef>
              <a:spcPct val="0"/>
            </a:spcBef>
            <a:spcAft>
              <a:spcPct val="35000"/>
            </a:spcAft>
          </a:pPr>
          <a:r>
            <a:rPr lang="en-US" sz="1600" kern="1200" dirty="0" err="1">
              <a:latin typeface="Bell MT" panose="02020503060305020303" pitchFamily="18" charset="0"/>
            </a:rPr>
            <a:t>Deglomerative</a:t>
          </a:r>
          <a:endParaRPr lang="en-US" sz="1600" kern="1200" dirty="0">
            <a:latin typeface="Bell MT" panose="02020503060305020303" pitchFamily="18" charset="0"/>
          </a:endParaRPr>
        </a:p>
      </dsp:txBody>
      <dsp:txXfrm>
        <a:off x="6134501" y="2811162"/>
        <a:ext cx="1430662" cy="934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7F0EC-588C-4234-A347-D5950261EDA8}">
      <dsp:nvSpPr>
        <dsp:cNvPr id="0" name=""/>
        <dsp:cNvSpPr/>
      </dsp:nvSpPr>
      <dsp:spPr>
        <a:xfrm>
          <a:off x="4199145" y="1644003"/>
          <a:ext cx="2299073" cy="798025"/>
        </a:xfrm>
        <a:custGeom>
          <a:avLst/>
          <a:gdLst/>
          <a:ahLst/>
          <a:cxnLst/>
          <a:rect l="0" t="0" r="0" b="0"/>
          <a:pathLst>
            <a:path>
              <a:moveTo>
                <a:pt x="0" y="0"/>
              </a:moveTo>
              <a:lnTo>
                <a:pt x="0" y="399012"/>
              </a:lnTo>
              <a:lnTo>
                <a:pt x="2299073" y="399012"/>
              </a:lnTo>
              <a:lnTo>
                <a:pt x="2299073" y="79802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95D928-5A6C-4DFC-8ADE-47599646B6CB}">
      <dsp:nvSpPr>
        <dsp:cNvPr id="0" name=""/>
        <dsp:cNvSpPr/>
      </dsp:nvSpPr>
      <dsp:spPr>
        <a:xfrm>
          <a:off x="1900072" y="1644003"/>
          <a:ext cx="2299073" cy="798025"/>
        </a:xfrm>
        <a:custGeom>
          <a:avLst/>
          <a:gdLst/>
          <a:ahLst/>
          <a:cxnLst/>
          <a:rect l="0" t="0" r="0" b="0"/>
          <a:pathLst>
            <a:path>
              <a:moveTo>
                <a:pt x="2299073" y="0"/>
              </a:moveTo>
              <a:lnTo>
                <a:pt x="2299073" y="399012"/>
              </a:lnTo>
              <a:lnTo>
                <a:pt x="0" y="399012"/>
              </a:lnTo>
              <a:lnTo>
                <a:pt x="0" y="798025"/>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695906-07C8-4C4F-9F0B-5CF7C2534CB1}">
      <dsp:nvSpPr>
        <dsp:cNvPr id="0" name=""/>
        <dsp:cNvSpPr/>
      </dsp:nvSpPr>
      <dsp:spPr>
        <a:xfrm>
          <a:off x="2299084" y="847118"/>
          <a:ext cx="3800121" cy="796885"/>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latin typeface="Bell MT" panose="02020503060305020303" pitchFamily="18" charset="0"/>
            </a:rPr>
            <a:t>Classification Of Raw Material</a:t>
          </a:r>
        </a:p>
      </dsp:txBody>
      <dsp:txXfrm>
        <a:off x="2299084" y="847118"/>
        <a:ext cx="3800121" cy="796885"/>
      </dsp:txXfrm>
    </dsp:sp>
    <dsp:sp modelId="{3AF2E3A9-1902-4BFF-9F0F-6C36D93DCBAB}">
      <dsp:nvSpPr>
        <dsp:cNvPr id="0" name=""/>
        <dsp:cNvSpPr/>
      </dsp:nvSpPr>
      <dsp:spPr>
        <a:xfrm>
          <a:off x="11" y="2442029"/>
          <a:ext cx="3800121" cy="796885"/>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latin typeface="Bell MT" panose="02020503060305020303" pitchFamily="18" charset="0"/>
            </a:rPr>
            <a:t>Ubiquitous material</a:t>
          </a:r>
        </a:p>
      </dsp:txBody>
      <dsp:txXfrm>
        <a:off x="11" y="2442029"/>
        <a:ext cx="3800121" cy="796885"/>
      </dsp:txXfrm>
    </dsp:sp>
    <dsp:sp modelId="{E8804CAB-39A9-48A9-9018-DDEC1BF88F00}">
      <dsp:nvSpPr>
        <dsp:cNvPr id="0" name=""/>
        <dsp:cNvSpPr/>
      </dsp:nvSpPr>
      <dsp:spPr>
        <a:xfrm>
          <a:off x="4598158" y="2442029"/>
          <a:ext cx="3800121" cy="796885"/>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latin typeface="Bell MT" panose="02020503060305020303" pitchFamily="18" charset="0"/>
            </a:rPr>
            <a:t>Localized Material</a:t>
          </a:r>
        </a:p>
      </dsp:txBody>
      <dsp:txXfrm>
        <a:off x="4598158" y="2442029"/>
        <a:ext cx="3800121" cy="79688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5524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656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019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6750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0766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124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9190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9732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6059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252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153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992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660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921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541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99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457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12/20/2020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884622"/>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95" y="1700013"/>
            <a:ext cx="11071538" cy="4043964"/>
          </a:xfrm>
        </p:spPr>
        <p:txBody>
          <a:bodyPr>
            <a:noAutofit/>
          </a:bodyPr>
          <a:lstStyle/>
          <a:p>
            <a:pPr algn="ctr"/>
            <a:r>
              <a:rPr lang="en-US" sz="3600" b="1" spc="300" dirty="0">
                <a:solidFill>
                  <a:schemeClr val="tx1"/>
                </a:solidFill>
                <a:latin typeface="Chaparral Pro Light" panose="02060403030505090203" pitchFamily="18" charset="0"/>
                <a:ea typeface="Adobe Heiti Std R" panose="020B0400000000000000" pitchFamily="34" charset="-128"/>
              </a:rPr>
              <a:t>Name: </a:t>
            </a:r>
            <a:r>
              <a:rPr lang="en-US" sz="3600" b="1" spc="300" dirty="0" smtClean="0">
                <a:solidFill>
                  <a:schemeClr val="tx1"/>
                </a:solidFill>
                <a:latin typeface="Chaparral Pro Light" panose="02060403030505090203" pitchFamily="18" charset="0"/>
                <a:ea typeface="Adobe Heiti Std R" panose="020B0400000000000000" pitchFamily="34" charset="-128"/>
              </a:rPr>
              <a:t>Maryam Mujahid</a:t>
            </a:r>
            <a:br>
              <a:rPr lang="en-US" sz="3600" b="1" spc="300" dirty="0" smtClean="0">
                <a:solidFill>
                  <a:schemeClr val="tx1"/>
                </a:solidFill>
                <a:latin typeface="Chaparral Pro Light" panose="02060403030505090203" pitchFamily="18" charset="0"/>
                <a:ea typeface="Adobe Heiti Std R" panose="020B0400000000000000" pitchFamily="34" charset="-128"/>
              </a:rPr>
            </a:br>
            <a:r>
              <a:rPr lang="en-US" sz="3600" b="1" spc="300" dirty="0" smtClean="0">
                <a:solidFill>
                  <a:schemeClr val="tx1"/>
                </a:solidFill>
                <a:latin typeface="Chaparral Pro Light" panose="02060403030505090203" pitchFamily="18" charset="0"/>
                <a:ea typeface="Adobe Heiti Std R" panose="020B0400000000000000" pitchFamily="34" charset="-128"/>
              </a:rPr>
              <a:t>Class</a:t>
            </a:r>
            <a:r>
              <a:rPr lang="en-US" sz="3600" b="1" spc="300" dirty="0">
                <a:solidFill>
                  <a:schemeClr val="tx1"/>
                </a:solidFill>
                <a:latin typeface="Chaparral Pro Light" panose="02060403030505090203" pitchFamily="18" charset="0"/>
                <a:ea typeface="Adobe Heiti Std R" panose="020B0400000000000000" pitchFamily="34" charset="-128"/>
              </a:rPr>
              <a:t>: 2nd year </a:t>
            </a:r>
            <a:br>
              <a:rPr lang="en-US" sz="3600" b="1" spc="300" dirty="0">
                <a:solidFill>
                  <a:schemeClr val="tx1"/>
                </a:solidFill>
                <a:latin typeface="Chaparral Pro Light" panose="02060403030505090203" pitchFamily="18" charset="0"/>
                <a:ea typeface="Adobe Heiti Std R" panose="020B0400000000000000" pitchFamily="34" charset="-128"/>
              </a:rPr>
            </a:br>
            <a:r>
              <a:rPr lang="en-US" sz="3600" b="1" spc="300" dirty="0">
                <a:solidFill>
                  <a:schemeClr val="tx1"/>
                </a:solidFill>
                <a:latin typeface="Chaparral Pro Light" panose="02060403030505090203" pitchFamily="18" charset="0"/>
                <a:ea typeface="Adobe Heiti Std R" panose="020B0400000000000000" pitchFamily="34" charset="-128"/>
              </a:rPr>
              <a:t>Department: Geography</a:t>
            </a:r>
            <a:br>
              <a:rPr lang="en-US" sz="3600" b="1" spc="300" dirty="0">
                <a:solidFill>
                  <a:schemeClr val="tx1"/>
                </a:solidFill>
                <a:latin typeface="Chaparral Pro Light" panose="02060403030505090203" pitchFamily="18" charset="0"/>
                <a:ea typeface="Adobe Heiti Std R" panose="020B0400000000000000" pitchFamily="34" charset="-128"/>
              </a:rPr>
            </a:br>
            <a:r>
              <a:rPr lang="en-US" sz="3600" b="1" spc="300" dirty="0">
                <a:solidFill>
                  <a:schemeClr val="tx1"/>
                </a:solidFill>
                <a:latin typeface="Chaparral Pro Light" panose="02060403030505090203" pitchFamily="18" charset="0"/>
                <a:ea typeface="Adobe Heiti Std R" panose="020B0400000000000000" pitchFamily="34" charset="-128"/>
              </a:rPr>
              <a:t>Subject: Human Geography</a:t>
            </a:r>
            <a:r>
              <a:rPr lang="en-US" sz="3600" b="1" spc="300">
                <a:solidFill>
                  <a:schemeClr val="tx1"/>
                </a:solidFill>
                <a:latin typeface="Chaparral Pro Light" panose="02060403030505090203" pitchFamily="18" charset="0"/>
                <a:ea typeface="Adobe Heiti Std R" panose="020B0400000000000000" pitchFamily="34" charset="-128"/>
              </a:rPr>
              <a:t/>
            </a:r>
            <a:br>
              <a:rPr lang="en-US" sz="3600" b="1" spc="300">
                <a:solidFill>
                  <a:schemeClr val="tx1"/>
                </a:solidFill>
                <a:latin typeface="Chaparral Pro Light" panose="02060403030505090203" pitchFamily="18" charset="0"/>
                <a:ea typeface="Adobe Heiti Std R" panose="020B0400000000000000" pitchFamily="34" charset="-128"/>
              </a:rPr>
            </a:br>
            <a:r>
              <a:rPr lang="en-US" sz="3600" b="1" spc="300">
                <a:latin typeface="Chaparral Pro Light" panose="02060403030505090203" pitchFamily="18" charset="0"/>
                <a:ea typeface="Adobe Heiti Std R" panose="020B0400000000000000" pitchFamily="34" charset="-128"/>
              </a:rPr>
              <a:t>T</a:t>
            </a:r>
            <a:r>
              <a:rPr lang="en-US" sz="3600" b="1" spc="300" smtClean="0">
                <a:solidFill>
                  <a:schemeClr val="tx1"/>
                </a:solidFill>
                <a:latin typeface="Chaparral Pro Light" panose="02060403030505090203" pitchFamily="18" charset="0"/>
                <a:ea typeface="Adobe Heiti Std R" panose="020B0400000000000000" pitchFamily="34" charset="-128"/>
              </a:rPr>
              <a:t>opic</a:t>
            </a:r>
            <a:r>
              <a:rPr lang="en-US" sz="3600" b="1" spc="300" dirty="0" smtClean="0">
                <a:solidFill>
                  <a:schemeClr val="tx1"/>
                </a:solidFill>
                <a:latin typeface="Chaparral Pro Light" panose="02060403030505090203" pitchFamily="18" charset="0"/>
                <a:ea typeface="Adobe Heiti Std R" panose="020B0400000000000000" pitchFamily="34" charset="-128"/>
              </a:rPr>
              <a:t>: </a:t>
            </a:r>
            <a:r>
              <a:rPr lang="en-US" sz="3600" b="1" spc="300" dirty="0">
                <a:solidFill>
                  <a:schemeClr val="tx1"/>
                </a:solidFill>
                <a:latin typeface="Chaparral Pro Light" panose="02060403030505090203" pitchFamily="18" charset="0"/>
                <a:ea typeface="Adobe Heiti Std R" panose="020B0400000000000000" pitchFamily="34" charset="-128"/>
              </a:rPr>
              <a:t>Weber's Theory</a:t>
            </a:r>
            <a:br>
              <a:rPr lang="en-US" sz="3600" b="1" spc="300" dirty="0">
                <a:solidFill>
                  <a:schemeClr val="tx1"/>
                </a:solidFill>
                <a:latin typeface="Chaparral Pro Light" panose="02060403030505090203" pitchFamily="18" charset="0"/>
                <a:ea typeface="Adobe Heiti Std R" panose="020B0400000000000000" pitchFamily="34" charset="-128"/>
              </a:rPr>
            </a:br>
            <a:r>
              <a:rPr lang="en-US" sz="3600" b="1" spc="300" dirty="0">
                <a:solidFill>
                  <a:schemeClr val="tx1"/>
                </a:solidFill>
                <a:latin typeface="Chaparral Pro Light" panose="02060403030505090203" pitchFamily="18" charset="0"/>
                <a:ea typeface="Adobe Heiti Std R" panose="020B0400000000000000" pitchFamily="34" charset="-128"/>
              </a:rPr>
              <a:t>Assignment Submitted </a:t>
            </a:r>
            <a:r>
              <a:rPr lang="en-US" sz="3600" b="1" spc="300" dirty="0" smtClean="0">
                <a:solidFill>
                  <a:schemeClr val="tx1"/>
                </a:solidFill>
                <a:latin typeface="Chaparral Pro Light" panose="02060403030505090203" pitchFamily="18" charset="0"/>
                <a:ea typeface="Adobe Heiti Std R" panose="020B0400000000000000" pitchFamily="34" charset="-128"/>
              </a:rPr>
              <a:t>To: </a:t>
            </a:r>
            <a:r>
              <a:rPr lang="en-US" sz="3600" b="1" spc="300" dirty="0">
                <a:solidFill>
                  <a:schemeClr val="tx1"/>
                </a:solidFill>
                <a:latin typeface="Chaparral Pro Light" panose="02060403030505090203" pitchFamily="18" charset="0"/>
                <a:ea typeface="Adobe Heiti Std R" panose="020B0400000000000000" pitchFamily="34" charset="-128"/>
              </a:rPr>
              <a:t>Ma'am Hameeda Ghani</a:t>
            </a:r>
            <a:endParaRPr lang="en-US" sz="3600" b="1" spc="300" dirty="0">
              <a:solidFill>
                <a:schemeClr val="tx1"/>
              </a:solidFill>
              <a:latin typeface="Chaparral Pro Light" panose="02060403030505090203"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809" y="168813"/>
            <a:ext cx="1435146" cy="15311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7039" y="247160"/>
            <a:ext cx="1540107" cy="1546982"/>
          </a:xfrm>
          <a:prstGeom prst="rect">
            <a:avLst/>
          </a:prstGeom>
        </p:spPr>
      </p:pic>
    </p:spTree>
    <p:extLst>
      <p:ext uri="{BB962C8B-B14F-4D97-AF65-F5344CB8AC3E}">
        <p14:creationId xmlns:p14="http://schemas.microsoft.com/office/powerpoint/2010/main" val="3931833253"/>
      </p:ext>
    </p:extLst>
  </p:cSld>
  <p:clrMapOvr>
    <a:masterClrMapping/>
  </p:clrMapOvr>
  <mc:AlternateContent xmlns:mc="http://schemas.openxmlformats.org/markup-compatibility/2006" xmlns:p14="http://schemas.microsoft.com/office/powerpoint/2010/main">
    <mc:Choice Requires="p14">
      <p:transition spd="slow" p14:dur="1500">
        <p:comb/>
      </p:transition>
    </mc:Choice>
    <mc:Fallback xmlns="">
      <p:transition spd="slow">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4" y="1236372"/>
            <a:ext cx="9400020" cy="4559121"/>
          </a:xfrm>
        </p:spPr>
        <p:txBody>
          <a:bodyPr>
            <a:normAutofit/>
          </a:bodyPr>
          <a:lstStyle/>
          <a:p>
            <a:pPr marL="0" indent="0">
              <a:buNone/>
            </a:pPr>
            <a:r>
              <a:rPr lang="en-US" sz="2800" dirty="0">
                <a:latin typeface="Algerian" panose="04020705040A02060702" pitchFamily="82" charset="0"/>
              </a:rPr>
              <a:t>Agglomerative</a:t>
            </a:r>
          </a:p>
          <a:p>
            <a:pPr marL="0" indent="0">
              <a:buNone/>
            </a:pPr>
            <a:endParaRPr lang="en-US" sz="2800" dirty="0">
              <a:latin typeface="Algerian" panose="04020705040A02060702" pitchFamily="82" charset="0"/>
            </a:endParaRPr>
          </a:p>
          <a:p>
            <a:pPr marL="0" indent="0">
              <a:buNone/>
            </a:pPr>
            <a:r>
              <a:rPr lang="en-US" sz="2400" dirty="0">
                <a:latin typeface="Times New Roman" panose="02020603050405020304" pitchFamily="18" charset="0"/>
                <a:cs typeface="Times New Roman" panose="02020603050405020304" pitchFamily="18" charset="0"/>
              </a:rPr>
              <a:t>Agglomerative factors are the external economies which result from concentration of industries at a particular place</a:t>
            </a:r>
          </a:p>
          <a:p>
            <a:pPr marL="0" indent="0">
              <a:buNone/>
            </a:pPr>
            <a:r>
              <a:rPr lang="en-US" sz="2800" dirty="0" err="1">
                <a:latin typeface="Algerian" panose="04020705040A02060702" pitchFamily="82" charset="0"/>
              </a:rPr>
              <a:t>Deglomerative</a:t>
            </a:r>
            <a:endParaRPr lang="en-US" sz="2800" dirty="0">
              <a:latin typeface="Algerian" panose="04020705040A02060702" pitchFamily="82" charset="0"/>
            </a:endParaRPr>
          </a:p>
          <a:p>
            <a:pPr marL="0" indent="0">
              <a:buNone/>
            </a:pPr>
            <a:endParaRPr lang="en-US" sz="2800" dirty="0">
              <a:latin typeface="Algerian" panose="04020705040A02060702" pitchFamily="82" charset="0"/>
            </a:endParaRPr>
          </a:p>
          <a:p>
            <a:pPr marL="0" indent="0">
              <a:buNone/>
            </a:pPr>
            <a:r>
              <a:rPr lang="en-US" sz="2400" dirty="0">
                <a:latin typeface="Times New Roman" panose="02020603050405020304" pitchFamily="18" charset="0"/>
                <a:cs typeface="Times New Roman" panose="02020603050405020304" pitchFamily="18" charset="0"/>
              </a:rPr>
              <a:t>These are external diseconomies that causes geographical dispersal of industry</a:t>
            </a:r>
          </a:p>
          <a:p>
            <a:endParaRPr lang="en-US" dirty="0"/>
          </a:p>
        </p:txBody>
      </p:sp>
    </p:spTree>
    <p:extLst>
      <p:ext uri="{BB962C8B-B14F-4D97-AF65-F5344CB8AC3E}">
        <p14:creationId xmlns:p14="http://schemas.microsoft.com/office/powerpoint/2010/main" val="1807295994"/>
      </p:ext>
    </p:extLst>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396" y="376707"/>
            <a:ext cx="5218134" cy="1752599"/>
          </a:xfrm>
        </p:spPr>
        <p:txBody>
          <a:bodyPr/>
          <a:lstStyle/>
          <a:p>
            <a:r>
              <a:rPr lang="en-US" dirty="0">
                <a:latin typeface="Algerian" panose="04020705040A02060702" pitchFamily="82" charset="0"/>
              </a:rPr>
              <a:t>CRITICISMS</a:t>
            </a:r>
          </a:p>
        </p:txBody>
      </p:sp>
      <p:sp>
        <p:nvSpPr>
          <p:cNvPr id="3" name="Content Placeholder 2"/>
          <p:cNvSpPr>
            <a:spLocks noGrp="1"/>
          </p:cNvSpPr>
          <p:nvPr>
            <p:ph idx="1"/>
          </p:nvPr>
        </p:nvSpPr>
        <p:spPr>
          <a:xfrm>
            <a:off x="1525727" y="1740257"/>
            <a:ext cx="7778832" cy="3777622"/>
          </a:xfrm>
        </p:spPr>
        <p:txBody>
          <a:bodyPr>
            <a:normAutofit/>
          </a:bodyPr>
          <a:lstStyle/>
          <a:p>
            <a:r>
              <a:rPr lang="en-US" sz="2400" dirty="0">
                <a:latin typeface="Times New Roman" panose="02020603050405020304" pitchFamily="18" charset="0"/>
                <a:cs typeface="Times New Roman" panose="02020603050405020304" pitchFamily="18" charset="0"/>
              </a:rPr>
              <a:t> Transport cost s do not rise proportionally with distance and weight Perfect competition of market rarely </a:t>
            </a:r>
            <a:r>
              <a:rPr lang="en-US" sz="2400" dirty="0" err="1">
                <a:latin typeface="Times New Roman" panose="02020603050405020304" pitchFamily="18" charset="0"/>
                <a:cs typeface="Times New Roman" panose="02020603050405020304" pitchFamily="18" charset="0"/>
              </a:rPr>
              <a:t>exists.Weber</a:t>
            </a:r>
            <a:r>
              <a:rPr lang="en-US" sz="2400" dirty="0">
                <a:latin typeface="Times New Roman" panose="02020603050405020304" pitchFamily="18" charset="0"/>
                <a:cs typeface="Times New Roman" panose="02020603050405020304" pitchFamily="18" charset="0"/>
              </a:rPr>
              <a:t> ignored the spaced problem, high cost of land and high rent in the industrial </a:t>
            </a:r>
            <a:r>
              <a:rPr lang="en-US" sz="2400" dirty="0" err="1">
                <a:latin typeface="Times New Roman" panose="02020603050405020304" pitchFamily="18" charset="0"/>
                <a:cs typeface="Times New Roman" panose="02020603050405020304" pitchFamily="18" charset="0"/>
              </a:rPr>
              <a:t>area.Historical</a:t>
            </a:r>
            <a:r>
              <a:rPr lang="en-US" sz="2400" dirty="0">
                <a:latin typeface="Times New Roman" panose="02020603050405020304" pitchFamily="18" charset="0"/>
                <a:cs typeface="Times New Roman" panose="02020603050405020304" pitchFamily="18" charset="0"/>
              </a:rPr>
              <a:t> factors do not have been considered in the location of </a:t>
            </a:r>
            <a:r>
              <a:rPr lang="en-US" sz="2400" dirty="0" err="1">
                <a:latin typeface="Times New Roman" panose="02020603050405020304" pitchFamily="18" charset="0"/>
                <a:cs typeface="Times New Roman" panose="02020603050405020304" pitchFamily="18" charset="0"/>
              </a:rPr>
              <a:t>industry.Impact</a:t>
            </a:r>
            <a:r>
              <a:rPr lang="en-US" sz="2400" dirty="0">
                <a:latin typeface="Times New Roman" panose="02020603050405020304" pitchFamily="18" charset="0"/>
                <a:cs typeface="Times New Roman" panose="02020603050405020304" pitchFamily="18" charset="0"/>
              </a:rPr>
              <a:t> of price fluctuation does not </a:t>
            </a:r>
            <a:r>
              <a:rPr lang="en-US" sz="2400" dirty="0" err="1">
                <a:latin typeface="Times New Roman" panose="02020603050405020304" pitchFamily="18" charset="0"/>
                <a:cs typeface="Times New Roman" panose="02020603050405020304" pitchFamily="18" charset="0"/>
              </a:rPr>
              <a:t>consider.Break</a:t>
            </a:r>
            <a:r>
              <a:rPr lang="en-US" sz="2400" dirty="0">
                <a:latin typeface="Times New Roman" panose="02020603050405020304" pitchFamily="18" charset="0"/>
                <a:cs typeface="Times New Roman" panose="02020603050405020304" pitchFamily="18" charset="0"/>
              </a:rPr>
              <a:t> of bulk point do not has been </a:t>
            </a:r>
            <a:r>
              <a:rPr lang="en-US" sz="2400" dirty="0" err="1">
                <a:latin typeface="Times New Roman" panose="02020603050405020304" pitchFamily="18" charset="0"/>
                <a:cs typeface="Times New Roman" panose="02020603050405020304" pitchFamily="18" charset="0"/>
              </a:rPr>
              <a:t>considered.Homogeneous</a:t>
            </a:r>
            <a:r>
              <a:rPr lang="en-US" sz="2400" dirty="0">
                <a:latin typeface="Times New Roman" panose="02020603050405020304" pitchFamily="18" charset="0"/>
                <a:cs typeface="Times New Roman" panose="02020603050405020304" pitchFamily="18" charset="0"/>
              </a:rPr>
              <a:t> areas have been questioned</a:t>
            </a:r>
          </a:p>
        </p:txBody>
      </p:sp>
      <p:pic>
        <p:nvPicPr>
          <p:cNvPr id="4" name="Picture 3" descr="File:Symbol delete vote Red.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5292" y="499055"/>
            <a:ext cx="2414525" cy="2482403"/>
          </a:xfrm>
          <a:prstGeom prst="rect">
            <a:avLst/>
          </a:prstGeom>
        </p:spPr>
      </p:pic>
    </p:spTree>
    <p:extLst>
      <p:ext uri="{BB962C8B-B14F-4D97-AF65-F5344CB8AC3E}">
        <p14:creationId xmlns:p14="http://schemas.microsoft.com/office/powerpoint/2010/main" val="2305553587"/>
      </p:ext>
    </p:extLst>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3297" y="964013"/>
            <a:ext cx="4147509" cy="1280890"/>
          </a:xfrm>
        </p:spPr>
        <p:txBody>
          <a:bodyPr/>
          <a:lstStyle/>
          <a:p>
            <a:r>
              <a:rPr lang="en-US" dirty="0">
                <a:latin typeface="Algerian" panose="04020705040A02060702" pitchFamily="82" charset="0"/>
              </a:rPr>
              <a:t>CONCLUSION</a:t>
            </a:r>
          </a:p>
        </p:txBody>
      </p:sp>
      <p:sp>
        <p:nvSpPr>
          <p:cNvPr id="3" name="Content Placeholder 2"/>
          <p:cNvSpPr>
            <a:spLocks noGrp="1"/>
          </p:cNvSpPr>
          <p:nvPr>
            <p:ph idx="1"/>
          </p:nvPr>
        </p:nvSpPr>
        <p:spPr>
          <a:xfrm>
            <a:off x="1670202" y="2447718"/>
            <a:ext cx="7641224" cy="3777622"/>
          </a:xfrm>
        </p:spPr>
        <p:txBody>
          <a:bodyPr>
            <a:normAutofit/>
          </a:bodyPr>
          <a:lstStyle/>
          <a:p>
            <a:r>
              <a:rPr lang="en-US" sz="2800" dirty="0">
                <a:latin typeface="Times New Roman" panose="02020603050405020304" pitchFamily="18" charset="0"/>
                <a:cs typeface="Times New Roman" panose="02020603050405020304" pitchFamily="18" charset="0"/>
              </a:rPr>
              <a:t> The theory is important because of its pioneering nature and its effects on later researchers .The real test of theory is that it should accord with reality, and empirical studies as </a:t>
            </a:r>
            <a:r>
              <a:rPr lang="en-US" sz="2800" dirty="0" err="1">
                <a:latin typeface="Times New Roman" panose="02020603050405020304" pitchFamily="18" charset="0"/>
                <a:cs typeface="Times New Roman" panose="02020603050405020304" pitchFamily="18" charset="0"/>
              </a:rPr>
              <a:t>Isard’s</a:t>
            </a:r>
            <a:r>
              <a:rPr lang="en-US" sz="2800" dirty="0">
                <a:latin typeface="Times New Roman" panose="02020603050405020304" pitchFamily="18" charset="0"/>
                <a:cs typeface="Times New Roman" panose="02020603050405020304" pitchFamily="18" charset="0"/>
              </a:rPr>
              <a:t> work on US Steel Industry and Smith’s works on weight- losing in Britain have, however, shown the validity of many weber’s conclusion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2405" y="814615"/>
            <a:ext cx="3442109" cy="1995257"/>
          </a:xfrm>
          <a:prstGeom prst="rect">
            <a:avLst/>
          </a:prstGeom>
        </p:spPr>
      </p:pic>
    </p:spTree>
    <p:extLst>
      <p:ext uri="{BB962C8B-B14F-4D97-AF65-F5344CB8AC3E}">
        <p14:creationId xmlns:p14="http://schemas.microsoft.com/office/powerpoint/2010/main" val="1413443116"/>
      </p:ext>
    </p:extLst>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ree illustration: &lt;strong&gt;Thank You&lt;/strong&gt;, Label, Card, Sign - Free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051" y="155368"/>
            <a:ext cx="9852409" cy="6958265"/>
          </a:xfrm>
        </p:spPr>
      </p:pic>
    </p:spTree>
    <p:extLst>
      <p:ext uri="{BB962C8B-B14F-4D97-AF65-F5344CB8AC3E}">
        <p14:creationId xmlns:p14="http://schemas.microsoft.com/office/powerpoint/2010/main" val="2087441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070" y="1473249"/>
            <a:ext cx="9358702" cy="2635111"/>
          </a:xfrm>
        </p:spPr>
        <p:txBody>
          <a:bodyPr/>
          <a:lstStyle/>
          <a:p>
            <a:pPr algn="ctr"/>
            <a:r>
              <a:rPr lang="en-US" dirty="0">
                <a:latin typeface="Algerian" panose="04020705040A02060702" pitchFamily="82" charset="0"/>
              </a:rPr>
              <a:t>Weber’ Industrial Theory</a:t>
            </a:r>
          </a:p>
        </p:txBody>
      </p:sp>
      <p:sp>
        <p:nvSpPr>
          <p:cNvPr id="4" name="TextBox 3"/>
          <p:cNvSpPr txBox="1"/>
          <p:nvPr/>
        </p:nvSpPr>
        <p:spPr>
          <a:xfrm>
            <a:off x="8934993" y="5525589"/>
            <a:ext cx="2804289" cy="707886"/>
          </a:xfrm>
          <a:prstGeom prst="rect">
            <a:avLst/>
          </a:prstGeom>
          <a:noFill/>
        </p:spPr>
        <p:txBody>
          <a:bodyPr wrap="square" rtlCol="0">
            <a:spAutoFit/>
          </a:bodyPr>
          <a:lstStyle/>
          <a:p>
            <a:r>
              <a:rPr lang="en-US" sz="2000" dirty="0">
                <a:latin typeface="Bookman Old Style" panose="02050604050505020204" pitchFamily="18" charset="0"/>
              </a:rPr>
              <a:t>Maryam Mujahid</a:t>
            </a:r>
          </a:p>
          <a:p>
            <a:r>
              <a:rPr lang="en-US" sz="2000" dirty="0">
                <a:latin typeface="Bookman Old Style" panose="02050604050505020204" pitchFamily="18" charset="0"/>
              </a:rPr>
              <a:t>BSc(hons.)2</a:t>
            </a:r>
            <a:r>
              <a:rPr lang="en-US" sz="2000" baseline="30000" dirty="0">
                <a:latin typeface="Bookman Old Style" panose="02050604050505020204" pitchFamily="18" charset="0"/>
              </a:rPr>
              <a:t>nd</a:t>
            </a:r>
            <a:r>
              <a:rPr lang="en-US" sz="2000" dirty="0">
                <a:latin typeface="Bookman Old Style" panose="02050604050505020204" pitchFamily="18" charset="0"/>
              </a:rPr>
              <a:t> year </a:t>
            </a:r>
            <a:r>
              <a:rPr lang="en-US" sz="2000" dirty="0">
                <a:latin typeface="Bookman Old Style" panose="02050604050505020204" pitchFamily="18" charset="0"/>
                <a:sym typeface="Wingdings" panose="05000000000000000000" pitchFamily="2" charset="2"/>
              </a:rPr>
              <a:t></a:t>
            </a:r>
            <a:endParaRPr lang="en-US" sz="2000" dirty="0">
              <a:latin typeface="Bookman Old Style" panose="02050604050505020204" pitchFamily="18" charset="0"/>
            </a:endParaRPr>
          </a:p>
        </p:txBody>
      </p:sp>
    </p:spTree>
    <p:extLst>
      <p:ext uri="{BB962C8B-B14F-4D97-AF65-F5344CB8AC3E}">
        <p14:creationId xmlns:p14="http://schemas.microsoft.com/office/powerpoint/2010/main" val="4154930904"/>
      </p:ext>
    </p:extLst>
  </p:cSld>
  <p:clrMapOvr>
    <a:masterClrMapping/>
  </p:clrMapOvr>
  <p:transition spd="slow">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867" y="711686"/>
            <a:ext cx="4709213" cy="1280890"/>
          </a:xfrm>
        </p:spPr>
        <p:txBody>
          <a:bodyPr>
            <a:normAutofit fontScale="90000"/>
          </a:bodyPr>
          <a:lstStyle/>
          <a:p>
            <a:r>
              <a:rPr lang="en-US" dirty="0">
                <a:latin typeface="Algerian" panose="04020705040A02060702" pitchFamily="82" charset="0"/>
              </a:rPr>
              <a:t>INTRODUCTION</a:t>
            </a: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a:xfrm>
            <a:off x="4194472" y="1608785"/>
            <a:ext cx="7887199" cy="4456611"/>
          </a:xfrm>
        </p:spPr>
        <p:txBody>
          <a:bodyPr>
            <a:normAutofit/>
          </a:bodyPr>
          <a:lstStyle/>
          <a:p>
            <a:r>
              <a:rPr lang="en-US" sz="2400" dirty="0">
                <a:latin typeface="Times New Roman" panose="02020603050405020304" pitchFamily="18" charset="0"/>
                <a:cs typeface="Times New Roman" panose="02020603050405020304" pitchFamily="18" charset="0"/>
              </a:rPr>
              <a:t> Alfred Weber was a German economist, geographer, sociologist and theoretician of culture whose work was influential in the development of modern economic geography. </a:t>
            </a:r>
          </a:p>
          <a:p>
            <a:r>
              <a:rPr lang="en-US" sz="2400" dirty="0">
                <a:latin typeface="Times New Roman" panose="02020603050405020304" pitchFamily="18" charset="0"/>
                <a:cs typeface="Times New Roman" panose="02020603050405020304" pitchFamily="18" charset="0"/>
              </a:rPr>
              <a:t> Published his Theory on Location of Industries in1909. </a:t>
            </a:r>
          </a:p>
          <a:p>
            <a:r>
              <a:rPr lang="en-US" sz="2400" dirty="0">
                <a:latin typeface="Times New Roman" panose="02020603050405020304" pitchFamily="18" charset="0"/>
                <a:cs typeface="Times New Roman" panose="02020603050405020304" pitchFamily="18" charset="0"/>
              </a:rPr>
              <a:t> Earlier to Weber, another German economist </a:t>
            </a:r>
            <a:r>
              <a:rPr lang="en-US" sz="2400" dirty="0" err="1">
                <a:latin typeface="Times New Roman" panose="02020603050405020304" pitchFamily="18" charset="0"/>
                <a:cs typeface="Times New Roman" panose="02020603050405020304" pitchFamily="18" charset="0"/>
              </a:rPr>
              <a:t>Launhardt</a:t>
            </a:r>
            <a:r>
              <a:rPr lang="en-US" sz="2400" dirty="0">
                <a:latin typeface="Times New Roman" panose="02020603050405020304" pitchFamily="18" charset="0"/>
                <a:cs typeface="Times New Roman" panose="02020603050405020304" pitchFamily="18" charset="0"/>
              </a:rPr>
              <a:t> has given a simple principle of industrial location based on minimum transport cost. (30July 1868 – 2 May 1958)</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281" y="2086376"/>
            <a:ext cx="2907000" cy="3521221"/>
          </a:xfrm>
          <a:prstGeom prst="rect">
            <a:avLst/>
          </a:prstGeom>
        </p:spPr>
      </p:pic>
    </p:spTree>
    <p:extLst>
      <p:ext uri="{BB962C8B-B14F-4D97-AF65-F5344CB8AC3E}">
        <p14:creationId xmlns:p14="http://schemas.microsoft.com/office/powerpoint/2010/main" val="1273553998"/>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960" y="463641"/>
            <a:ext cx="5656016" cy="1021723"/>
          </a:xfrm>
        </p:spPr>
        <p:txBody>
          <a:bodyPr/>
          <a:lstStyle/>
          <a:p>
            <a:r>
              <a:rPr lang="en-US" dirty="0">
                <a:latin typeface="Algerian" panose="04020705040A02060702" pitchFamily="82" charset="0"/>
              </a:rPr>
              <a:t>Assumptions</a:t>
            </a:r>
          </a:p>
        </p:txBody>
      </p:sp>
      <p:sp>
        <p:nvSpPr>
          <p:cNvPr id="3" name="Content Placeholder 2"/>
          <p:cNvSpPr>
            <a:spLocks noGrp="1"/>
          </p:cNvSpPr>
          <p:nvPr>
            <p:ph idx="1"/>
          </p:nvPr>
        </p:nvSpPr>
        <p:spPr>
          <a:xfrm>
            <a:off x="1355654" y="1601273"/>
            <a:ext cx="8318273" cy="4238223"/>
          </a:xfrm>
        </p:spPr>
        <p:txBody>
          <a:bodyPr>
            <a:noAutofit/>
          </a:bodyPr>
          <a:lstStyle/>
          <a:p>
            <a:r>
              <a:rPr lang="en-US" sz="2400" dirty="0">
                <a:latin typeface="Times New Roman" panose="02020603050405020304" pitchFamily="18" charset="0"/>
                <a:cs typeface="Times New Roman" panose="02020603050405020304" pitchFamily="18" charset="0"/>
              </a:rPr>
              <a:t>  Unit of study is taken as single country with consumption </a:t>
            </a:r>
            <a:r>
              <a:rPr lang="en-US" sz="2400" dirty="0" err="1">
                <a:latin typeface="Times New Roman" panose="02020603050405020304" pitchFamily="18" charset="0"/>
                <a:cs typeface="Times New Roman" panose="02020603050405020304" pitchFamily="18" charset="0"/>
              </a:rPr>
              <a:t>centre</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Some natural resources are ubiquitous. </a:t>
            </a:r>
          </a:p>
          <a:p>
            <a:r>
              <a:rPr lang="en-US" sz="2400" dirty="0">
                <a:latin typeface="Times New Roman" panose="02020603050405020304" pitchFamily="18" charset="0"/>
                <a:cs typeface="Times New Roman" panose="02020603050405020304" pitchFamily="18" charset="0"/>
              </a:rPr>
              <a:t>  E.g.: Water, Sand, Clay etc. </a:t>
            </a:r>
          </a:p>
          <a:p>
            <a:r>
              <a:rPr lang="en-US" sz="2400" dirty="0">
                <a:latin typeface="Times New Roman" panose="02020603050405020304" pitchFamily="18" charset="0"/>
                <a:cs typeface="Times New Roman" panose="02020603050405020304" pitchFamily="18" charset="0"/>
              </a:rPr>
              <a:t>  Some natural resources are localized in nature.</a:t>
            </a:r>
          </a:p>
          <a:p>
            <a:r>
              <a:rPr lang="en-US" sz="2400" dirty="0">
                <a:latin typeface="Times New Roman" panose="02020603050405020304" pitchFamily="18" charset="0"/>
                <a:cs typeface="Times New Roman" panose="02020603050405020304" pitchFamily="18" charset="0"/>
              </a:rPr>
              <a:t>  E.g.: Iron ore, Fuel etc.</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is not ubiquitous but it has fixed location and fixed mobility.</a:t>
            </a:r>
          </a:p>
          <a:p>
            <a:r>
              <a:rPr lang="en-US" sz="2400" dirty="0">
                <a:latin typeface="Times New Roman" panose="02020603050405020304" pitchFamily="18" charset="0"/>
                <a:cs typeface="Times New Roman" panose="02020603050405020304" pitchFamily="18" charset="0"/>
              </a:rPr>
              <a:t>  Homogeneous climate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691" y="1905000"/>
            <a:ext cx="2325625" cy="2847704"/>
          </a:xfrm>
          <a:prstGeom prst="rect">
            <a:avLst/>
          </a:prstGeom>
        </p:spPr>
      </p:pic>
    </p:spTree>
    <p:extLst>
      <p:ext uri="{BB962C8B-B14F-4D97-AF65-F5344CB8AC3E}">
        <p14:creationId xmlns:p14="http://schemas.microsoft.com/office/powerpoint/2010/main" val="190181588"/>
      </p:ext>
    </p:extLst>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612" y="376707"/>
            <a:ext cx="10018713" cy="1752599"/>
          </a:xfrm>
        </p:spPr>
        <p:txBody>
          <a:bodyPr/>
          <a:lstStyle/>
          <a:p>
            <a:r>
              <a:rPr lang="en-US" dirty="0">
                <a:latin typeface="Algerian" panose="04020705040A02060702" pitchFamily="82" charset="0"/>
              </a:rPr>
              <a:t>Explanation: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7330249"/>
              </p:ext>
            </p:extLst>
          </p:nvPr>
        </p:nvGraphicFramePr>
        <p:xfrm>
          <a:off x="1687874" y="19050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0536426"/>
      </p:ext>
    </p:extLst>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7276" y="245102"/>
            <a:ext cx="4905155" cy="1280890"/>
          </a:xfrm>
        </p:spPr>
        <p:txBody>
          <a:bodyPr/>
          <a:lstStyle/>
          <a:p>
            <a:r>
              <a:rPr lang="en-US" dirty="0">
                <a:latin typeface="Algerian" panose="04020705040A02060702" pitchFamily="82" charset="0"/>
              </a:rPr>
              <a:t>TRANSPORT COST</a:t>
            </a:r>
          </a:p>
        </p:txBody>
      </p:sp>
      <p:sp>
        <p:nvSpPr>
          <p:cNvPr id="3" name="Content Placeholder 2"/>
          <p:cNvSpPr>
            <a:spLocks noGrp="1"/>
          </p:cNvSpPr>
          <p:nvPr>
            <p:ph idx="1"/>
          </p:nvPr>
        </p:nvSpPr>
        <p:spPr>
          <a:xfrm>
            <a:off x="1464702" y="1394011"/>
            <a:ext cx="9947366" cy="3309870"/>
          </a:xfrm>
        </p:spPr>
        <p:txBody>
          <a:bodyPr>
            <a:normAutofit/>
          </a:bodyPr>
          <a:lstStyle/>
          <a:p>
            <a:r>
              <a:rPr lang="en-US" sz="2800" dirty="0">
                <a:latin typeface="Times New Roman" panose="02020603050405020304" pitchFamily="18" charset="0"/>
                <a:cs typeface="Times New Roman" panose="02020603050405020304" pitchFamily="18" charset="0"/>
              </a:rPr>
              <a:t> Transport cost are influenced by three basic elements.</a:t>
            </a:r>
          </a:p>
          <a:p>
            <a:r>
              <a:rPr lang="en-US" sz="2800" dirty="0">
                <a:latin typeface="Times New Roman" panose="02020603050405020304" pitchFamily="18" charset="0"/>
                <a:cs typeface="Times New Roman" panose="02020603050405020304" pitchFamily="18" charset="0"/>
              </a:rPr>
              <a:t> The weight to be transported. </a:t>
            </a:r>
          </a:p>
          <a:p>
            <a:r>
              <a:rPr lang="en-US" sz="2800" dirty="0">
                <a:latin typeface="Times New Roman" panose="02020603050405020304" pitchFamily="18" charset="0"/>
                <a:cs typeface="Times New Roman" panose="02020603050405020304" pitchFamily="18" charset="0"/>
              </a:rPr>
              <a:t>The distance to be covered. </a:t>
            </a:r>
          </a:p>
          <a:p>
            <a:r>
              <a:rPr lang="en-US" sz="2800" dirty="0">
                <a:latin typeface="Times New Roman" panose="02020603050405020304" pitchFamily="18" charset="0"/>
                <a:cs typeface="Times New Roman" panose="02020603050405020304" pitchFamily="18" charset="0"/>
              </a:rPr>
              <a:t>The nature of commodity.</a:t>
            </a:r>
          </a:p>
          <a:p>
            <a:pPr marL="0" indent="0">
              <a:buNone/>
            </a:pPr>
            <a:r>
              <a:rPr lang="en-US" sz="2800" dirty="0">
                <a:latin typeface="Times New Roman" panose="02020603050405020304" pitchFamily="18" charset="0"/>
                <a:cs typeface="Times New Roman" panose="02020603050405020304" pitchFamily="18" charset="0"/>
              </a:rPr>
              <a:t>E.g. 1000 kg of Gold Ore will give you only10 kg of pure Gold</a:t>
            </a:r>
          </a:p>
          <a:p>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7804" y="4365836"/>
            <a:ext cx="7093075" cy="2229252"/>
          </a:xfrm>
          <a:prstGeom prst="rect">
            <a:avLst/>
          </a:prstGeom>
        </p:spPr>
      </p:pic>
    </p:spTree>
    <p:extLst>
      <p:ext uri="{BB962C8B-B14F-4D97-AF65-F5344CB8AC3E}">
        <p14:creationId xmlns:p14="http://schemas.microsoft.com/office/powerpoint/2010/main" val="646131445"/>
      </p:ext>
    </p:extLst>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6465" t="53571" r="38858" b="20702"/>
          <a:stretch/>
        </p:blipFill>
        <p:spPr>
          <a:xfrm>
            <a:off x="2261325" y="3983696"/>
            <a:ext cx="7341325" cy="1882001"/>
          </a:xfrm>
          <a:prstGeom prst="rect">
            <a:avLst/>
          </a:prstGeom>
        </p:spPr>
      </p:pic>
      <p:graphicFrame>
        <p:nvGraphicFramePr>
          <p:cNvPr id="6" name="Diagram 5"/>
          <p:cNvGraphicFramePr/>
          <p:nvPr>
            <p:extLst>
              <p:ext uri="{D42A27DB-BD31-4B8C-83A1-F6EECF244321}">
                <p14:modId xmlns:p14="http://schemas.microsoft.com/office/powerpoint/2010/main" val="3482280409"/>
              </p:ext>
            </p:extLst>
          </p:nvPr>
        </p:nvGraphicFramePr>
        <p:xfrm>
          <a:off x="1730827" y="-91441"/>
          <a:ext cx="8402319" cy="41670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Arrow Connector 7"/>
          <p:cNvCxnSpPr/>
          <p:nvPr/>
        </p:nvCxnSpPr>
        <p:spPr>
          <a:xfrm>
            <a:off x="3631474" y="3252651"/>
            <a:ext cx="0" cy="57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294914" y="3252651"/>
            <a:ext cx="13063" cy="574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967373"/>
      </p:ext>
    </p:extLst>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9883" y="213858"/>
            <a:ext cx="5205759" cy="1280890"/>
          </a:xfrm>
        </p:spPr>
        <p:txBody>
          <a:bodyPr/>
          <a:lstStyle/>
          <a:p>
            <a:r>
              <a:rPr lang="en-US" dirty="0">
                <a:latin typeface="Algerian" panose="04020705040A02060702" pitchFamily="82" charset="0"/>
              </a:rPr>
              <a:t>MATERIAL INDEX</a:t>
            </a:r>
          </a:p>
        </p:txBody>
      </p:sp>
      <p:sp>
        <p:nvSpPr>
          <p:cNvPr id="3" name="Content Placeholder 2"/>
          <p:cNvSpPr>
            <a:spLocks noGrp="1"/>
          </p:cNvSpPr>
          <p:nvPr>
            <p:ph idx="1"/>
          </p:nvPr>
        </p:nvSpPr>
        <p:spPr>
          <a:xfrm>
            <a:off x="4068105" y="1584900"/>
            <a:ext cx="8123894" cy="4323072"/>
          </a:xfrm>
        </p:spPr>
        <p:txBody>
          <a:bodyPr>
            <a:noAutofit/>
          </a:bodyPr>
          <a:lstStyle/>
          <a:p>
            <a:r>
              <a:rPr lang="en-US" sz="2400" dirty="0">
                <a:latin typeface="Times New Roman" panose="02020603050405020304" pitchFamily="18" charset="0"/>
                <a:cs typeface="Times New Roman" panose="02020603050405020304" pitchFamily="18" charset="0"/>
              </a:rPr>
              <a:t>Material index On the basis of the above reasoning Weber developed a mathematical formula to measure the relative pull of materials while those with low materials and the market on industrial </a:t>
            </a:r>
            <a:r>
              <a:rPr lang="en-US" sz="2400" dirty="0" smtClean="0">
                <a:latin typeface="Times New Roman" panose="02020603050405020304" pitchFamily="18" charset="0"/>
                <a:cs typeface="Times New Roman" panose="02020603050405020304" pitchFamily="18" charset="0"/>
              </a:rPr>
              <a:t>location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Material index=weight of localized material/weight of the finished goods.</a:t>
            </a:r>
          </a:p>
          <a:p>
            <a:r>
              <a:rPr lang="en-US" sz="2400" dirty="0">
                <a:latin typeface="Times New Roman" panose="02020603050405020304" pitchFamily="18" charset="0"/>
                <a:cs typeface="Times New Roman" panose="02020603050405020304" pitchFamily="18" charset="0"/>
              </a:rPr>
              <a:t>If material index &gt; 1 then plant will be located near the resources .</a:t>
            </a:r>
          </a:p>
          <a:p>
            <a:r>
              <a:rPr lang="en-US" sz="2400" dirty="0">
                <a:latin typeface="Times New Roman" panose="02020603050405020304" pitchFamily="18" charset="0"/>
                <a:cs typeface="Times New Roman" panose="02020603050405020304" pitchFamily="18" charset="0"/>
              </a:rPr>
              <a:t>If material index &lt; 1 then plant will be located near to the market.</a:t>
            </a:r>
          </a:p>
        </p:txBody>
      </p:sp>
      <p:pic>
        <p:nvPicPr>
          <p:cNvPr id="4" name="Picture 3" descr="Conflict resource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646" y="1584900"/>
            <a:ext cx="2704459" cy="4193177"/>
          </a:xfrm>
          <a:prstGeom prst="rect">
            <a:avLst/>
          </a:prstGeom>
        </p:spPr>
      </p:pic>
    </p:spTree>
    <p:extLst>
      <p:ext uri="{BB962C8B-B14F-4D97-AF65-F5344CB8AC3E}">
        <p14:creationId xmlns:p14="http://schemas.microsoft.com/office/powerpoint/2010/main" val="3201724555"/>
      </p:ext>
    </p:extLst>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1710" y="478579"/>
            <a:ext cx="8911687" cy="1280890"/>
          </a:xfrm>
        </p:spPr>
        <p:txBody>
          <a:bodyPr/>
          <a:lstStyle/>
          <a:p>
            <a:r>
              <a:rPr lang="en-US" dirty="0">
                <a:latin typeface="Algerian" panose="04020705040A02060702" pitchFamily="82" charset="0"/>
              </a:rPr>
              <a:t>ROLE OF LABOUR COST</a:t>
            </a:r>
          </a:p>
        </p:txBody>
      </p:sp>
      <p:sp>
        <p:nvSpPr>
          <p:cNvPr id="3" name="Content Placeholder 2"/>
          <p:cNvSpPr>
            <a:spLocks noGrp="1"/>
          </p:cNvSpPr>
          <p:nvPr>
            <p:ph idx="1"/>
          </p:nvPr>
        </p:nvSpPr>
        <p:spPr>
          <a:xfrm>
            <a:off x="1392782" y="1623956"/>
            <a:ext cx="10799218" cy="235886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It is describe with the help of given mathematical analysis. These </a:t>
            </a:r>
            <a:r>
              <a:rPr lang="en-US" sz="2400" dirty="0" err="1">
                <a:latin typeface="Times New Roman" panose="02020603050405020304" pitchFamily="18" charset="0"/>
                <a:cs typeface="Times New Roman" panose="02020603050405020304" pitchFamily="18" charset="0"/>
              </a:rPr>
              <a:t>are:Index</a:t>
            </a:r>
            <a:r>
              <a:rPr lang="en-US" sz="2400" dirty="0">
                <a:latin typeface="Times New Roman" panose="02020603050405020304" pitchFamily="18" charset="0"/>
                <a:cs typeface="Times New Roman" panose="02020603050405020304" pitchFamily="18" charset="0"/>
              </a:rPr>
              <a:t> of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cost: It is the average cost of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needed to produced one unit weight of </a:t>
            </a:r>
            <a:r>
              <a:rPr lang="en-US" sz="2400" dirty="0" err="1">
                <a:latin typeface="Times New Roman" panose="02020603050405020304" pitchFamily="18" charset="0"/>
                <a:cs typeface="Times New Roman" panose="02020603050405020304" pitchFamily="18" charset="0"/>
              </a:rPr>
              <a:t>output.Labour</a:t>
            </a:r>
            <a:r>
              <a:rPr lang="en-US" sz="2400" dirty="0">
                <a:latin typeface="Times New Roman" panose="02020603050405020304" pitchFamily="18" charset="0"/>
                <a:cs typeface="Times New Roman" panose="02020603050405020304" pitchFamily="18" charset="0"/>
              </a:rPr>
              <a:t> Co-efficient: It is the ration between cost per unit of product to the total weight of raw material and product to be </a:t>
            </a:r>
            <a:r>
              <a:rPr lang="en-US" sz="2400" dirty="0" err="1">
                <a:latin typeface="Times New Roman" panose="02020603050405020304" pitchFamily="18" charset="0"/>
                <a:cs typeface="Times New Roman" panose="02020603050405020304" pitchFamily="18" charset="0"/>
              </a:rPr>
              <a:t>moved.Critical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Isodapane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Weberterms</a:t>
            </a:r>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isodapane</a:t>
            </a:r>
            <a:r>
              <a:rPr lang="en-US" sz="2400" dirty="0">
                <a:latin typeface="Times New Roman" panose="02020603050405020304" pitchFamily="18" charset="0"/>
                <a:cs typeface="Times New Roman" panose="02020603050405020304" pitchFamily="18" charset="0"/>
              </a:rPr>
              <a:t> which </a:t>
            </a:r>
            <a:r>
              <a:rPr lang="en-US" sz="2400" dirty="0" err="1">
                <a:latin typeface="Times New Roman" panose="02020603050405020304" pitchFamily="18" charset="0"/>
                <a:cs typeface="Times New Roman" panose="02020603050405020304" pitchFamily="18" charset="0"/>
              </a:rPr>
              <a:t>hasthe</a:t>
            </a:r>
            <a:r>
              <a:rPr lang="en-US" sz="2400" dirty="0">
                <a:latin typeface="Times New Roman" panose="02020603050405020304" pitchFamily="18" charset="0"/>
                <a:cs typeface="Times New Roman" panose="02020603050405020304" pitchFamily="18" charset="0"/>
              </a:rPr>
              <a:t> same value as the saving </a:t>
            </a:r>
            <a:r>
              <a:rPr lang="en-US" sz="2400" dirty="0" err="1">
                <a:latin typeface="Times New Roman" panose="02020603050405020304" pitchFamily="18" charset="0"/>
                <a:cs typeface="Times New Roman" panose="02020603050405020304" pitchFamily="18" charset="0"/>
              </a:rPr>
              <a:t>inlabour</a:t>
            </a:r>
            <a:r>
              <a:rPr lang="en-US" sz="2400" dirty="0">
                <a:latin typeface="Times New Roman" panose="02020603050405020304" pitchFamily="18" charset="0"/>
                <a:cs typeface="Times New Roman" panose="02020603050405020304" pitchFamily="18" charset="0"/>
              </a:rPr>
              <a:t> cost the critical </a:t>
            </a:r>
            <a:r>
              <a:rPr lang="en-US" sz="2400" dirty="0" err="1">
                <a:latin typeface="Times New Roman" panose="02020603050405020304" pitchFamily="18" charset="0"/>
                <a:cs typeface="Times New Roman" panose="02020603050405020304" pitchFamily="18" charset="0"/>
              </a:rPr>
              <a:t>isodapane</a:t>
            </a:r>
            <a:r>
              <a:rPr lang="en-US" sz="2400" dirty="0">
                <a:latin typeface="Times New Roman" panose="02020603050405020304" pitchFamily="18" charset="0"/>
                <a:cs typeface="Times New Roman" panose="02020603050405020304" pitchFamily="18" charset="0"/>
              </a:rPr>
              <a:t>.</a:t>
            </a:r>
          </a:p>
          <a:p>
            <a:pPr marL="0"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678" y="3764597"/>
            <a:ext cx="4119633" cy="27414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924" y="3749289"/>
            <a:ext cx="4432051" cy="2756735"/>
          </a:xfrm>
          <a:prstGeom prst="rect">
            <a:avLst/>
          </a:prstGeom>
        </p:spPr>
      </p:pic>
    </p:spTree>
    <p:extLst>
      <p:ext uri="{BB962C8B-B14F-4D97-AF65-F5344CB8AC3E}">
        <p14:creationId xmlns:p14="http://schemas.microsoft.com/office/powerpoint/2010/main" val="3532637249"/>
      </p:ext>
    </p:extLst>
  </p:cSld>
  <p:clrMapOvr>
    <a:masterClrMapping/>
  </p:clrMapOvr>
  <p:transition spd="slow">
    <p:comb/>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105</TotalTime>
  <Words>407</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Adobe Heiti Std R</vt:lpstr>
      <vt:lpstr>Algerian</vt:lpstr>
      <vt:lpstr>Arial</vt:lpstr>
      <vt:lpstr>Bell MT</vt:lpstr>
      <vt:lpstr>Bookman Old Style</vt:lpstr>
      <vt:lpstr>Chaparral Pro Light</vt:lpstr>
      <vt:lpstr>Corbel</vt:lpstr>
      <vt:lpstr>Times New Roman</vt:lpstr>
      <vt:lpstr>Wingdings</vt:lpstr>
      <vt:lpstr>Parallax</vt:lpstr>
      <vt:lpstr>Name: Maryam Mujahid Class: 2nd year  Department: Geography Subject: Human Geography Topic: Weber's Theory Assignment Submitted To: Ma'am Hameeda Ghani</vt:lpstr>
      <vt:lpstr>Weber’ Industrial Theory</vt:lpstr>
      <vt:lpstr>INTRODUCTION </vt:lpstr>
      <vt:lpstr>Assumptions</vt:lpstr>
      <vt:lpstr>Explanation:</vt:lpstr>
      <vt:lpstr>TRANSPORT COST</vt:lpstr>
      <vt:lpstr>PowerPoint Presentation</vt:lpstr>
      <vt:lpstr>MATERIAL INDEX</vt:lpstr>
      <vt:lpstr>ROLE OF LABOUR COST</vt:lpstr>
      <vt:lpstr>PowerPoint Presentation</vt:lpstr>
      <vt:lpstr>CRITICISMS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Weber’ Industrial Theory</dc:title>
  <dc:creator>Computer 1</dc:creator>
  <cp:lastModifiedBy>Shahrukh Ansari</cp:lastModifiedBy>
  <cp:revision>32</cp:revision>
  <dcterms:created xsi:type="dcterms:W3CDTF">2020-12-18T17:40:25Z</dcterms:created>
  <dcterms:modified xsi:type="dcterms:W3CDTF">2020-12-19T22:10:45Z</dcterms:modified>
</cp:coreProperties>
</file>