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8560-8005-4001-89EB-55EEFC6882E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960C79-6529-49A4-8D5E-5FF056D75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15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8560-8005-4001-89EB-55EEFC6882E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60C79-6529-49A4-8D5E-5FF056D75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5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8560-8005-4001-89EB-55EEFC6882E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60C79-6529-49A4-8D5E-5FF056D75C9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0102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8560-8005-4001-89EB-55EEFC6882E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60C79-6529-49A4-8D5E-5FF056D75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30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8560-8005-4001-89EB-55EEFC6882E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60C79-6529-49A4-8D5E-5FF056D75C9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093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8560-8005-4001-89EB-55EEFC6882E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60C79-6529-49A4-8D5E-5FF056D75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895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8560-8005-4001-89EB-55EEFC6882E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0C79-6529-49A4-8D5E-5FF056D75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921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8560-8005-4001-89EB-55EEFC6882E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0C79-6529-49A4-8D5E-5FF056D75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02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8560-8005-4001-89EB-55EEFC6882E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0C79-6529-49A4-8D5E-5FF056D75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12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8560-8005-4001-89EB-55EEFC6882E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60C79-6529-49A4-8D5E-5FF056D75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11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8560-8005-4001-89EB-55EEFC6882E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960C79-6529-49A4-8D5E-5FF056D75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8560-8005-4001-89EB-55EEFC6882E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960C79-6529-49A4-8D5E-5FF056D75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68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8560-8005-4001-89EB-55EEFC6882E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0C79-6529-49A4-8D5E-5FF056D75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51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8560-8005-4001-89EB-55EEFC6882E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0C79-6529-49A4-8D5E-5FF056D75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5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8560-8005-4001-89EB-55EEFC6882E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0C79-6529-49A4-8D5E-5FF056D75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7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8560-8005-4001-89EB-55EEFC6882E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60C79-6529-49A4-8D5E-5FF056D75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C8560-8005-4001-89EB-55EEFC6882E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960C79-6529-49A4-8D5E-5FF056D75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51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985039-46EB-48A3-8C02-37D2D654F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9328" y="1162050"/>
            <a:ext cx="8915399" cy="1447800"/>
          </a:xfrm>
        </p:spPr>
        <p:txBody>
          <a:bodyPr/>
          <a:lstStyle/>
          <a:p>
            <a:r>
              <a:rPr lang="en-US" dirty="0"/>
              <a:t>Exception Handling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587049" y="3715265"/>
            <a:ext cx="372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</a:t>
            </a:r>
            <a:r>
              <a:rPr lang="en-US" dirty="0" err="1" smtClean="0"/>
              <a:t>Harshita</a:t>
            </a:r>
            <a:r>
              <a:rPr lang="en-US" dirty="0" smtClean="0"/>
              <a:t> Agrawal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6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4C2760-8126-45C7-BE03-2B2D427E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6333"/>
            <a:ext cx="8911687" cy="768488"/>
          </a:xfrm>
        </p:spPr>
        <p:txBody>
          <a:bodyPr>
            <a:normAutofit/>
          </a:bodyPr>
          <a:lstStyle/>
          <a:p>
            <a:r>
              <a:rPr lang="en-US" sz="3200" dirty="0"/>
              <a:t>What is an Exception?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6E24BD-D2FD-4EFC-A489-A8AF331C6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749" y="1234741"/>
            <a:ext cx="8915400" cy="219425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An exception is an unexpected event that occurs during runtime and causes normal program flow to be disrupted.</a:t>
            </a:r>
          </a:p>
          <a:p>
            <a:r>
              <a:rPr lang="en-GB" dirty="0"/>
              <a:t>Some common examples: </a:t>
            </a:r>
          </a:p>
          <a:p>
            <a:pPr lvl="2"/>
            <a:r>
              <a:rPr lang="en-GB" sz="1800" dirty="0"/>
              <a:t> Divide by zero errors </a:t>
            </a:r>
          </a:p>
          <a:p>
            <a:pPr lvl="2"/>
            <a:r>
              <a:rPr lang="en-GB" sz="1800" dirty="0"/>
              <a:t> Accessing the elements of an array beyond its range </a:t>
            </a:r>
          </a:p>
          <a:p>
            <a:pPr lvl="2"/>
            <a:r>
              <a:rPr lang="en-GB" sz="1800" dirty="0"/>
              <a:t> Invalid input </a:t>
            </a:r>
          </a:p>
          <a:p>
            <a:pPr lvl="2"/>
            <a:r>
              <a:rPr lang="en-GB" sz="1800"/>
              <a:t> </a:t>
            </a:r>
            <a:r>
              <a:rPr lang="en-GB" sz="1800" dirty="0"/>
              <a:t>Opening a non-existent file </a:t>
            </a:r>
          </a:p>
          <a:p>
            <a:pPr marL="914400" lvl="2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54E374-1D9B-41F5-8CCE-BDD4E5FCF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71" y="3784651"/>
            <a:ext cx="7737970" cy="29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0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4EF9137D-CD51-495F-BC76-E966487F5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33137"/>
            <a:ext cx="3506788" cy="5261810"/>
          </a:xfrm>
        </p:spPr>
        <p:txBody>
          <a:bodyPr>
            <a:normAutofit/>
          </a:bodyPr>
          <a:lstStyle/>
          <a:p>
            <a:r>
              <a:rPr lang="en-US" sz="2000" dirty="0"/>
              <a:t>When the try block throws an exception the program control leaves the try block and enters the catch statement of the catch block.</a:t>
            </a:r>
          </a:p>
          <a:p>
            <a:r>
              <a:rPr lang="en-US" sz="2000" dirty="0"/>
              <a:t>If the type of object thrown matches the </a:t>
            </a:r>
            <a:r>
              <a:rPr lang="en-US" sz="2000" dirty="0" err="1"/>
              <a:t>arg</a:t>
            </a:r>
            <a:r>
              <a:rPr lang="en-US" sz="2000" dirty="0"/>
              <a:t> type in the catch statement the catch block is executed.</a:t>
            </a:r>
          </a:p>
          <a:p>
            <a:r>
              <a:rPr lang="en-US" sz="2000" dirty="0"/>
              <a:t>Otherwise the program is terminated with the help of abort() function.</a:t>
            </a:r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ABABF2-2E2F-463C-9347-DA3751E79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380" y="433137"/>
            <a:ext cx="4102311" cy="52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9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DAE3FD-ADC7-43DA-A9C2-3590AD96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9390"/>
          </a:xfrm>
        </p:spPr>
        <p:txBody>
          <a:bodyPr>
            <a:normAutofit fontScale="90000"/>
          </a:bodyPr>
          <a:lstStyle/>
          <a:p>
            <a:r>
              <a:rPr lang="en-GB" spc="-5" dirty="0"/>
              <a:t>Catching Exception Using try </a:t>
            </a:r>
            <a:r>
              <a:rPr lang="en-GB" dirty="0"/>
              <a:t>and</a:t>
            </a:r>
            <a:r>
              <a:rPr lang="en-GB" spc="-100" dirty="0"/>
              <a:t> </a:t>
            </a:r>
            <a:r>
              <a:rPr lang="en-GB" spc="-5" dirty="0"/>
              <a:t>catch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748925-8F12-40D7-A7A6-8C97172C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8275"/>
            <a:ext cx="8915400" cy="4472947"/>
          </a:xfrm>
        </p:spPr>
        <p:txBody>
          <a:bodyPr>
            <a:normAutofit fontScale="92500" lnSpcReduction="20000"/>
          </a:bodyPr>
          <a:lstStyle/>
          <a:p>
            <a:pPr marL="0" marR="1012190" indent="0" algn="ctr">
              <a:lnSpc>
                <a:spcPct val="100000"/>
              </a:lnSpc>
              <a:spcBef>
                <a:spcPts val="100"/>
              </a:spcBef>
              <a:buNone/>
            </a:pPr>
            <a:r>
              <a:rPr lang="en-GB" spc="-5" dirty="0">
                <a:latin typeface="Verdana"/>
                <a:cs typeface="Verdana"/>
              </a:rPr>
              <a:t>The </a:t>
            </a:r>
            <a:r>
              <a:rPr lang="en-GB" spc="-10" dirty="0">
                <a:latin typeface="Verdana"/>
                <a:cs typeface="Verdana"/>
              </a:rPr>
              <a:t>general </a:t>
            </a:r>
            <a:r>
              <a:rPr lang="en-GB" dirty="0">
                <a:latin typeface="Verdana"/>
                <a:cs typeface="Verdana"/>
              </a:rPr>
              <a:t>form of </a:t>
            </a:r>
            <a:r>
              <a:rPr lang="en-GB" spc="-5" dirty="0">
                <a:latin typeface="Verdana"/>
                <a:cs typeface="Verdana"/>
              </a:rPr>
              <a:t>exception </a:t>
            </a:r>
            <a:r>
              <a:rPr lang="en-GB" dirty="0">
                <a:latin typeface="Verdana"/>
                <a:cs typeface="Verdana"/>
              </a:rPr>
              <a:t>handling </a:t>
            </a:r>
            <a:r>
              <a:rPr lang="en-GB" spc="-5" dirty="0">
                <a:latin typeface="Verdana"/>
                <a:cs typeface="Verdana"/>
              </a:rPr>
              <a:t>block:</a:t>
            </a:r>
            <a:endParaRPr lang="en-GB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lang="en-GB" sz="2200" dirty="0">
              <a:latin typeface="Times New Roman"/>
              <a:cs typeface="Times New Roman"/>
            </a:endParaRPr>
          </a:p>
          <a:p>
            <a:pPr marR="3673475" algn="ctr">
              <a:lnSpc>
                <a:spcPct val="100000"/>
              </a:lnSpc>
              <a:spcBef>
                <a:spcPts val="1525"/>
              </a:spcBef>
            </a:pPr>
            <a:r>
              <a:rPr lang="en-GB" spc="-5" dirty="0">
                <a:latin typeface="Verdana"/>
                <a:cs typeface="Verdana"/>
              </a:rPr>
              <a:t>try</a:t>
            </a:r>
            <a:r>
              <a:rPr lang="en-GB" spc="-10" dirty="0">
                <a:latin typeface="Verdana"/>
                <a:cs typeface="Verdana"/>
              </a:rPr>
              <a:t> </a:t>
            </a:r>
            <a:r>
              <a:rPr lang="en-GB" dirty="0">
                <a:latin typeface="Verdana"/>
                <a:cs typeface="Verdana"/>
              </a:rPr>
              <a:t>{</a:t>
            </a:r>
          </a:p>
          <a:p>
            <a:pPr marL="2052320">
              <a:lnSpc>
                <a:spcPct val="100000"/>
              </a:lnSpc>
            </a:pPr>
            <a:r>
              <a:rPr lang="en-GB" spc="-10" dirty="0">
                <a:latin typeface="Verdana"/>
                <a:cs typeface="Verdana"/>
              </a:rPr>
              <a:t>//code </a:t>
            </a:r>
            <a:r>
              <a:rPr lang="en-GB" spc="-5" dirty="0">
                <a:latin typeface="Verdana"/>
                <a:cs typeface="Verdana"/>
              </a:rPr>
              <a:t>to be</a:t>
            </a:r>
            <a:r>
              <a:rPr lang="en-GB" spc="10" dirty="0">
                <a:latin typeface="Verdana"/>
                <a:cs typeface="Verdana"/>
              </a:rPr>
              <a:t> </a:t>
            </a:r>
            <a:r>
              <a:rPr lang="en-GB" spc="-5" dirty="0">
                <a:latin typeface="Verdana"/>
                <a:cs typeface="Verdana"/>
              </a:rPr>
              <a:t>monitored.</a:t>
            </a:r>
            <a:endParaRPr lang="en-GB" dirty="0">
              <a:latin typeface="Verdana"/>
              <a:cs typeface="Verdana"/>
            </a:endParaRPr>
          </a:p>
          <a:p>
            <a:pPr marL="1304290">
              <a:lnSpc>
                <a:spcPct val="100000"/>
              </a:lnSpc>
            </a:pPr>
            <a:r>
              <a:rPr lang="en-GB" dirty="0">
                <a:latin typeface="Verdana"/>
                <a:cs typeface="Verdana"/>
              </a:rPr>
              <a:t>}</a:t>
            </a:r>
          </a:p>
          <a:p>
            <a:pPr marL="1304290">
              <a:lnSpc>
                <a:spcPct val="100000"/>
              </a:lnSpc>
            </a:pPr>
            <a:r>
              <a:rPr lang="en-GB" spc="-5" dirty="0">
                <a:latin typeface="Verdana"/>
                <a:cs typeface="Verdana"/>
              </a:rPr>
              <a:t>catch (Exception1 </a:t>
            </a:r>
            <a:r>
              <a:rPr lang="en-GB" dirty="0">
                <a:latin typeface="Verdana"/>
                <a:cs typeface="Verdana"/>
              </a:rPr>
              <a:t>e1 )</a:t>
            </a:r>
            <a:r>
              <a:rPr lang="en-GB" spc="5" dirty="0">
                <a:latin typeface="Verdana"/>
                <a:cs typeface="Verdana"/>
              </a:rPr>
              <a:t> </a:t>
            </a:r>
            <a:r>
              <a:rPr lang="en-GB" dirty="0">
                <a:latin typeface="Verdana"/>
                <a:cs typeface="Verdana"/>
              </a:rPr>
              <a:t>{</a:t>
            </a:r>
          </a:p>
          <a:p>
            <a:pPr marL="1734185">
              <a:lnSpc>
                <a:spcPct val="100000"/>
              </a:lnSpc>
              <a:spcBef>
                <a:spcPts val="650"/>
              </a:spcBef>
            </a:pPr>
            <a:r>
              <a:rPr lang="en-GB" spc="-5" dirty="0">
                <a:latin typeface="Verdana"/>
                <a:cs typeface="Verdana"/>
              </a:rPr>
              <a:t>//exception </a:t>
            </a:r>
            <a:r>
              <a:rPr lang="en-GB" dirty="0">
                <a:latin typeface="Verdana"/>
                <a:cs typeface="Verdana"/>
              </a:rPr>
              <a:t>handler for </a:t>
            </a:r>
            <a:r>
              <a:rPr lang="en-GB" spc="-50" dirty="0">
                <a:latin typeface="Verdana"/>
                <a:cs typeface="Verdana"/>
              </a:rPr>
              <a:t>Type</a:t>
            </a:r>
            <a:r>
              <a:rPr lang="en-GB" spc="-45" dirty="0">
                <a:latin typeface="Verdana"/>
                <a:cs typeface="Verdana"/>
              </a:rPr>
              <a:t> </a:t>
            </a:r>
            <a:r>
              <a:rPr lang="en-GB" spc="-5" dirty="0">
                <a:latin typeface="Verdana"/>
                <a:cs typeface="Verdana"/>
              </a:rPr>
              <a:t>Exception1</a:t>
            </a:r>
            <a:endParaRPr lang="en-GB" dirty="0">
              <a:latin typeface="Verdana"/>
              <a:cs typeface="Verdana"/>
            </a:endParaRPr>
          </a:p>
          <a:p>
            <a:pPr marL="1384935">
              <a:lnSpc>
                <a:spcPct val="100000"/>
              </a:lnSpc>
              <a:spcBef>
                <a:spcPts val="430"/>
              </a:spcBef>
            </a:pPr>
            <a:r>
              <a:rPr lang="en-GB" dirty="0">
                <a:latin typeface="Verdana"/>
                <a:cs typeface="Verdana"/>
              </a:rPr>
              <a:t>}</a:t>
            </a:r>
          </a:p>
          <a:p>
            <a:pPr marL="1384935">
              <a:lnSpc>
                <a:spcPct val="100000"/>
              </a:lnSpc>
            </a:pPr>
            <a:r>
              <a:rPr lang="en-GB" spc="-5" dirty="0">
                <a:latin typeface="Verdana"/>
                <a:cs typeface="Verdana"/>
              </a:rPr>
              <a:t>catch (Exception2 </a:t>
            </a:r>
            <a:r>
              <a:rPr lang="en-GB" dirty="0">
                <a:latin typeface="Verdana"/>
                <a:cs typeface="Verdana"/>
              </a:rPr>
              <a:t>e2 )</a:t>
            </a:r>
            <a:r>
              <a:rPr lang="en-GB" spc="-10" dirty="0">
                <a:latin typeface="Verdana"/>
                <a:cs typeface="Verdana"/>
              </a:rPr>
              <a:t> </a:t>
            </a:r>
            <a:r>
              <a:rPr lang="en-GB" dirty="0">
                <a:latin typeface="Verdana"/>
                <a:cs typeface="Verdana"/>
              </a:rPr>
              <a:t>{</a:t>
            </a:r>
          </a:p>
          <a:p>
            <a:pPr marL="1651635">
              <a:lnSpc>
                <a:spcPct val="100000"/>
              </a:lnSpc>
              <a:spcBef>
                <a:spcPts val="650"/>
              </a:spcBef>
            </a:pPr>
            <a:r>
              <a:rPr lang="en-GB" spc="-5" dirty="0">
                <a:latin typeface="Verdana"/>
                <a:cs typeface="Verdana"/>
              </a:rPr>
              <a:t>//exception handler </a:t>
            </a:r>
            <a:r>
              <a:rPr lang="en-GB" dirty="0">
                <a:latin typeface="Verdana"/>
                <a:cs typeface="Verdana"/>
              </a:rPr>
              <a:t>for </a:t>
            </a:r>
            <a:r>
              <a:rPr lang="en-GB" spc="-50" dirty="0">
                <a:latin typeface="Verdana"/>
                <a:cs typeface="Verdana"/>
              </a:rPr>
              <a:t>Type</a:t>
            </a:r>
            <a:r>
              <a:rPr lang="en-GB" dirty="0">
                <a:latin typeface="Verdana"/>
                <a:cs typeface="Verdana"/>
              </a:rPr>
              <a:t> </a:t>
            </a:r>
            <a:r>
              <a:rPr lang="en-GB" spc="-5" dirty="0">
                <a:latin typeface="Verdana"/>
                <a:cs typeface="Verdana"/>
              </a:rPr>
              <a:t>Exception2</a:t>
            </a:r>
            <a:endParaRPr lang="en-GB" dirty="0">
              <a:latin typeface="Verdana"/>
              <a:cs typeface="Verdana"/>
            </a:endParaRPr>
          </a:p>
          <a:p>
            <a:pPr marL="1384935">
              <a:lnSpc>
                <a:spcPct val="100000"/>
              </a:lnSpc>
              <a:spcBef>
                <a:spcPts val="434"/>
              </a:spcBef>
            </a:pPr>
            <a:r>
              <a:rPr lang="en-GB" dirty="0">
                <a:latin typeface="Verdana"/>
                <a:cs typeface="Verdana"/>
              </a:rPr>
              <a:t>}</a:t>
            </a:r>
          </a:p>
          <a:p>
            <a:pPr marL="1384935">
              <a:lnSpc>
                <a:spcPct val="100000"/>
              </a:lnSpc>
            </a:pPr>
            <a:r>
              <a:rPr lang="en-GB" dirty="0">
                <a:latin typeface="Verdana"/>
                <a:cs typeface="Verdana"/>
              </a:rPr>
              <a:t>finally</a:t>
            </a:r>
            <a:r>
              <a:rPr lang="en-GB" spc="-15" dirty="0">
                <a:latin typeface="Verdana"/>
                <a:cs typeface="Verdana"/>
              </a:rPr>
              <a:t> </a:t>
            </a:r>
            <a:r>
              <a:rPr lang="en-GB" dirty="0">
                <a:latin typeface="Verdana"/>
                <a:cs typeface="Verdana"/>
              </a:rPr>
              <a:t>{</a:t>
            </a:r>
          </a:p>
          <a:p>
            <a:pPr marL="1814830">
              <a:lnSpc>
                <a:spcPct val="100000"/>
              </a:lnSpc>
              <a:spcBef>
                <a:spcPts val="645"/>
              </a:spcBef>
            </a:pPr>
            <a:r>
              <a:rPr lang="en-GB" spc="-5" dirty="0">
                <a:latin typeface="Verdana"/>
                <a:cs typeface="Verdana"/>
              </a:rPr>
              <a:t>// code that </a:t>
            </a:r>
            <a:r>
              <a:rPr lang="en-GB" dirty="0">
                <a:latin typeface="Verdana"/>
                <a:cs typeface="Verdana"/>
              </a:rPr>
              <a:t>must </a:t>
            </a:r>
            <a:r>
              <a:rPr lang="en-GB" spc="-5" dirty="0">
                <a:latin typeface="Verdana"/>
                <a:cs typeface="Verdana"/>
              </a:rPr>
              <a:t>be </a:t>
            </a:r>
            <a:r>
              <a:rPr lang="en-GB" spc="-10" dirty="0">
                <a:latin typeface="Verdana"/>
                <a:cs typeface="Verdana"/>
              </a:rPr>
              <a:t>executed.</a:t>
            </a:r>
            <a:endParaRPr lang="en-GB" dirty="0">
              <a:latin typeface="Verdana"/>
              <a:cs typeface="Verdana"/>
            </a:endParaRPr>
          </a:p>
          <a:p>
            <a:pPr marL="1548130">
              <a:lnSpc>
                <a:spcPct val="100000"/>
              </a:lnSpc>
              <a:spcBef>
                <a:spcPts val="434"/>
              </a:spcBef>
            </a:pPr>
            <a:r>
              <a:rPr lang="en-GB" dirty="0">
                <a:latin typeface="Verdana"/>
                <a:cs typeface="Verdana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25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D1992D-A56A-46F5-ACD8-075AF1BD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Matching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8FBC7E-F6CC-4BEF-92DE-566A61BB7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3777622"/>
          </a:xfrm>
        </p:spPr>
        <p:txBody>
          <a:bodyPr/>
          <a:lstStyle/>
          <a:p>
            <a:pPr marL="12700" marR="119380" algn="just">
              <a:lnSpc>
                <a:spcPct val="150000"/>
              </a:lnSpc>
              <a:spcBef>
                <a:spcPts val="100"/>
              </a:spcBef>
            </a:pPr>
            <a:r>
              <a:rPr lang="en-GB" spc="-5" dirty="0">
                <a:latin typeface="Verdana"/>
                <a:cs typeface="Verdana"/>
              </a:rPr>
              <a:t>When </a:t>
            </a:r>
            <a:r>
              <a:rPr lang="en-GB" dirty="0">
                <a:latin typeface="Verdana"/>
                <a:cs typeface="Verdana"/>
              </a:rPr>
              <a:t>an </a:t>
            </a:r>
            <a:r>
              <a:rPr lang="en-GB" spc="-5" dirty="0">
                <a:latin typeface="Verdana"/>
                <a:cs typeface="Verdana"/>
              </a:rPr>
              <a:t>exception </a:t>
            </a:r>
            <a:r>
              <a:rPr lang="en-GB" spc="5" dirty="0">
                <a:latin typeface="Verdana"/>
                <a:cs typeface="Verdana"/>
              </a:rPr>
              <a:t>is </a:t>
            </a:r>
            <a:r>
              <a:rPr lang="en-GB" spc="-5" dirty="0">
                <a:latin typeface="Verdana"/>
                <a:cs typeface="Verdana"/>
              </a:rPr>
              <a:t>thrown, the exception </a:t>
            </a:r>
            <a:r>
              <a:rPr lang="en-GB" dirty="0">
                <a:latin typeface="Verdana"/>
                <a:cs typeface="Verdana"/>
              </a:rPr>
              <a:t>handling </a:t>
            </a:r>
            <a:r>
              <a:rPr lang="en-GB" spc="-5" dirty="0">
                <a:latin typeface="Verdana"/>
                <a:cs typeface="Verdana"/>
              </a:rPr>
              <a:t>system </a:t>
            </a:r>
            <a:r>
              <a:rPr lang="en-GB" dirty="0">
                <a:latin typeface="Verdana"/>
                <a:cs typeface="Verdana"/>
              </a:rPr>
              <a:t>looks </a:t>
            </a:r>
            <a:r>
              <a:rPr lang="en-GB" spc="-5" dirty="0">
                <a:latin typeface="Verdana"/>
                <a:cs typeface="Verdana"/>
              </a:rPr>
              <a:t>through  the “nearest” handlers </a:t>
            </a:r>
            <a:r>
              <a:rPr lang="en-GB" dirty="0">
                <a:latin typeface="Verdana"/>
                <a:cs typeface="Verdana"/>
              </a:rPr>
              <a:t>in </a:t>
            </a:r>
            <a:r>
              <a:rPr lang="en-GB" spc="-5" dirty="0">
                <a:latin typeface="Verdana"/>
                <a:cs typeface="Verdana"/>
              </a:rPr>
              <a:t>the order they </a:t>
            </a:r>
            <a:r>
              <a:rPr lang="en-GB" dirty="0">
                <a:latin typeface="Verdana"/>
                <a:cs typeface="Verdana"/>
              </a:rPr>
              <a:t>are </a:t>
            </a:r>
            <a:r>
              <a:rPr lang="en-GB" spc="-5" dirty="0">
                <a:latin typeface="Verdana"/>
                <a:cs typeface="Verdana"/>
              </a:rPr>
              <a:t>written. When </a:t>
            </a:r>
            <a:r>
              <a:rPr lang="en-GB" spc="5" dirty="0">
                <a:latin typeface="Verdana"/>
                <a:cs typeface="Verdana"/>
              </a:rPr>
              <a:t>it </a:t>
            </a:r>
            <a:r>
              <a:rPr lang="en-GB" dirty="0">
                <a:latin typeface="Verdana"/>
                <a:cs typeface="Verdana"/>
              </a:rPr>
              <a:t>finds a match,  </a:t>
            </a:r>
            <a:r>
              <a:rPr lang="en-GB" spc="-5" dirty="0">
                <a:latin typeface="Verdana"/>
                <a:cs typeface="Verdana"/>
              </a:rPr>
              <a:t>the exception </a:t>
            </a:r>
            <a:r>
              <a:rPr lang="en-GB" dirty="0">
                <a:latin typeface="Verdana"/>
                <a:cs typeface="Verdana"/>
              </a:rPr>
              <a:t>is </a:t>
            </a:r>
            <a:r>
              <a:rPr lang="en-GB" spc="-5" dirty="0">
                <a:latin typeface="Verdana"/>
                <a:cs typeface="Verdana"/>
              </a:rPr>
              <a:t>considered handled, </a:t>
            </a:r>
            <a:r>
              <a:rPr lang="en-GB" dirty="0">
                <a:latin typeface="Verdana"/>
                <a:cs typeface="Verdana"/>
              </a:rPr>
              <a:t>and no </a:t>
            </a:r>
            <a:r>
              <a:rPr lang="en-GB" spc="-5" dirty="0">
                <a:latin typeface="Verdana"/>
                <a:cs typeface="Verdana"/>
              </a:rPr>
              <a:t>further </a:t>
            </a:r>
            <a:r>
              <a:rPr lang="en-GB" dirty="0">
                <a:latin typeface="Verdana"/>
                <a:cs typeface="Verdana"/>
              </a:rPr>
              <a:t>searching</a:t>
            </a:r>
            <a:r>
              <a:rPr lang="en-GB" spc="50" dirty="0">
                <a:latin typeface="Verdana"/>
                <a:cs typeface="Verdana"/>
              </a:rPr>
              <a:t> </a:t>
            </a:r>
            <a:r>
              <a:rPr lang="en-GB" spc="-5" dirty="0">
                <a:latin typeface="Verdana"/>
                <a:cs typeface="Verdana"/>
              </a:rPr>
              <a:t>occurs.</a:t>
            </a:r>
            <a:endParaRPr lang="en-GB" dirty="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495"/>
              </a:spcBef>
            </a:pPr>
            <a:r>
              <a:rPr lang="en-GB" dirty="0">
                <a:latin typeface="Verdana"/>
                <a:cs typeface="Verdana"/>
              </a:rPr>
              <a:t>Matching an </a:t>
            </a:r>
            <a:r>
              <a:rPr lang="en-GB" spc="-5" dirty="0">
                <a:latin typeface="Verdana"/>
                <a:cs typeface="Verdana"/>
              </a:rPr>
              <a:t>exception </a:t>
            </a:r>
            <a:r>
              <a:rPr lang="en-GB" dirty="0">
                <a:latin typeface="Verdana"/>
                <a:cs typeface="Verdana"/>
              </a:rPr>
              <a:t>doesn’t </a:t>
            </a:r>
            <a:r>
              <a:rPr lang="en-GB" spc="-5" dirty="0">
                <a:latin typeface="Verdana"/>
                <a:cs typeface="Verdana"/>
              </a:rPr>
              <a:t>require </a:t>
            </a:r>
            <a:r>
              <a:rPr lang="en-GB" dirty="0">
                <a:latin typeface="Verdana"/>
                <a:cs typeface="Verdana"/>
              </a:rPr>
              <a:t>a </a:t>
            </a:r>
            <a:r>
              <a:rPr lang="en-GB" spc="-5" dirty="0">
                <a:latin typeface="Verdana"/>
                <a:cs typeface="Verdana"/>
              </a:rPr>
              <a:t>perfect </a:t>
            </a:r>
            <a:r>
              <a:rPr lang="en-GB" dirty="0">
                <a:latin typeface="Verdana"/>
                <a:cs typeface="Verdana"/>
              </a:rPr>
              <a:t>match </a:t>
            </a:r>
            <a:r>
              <a:rPr lang="en-GB" spc="-5" dirty="0">
                <a:latin typeface="Verdana"/>
                <a:cs typeface="Verdana"/>
              </a:rPr>
              <a:t>between the  exception </a:t>
            </a:r>
            <a:r>
              <a:rPr lang="en-GB" dirty="0">
                <a:latin typeface="Verdana"/>
                <a:cs typeface="Verdana"/>
              </a:rPr>
              <a:t>and its </a:t>
            </a:r>
            <a:r>
              <a:rPr lang="en-GB" spc="-35" dirty="0">
                <a:latin typeface="Verdana"/>
                <a:cs typeface="Verdana"/>
              </a:rPr>
              <a:t>handler. </a:t>
            </a:r>
            <a:r>
              <a:rPr lang="en-GB" dirty="0">
                <a:latin typeface="Verdana"/>
                <a:cs typeface="Verdana"/>
              </a:rPr>
              <a:t>A </a:t>
            </a:r>
            <a:r>
              <a:rPr lang="en-GB" spc="-5" dirty="0">
                <a:latin typeface="Verdana"/>
                <a:cs typeface="Verdana"/>
              </a:rPr>
              <a:t>derived-class object </a:t>
            </a:r>
            <a:r>
              <a:rPr lang="en-GB" dirty="0">
                <a:latin typeface="Verdana"/>
                <a:cs typeface="Verdana"/>
              </a:rPr>
              <a:t>will match a </a:t>
            </a:r>
            <a:r>
              <a:rPr lang="en-GB" spc="-5" dirty="0">
                <a:latin typeface="Verdana"/>
                <a:cs typeface="Verdana"/>
              </a:rPr>
              <a:t>handler </a:t>
            </a:r>
            <a:r>
              <a:rPr lang="en-GB" dirty="0">
                <a:latin typeface="Verdana"/>
                <a:cs typeface="Verdana"/>
              </a:rPr>
              <a:t>for </a:t>
            </a:r>
            <a:r>
              <a:rPr lang="en-GB" spc="-5" dirty="0">
                <a:latin typeface="Verdana"/>
                <a:cs typeface="Verdana"/>
              </a:rPr>
              <a:t>the  base</a:t>
            </a:r>
            <a:r>
              <a:rPr lang="en-GB" dirty="0">
                <a:latin typeface="Verdana"/>
                <a:cs typeface="Verdana"/>
              </a:rPr>
              <a:t> class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2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A9523-8BAF-4A4A-95DF-8A5A6324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exception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41804A-835E-4685-B72F-3E14C325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0650"/>
            <a:ext cx="8915400" cy="4520572"/>
          </a:xfrm>
        </p:spPr>
        <p:txBody>
          <a:bodyPr>
            <a:normAutofit fontScale="77500" lnSpcReduction="20000"/>
          </a:bodyPr>
          <a:lstStyle/>
          <a:p>
            <a:pPr marL="198120" marR="3967479" indent="-186055">
              <a:lnSpc>
                <a:spcPct val="150000"/>
              </a:lnSpc>
              <a:spcBef>
                <a:spcPts val="100"/>
              </a:spcBef>
            </a:pPr>
            <a:r>
              <a:rPr lang="en-IN" dirty="0">
                <a:latin typeface="Verdana"/>
                <a:cs typeface="Verdana"/>
              </a:rPr>
              <a:t>class </a:t>
            </a:r>
            <a:r>
              <a:rPr lang="en-IN" dirty="0" err="1">
                <a:latin typeface="Verdana"/>
                <a:cs typeface="Verdana"/>
              </a:rPr>
              <a:t>ThrowDemo</a:t>
            </a:r>
            <a:r>
              <a:rPr lang="en-IN" spc="-135" dirty="0">
                <a:latin typeface="Verdana"/>
                <a:cs typeface="Verdana"/>
              </a:rPr>
              <a:t> </a:t>
            </a:r>
            <a:r>
              <a:rPr lang="en-IN" dirty="0">
                <a:latin typeface="Verdana"/>
                <a:cs typeface="Verdana"/>
              </a:rPr>
              <a:t>{  </a:t>
            </a:r>
            <a:r>
              <a:rPr lang="en-IN" spc="-5" dirty="0">
                <a:latin typeface="Verdana"/>
                <a:cs typeface="Verdana"/>
              </a:rPr>
              <a:t>void proc()</a:t>
            </a:r>
            <a:r>
              <a:rPr lang="en-IN" spc="-50" dirty="0">
                <a:latin typeface="Verdana"/>
                <a:cs typeface="Verdana"/>
              </a:rPr>
              <a:t> </a:t>
            </a:r>
            <a:r>
              <a:rPr lang="en-IN" dirty="0">
                <a:latin typeface="Verdana"/>
                <a:cs typeface="Verdana"/>
              </a:rPr>
              <a:t>{</a:t>
            </a:r>
          </a:p>
          <a:p>
            <a:pPr marL="508000">
              <a:lnSpc>
                <a:spcPct val="100000"/>
              </a:lnSpc>
              <a:spcBef>
                <a:spcPts val="840"/>
              </a:spcBef>
            </a:pPr>
            <a:r>
              <a:rPr lang="en-IN" spc="-5" dirty="0">
                <a:latin typeface="Verdana"/>
                <a:cs typeface="Verdana"/>
              </a:rPr>
              <a:t>try</a:t>
            </a:r>
            <a:r>
              <a:rPr lang="en-IN" spc="-25" dirty="0">
                <a:latin typeface="Verdana"/>
                <a:cs typeface="Verdana"/>
              </a:rPr>
              <a:t> </a:t>
            </a:r>
            <a:r>
              <a:rPr lang="en-IN" dirty="0">
                <a:latin typeface="Verdana"/>
                <a:cs typeface="Verdana"/>
              </a:rPr>
              <a:t>{</a:t>
            </a:r>
          </a:p>
          <a:p>
            <a:pPr marL="836930">
              <a:lnSpc>
                <a:spcPct val="100000"/>
              </a:lnSpc>
              <a:spcBef>
                <a:spcPts val="840"/>
              </a:spcBef>
            </a:pPr>
            <a:r>
              <a:rPr lang="en-IN" spc="-5" dirty="0">
                <a:latin typeface="Verdana"/>
                <a:cs typeface="Verdana"/>
              </a:rPr>
              <a:t>throw </a:t>
            </a:r>
            <a:r>
              <a:rPr lang="en-IN" dirty="0">
                <a:latin typeface="Verdana"/>
                <a:cs typeface="Verdana"/>
              </a:rPr>
              <a:t>new </a:t>
            </a:r>
            <a:r>
              <a:rPr lang="en-IN" spc="-5" dirty="0" err="1">
                <a:latin typeface="Verdana"/>
                <a:cs typeface="Verdana"/>
              </a:rPr>
              <a:t>FileNotFoundException</a:t>
            </a:r>
            <a:r>
              <a:rPr lang="en-IN" spc="-5" dirty="0">
                <a:latin typeface="Verdana"/>
                <a:cs typeface="Verdana"/>
              </a:rPr>
              <a:t> </a:t>
            </a:r>
            <a:r>
              <a:rPr lang="en-IN" dirty="0">
                <a:latin typeface="Verdana"/>
                <a:cs typeface="Verdana"/>
              </a:rPr>
              <a:t>(“From</a:t>
            </a:r>
            <a:r>
              <a:rPr lang="en-IN" spc="-70" dirty="0">
                <a:latin typeface="Verdana"/>
                <a:cs typeface="Verdana"/>
              </a:rPr>
              <a:t> </a:t>
            </a:r>
            <a:r>
              <a:rPr lang="en-IN" dirty="0">
                <a:latin typeface="Verdana"/>
                <a:cs typeface="Verdana"/>
              </a:rPr>
              <a:t>Exception”);</a:t>
            </a:r>
          </a:p>
          <a:p>
            <a:pPr marL="570230">
              <a:lnSpc>
                <a:spcPct val="100000"/>
              </a:lnSpc>
              <a:spcBef>
                <a:spcPts val="840"/>
              </a:spcBef>
            </a:pPr>
            <a:r>
              <a:rPr lang="en-IN" dirty="0">
                <a:latin typeface="Verdana"/>
                <a:cs typeface="Verdana"/>
              </a:rPr>
              <a:t>} </a:t>
            </a:r>
            <a:r>
              <a:rPr lang="en-IN" spc="-5" dirty="0">
                <a:latin typeface="Verdana"/>
                <a:cs typeface="Verdana"/>
              </a:rPr>
              <a:t>catch(</a:t>
            </a:r>
            <a:r>
              <a:rPr lang="en-IN" spc="-5" dirty="0" err="1">
                <a:latin typeface="Verdana"/>
                <a:cs typeface="Verdana"/>
              </a:rPr>
              <a:t>FileNotFoundException</a:t>
            </a:r>
            <a:r>
              <a:rPr lang="en-IN" spc="-5" dirty="0">
                <a:latin typeface="Verdana"/>
                <a:cs typeface="Verdana"/>
              </a:rPr>
              <a:t> </a:t>
            </a:r>
            <a:r>
              <a:rPr lang="en-IN" dirty="0">
                <a:latin typeface="Verdana"/>
                <a:cs typeface="Verdana"/>
              </a:rPr>
              <a:t>e)</a:t>
            </a:r>
            <a:r>
              <a:rPr lang="en-IN" spc="-65" dirty="0">
                <a:latin typeface="Verdana"/>
                <a:cs typeface="Verdana"/>
              </a:rPr>
              <a:t> </a:t>
            </a:r>
            <a:r>
              <a:rPr lang="en-IN" dirty="0">
                <a:latin typeface="Verdana"/>
                <a:cs typeface="Verdana"/>
              </a:rPr>
              <a:t>{</a:t>
            </a:r>
          </a:p>
          <a:p>
            <a:pPr marL="1021715" marR="394970">
              <a:lnSpc>
                <a:spcPct val="150000"/>
              </a:lnSpc>
            </a:pPr>
            <a:r>
              <a:rPr lang="en-IN" dirty="0" err="1">
                <a:latin typeface="Verdana"/>
                <a:cs typeface="Verdana"/>
              </a:rPr>
              <a:t>System.out.println</a:t>
            </a:r>
            <a:r>
              <a:rPr lang="en-IN" dirty="0">
                <a:latin typeface="Verdana"/>
                <a:cs typeface="Verdana"/>
              </a:rPr>
              <a:t>("Caught inside</a:t>
            </a:r>
            <a:r>
              <a:rPr lang="en-IN" spc="-120" dirty="0">
                <a:latin typeface="Verdana"/>
                <a:cs typeface="Verdana"/>
              </a:rPr>
              <a:t> </a:t>
            </a:r>
            <a:r>
              <a:rPr lang="en-IN" dirty="0" err="1">
                <a:latin typeface="Verdana"/>
                <a:cs typeface="Verdana"/>
              </a:rPr>
              <a:t>demoproc</a:t>
            </a:r>
            <a:r>
              <a:rPr lang="en-IN" dirty="0">
                <a:latin typeface="Verdana"/>
                <a:cs typeface="Verdana"/>
              </a:rPr>
              <a:t>.");  </a:t>
            </a:r>
            <a:r>
              <a:rPr lang="en-IN" spc="-5" dirty="0">
                <a:latin typeface="Verdana"/>
                <a:cs typeface="Verdana"/>
              </a:rPr>
              <a:t>throw </a:t>
            </a:r>
            <a:r>
              <a:rPr lang="en-IN" dirty="0">
                <a:latin typeface="Verdana"/>
                <a:cs typeface="Verdana"/>
              </a:rPr>
              <a:t>e; </a:t>
            </a:r>
            <a:r>
              <a:rPr lang="en-IN" spc="-5" dirty="0">
                <a:latin typeface="Verdana"/>
                <a:cs typeface="Verdana"/>
              </a:rPr>
              <a:t>// </a:t>
            </a:r>
            <a:r>
              <a:rPr lang="en-IN" dirty="0">
                <a:latin typeface="Verdana"/>
                <a:cs typeface="Verdana"/>
              </a:rPr>
              <a:t>rethrow </a:t>
            </a:r>
            <a:r>
              <a:rPr lang="en-IN" spc="-5" dirty="0">
                <a:latin typeface="Verdana"/>
                <a:cs typeface="Verdana"/>
              </a:rPr>
              <a:t>the</a:t>
            </a:r>
            <a:r>
              <a:rPr lang="en-IN" spc="-40" dirty="0">
                <a:latin typeface="Verdana"/>
                <a:cs typeface="Verdana"/>
              </a:rPr>
              <a:t> </a:t>
            </a:r>
            <a:r>
              <a:rPr lang="en-IN" dirty="0">
                <a:latin typeface="Verdana"/>
                <a:cs typeface="Verdana"/>
              </a:rPr>
              <a:t>exception</a:t>
            </a:r>
          </a:p>
          <a:p>
            <a:pPr marL="198120">
              <a:lnSpc>
                <a:spcPct val="100000"/>
              </a:lnSpc>
              <a:spcBef>
                <a:spcPts val="840"/>
              </a:spcBef>
            </a:pPr>
            <a:r>
              <a:rPr lang="en-IN" dirty="0">
                <a:latin typeface="Verdana"/>
                <a:cs typeface="Verdana"/>
              </a:rPr>
              <a:t>}</a:t>
            </a:r>
            <a:r>
              <a:rPr lang="en-IN" spc="-25" dirty="0">
                <a:latin typeface="Verdana"/>
                <a:cs typeface="Verdana"/>
              </a:rPr>
              <a:t> </a:t>
            </a:r>
            <a:r>
              <a:rPr lang="en-IN" dirty="0">
                <a:latin typeface="Verdana"/>
                <a:cs typeface="Verdana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lang="en-IN" dirty="0">
                <a:latin typeface="Verdana"/>
                <a:cs typeface="Verdana"/>
              </a:rPr>
              <a:t>public static </a:t>
            </a:r>
            <a:r>
              <a:rPr lang="en-IN" spc="-5" dirty="0">
                <a:latin typeface="Verdana"/>
                <a:cs typeface="Verdana"/>
              </a:rPr>
              <a:t>void </a:t>
            </a:r>
            <a:r>
              <a:rPr lang="en-IN" dirty="0">
                <a:latin typeface="Verdana"/>
                <a:cs typeface="Verdana"/>
              </a:rPr>
              <a:t>main(String </a:t>
            </a:r>
            <a:r>
              <a:rPr lang="en-IN" dirty="0" err="1">
                <a:latin typeface="Verdana"/>
                <a:cs typeface="Verdana"/>
              </a:rPr>
              <a:t>args</a:t>
            </a:r>
            <a:r>
              <a:rPr lang="en-IN" dirty="0">
                <a:latin typeface="Verdana"/>
                <a:cs typeface="Verdana"/>
              </a:rPr>
              <a:t>[])</a:t>
            </a:r>
            <a:r>
              <a:rPr lang="en-IN" spc="-130" dirty="0">
                <a:latin typeface="Verdana"/>
                <a:cs typeface="Verdana"/>
              </a:rPr>
              <a:t> </a:t>
            </a:r>
            <a:r>
              <a:rPr lang="en-IN" dirty="0">
                <a:latin typeface="Verdana"/>
                <a:cs typeface="Verdana"/>
              </a:rPr>
              <a:t>{</a:t>
            </a:r>
          </a:p>
          <a:p>
            <a:pPr marL="259079">
              <a:lnSpc>
                <a:spcPct val="100000"/>
              </a:lnSpc>
              <a:spcBef>
                <a:spcPts val="840"/>
              </a:spcBef>
            </a:pPr>
            <a:r>
              <a:rPr lang="en-IN" dirty="0" err="1">
                <a:latin typeface="Verdana"/>
                <a:cs typeface="Verdana"/>
              </a:rPr>
              <a:t>ThrowDemo</a:t>
            </a:r>
            <a:r>
              <a:rPr lang="en-IN" dirty="0">
                <a:latin typeface="Verdana"/>
                <a:cs typeface="Verdana"/>
              </a:rPr>
              <a:t> t=new</a:t>
            </a:r>
            <a:r>
              <a:rPr lang="en-IN" spc="-45" dirty="0">
                <a:latin typeface="Verdana"/>
                <a:cs typeface="Verdana"/>
              </a:rPr>
              <a:t> </a:t>
            </a:r>
            <a:r>
              <a:rPr lang="en-IN" dirty="0" err="1">
                <a:latin typeface="Verdana"/>
                <a:cs typeface="Verdana"/>
              </a:rPr>
              <a:t>ThrowDemo</a:t>
            </a:r>
            <a:r>
              <a:rPr lang="en-IN" dirty="0">
                <a:latin typeface="Verdana"/>
                <a:cs typeface="Verdana"/>
              </a:rPr>
              <a:t>();</a:t>
            </a:r>
          </a:p>
          <a:p>
            <a:pPr marL="321945">
              <a:lnSpc>
                <a:spcPct val="100000"/>
              </a:lnSpc>
              <a:spcBef>
                <a:spcPts val="845"/>
              </a:spcBef>
            </a:pPr>
            <a:r>
              <a:rPr lang="en-IN" spc="-5" dirty="0">
                <a:latin typeface="Verdana"/>
                <a:cs typeface="Verdana"/>
              </a:rPr>
              <a:t>try</a:t>
            </a:r>
            <a:r>
              <a:rPr lang="en-IN" spc="-25" dirty="0">
                <a:latin typeface="Verdana"/>
                <a:cs typeface="Verdana"/>
              </a:rPr>
              <a:t> </a:t>
            </a:r>
            <a:r>
              <a:rPr lang="en-IN" dirty="0">
                <a:latin typeface="Verdana"/>
                <a:cs typeface="Verdana"/>
              </a:rPr>
              <a:t>{</a:t>
            </a:r>
          </a:p>
          <a:p>
            <a:pPr marL="774700">
              <a:lnSpc>
                <a:spcPct val="100000"/>
              </a:lnSpc>
              <a:spcBef>
                <a:spcPts val="840"/>
              </a:spcBef>
            </a:pPr>
            <a:r>
              <a:rPr lang="en-IN" dirty="0" err="1">
                <a:latin typeface="Verdana"/>
                <a:cs typeface="Verdana"/>
              </a:rPr>
              <a:t>t.proc</a:t>
            </a:r>
            <a:r>
              <a:rPr lang="en-IN" dirty="0">
                <a:latin typeface="Verdana"/>
                <a:cs typeface="Verdana"/>
              </a:rPr>
              <a:t>();</a:t>
            </a:r>
          </a:p>
          <a:p>
            <a:pPr marL="1065530" marR="1238250" indent="-495934">
              <a:lnSpc>
                <a:spcPct val="150000"/>
              </a:lnSpc>
            </a:pPr>
            <a:r>
              <a:rPr lang="en-IN" dirty="0">
                <a:latin typeface="Verdana"/>
                <a:cs typeface="Verdana"/>
              </a:rPr>
              <a:t>} </a:t>
            </a:r>
            <a:r>
              <a:rPr lang="en-IN" spc="-5" dirty="0">
                <a:latin typeface="Verdana"/>
                <a:cs typeface="Verdana"/>
              </a:rPr>
              <a:t>catch(</a:t>
            </a:r>
            <a:r>
              <a:rPr lang="en-IN" spc="-5" dirty="0" err="1">
                <a:latin typeface="Verdana"/>
                <a:cs typeface="Verdana"/>
              </a:rPr>
              <a:t>FileNotFoundException</a:t>
            </a:r>
            <a:r>
              <a:rPr lang="en-IN" spc="-5" dirty="0">
                <a:latin typeface="Verdana"/>
                <a:cs typeface="Verdana"/>
              </a:rPr>
              <a:t> </a:t>
            </a:r>
            <a:r>
              <a:rPr lang="en-IN" dirty="0">
                <a:latin typeface="Verdana"/>
                <a:cs typeface="Verdana"/>
              </a:rPr>
              <a:t>e) {  </a:t>
            </a:r>
            <a:r>
              <a:rPr lang="en-IN" spc="-5" dirty="0" err="1">
                <a:latin typeface="Verdana"/>
                <a:cs typeface="Verdana"/>
              </a:rPr>
              <a:t>System.out.println</a:t>
            </a:r>
            <a:r>
              <a:rPr lang="en-IN" spc="-5" dirty="0">
                <a:latin typeface="Verdana"/>
                <a:cs typeface="Verdana"/>
              </a:rPr>
              <a:t>("</a:t>
            </a:r>
            <a:r>
              <a:rPr lang="en-IN" spc="-5" dirty="0" err="1">
                <a:latin typeface="Verdana"/>
                <a:cs typeface="Verdana"/>
              </a:rPr>
              <a:t>Recaught</a:t>
            </a:r>
            <a:r>
              <a:rPr lang="en-IN" spc="-5" dirty="0">
                <a:latin typeface="Verdana"/>
                <a:cs typeface="Verdana"/>
              </a:rPr>
              <a:t>: </a:t>
            </a:r>
            <a:r>
              <a:rPr lang="en-IN" dirty="0">
                <a:latin typeface="Verdana"/>
                <a:cs typeface="Verdana"/>
              </a:rPr>
              <a:t>" +</a:t>
            </a:r>
            <a:r>
              <a:rPr lang="en-IN" spc="-30" dirty="0">
                <a:latin typeface="Verdana"/>
                <a:cs typeface="Verdana"/>
              </a:rPr>
              <a:t> </a:t>
            </a:r>
            <a:r>
              <a:rPr lang="en-IN" dirty="0">
                <a:latin typeface="Verdana"/>
                <a:cs typeface="Verdana"/>
              </a:rPr>
              <a:t>e);</a:t>
            </a:r>
          </a:p>
          <a:p>
            <a:pPr marL="631190">
              <a:lnSpc>
                <a:spcPct val="100000"/>
              </a:lnSpc>
              <a:spcBef>
                <a:spcPts val="840"/>
              </a:spcBef>
            </a:pPr>
            <a:r>
              <a:rPr lang="en-IN" dirty="0">
                <a:latin typeface="Verdana"/>
                <a:cs typeface="Verdana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lang="en-IN" dirty="0">
                <a:latin typeface="Verdana"/>
                <a:cs typeface="Verdana"/>
              </a:rPr>
              <a:t>}</a:t>
            </a:r>
            <a:r>
              <a:rPr lang="en-IN" spc="-10" dirty="0">
                <a:latin typeface="Verdana"/>
                <a:cs typeface="Verdana"/>
              </a:rPr>
              <a:t> </a:t>
            </a:r>
            <a:r>
              <a:rPr lang="en-IN" dirty="0">
                <a:latin typeface="Verdana"/>
                <a:cs typeface="Verdana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57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    </a:t>
            </a:r>
            <a:endParaRPr lang="en-US" sz="8000" dirty="0"/>
          </a:p>
        </p:txBody>
      </p:sp>
      <p:sp>
        <p:nvSpPr>
          <p:cNvPr id="4" name="Rectangle 3"/>
          <p:cNvSpPr/>
          <p:nvPr/>
        </p:nvSpPr>
        <p:spPr>
          <a:xfrm>
            <a:off x="3870640" y="2548675"/>
            <a:ext cx="47115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359122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52</TotalTime>
  <Words>316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Verdana</vt:lpstr>
      <vt:lpstr>Wingdings 3</vt:lpstr>
      <vt:lpstr>Wisp</vt:lpstr>
      <vt:lpstr>Exception Handling</vt:lpstr>
      <vt:lpstr>What is an Exception?</vt:lpstr>
      <vt:lpstr>PowerPoint Presentation</vt:lpstr>
      <vt:lpstr>Catching Exception Using try and catch</vt:lpstr>
      <vt:lpstr>Exception Matching</vt:lpstr>
      <vt:lpstr>Example of exception</vt:lpstr>
      <vt:lpstr>                                                 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Anshu Mishra</dc:creator>
  <cp:lastModifiedBy>Gupta, Ankish</cp:lastModifiedBy>
  <cp:revision>6</cp:revision>
  <dcterms:created xsi:type="dcterms:W3CDTF">2019-06-30T17:17:41Z</dcterms:created>
  <dcterms:modified xsi:type="dcterms:W3CDTF">2019-07-01T03:51:22Z</dcterms:modified>
</cp:coreProperties>
</file>