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64" r:id="rId2"/>
    <p:sldId id="267" r:id="rId3"/>
    <p:sldId id="265" r:id="rId4"/>
    <p:sldId id="266" r:id="rId5"/>
    <p:sldId id="270" r:id="rId6"/>
    <p:sldId id="268" r:id="rId7"/>
    <p:sldId id="269" r:id="rId8"/>
    <p:sldId id="271" r:id="rId9"/>
    <p:sldId id="27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516CEA-661E-403D-891A-1420E9034D50}" type="datetimeFigureOut">
              <a:rPr lang="en-US" smtClean="0"/>
              <a:t>7/1/2019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8FD61-3FCC-4387-83E7-994556412F9A}" type="slidenum">
              <a:rPr lang="en-US" smtClean="0"/>
              <a:t>‹#›</a:t>
            </a:fld>
            <a:endParaRPr lang="en-US"/>
          </a:p>
        </p:txBody>
      </p:sp>
    </p:spTree>
    <p:extLst>
      <p:ext uri="{BB962C8B-B14F-4D97-AF65-F5344CB8AC3E}">
        <p14:creationId xmlns:p14="http://schemas.microsoft.com/office/powerpoint/2010/main" val="2574145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DFD7234-639D-4F80-AB36-F6DF5693999A}" type="datetime1">
              <a:rPr lang="en-US" smtClean="0"/>
              <a:t>7/1/2019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2B631D-7648-422A-8E41-6552492075D1}" type="datetime1">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0CE4D8-D1CF-4233-AECB-E167B308D69C}" type="datetime1">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AD6C82-FA98-4CFF-A627-9C0ADF4958A2}" type="datetime1">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A47FE5-06F9-4E68-AE53-182FC364CBD1}" type="datetime1">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559774F-3F63-4908-A339-FB049D57314A}" type="datetime1">
              <a:rPr lang="en-US" smtClean="0"/>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77103B6-DC63-427A-80BB-ECE828A19D2F}" type="datetime1">
              <a:rPr lang="en-US" smtClean="0"/>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0F2B19-A97C-4895-B4A3-A8C4DFBEA4D4}" type="datetime1">
              <a:rPr lang="en-US" smtClean="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597B9-AB2F-4C89-BE4C-7C637ACA9305}" type="datetime1">
              <a:rPr lang="en-US" smtClean="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AD205-EBEA-4072-8FC1-127B9831F113}" type="datetime1">
              <a:rPr lang="en-US" smtClean="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31578F-82FC-4DAC-A6FF-06B2D0DD541D}" type="datetime1">
              <a:rPr lang="en-US" smtClean="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5A28CE-861D-435E-9010-A7D8781F882C}" type="datetime1">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AB8229-9EB0-411E-AAF0-4DAAA5CE7480}" type="datetime1">
              <a:rPr lang="en-US" smtClean="0"/>
              <a:t>7/1/2019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67CF5B-ADED-47BD-BBAD-299ADE3D6E4A}" type="datetime1">
              <a:rPr lang="en-US" smtClean="0"/>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821B13-ED1B-4671-8A42-07B7857EE4A1}" type="datetime1">
              <a:rPr lang="en-US" smtClean="0"/>
              <a:t>7/1/2019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F9DD4E-3328-454E-BA57-0A378B492D17}" type="datetime1">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DAAE18-C65C-43C8-9DE1-D323F10DFCD4}" type="datetime1">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FC70CD9-2EF7-4C79-8A6D-7CD06B37DAD8}" type="datetime1">
              <a:rPr lang="en-US" smtClean="0"/>
              <a:t>7/1/2019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4B62DB-C04D-4383-A942-3DFEFE103DC7}"/>
              </a:ext>
            </a:extLst>
          </p:cNvPr>
          <p:cNvSpPr>
            <a:spLocks noGrp="1"/>
          </p:cNvSpPr>
          <p:nvPr>
            <p:ph type="title"/>
          </p:nvPr>
        </p:nvSpPr>
        <p:spPr>
          <a:xfrm>
            <a:off x="4659000" y="1614670"/>
            <a:ext cx="2873995" cy="1478570"/>
          </a:xfrm>
        </p:spPr>
        <p:txBody>
          <a:bodyPr>
            <a:normAutofit/>
          </a:bodyPr>
          <a:lstStyle/>
          <a:p>
            <a:r>
              <a:rPr lang="en-US" sz="8800" b="1" dirty="0">
                <a:latin typeface="Arial Black" panose="020B0A04020102020204" pitchFamily="34" charset="0"/>
              </a:rPr>
              <a:t>SQL</a:t>
            </a:r>
          </a:p>
        </p:txBody>
      </p:sp>
      <p:sp>
        <p:nvSpPr>
          <p:cNvPr id="3" name="Content Placeholder 2">
            <a:extLst>
              <a:ext uri="{FF2B5EF4-FFF2-40B4-BE49-F238E27FC236}">
                <a16:creationId xmlns:a16="http://schemas.microsoft.com/office/drawing/2014/main" xmlns="" id="{671FF33E-E825-402E-B3F0-7A9352756925}"/>
              </a:ext>
            </a:extLst>
          </p:cNvPr>
          <p:cNvSpPr>
            <a:spLocks noGrp="1"/>
          </p:cNvSpPr>
          <p:nvPr>
            <p:ph idx="1"/>
          </p:nvPr>
        </p:nvSpPr>
        <p:spPr>
          <a:xfrm>
            <a:off x="2816946" y="3008795"/>
            <a:ext cx="6558101" cy="1287747"/>
          </a:xfrm>
        </p:spPr>
        <p:txBody>
          <a:bodyPr>
            <a:normAutofit/>
          </a:bodyPr>
          <a:lstStyle/>
          <a:p>
            <a:pPr marL="0" indent="0">
              <a:buNone/>
            </a:pPr>
            <a:r>
              <a:rPr lang="en-US" sz="4400" b="1" dirty="0"/>
              <a:t>Structured Query Language</a:t>
            </a:r>
          </a:p>
        </p:txBody>
      </p:sp>
      <p:sp>
        <p:nvSpPr>
          <p:cNvPr id="6" name="TextBox 5">
            <a:extLst>
              <a:ext uri="{FF2B5EF4-FFF2-40B4-BE49-F238E27FC236}">
                <a16:creationId xmlns:a16="http://schemas.microsoft.com/office/drawing/2014/main" xmlns="" id="{4B9FB33E-7295-4ED2-A42F-F00B53AEDAF6}"/>
              </a:ext>
            </a:extLst>
          </p:cNvPr>
          <p:cNvSpPr txBox="1"/>
          <p:nvPr/>
        </p:nvSpPr>
        <p:spPr>
          <a:xfrm>
            <a:off x="8097080" y="5049079"/>
            <a:ext cx="3285674" cy="1754326"/>
          </a:xfrm>
          <a:prstGeom prst="rect">
            <a:avLst/>
          </a:prstGeom>
          <a:noFill/>
        </p:spPr>
        <p:txBody>
          <a:bodyPr wrap="square" rtlCol="0">
            <a:spAutoFit/>
          </a:bodyPr>
          <a:lstStyle/>
          <a:p>
            <a:r>
              <a:rPr lang="en-US" sz="2400" b="1" dirty="0">
                <a:latin typeface="Bradley Hand ITC" panose="03070402050302030203" pitchFamily="66" charset="0"/>
              </a:rPr>
              <a:t>Presented By:</a:t>
            </a:r>
          </a:p>
          <a:p>
            <a:r>
              <a:rPr lang="en-US" sz="2800" b="1" dirty="0"/>
              <a:t>AKSHAT AMAN</a:t>
            </a:r>
          </a:p>
          <a:p>
            <a:r>
              <a:rPr lang="en-US" sz="2400" dirty="0"/>
              <a:t>Emp ID: 185847</a:t>
            </a:r>
          </a:p>
          <a:p>
            <a:endParaRPr lang="en-US" sz="2800" dirty="0"/>
          </a:p>
        </p:txBody>
      </p:sp>
    </p:spTree>
    <p:extLst>
      <p:ext uri="{BB962C8B-B14F-4D97-AF65-F5344CB8AC3E}">
        <p14:creationId xmlns:p14="http://schemas.microsoft.com/office/powerpoint/2010/main" val="12424551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8E4F90-4921-4E5B-9AAF-173C043FAB00}"/>
              </a:ext>
            </a:extLst>
          </p:cNvPr>
          <p:cNvSpPr>
            <a:spLocks noGrp="1"/>
          </p:cNvSpPr>
          <p:nvPr>
            <p:ph type="title"/>
          </p:nvPr>
        </p:nvSpPr>
        <p:spPr>
          <a:xfrm>
            <a:off x="2803052" y="1955844"/>
            <a:ext cx="6426872" cy="2654768"/>
          </a:xfrm>
        </p:spPr>
        <p:txBody>
          <a:bodyPr>
            <a:noAutofit/>
          </a:bodyPr>
          <a:lstStyle/>
          <a:p>
            <a:pPr algn="ctr"/>
            <a:r>
              <a:rPr lang="en-US" sz="6000" dirty="0"/>
              <a:t>Thank you !!</a:t>
            </a:r>
          </a:p>
        </p:txBody>
      </p:sp>
    </p:spTree>
    <p:extLst>
      <p:ext uri="{BB962C8B-B14F-4D97-AF65-F5344CB8AC3E}">
        <p14:creationId xmlns:p14="http://schemas.microsoft.com/office/powerpoint/2010/main" val="15284270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680AD9-605C-456F-9378-42055DF6610B}"/>
              </a:ext>
            </a:extLst>
          </p:cNvPr>
          <p:cNvSpPr>
            <a:spLocks noGrp="1"/>
          </p:cNvSpPr>
          <p:nvPr>
            <p:ph type="title"/>
          </p:nvPr>
        </p:nvSpPr>
        <p:spPr>
          <a:xfrm>
            <a:off x="1393204" y="658274"/>
            <a:ext cx="8148361" cy="1478570"/>
          </a:xfrm>
        </p:spPr>
        <p:txBody>
          <a:bodyPr>
            <a:normAutofit/>
          </a:bodyPr>
          <a:lstStyle/>
          <a:p>
            <a:r>
              <a:rPr lang="en-US" sz="4800" b="1" dirty="0"/>
              <a:t>SQL: </a:t>
            </a:r>
            <a:r>
              <a:rPr lang="en-US" sz="4800" b="1" i="1" dirty="0">
                <a:latin typeface="Bradley Hand ITC" panose="03070402050302030203" pitchFamily="66" charset="0"/>
              </a:rPr>
              <a:t>Definitions</a:t>
            </a:r>
          </a:p>
        </p:txBody>
      </p:sp>
      <p:sp>
        <p:nvSpPr>
          <p:cNvPr id="3" name="Content Placeholder 2">
            <a:extLst>
              <a:ext uri="{FF2B5EF4-FFF2-40B4-BE49-F238E27FC236}">
                <a16:creationId xmlns:a16="http://schemas.microsoft.com/office/drawing/2014/main" xmlns="" id="{56FB29C0-8BD1-4B41-AA0F-DB382CD6E37A}"/>
              </a:ext>
            </a:extLst>
          </p:cNvPr>
          <p:cNvSpPr>
            <a:spLocks noGrp="1"/>
          </p:cNvSpPr>
          <p:nvPr>
            <p:ph idx="1"/>
          </p:nvPr>
        </p:nvSpPr>
        <p:spPr>
          <a:xfrm>
            <a:off x="1144590" y="2280325"/>
            <a:ext cx="10022091" cy="4015410"/>
          </a:xfrm>
        </p:spPr>
        <p:txBody>
          <a:bodyPr/>
          <a:lstStyle/>
          <a:p>
            <a:r>
              <a:rPr lang="en-US" dirty="0"/>
              <a:t>SQL stands for </a:t>
            </a:r>
            <a:r>
              <a:rPr lang="en-US" i="1" dirty="0"/>
              <a:t>Structured Query Language</a:t>
            </a:r>
            <a:r>
              <a:rPr lang="en-US" dirty="0"/>
              <a:t>.</a:t>
            </a:r>
          </a:p>
          <a:p>
            <a:r>
              <a:rPr lang="en-US" dirty="0"/>
              <a:t>SQL is Structured Query Language, which is a computer language for storing, manipulating and retrieving data stored in relational database.</a:t>
            </a:r>
          </a:p>
          <a:p>
            <a:r>
              <a:rPr lang="en-US" dirty="0"/>
              <a:t>SQL is the standard language for Relation Database System. All relational database management systems like “MySQL, MS Access, Oracle, Sybase, Informix, postgres and SQL Server” use SQL as standard database language.</a:t>
            </a:r>
          </a:p>
        </p:txBody>
      </p:sp>
    </p:spTree>
    <p:extLst>
      <p:ext uri="{BB962C8B-B14F-4D97-AF65-F5344CB8AC3E}">
        <p14:creationId xmlns:p14="http://schemas.microsoft.com/office/powerpoint/2010/main" val="25976623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B6531-2C24-4AAB-AF0E-CFC8655D707B}"/>
              </a:ext>
            </a:extLst>
          </p:cNvPr>
          <p:cNvSpPr>
            <a:spLocks noGrp="1"/>
          </p:cNvSpPr>
          <p:nvPr>
            <p:ph type="title"/>
          </p:nvPr>
        </p:nvSpPr>
        <p:spPr>
          <a:xfrm>
            <a:off x="1099930" y="2129264"/>
            <a:ext cx="7222435" cy="2336717"/>
          </a:xfrm>
        </p:spPr>
        <p:txBody>
          <a:bodyPr>
            <a:normAutofit/>
          </a:bodyPr>
          <a:lstStyle/>
          <a:p>
            <a:pPr algn="ctr"/>
            <a:r>
              <a:rPr lang="en-US" sz="4000" dirty="0">
                <a:latin typeface="Cooper Std Black" panose="0208090304030B020404" pitchFamily="18" charset="0"/>
              </a:rPr>
              <a:t>What is the need of </a:t>
            </a:r>
            <a:r>
              <a:rPr lang="en-US" sz="4000" dirty="0" err="1">
                <a:latin typeface="Cooper Std Black" panose="0208090304030B020404" pitchFamily="18" charset="0"/>
              </a:rPr>
              <a:t>sql</a:t>
            </a:r>
            <a:r>
              <a:rPr lang="en-US" sz="4000" dirty="0">
                <a:latin typeface="Cooper Std Black" panose="0208090304030B020404" pitchFamily="18" charset="0"/>
              </a:rPr>
              <a:t> in java ?</a:t>
            </a:r>
          </a:p>
        </p:txBody>
      </p:sp>
      <p:pic>
        <p:nvPicPr>
          <p:cNvPr id="6" name="Picture 5">
            <a:extLst>
              <a:ext uri="{FF2B5EF4-FFF2-40B4-BE49-F238E27FC236}">
                <a16:creationId xmlns:a16="http://schemas.microsoft.com/office/drawing/2014/main" xmlns="" id="{24E1BAC8-450F-4CD9-A3A5-24DDD156FA12}"/>
              </a:ext>
            </a:extLst>
          </p:cNvPr>
          <p:cNvPicPr>
            <a:picLocks noChangeAspect="1"/>
          </p:cNvPicPr>
          <p:nvPr/>
        </p:nvPicPr>
        <p:blipFill>
          <a:blip r:embed="rId2"/>
          <a:stretch>
            <a:fillRect/>
          </a:stretch>
        </p:blipFill>
        <p:spPr>
          <a:xfrm>
            <a:off x="7726017" y="1239078"/>
            <a:ext cx="3837838" cy="4379843"/>
          </a:xfrm>
          <a:prstGeom prst="rect">
            <a:avLst/>
          </a:prstGeom>
        </p:spPr>
      </p:pic>
    </p:spTree>
    <p:extLst>
      <p:ext uri="{BB962C8B-B14F-4D97-AF65-F5344CB8AC3E}">
        <p14:creationId xmlns:p14="http://schemas.microsoft.com/office/powerpoint/2010/main" val="4591231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C0EEB0-B2A0-4CBF-9E0A-8236431453FA}"/>
              </a:ext>
            </a:extLst>
          </p:cNvPr>
          <p:cNvSpPr>
            <a:spLocks noGrp="1"/>
          </p:cNvSpPr>
          <p:nvPr>
            <p:ph type="title"/>
          </p:nvPr>
        </p:nvSpPr>
        <p:spPr>
          <a:xfrm>
            <a:off x="1393204" y="678844"/>
            <a:ext cx="9905998" cy="1478570"/>
          </a:xfrm>
        </p:spPr>
        <p:txBody>
          <a:bodyPr/>
          <a:lstStyle/>
          <a:p>
            <a:r>
              <a:rPr lang="en-US" b="1" dirty="0"/>
              <a:t>Answer:</a:t>
            </a:r>
          </a:p>
        </p:txBody>
      </p:sp>
      <p:sp>
        <p:nvSpPr>
          <p:cNvPr id="3" name="Content Placeholder 2">
            <a:extLst>
              <a:ext uri="{FF2B5EF4-FFF2-40B4-BE49-F238E27FC236}">
                <a16:creationId xmlns:a16="http://schemas.microsoft.com/office/drawing/2014/main" xmlns="" id="{353EFB42-0770-4FC5-AB1D-AEFB03E14AFE}"/>
              </a:ext>
            </a:extLst>
          </p:cNvPr>
          <p:cNvSpPr>
            <a:spLocks noGrp="1"/>
          </p:cNvSpPr>
          <p:nvPr>
            <p:ph idx="1"/>
          </p:nvPr>
        </p:nvSpPr>
        <p:spPr/>
        <p:txBody>
          <a:bodyPr/>
          <a:lstStyle/>
          <a:p>
            <a:r>
              <a:rPr lang="en-US" dirty="0"/>
              <a:t>With </a:t>
            </a:r>
            <a:r>
              <a:rPr lang="en-US" b="1" dirty="0"/>
              <a:t>SQL</a:t>
            </a:r>
            <a:r>
              <a:rPr lang="en-US" dirty="0"/>
              <a:t>, a user can access data from a relational database management system.</a:t>
            </a:r>
          </a:p>
          <a:p>
            <a:r>
              <a:rPr lang="en-US" dirty="0"/>
              <a:t>It allows the user to define the data in the database and manipulate it when needed. </a:t>
            </a:r>
          </a:p>
          <a:p>
            <a:r>
              <a:rPr lang="en-US" dirty="0"/>
              <a:t>It allows the user to create and drop database and table.</a:t>
            </a:r>
          </a:p>
        </p:txBody>
      </p:sp>
    </p:spTree>
    <p:extLst>
      <p:ext uri="{BB962C8B-B14F-4D97-AF65-F5344CB8AC3E}">
        <p14:creationId xmlns:p14="http://schemas.microsoft.com/office/powerpoint/2010/main" val="33501133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0E5B7D-069A-4B59-BC01-4DCAF047C9D6}"/>
              </a:ext>
            </a:extLst>
          </p:cNvPr>
          <p:cNvSpPr>
            <a:spLocks noGrp="1"/>
          </p:cNvSpPr>
          <p:nvPr>
            <p:ph type="title"/>
          </p:nvPr>
        </p:nvSpPr>
        <p:spPr>
          <a:xfrm>
            <a:off x="4639124" y="340222"/>
            <a:ext cx="2913752" cy="1478570"/>
          </a:xfrm>
        </p:spPr>
        <p:txBody>
          <a:bodyPr/>
          <a:lstStyle/>
          <a:p>
            <a:pPr algn="ctr"/>
            <a:r>
              <a:rPr lang="en-US" b="1" dirty="0"/>
              <a:t>SQL syntax:</a:t>
            </a:r>
          </a:p>
        </p:txBody>
      </p:sp>
      <p:pic>
        <p:nvPicPr>
          <p:cNvPr id="9" name="Content Placeholder 8">
            <a:extLst>
              <a:ext uri="{FF2B5EF4-FFF2-40B4-BE49-F238E27FC236}">
                <a16:creationId xmlns:a16="http://schemas.microsoft.com/office/drawing/2014/main" xmlns="" id="{E0E02495-D665-4D74-A540-3C53747E721B}"/>
              </a:ext>
            </a:extLst>
          </p:cNvPr>
          <p:cNvPicPr>
            <a:picLocks noGrp="1" noChangeAspect="1"/>
          </p:cNvPicPr>
          <p:nvPr>
            <p:ph idx="1"/>
          </p:nvPr>
        </p:nvPicPr>
        <p:blipFill rotWithShape="1">
          <a:blip r:embed="rId2"/>
          <a:srcRect l="731" t="17081" r="1462" b="15318"/>
          <a:stretch/>
        </p:blipFill>
        <p:spPr>
          <a:xfrm>
            <a:off x="1663148" y="1679366"/>
            <a:ext cx="8865704" cy="438647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0756290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55FB59-81A3-4022-845A-97BAC14395C7}"/>
              </a:ext>
            </a:extLst>
          </p:cNvPr>
          <p:cNvSpPr>
            <a:spLocks noGrp="1"/>
          </p:cNvSpPr>
          <p:nvPr>
            <p:ph type="title"/>
          </p:nvPr>
        </p:nvSpPr>
        <p:spPr>
          <a:xfrm>
            <a:off x="1326943" y="609602"/>
            <a:ext cx="9905998" cy="1478570"/>
          </a:xfrm>
        </p:spPr>
        <p:txBody>
          <a:bodyPr>
            <a:normAutofit/>
          </a:bodyPr>
          <a:lstStyle/>
          <a:p>
            <a:r>
              <a:rPr lang="en-US" sz="4000" b="1" dirty="0" err="1"/>
              <a:t>Sql</a:t>
            </a:r>
            <a:r>
              <a:rPr lang="en-US" sz="4000" b="1" dirty="0"/>
              <a:t> commands:</a:t>
            </a:r>
          </a:p>
        </p:txBody>
      </p:sp>
      <p:sp>
        <p:nvSpPr>
          <p:cNvPr id="3" name="Content Placeholder 2">
            <a:extLst>
              <a:ext uri="{FF2B5EF4-FFF2-40B4-BE49-F238E27FC236}">
                <a16:creationId xmlns:a16="http://schemas.microsoft.com/office/drawing/2014/main" xmlns="" id="{30ECBFB4-C4DC-4C53-88D0-E55A563CA567}"/>
              </a:ext>
            </a:extLst>
          </p:cNvPr>
          <p:cNvSpPr>
            <a:spLocks noGrp="1"/>
          </p:cNvSpPr>
          <p:nvPr>
            <p:ph idx="1"/>
          </p:nvPr>
        </p:nvSpPr>
        <p:spPr>
          <a:xfrm>
            <a:off x="1144590" y="2372139"/>
            <a:ext cx="9905999" cy="3825003"/>
          </a:xfrm>
        </p:spPr>
        <p:txBody>
          <a:bodyPr>
            <a:normAutofit/>
          </a:bodyPr>
          <a:lstStyle/>
          <a:p>
            <a:r>
              <a:rPr lang="en-US" sz="2800" dirty="0"/>
              <a:t>DDL - Data Definition Language</a:t>
            </a:r>
          </a:p>
          <a:p>
            <a:r>
              <a:rPr lang="en-US" sz="2800" dirty="0"/>
              <a:t>DML - Data Manipulation Language</a:t>
            </a:r>
          </a:p>
          <a:p>
            <a:r>
              <a:rPr lang="en-US" sz="2800" dirty="0"/>
              <a:t>DCL - Data Control Language</a:t>
            </a:r>
          </a:p>
          <a:p>
            <a:r>
              <a:rPr lang="en-US" sz="2800" dirty="0"/>
              <a:t>TCL - Transactional Control Language</a:t>
            </a:r>
          </a:p>
        </p:txBody>
      </p:sp>
      <p:pic>
        <p:nvPicPr>
          <p:cNvPr id="8" name="Picture 7">
            <a:extLst>
              <a:ext uri="{FF2B5EF4-FFF2-40B4-BE49-F238E27FC236}">
                <a16:creationId xmlns:a16="http://schemas.microsoft.com/office/drawing/2014/main" xmlns="" id="{F096DF7A-7B05-457E-B37C-85F33A4A2E6C}"/>
              </a:ext>
            </a:extLst>
          </p:cNvPr>
          <p:cNvPicPr>
            <a:picLocks noChangeAspect="1"/>
          </p:cNvPicPr>
          <p:nvPr/>
        </p:nvPicPr>
        <p:blipFill>
          <a:blip r:embed="rId2"/>
          <a:stretch>
            <a:fillRect/>
          </a:stretch>
        </p:blipFill>
        <p:spPr>
          <a:xfrm>
            <a:off x="6824870" y="2320882"/>
            <a:ext cx="4845724" cy="2544005"/>
          </a:xfrm>
          <a:prstGeom prst="rect">
            <a:avLst/>
          </a:prstGeom>
        </p:spPr>
      </p:pic>
    </p:spTree>
    <p:extLst>
      <p:ext uri="{BB962C8B-B14F-4D97-AF65-F5344CB8AC3E}">
        <p14:creationId xmlns:p14="http://schemas.microsoft.com/office/powerpoint/2010/main" val="5632055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FA000712-4E1F-47FF-A9D3-46CF84778F38}"/>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6" name="Picture 5">
            <a:extLst>
              <a:ext uri="{FF2B5EF4-FFF2-40B4-BE49-F238E27FC236}">
                <a16:creationId xmlns:a16="http://schemas.microsoft.com/office/drawing/2014/main" xmlns="" id="{64DE6B12-F38D-4CAD-8026-6351F968125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181897" y="311363"/>
            <a:ext cx="9976435" cy="62352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225395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loud Callout 11"/>
          <p:cNvSpPr/>
          <p:nvPr/>
        </p:nvSpPr>
        <p:spPr>
          <a:xfrm>
            <a:off x="9614470" y="5159722"/>
            <a:ext cx="2346872" cy="1362485"/>
          </a:xfrm>
          <a:prstGeom prst="cloudCallout">
            <a:avLst>
              <a:gd name="adj1" fmla="val -54685"/>
              <a:gd name="adj2" fmla="val -44845"/>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0" name="Cloud Callout 9"/>
          <p:cNvSpPr/>
          <p:nvPr/>
        </p:nvSpPr>
        <p:spPr>
          <a:xfrm>
            <a:off x="343289" y="5159723"/>
            <a:ext cx="2319673" cy="1397595"/>
          </a:xfrm>
          <a:prstGeom prst="cloudCallout">
            <a:avLst>
              <a:gd name="adj1" fmla="val 51969"/>
              <a:gd name="adj2" fmla="val -56617"/>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 name="Cloud Callout 4"/>
          <p:cNvSpPr/>
          <p:nvPr/>
        </p:nvSpPr>
        <p:spPr>
          <a:xfrm>
            <a:off x="8995719" y="650503"/>
            <a:ext cx="2849816" cy="1139150"/>
          </a:xfrm>
          <a:prstGeom prst="cloudCallout">
            <a:avLst>
              <a:gd name="adj1" fmla="val -36779"/>
              <a:gd name="adj2" fmla="val 59381"/>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 name="Cloud Callout 3"/>
          <p:cNvSpPr/>
          <p:nvPr/>
        </p:nvSpPr>
        <p:spPr>
          <a:xfrm>
            <a:off x="481005" y="801112"/>
            <a:ext cx="2858530" cy="988541"/>
          </a:xfrm>
          <a:prstGeom prst="cloudCallout">
            <a:avLst>
              <a:gd name="adj1" fmla="val 32481"/>
              <a:gd name="adj2" fmla="val 54167"/>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D9434FA-26CC-40A0-BC5B-8B65CA7EA034}"/>
              </a:ext>
            </a:extLst>
          </p:cNvPr>
          <p:cNvSpPr>
            <a:spLocks noGrp="1"/>
          </p:cNvSpPr>
          <p:nvPr>
            <p:ph type="title"/>
          </p:nvPr>
        </p:nvSpPr>
        <p:spPr>
          <a:xfrm>
            <a:off x="4882701" y="194448"/>
            <a:ext cx="2423422" cy="1478570"/>
          </a:xfrm>
        </p:spPr>
        <p:txBody>
          <a:bodyPr/>
          <a:lstStyle/>
          <a:p>
            <a:pPr algn="ctr"/>
            <a:r>
              <a:rPr lang="en-US" b="1" dirty="0"/>
              <a:t>SQL joins:</a:t>
            </a:r>
          </a:p>
        </p:txBody>
      </p:sp>
      <p:pic>
        <p:nvPicPr>
          <p:cNvPr id="6" name="Content Placeholder 5">
            <a:extLst>
              <a:ext uri="{FF2B5EF4-FFF2-40B4-BE49-F238E27FC236}">
                <a16:creationId xmlns:a16="http://schemas.microsoft.com/office/drawing/2014/main" xmlns="" id="{54694467-5777-4C1C-89C8-4A1783ED9B88}"/>
              </a:ext>
            </a:extLst>
          </p:cNvPr>
          <p:cNvPicPr>
            <a:picLocks noGrp="1" noChangeAspect="1"/>
          </p:cNvPicPr>
          <p:nvPr>
            <p:ph idx="1"/>
          </p:nvPr>
        </p:nvPicPr>
        <p:blipFill>
          <a:blip r:embed="rId2"/>
          <a:stretch>
            <a:fillRect/>
          </a:stretch>
        </p:blipFill>
        <p:spPr>
          <a:xfrm>
            <a:off x="2662962" y="1493264"/>
            <a:ext cx="6862900" cy="49938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TextBox 2"/>
          <p:cNvSpPr txBox="1"/>
          <p:nvPr/>
        </p:nvSpPr>
        <p:spPr>
          <a:xfrm>
            <a:off x="724929" y="1026687"/>
            <a:ext cx="2150076" cy="646331"/>
          </a:xfrm>
          <a:prstGeom prst="rect">
            <a:avLst/>
          </a:prstGeom>
          <a:noFill/>
        </p:spPr>
        <p:txBody>
          <a:bodyPr wrap="square" rtlCol="0">
            <a:spAutoFit/>
          </a:bodyPr>
          <a:lstStyle/>
          <a:p>
            <a:pPr algn="ctr"/>
            <a:r>
              <a:rPr lang="en-US" sz="1200" b="1" dirty="0" smtClean="0"/>
              <a:t>INNER </a:t>
            </a:r>
            <a:r>
              <a:rPr lang="en-US" sz="1200" b="1" dirty="0"/>
              <a:t>JOIN: Select records that have matching values in both tables.</a:t>
            </a:r>
          </a:p>
        </p:txBody>
      </p:sp>
      <p:sp>
        <p:nvSpPr>
          <p:cNvPr id="8" name="TextBox 7"/>
          <p:cNvSpPr txBox="1"/>
          <p:nvPr/>
        </p:nvSpPr>
        <p:spPr>
          <a:xfrm>
            <a:off x="9265270" y="896912"/>
            <a:ext cx="2310714" cy="646331"/>
          </a:xfrm>
          <a:prstGeom prst="rect">
            <a:avLst/>
          </a:prstGeom>
          <a:noFill/>
        </p:spPr>
        <p:txBody>
          <a:bodyPr wrap="square" rtlCol="0">
            <a:spAutoFit/>
          </a:bodyPr>
          <a:lstStyle/>
          <a:p>
            <a:pPr algn="ctr"/>
            <a:r>
              <a:rPr lang="en-US" sz="1200" b="1" dirty="0" smtClean="0"/>
              <a:t>FULL </a:t>
            </a:r>
            <a:r>
              <a:rPr lang="en-US" sz="1200" b="1" dirty="0"/>
              <a:t>JOIN: </a:t>
            </a:r>
            <a:r>
              <a:rPr lang="en-US" sz="1200" b="1" dirty="0"/>
              <a:t>Selects all records that match either left or right table records.</a:t>
            </a:r>
            <a:endParaRPr lang="en-US" sz="1200" b="1" dirty="0"/>
          </a:p>
        </p:txBody>
      </p:sp>
      <p:sp>
        <p:nvSpPr>
          <p:cNvPr id="9" name="TextBox 8"/>
          <p:cNvSpPr txBox="1"/>
          <p:nvPr/>
        </p:nvSpPr>
        <p:spPr>
          <a:xfrm>
            <a:off x="481005" y="5429682"/>
            <a:ext cx="1961515" cy="830997"/>
          </a:xfrm>
          <a:prstGeom prst="rect">
            <a:avLst/>
          </a:prstGeom>
          <a:noFill/>
        </p:spPr>
        <p:txBody>
          <a:bodyPr wrap="square" rtlCol="0">
            <a:spAutoFit/>
          </a:bodyPr>
          <a:lstStyle/>
          <a:p>
            <a:pPr algn="ctr"/>
            <a:r>
              <a:rPr lang="en-US" sz="1200" b="1" dirty="0" smtClean="0"/>
              <a:t>LEFT JOIN: Select </a:t>
            </a:r>
            <a:r>
              <a:rPr lang="en-US" sz="1200" b="1" dirty="0"/>
              <a:t>records from the first (left-most) table with matching right table records.</a:t>
            </a:r>
            <a:endParaRPr lang="en-US" sz="1200" b="1" dirty="0"/>
          </a:p>
        </p:txBody>
      </p:sp>
      <p:sp>
        <p:nvSpPr>
          <p:cNvPr id="11" name="TextBox 10"/>
          <p:cNvSpPr txBox="1"/>
          <p:nvPr/>
        </p:nvSpPr>
        <p:spPr>
          <a:xfrm>
            <a:off x="9803731" y="5422391"/>
            <a:ext cx="1961515" cy="830997"/>
          </a:xfrm>
          <a:prstGeom prst="rect">
            <a:avLst/>
          </a:prstGeom>
          <a:noFill/>
        </p:spPr>
        <p:txBody>
          <a:bodyPr wrap="square" rtlCol="0">
            <a:spAutoFit/>
          </a:bodyPr>
          <a:lstStyle/>
          <a:p>
            <a:pPr algn="ctr"/>
            <a:r>
              <a:rPr lang="en-US" sz="1200" b="1" dirty="0" smtClean="0"/>
              <a:t>RIGHT JOIN</a:t>
            </a:r>
            <a:r>
              <a:rPr lang="en-US" sz="1200" b="1" dirty="0"/>
              <a:t>: Select records from the second (right-most) table with matching left table records.</a:t>
            </a:r>
            <a:endParaRPr lang="en-US" sz="1200" b="1" dirty="0"/>
          </a:p>
        </p:txBody>
      </p:sp>
    </p:spTree>
    <p:extLst>
      <p:ext uri="{BB962C8B-B14F-4D97-AF65-F5344CB8AC3E}">
        <p14:creationId xmlns:p14="http://schemas.microsoft.com/office/powerpoint/2010/main" val="39848913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9AA34B-343F-4B18-8818-9EE0BCE0431D}"/>
              </a:ext>
            </a:extLst>
          </p:cNvPr>
          <p:cNvSpPr>
            <a:spLocks noGrp="1"/>
          </p:cNvSpPr>
          <p:nvPr>
            <p:ph type="title"/>
          </p:nvPr>
        </p:nvSpPr>
        <p:spPr>
          <a:xfrm>
            <a:off x="1366699" y="331305"/>
            <a:ext cx="9905998" cy="1478570"/>
          </a:xfrm>
        </p:spPr>
        <p:txBody>
          <a:bodyPr/>
          <a:lstStyle/>
          <a:p>
            <a:r>
              <a:rPr lang="en-US" b="1" dirty="0"/>
              <a:t>Major takeaways of </a:t>
            </a:r>
            <a:r>
              <a:rPr lang="en-US" b="1" dirty="0" err="1"/>
              <a:t>sql</a:t>
            </a:r>
            <a:r>
              <a:rPr lang="en-US" b="1" dirty="0"/>
              <a:t>:</a:t>
            </a:r>
          </a:p>
        </p:txBody>
      </p:sp>
      <p:sp>
        <p:nvSpPr>
          <p:cNvPr id="3" name="Content Placeholder 2">
            <a:extLst>
              <a:ext uri="{FF2B5EF4-FFF2-40B4-BE49-F238E27FC236}">
                <a16:creationId xmlns:a16="http://schemas.microsoft.com/office/drawing/2014/main" xmlns="" id="{CAFBCC51-3D3B-4B5A-A867-AA438754B567}"/>
              </a:ext>
            </a:extLst>
          </p:cNvPr>
          <p:cNvSpPr>
            <a:spLocks noGrp="1"/>
          </p:cNvSpPr>
          <p:nvPr>
            <p:ph idx="1"/>
          </p:nvPr>
        </p:nvSpPr>
        <p:spPr>
          <a:xfrm>
            <a:off x="1141411" y="1643269"/>
            <a:ext cx="9905999" cy="4479236"/>
          </a:xfrm>
        </p:spPr>
        <p:txBody>
          <a:bodyPr>
            <a:normAutofit/>
          </a:bodyPr>
          <a:lstStyle/>
          <a:p>
            <a:r>
              <a:rPr lang="en-US" b="1" dirty="0">
                <a:latin typeface="Monotype Corsiva" panose="03010101010201010101" pitchFamily="66" charset="0"/>
              </a:rPr>
              <a:t>With SQL, we can query our database in several ways, </a:t>
            </a:r>
          </a:p>
          <a:p>
            <a:pPr marL="0" indent="0">
              <a:buNone/>
            </a:pPr>
            <a:r>
              <a:rPr lang="en-US" b="1" dirty="0">
                <a:latin typeface="Monotype Corsiva" panose="03010101010201010101" pitchFamily="66" charset="0"/>
              </a:rPr>
              <a:t>    using English-like statements.</a:t>
            </a:r>
          </a:p>
          <a:p>
            <a:pPr>
              <a:lnSpc>
                <a:spcPct val="150000"/>
              </a:lnSpc>
            </a:pPr>
            <a:r>
              <a:rPr lang="en-US" b="1" dirty="0">
                <a:latin typeface="Monotype Corsiva" panose="03010101010201010101" pitchFamily="66" charset="0"/>
              </a:rPr>
              <a:t>With SQL, a user can access data from a relational database management system.</a:t>
            </a:r>
          </a:p>
          <a:p>
            <a:pPr>
              <a:lnSpc>
                <a:spcPct val="150000"/>
              </a:lnSpc>
            </a:pPr>
            <a:r>
              <a:rPr lang="en-US" b="1" dirty="0" smtClean="0">
                <a:latin typeface="Monotype Corsiva" panose="03010101010201010101" pitchFamily="66" charset="0"/>
              </a:rPr>
              <a:t>It </a:t>
            </a:r>
            <a:r>
              <a:rPr lang="en-US" b="1" dirty="0">
                <a:latin typeface="Monotype Corsiva" panose="03010101010201010101" pitchFamily="66" charset="0"/>
              </a:rPr>
              <a:t>allows the user to define the data in the database and manipulate it when needed.</a:t>
            </a:r>
          </a:p>
          <a:p>
            <a:pPr>
              <a:lnSpc>
                <a:spcPct val="150000"/>
              </a:lnSpc>
            </a:pPr>
            <a:r>
              <a:rPr lang="en-US" b="1" dirty="0">
                <a:latin typeface="Monotype Corsiva" panose="03010101010201010101" pitchFamily="66" charset="0"/>
              </a:rPr>
              <a:t>It allows the user to create and drop database and table.</a:t>
            </a:r>
          </a:p>
          <a:p>
            <a:pPr>
              <a:lnSpc>
                <a:spcPct val="150000"/>
              </a:lnSpc>
            </a:pPr>
            <a:r>
              <a:rPr lang="en-US" b="1" dirty="0">
                <a:latin typeface="Monotype Corsiva" panose="03010101010201010101" pitchFamily="66" charset="0"/>
              </a:rPr>
              <a:t>It allows the user to create a view, stored procedure, function in a database.</a:t>
            </a:r>
          </a:p>
          <a:p>
            <a:pPr>
              <a:lnSpc>
                <a:spcPct val="150000"/>
              </a:lnSpc>
            </a:pPr>
            <a:r>
              <a:rPr lang="en-US" b="1" dirty="0">
                <a:latin typeface="Monotype Corsiva" panose="03010101010201010101" pitchFamily="66" charset="0"/>
              </a:rPr>
              <a:t>It allows the user to set permission on tables, procedures, and views.</a:t>
            </a:r>
          </a:p>
        </p:txBody>
      </p:sp>
      <p:pic>
        <p:nvPicPr>
          <p:cNvPr id="6" name="Picture 5">
            <a:extLst>
              <a:ext uri="{FF2B5EF4-FFF2-40B4-BE49-F238E27FC236}">
                <a16:creationId xmlns:a16="http://schemas.microsoft.com/office/drawing/2014/main" xmlns="" id="{10D32898-62F3-4994-BF2E-8FCC68246E6F}"/>
              </a:ext>
            </a:extLst>
          </p:cNvPr>
          <p:cNvPicPr>
            <a:picLocks noChangeAspect="1"/>
          </p:cNvPicPr>
          <p:nvPr/>
        </p:nvPicPr>
        <p:blipFill>
          <a:blip r:embed="rId2"/>
          <a:stretch>
            <a:fillRect/>
          </a:stretch>
        </p:blipFill>
        <p:spPr>
          <a:xfrm>
            <a:off x="7722854" y="331305"/>
            <a:ext cx="1704052" cy="2327940"/>
          </a:xfrm>
          <a:prstGeom prst="rect">
            <a:avLst/>
          </a:prstGeom>
        </p:spPr>
      </p:pic>
    </p:spTree>
    <p:extLst>
      <p:ext uri="{BB962C8B-B14F-4D97-AF65-F5344CB8AC3E}">
        <p14:creationId xmlns:p14="http://schemas.microsoft.com/office/powerpoint/2010/main" val="19916543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429</TotalTime>
  <Words>293</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Bradley Hand ITC</vt:lpstr>
      <vt:lpstr>Calibri</vt:lpstr>
      <vt:lpstr>Cooper Std Black</vt:lpstr>
      <vt:lpstr>Monotype Corsiva</vt:lpstr>
      <vt:lpstr>Trebuchet MS</vt:lpstr>
      <vt:lpstr>Tw Cen MT</vt:lpstr>
      <vt:lpstr>Circuit</vt:lpstr>
      <vt:lpstr>SQL</vt:lpstr>
      <vt:lpstr>SQL: Definitions</vt:lpstr>
      <vt:lpstr>What is the need of sql in java ?</vt:lpstr>
      <vt:lpstr>Answer:</vt:lpstr>
      <vt:lpstr>SQL syntax:</vt:lpstr>
      <vt:lpstr>Sql commands:</vt:lpstr>
      <vt:lpstr>PowerPoint Presentation</vt:lpstr>
      <vt:lpstr>SQL joins:</vt:lpstr>
      <vt:lpstr>Major takeaways of sql:</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7th Sem minor project</dc:title>
  <dc:creator>Akshat Aman</dc:creator>
  <cp:lastModifiedBy>Aman, Akshat</cp:lastModifiedBy>
  <cp:revision>54</cp:revision>
  <dcterms:created xsi:type="dcterms:W3CDTF">2018-07-25T18:43:17Z</dcterms:created>
  <dcterms:modified xsi:type="dcterms:W3CDTF">2019-07-01T04:48:24Z</dcterms:modified>
</cp:coreProperties>
</file>