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9" r:id="rId4"/>
    <p:sldId id="280" r:id="rId5"/>
    <p:sldId id="281" r:id="rId6"/>
    <p:sldId id="283" r:id="rId7"/>
    <p:sldId id="286" r:id="rId8"/>
    <p:sldId id="284" r:id="rId9"/>
    <p:sldId id="263" r:id="rId10"/>
    <p:sldId id="266" r:id="rId11"/>
    <p:sldId id="267" r:id="rId12"/>
    <p:sldId id="265" r:id="rId13"/>
    <p:sldId id="258" r:id="rId14"/>
    <p:sldId id="268" r:id="rId15"/>
    <p:sldId id="269" r:id="rId16"/>
    <p:sldId id="270" r:id="rId17"/>
    <p:sldId id="271" r:id="rId18"/>
    <p:sldId id="275" r:id="rId19"/>
    <p:sldId id="278" r:id="rId20"/>
    <p:sldId id="277" r:id="rId21"/>
    <p:sldId id="276" r:id="rId22"/>
    <p:sldId id="274" r:id="rId23"/>
    <p:sldId id="273" r:id="rId24"/>
    <p:sldId id="259" r:id="rId25"/>
    <p:sldId id="260" r:id="rId26"/>
    <p:sldId id="261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D6ED"/>
    <a:srgbClr val="A9B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9" d="100"/>
          <a:sy n="109" d="100"/>
        </p:scale>
        <p:origin x="1632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DB1CD8D-D7D8-4A04-E374-16C075959B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F2BA2-8BFA-859E-321B-E85376482B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A10C1-A50A-43B3-BFA0-146DBB85EAB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068DE-7E36-9C88-3DCF-C641F43739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CAE5C-6C09-4668-ACF0-CDABF78225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3D40A-584C-41B4-891F-BAEE93AE8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6103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C52F8-B17D-4AF2-B7C8-722551B68DE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B5E22-606D-49C3-9464-7C59F48FE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525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B5E22-606D-49C3-9464-7C59F48FE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7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6E105-B9FF-47D0-B348-7BB890C68C3E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F816-E76E-40B0-9B38-1A3F5AB048F5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DC6E-E5A9-433F-B600-DBAA95522788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971D-8332-4800-AA93-EDA6CD5F44DE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3D98-B3EE-4BCC-8959-56733F95273C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53DF-03DF-44C2-B530-ECC0FB81A2EB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8AA1-2A4F-426F-BE3A-1E29D40635E2}" type="datetime1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31A6-E3BE-493F-8704-EDE3C840B99A}" type="datetime1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2723-D3B1-4415-BA2A-BD41804C9535}" type="datetime1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981-A23D-47F1-A951-B3A2E32263D4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91B7-21BD-496D-9FEF-A59195932754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42F1-46B7-4F4F-B4B9-A114FEB71AB7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traveli-group-logo-2018-RGB.jpg">
            <a:extLst>
              <a:ext uri="{FF2B5EF4-FFF2-40B4-BE49-F238E27FC236}">
                <a16:creationId xmlns:a16="http://schemas.microsoft.com/office/drawing/2014/main" id="{0447E425-33AE-1232-8864-CA210461F95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2880" y="5943600"/>
            <a:ext cx="139147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292787.html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svgsilh.com/image/189254.html" TargetMode="External"/><Relationship Id="rId5" Type="http://schemas.openxmlformats.org/officeDocument/2006/relationships/hyperlink" Target="https://svgsilh.com/image/39414.html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292787.html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0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svgsilh.com/image/189254.html" TargetMode="External"/><Relationship Id="rId5" Type="http://schemas.openxmlformats.org/officeDocument/2006/relationships/hyperlink" Target="https://svgsilh.com/image/39414.html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12" Type="http://schemas.openxmlformats.org/officeDocument/2006/relationships/hyperlink" Target="https://svgsilh.com/image/189254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39414.html" TargetMode="External"/><Relationship Id="rId11" Type="http://schemas.openxmlformats.org/officeDocument/2006/relationships/image" Target="../media/image5.svg"/><Relationship Id="rId5" Type="http://schemas.openxmlformats.org/officeDocument/2006/relationships/image" Target="../media/image25.svg"/><Relationship Id="rId15" Type="http://schemas.openxmlformats.org/officeDocument/2006/relationships/image" Target="../media/image31.png"/><Relationship Id="rId10" Type="http://schemas.openxmlformats.org/officeDocument/2006/relationships/image" Target="../media/image4.png"/><Relationship Id="rId4" Type="http://schemas.openxmlformats.org/officeDocument/2006/relationships/image" Target="../media/image24.png"/><Relationship Id="rId9" Type="http://schemas.openxmlformats.org/officeDocument/2006/relationships/hyperlink" Target="https://svgsilh.com/image/1292787.html" TargetMode="External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292787.html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0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hyperlink" Target="https://svgsilh.com/image/189254.html" TargetMode="External"/><Relationship Id="rId5" Type="http://schemas.openxmlformats.org/officeDocument/2006/relationships/hyperlink" Target="https://svgsilh.com/image/39414.html" TargetMode="External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svgsilh.com/image/189254.html" TargetMode="External"/><Relationship Id="rId3" Type="http://schemas.openxmlformats.org/officeDocument/2006/relationships/image" Target="../media/image34.png"/><Relationship Id="rId7" Type="http://schemas.openxmlformats.org/officeDocument/2006/relationships/hyperlink" Target="https://svgsilh.com/image/39414.html" TargetMode="External"/><Relationship Id="rId12" Type="http://schemas.openxmlformats.org/officeDocument/2006/relationships/image" Target="../media/image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4.png"/><Relationship Id="rId5" Type="http://schemas.openxmlformats.org/officeDocument/2006/relationships/image" Target="../media/image24.png"/><Relationship Id="rId10" Type="http://schemas.openxmlformats.org/officeDocument/2006/relationships/hyperlink" Target="https://svgsilh.com/image/1292787.html" TargetMode="External"/><Relationship Id="rId4" Type="http://schemas.openxmlformats.org/officeDocument/2006/relationships/hyperlink" Target="https://pixabay.com/de/tick-marke-okay-perfekt-%C3%BCberpr%C3%BCfen-305245/" TargetMode="External"/><Relationship Id="rId9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189254.html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vgsilh.com/image/1292787.html" TargetMode="Externa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299" y="831063"/>
            <a:ext cx="8365402" cy="1470025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31059"/>
            <a:ext cx="6400800" cy="1752600"/>
          </a:xfrm>
        </p:spPr>
        <p:txBody>
          <a:bodyPr/>
          <a:lstStyle/>
          <a:p>
            <a:pPr algn="l"/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Shahrzad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Khayatbashi</a:t>
            </a: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January 2025</a:t>
            </a:r>
          </a:p>
          <a:p>
            <a:pPr algn="l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66E39-7F43-2284-9D5A-62C0EF4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98440-7CD6-1DCD-D653-0E3DCEC56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2D9B-CE36-2A8F-1C3C-CD54FCDE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Financial Analysis (continue)</a:t>
            </a:r>
            <a:br>
              <a:rPr lang="en-US" sz="4400" dirty="0"/>
            </a:b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4D9ED8-A9EE-0425-D416-0718DE83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Comparing top  ten countries by sum of revenue and order amounts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2C0BE2-D7AC-6F17-1671-BB9E190A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358" y="2317768"/>
            <a:ext cx="6287559" cy="374713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FD6F8CD-2D82-3319-B467-B22EA901B46C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3C66E-9D0A-1F27-BB95-869702EA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B486-C9EE-B866-14BF-144E7727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BF7-C58A-B54A-C7A0-5AF58A4E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Financial Analysis (continue)</a:t>
            </a:r>
            <a:br>
              <a:rPr lang="en-US" sz="4400" dirty="0"/>
            </a:b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BDA72-2B88-46B5-F9CF-14B3D2CE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Comparing revenue and order amount in USD for top ten partners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B333E-95F6-E59E-6E93-DB2FE7F0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73" y="2313671"/>
            <a:ext cx="6254026" cy="37309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909F5B8-FE7C-F4D4-BBF9-5507BD3C74B4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833BC-2E23-ACB0-017A-608A6B1E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AE32A-8121-7AE7-C0CD-C54F3F68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E962-1128-7A50-0B99-70B732D1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Financial Analysis (continue)</a:t>
            </a:r>
            <a:br>
              <a:rPr lang="en-US" sz="4400" dirty="0"/>
            </a:b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506E6-F0C9-A9D3-5363-E9D1C1D6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Number of Orders per week over time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3DCF6-8387-68A7-348B-832352A43307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1BBC54-408F-AD3D-EDCD-CDA779F4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966" y="2131042"/>
            <a:ext cx="6552512" cy="39169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EBF-D8E3-1BD8-35CA-47F2A739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809348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dirty="0"/>
            </a:br>
            <a:r>
              <a:rPr lang="en-US" sz="4400" dirty="0"/>
              <a:t>Customer and Booking Context Analysis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1731C2-5290-5D25-59F9-8053E5BC3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416" y="2132343"/>
            <a:ext cx="4037118" cy="4131297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752856D-0130-1E50-50CA-139B4F0ACD71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96D031E-B1FE-C084-B831-99D867C1A308}"/>
              </a:ext>
            </a:extLst>
          </p:cNvPr>
          <p:cNvSpPr txBox="1">
            <a:spLocks/>
          </p:cNvSpPr>
          <p:nvPr/>
        </p:nvSpPr>
        <p:spPr>
          <a:xfrm>
            <a:off x="556180" y="1600200"/>
            <a:ext cx="8130619" cy="3924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Distribution of group type in booking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C2AE-FDB9-7322-543E-A1DE2517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CD4A-AAB7-8958-F7FD-84D6C208E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F5C22-7C73-9F0C-CDAE-36171EF1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0" y="1600200"/>
            <a:ext cx="8130619" cy="3924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Distribution of devices used for booking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D805-4E95-D6EC-6C88-66EDDDC9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809348" cy="114300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dirty="0"/>
            </a:br>
            <a:r>
              <a:rPr lang="en-US" sz="4400" dirty="0"/>
              <a:t>Customer and Booking Context Analysis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52154-D671-8428-B86E-55998BCA3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15" y="2029987"/>
            <a:ext cx="4364498" cy="451547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B346B61-A5C1-A2C8-D6DC-54BBF69B98D0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107B-ED0C-5E2C-B6B0-9D0272A2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50D4-C28D-96A9-9CB0-6C86F0BF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EE71-0FF8-C34D-B32C-1428C3D2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Cancellation Analysis</a:t>
            </a:r>
            <a:br>
              <a:rPr lang="en-US" sz="4400" dirty="0"/>
            </a:b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404AFF-FA31-68FE-9063-A8586F02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619" y="1417638"/>
            <a:ext cx="7598719" cy="4664953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BCD792B-854E-B374-6EBA-8E2B2F89006D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BD0D-F79B-B4A4-4A65-85EC3A6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5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7241-5D95-D99F-D92C-4AF148DB6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7601-3BDF-9FEE-8AFC-01A430A3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Change in booking Analysis</a:t>
            </a:r>
            <a:br>
              <a:rPr lang="en-US" sz="4400" dirty="0"/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350A8-4E4C-EC7B-B2C5-31CF8B797520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D85720-11CC-ECBB-B2A1-CF344645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99" y="1600200"/>
            <a:ext cx="7660801" cy="45259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02907-CE7F-7671-666D-9D4B1C8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E500-AB9E-97CB-DD3B-F1C35DB0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5E37-CBDC-CD03-4B93-16D2FE40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Errand Category</a:t>
            </a:r>
            <a:r>
              <a:rPr lang="en-US" sz="4400" dirty="0"/>
              <a:t> Analysis</a:t>
            </a:r>
            <a:br>
              <a:rPr lang="en-US" sz="4400" dirty="0"/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39D93-B5F1-259B-9C68-2A0E7805E540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3238D7-007C-CF17-CEEC-B3CB65F05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1256709"/>
            <a:ext cx="8714349" cy="46868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E0C31-143F-FB2F-F818-B8D102DE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0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D984E-DB4C-B40C-760B-69719CC8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458-5C98-1062-54AB-399FF6FF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Customer Interactions Process</a:t>
            </a:r>
            <a:br>
              <a:rPr lang="en-US" dirty="0"/>
            </a:br>
            <a:r>
              <a:rPr lang="en-US" sz="3600" i="1" dirty="0"/>
              <a:t>Profile 1</a:t>
            </a:r>
            <a:endParaRPr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14D4D-AEA8-683B-2E92-9A80E34BDEA8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DD3ADD-499B-8A27-7042-D0B578D28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879" y="839755"/>
            <a:ext cx="6177428" cy="625212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5C3D9-477A-0669-DA60-9C3CB6FB3A0C}"/>
              </a:ext>
            </a:extLst>
          </p:cNvPr>
          <p:cNvSpPr txBox="1"/>
          <p:nvPr/>
        </p:nvSpPr>
        <p:spPr>
          <a:xfrm>
            <a:off x="92805" y="1824526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Filter: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E9C67-0472-04FA-744D-A9402EFC2AE6}"/>
              </a:ext>
            </a:extLst>
          </p:cNvPr>
          <p:cNvSpPr/>
          <p:nvPr/>
        </p:nvSpPr>
        <p:spPr>
          <a:xfrm>
            <a:off x="182880" y="2451665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0B5D5-2DA4-5AB0-AAEA-18F6E610BD2B}"/>
              </a:ext>
            </a:extLst>
          </p:cNvPr>
          <p:cNvSpPr/>
          <p:nvPr/>
        </p:nvSpPr>
        <p:spPr>
          <a:xfrm>
            <a:off x="182880" y="2990154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E1434-6A41-6DB6-3710-4EEA6C6E5776}"/>
              </a:ext>
            </a:extLst>
          </p:cNvPr>
          <p:cNvSpPr/>
          <p:nvPr/>
        </p:nvSpPr>
        <p:spPr>
          <a:xfrm>
            <a:off x="182880" y="3266340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E6386-5653-CD4B-4854-00186EAD7F8A}"/>
              </a:ext>
            </a:extLst>
          </p:cNvPr>
          <p:cNvSpPr txBox="1"/>
          <p:nvPr/>
        </p:nvSpPr>
        <p:spPr>
          <a:xfrm>
            <a:off x="337328" y="23898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All actions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A0B19-B6C3-7F1C-C62D-1E83B09B0B63}"/>
              </a:ext>
            </a:extLst>
          </p:cNvPr>
          <p:cNvSpPr txBox="1"/>
          <p:nvPr/>
        </p:nvSpPr>
        <p:spPr>
          <a:xfrm>
            <a:off x="92805" y="20960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Include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6060D-265E-0E9E-0A92-A294A3EA122F}"/>
              </a:ext>
            </a:extLst>
          </p:cNvPr>
          <p:cNvSpPr txBox="1"/>
          <p:nvPr/>
        </p:nvSpPr>
        <p:spPr>
          <a:xfrm>
            <a:off x="103332" y="2615052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3763-6FD9-7D13-9EE0-405DA28FABB0}"/>
              </a:ext>
            </a:extLst>
          </p:cNvPr>
          <p:cNvSpPr txBox="1"/>
          <p:nvPr/>
        </p:nvSpPr>
        <p:spPr>
          <a:xfrm>
            <a:off x="332064" y="2934407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Create</a:t>
            </a:r>
            <a:r>
              <a:rPr lang="sv-SE" sz="1400" i="1" dirty="0"/>
              <a:t> Order</a:t>
            </a:r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70384-DE7C-1E37-8D02-CEE12EDD08C5}"/>
              </a:ext>
            </a:extLst>
          </p:cNvPr>
          <p:cNvSpPr txBox="1"/>
          <p:nvPr/>
        </p:nvSpPr>
        <p:spPr>
          <a:xfrm>
            <a:off x="351020" y="3198741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Already</a:t>
            </a:r>
            <a:r>
              <a:rPr lang="sv-SE" sz="1400" i="1" dirty="0"/>
              <a:t> on support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E37722-6763-9B50-2F34-7C29D9B2D6F8}"/>
              </a:ext>
            </a:extLst>
          </p:cNvPr>
          <p:cNvSpPr/>
          <p:nvPr/>
        </p:nvSpPr>
        <p:spPr>
          <a:xfrm>
            <a:off x="178410" y="354969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C7DC-DC18-9081-CDDA-83C82A6147B7}"/>
              </a:ext>
            </a:extLst>
          </p:cNvPr>
          <p:cNvSpPr txBox="1"/>
          <p:nvPr/>
        </p:nvSpPr>
        <p:spPr>
          <a:xfrm>
            <a:off x="346550" y="3482097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No </a:t>
            </a:r>
            <a:r>
              <a:rPr lang="sv-SE" sz="1400" i="1" dirty="0" err="1"/>
              <a:t>change</a:t>
            </a:r>
            <a:r>
              <a:rPr lang="sv-SE" sz="1400" i="1" dirty="0"/>
              <a:t> </a:t>
            </a:r>
            <a:r>
              <a:rPr lang="sv-SE" sz="1400" i="1" dirty="0" err="1"/>
              <a:t>made</a:t>
            </a:r>
            <a:endParaRPr lang="en-US" sz="1400" i="1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5467EE7-1A4B-43A2-C1D6-05E285E12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8513" y="2987830"/>
            <a:ext cx="233522" cy="2069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47B8A2-1B7C-389D-EDD9-5ECC33E3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300" y="3252868"/>
            <a:ext cx="233522" cy="20698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4B746A6-BCA4-767C-8CD7-6331C125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2087" y="3517906"/>
            <a:ext cx="233522" cy="20698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5420FE2-8218-19FE-F025-C0ECBD2A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8513" y="2425369"/>
            <a:ext cx="241236" cy="23671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3A2EBA0-0F96-41A1-CBDD-BFBE3D1FD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18649" y="4117786"/>
            <a:ext cx="313283" cy="307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D6ACE1-8A30-661E-2285-591F971977CD}"/>
              </a:ext>
            </a:extLst>
          </p:cNvPr>
          <p:cNvSpPr txBox="1"/>
          <p:nvPr/>
        </p:nvSpPr>
        <p:spPr>
          <a:xfrm>
            <a:off x="376763" y="4042167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Zoom: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ED84FB-AAC3-DE93-4455-F4B33498919F}"/>
              </a:ext>
            </a:extLst>
          </p:cNvPr>
          <p:cNvSpPr/>
          <p:nvPr/>
        </p:nvSpPr>
        <p:spPr>
          <a:xfrm>
            <a:off x="156461" y="4576947"/>
            <a:ext cx="1917792" cy="1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15839-F9A6-6C2D-5935-90B43A2B3EB5}"/>
              </a:ext>
            </a:extLst>
          </p:cNvPr>
          <p:cNvSpPr/>
          <p:nvPr/>
        </p:nvSpPr>
        <p:spPr>
          <a:xfrm>
            <a:off x="150835" y="4577370"/>
            <a:ext cx="180867" cy="10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AF21D-B40C-E0B1-9CF2-F345D17082B9}"/>
              </a:ext>
            </a:extLst>
          </p:cNvPr>
          <p:cNvSpPr txBox="1"/>
          <p:nvPr/>
        </p:nvSpPr>
        <p:spPr>
          <a:xfrm>
            <a:off x="127875" y="466675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6.4%</a:t>
            </a:r>
            <a:endParaRPr lang="en-US" sz="1400" i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09F7E2-0283-7D28-B712-0E34AB51AEA7}"/>
              </a:ext>
            </a:extLst>
          </p:cNvPr>
          <p:cNvSpPr/>
          <p:nvPr/>
        </p:nvSpPr>
        <p:spPr>
          <a:xfrm>
            <a:off x="3098906" y="1903444"/>
            <a:ext cx="4029681" cy="41444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02821D3-AF7E-E120-E087-0BBEE17A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D984E-DB4C-B40C-760B-69719CC8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8">
            <a:extLst>
              <a:ext uri="{FF2B5EF4-FFF2-40B4-BE49-F238E27FC236}">
                <a16:creationId xmlns:a16="http://schemas.microsoft.com/office/drawing/2014/main" id="{4689F9C5-8980-1A3E-ECD9-7ECCA02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3" y="837354"/>
            <a:ext cx="6171389" cy="62460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14D458-5C98-1062-54AB-399FF6FF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Customer Interactions Process</a:t>
            </a:r>
            <a:br>
              <a:rPr lang="en-US" dirty="0"/>
            </a:br>
            <a:r>
              <a:rPr lang="en-US" sz="3600" i="1" dirty="0"/>
              <a:t>Profile 1</a:t>
            </a:r>
            <a:endParaRPr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14D4D-AEA8-683B-2E92-9A80E34BDEA8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C3D9-477A-0669-DA60-9C3CB6FB3A0C}"/>
              </a:ext>
            </a:extLst>
          </p:cNvPr>
          <p:cNvSpPr txBox="1"/>
          <p:nvPr/>
        </p:nvSpPr>
        <p:spPr>
          <a:xfrm>
            <a:off x="92805" y="1824526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Filter: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E9C67-0472-04FA-744D-A9402EFC2AE6}"/>
              </a:ext>
            </a:extLst>
          </p:cNvPr>
          <p:cNvSpPr/>
          <p:nvPr/>
        </p:nvSpPr>
        <p:spPr>
          <a:xfrm>
            <a:off x="182880" y="2451665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0B5D5-2DA4-5AB0-AAEA-18F6E610BD2B}"/>
              </a:ext>
            </a:extLst>
          </p:cNvPr>
          <p:cNvSpPr/>
          <p:nvPr/>
        </p:nvSpPr>
        <p:spPr>
          <a:xfrm>
            <a:off x="182880" y="2990154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E1434-6A41-6DB6-3710-4EEA6C6E5776}"/>
              </a:ext>
            </a:extLst>
          </p:cNvPr>
          <p:cNvSpPr/>
          <p:nvPr/>
        </p:nvSpPr>
        <p:spPr>
          <a:xfrm>
            <a:off x="182880" y="3266340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E6386-5653-CD4B-4854-00186EAD7F8A}"/>
              </a:ext>
            </a:extLst>
          </p:cNvPr>
          <p:cNvSpPr txBox="1"/>
          <p:nvPr/>
        </p:nvSpPr>
        <p:spPr>
          <a:xfrm>
            <a:off x="337328" y="23898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All actions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A0B19-B6C3-7F1C-C62D-1E83B09B0B63}"/>
              </a:ext>
            </a:extLst>
          </p:cNvPr>
          <p:cNvSpPr txBox="1"/>
          <p:nvPr/>
        </p:nvSpPr>
        <p:spPr>
          <a:xfrm>
            <a:off x="92805" y="20960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Include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6060D-265E-0E9E-0A92-A294A3EA122F}"/>
              </a:ext>
            </a:extLst>
          </p:cNvPr>
          <p:cNvSpPr txBox="1"/>
          <p:nvPr/>
        </p:nvSpPr>
        <p:spPr>
          <a:xfrm>
            <a:off x="103332" y="2615052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3763-6FD9-7D13-9EE0-405DA28FABB0}"/>
              </a:ext>
            </a:extLst>
          </p:cNvPr>
          <p:cNvSpPr txBox="1"/>
          <p:nvPr/>
        </p:nvSpPr>
        <p:spPr>
          <a:xfrm>
            <a:off x="332064" y="2934407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Create</a:t>
            </a:r>
            <a:r>
              <a:rPr lang="sv-SE" sz="1400" i="1" dirty="0"/>
              <a:t> Order</a:t>
            </a:r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70384-DE7C-1E37-8D02-CEE12EDD08C5}"/>
              </a:ext>
            </a:extLst>
          </p:cNvPr>
          <p:cNvSpPr txBox="1"/>
          <p:nvPr/>
        </p:nvSpPr>
        <p:spPr>
          <a:xfrm>
            <a:off x="351020" y="3198741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Already</a:t>
            </a:r>
            <a:r>
              <a:rPr lang="sv-SE" sz="1400" i="1" dirty="0"/>
              <a:t> on support</a:t>
            </a:r>
            <a:endParaRPr lang="en-US" sz="1400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E37722-6763-9B50-2F34-7C29D9B2D6F8}"/>
              </a:ext>
            </a:extLst>
          </p:cNvPr>
          <p:cNvSpPr/>
          <p:nvPr/>
        </p:nvSpPr>
        <p:spPr>
          <a:xfrm>
            <a:off x="178410" y="354969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0C7DC-DC18-9081-CDDA-83C82A6147B7}"/>
              </a:ext>
            </a:extLst>
          </p:cNvPr>
          <p:cNvSpPr txBox="1"/>
          <p:nvPr/>
        </p:nvSpPr>
        <p:spPr>
          <a:xfrm>
            <a:off x="346550" y="3482097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No </a:t>
            </a:r>
            <a:r>
              <a:rPr lang="sv-SE" sz="1400" i="1" dirty="0" err="1"/>
              <a:t>change</a:t>
            </a:r>
            <a:r>
              <a:rPr lang="sv-SE" sz="1400" i="1" dirty="0"/>
              <a:t> </a:t>
            </a:r>
            <a:r>
              <a:rPr lang="sv-SE" sz="1400" i="1" dirty="0" err="1"/>
              <a:t>made</a:t>
            </a:r>
            <a:endParaRPr lang="en-US" sz="1400" i="1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5467EE7-1A4B-43A2-C1D6-05E285E12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8513" y="2987830"/>
            <a:ext cx="233522" cy="2069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F47B8A2-1B7C-389D-EDD9-5ECC33E3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5300" y="3252868"/>
            <a:ext cx="233522" cy="20698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4B746A6-BCA4-767C-8CD7-6331C1259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2087" y="3517906"/>
            <a:ext cx="233522" cy="20698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5420FE2-8218-19FE-F025-C0ECBD2A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8513" y="2425369"/>
            <a:ext cx="241236" cy="23671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3A2EBA0-0F96-41A1-CBDD-BFBE3D1FD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18649" y="4117786"/>
            <a:ext cx="313283" cy="307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CD6ACE1-8A30-661E-2285-591F971977CD}"/>
              </a:ext>
            </a:extLst>
          </p:cNvPr>
          <p:cNvSpPr txBox="1"/>
          <p:nvPr/>
        </p:nvSpPr>
        <p:spPr>
          <a:xfrm>
            <a:off x="376763" y="4042167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Zoom: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ED84FB-AAC3-DE93-4455-F4B33498919F}"/>
              </a:ext>
            </a:extLst>
          </p:cNvPr>
          <p:cNvSpPr/>
          <p:nvPr/>
        </p:nvSpPr>
        <p:spPr>
          <a:xfrm>
            <a:off x="156461" y="4576947"/>
            <a:ext cx="1917792" cy="1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15839-F9A6-6C2D-5935-90B43A2B3EB5}"/>
              </a:ext>
            </a:extLst>
          </p:cNvPr>
          <p:cNvSpPr/>
          <p:nvPr/>
        </p:nvSpPr>
        <p:spPr>
          <a:xfrm>
            <a:off x="150835" y="4577370"/>
            <a:ext cx="180867" cy="1030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AF21D-B40C-E0B1-9CF2-F345D17082B9}"/>
              </a:ext>
            </a:extLst>
          </p:cNvPr>
          <p:cNvSpPr txBox="1"/>
          <p:nvPr/>
        </p:nvSpPr>
        <p:spPr>
          <a:xfrm>
            <a:off x="127875" y="4666755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6.4%</a:t>
            </a:r>
            <a:endParaRPr lang="en-US" sz="1400" i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09F7E2-0283-7D28-B712-0E34AB51AEA7}"/>
              </a:ext>
            </a:extLst>
          </p:cNvPr>
          <p:cNvSpPr/>
          <p:nvPr/>
        </p:nvSpPr>
        <p:spPr>
          <a:xfrm>
            <a:off x="3098906" y="2556587"/>
            <a:ext cx="4881878" cy="16173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529CCD-47E4-E234-64BE-01C46E07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Objectives of the Analysis 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Finding patterns and trends in customer interactions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Finding the major reasons for customer contacts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Finding top countries in which orders are made and compare the revenue and order amounts in USD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D29293-6602-F3C1-BB07-6788331A2BE1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796FF-892B-EA4A-3AD3-23E2D2D6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A9A3E-AA8C-F844-9FED-312536F3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3B31080B-5144-EB95-E5DF-06779748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98" y="4556387"/>
            <a:ext cx="5578933" cy="2216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77F15-73E1-6299-2AF1-A5177EBB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Customer Interactions Process</a:t>
            </a:r>
            <a:br>
              <a:rPr lang="en-US" dirty="0"/>
            </a:br>
            <a:r>
              <a:rPr lang="en-US" sz="3600" i="1" dirty="0"/>
              <a:t>Profile 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8AAE5-4776-F229-4D4B-D5182678E868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33F1AB-BB4F-0BB0-C478-7C681CC6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30155" y="547395"/>
            <a:ext cx="9605590" cy="42325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F62B57-2E2A-D6FF-EFDB-93927FC5A28D}"/>
              </a:ext>
            </a:extLst>
          </p:cNvPr>
          <p:cNvSpPr txBox="1"/>
          <p:nvPr/>
        </p:nvSpPr>
        <p:spPr>
          <a:xfrm>
            <a:off x="58558" y="3739244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Filter: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4A6A9-D2C5-7305-EBD7-3185C00D58AE}"/>
              </a:ext>
            </a:extLst>
          </p:cNvPr>
          <p:cNvSpPr/>
          <p:nvPr/>
        </p:nvSpPr>
        <p:spPr>
          <a:xfrm>
            <a:off x="155429" y="4665831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E296F4-5005-8CDC-8F36-E042925FD20D}"/>
              </a:ext>
            </a:extLst>
          </p:cNvPr>
          <p:cNvSpPr/>
          <p:nvPr/>
        </p:nvSpPr>
        <p:spPr>
          <a:xfrm>
            <a:off x="155429" y="5204320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01C1AA-2C12-E987-9E53-9AE3D763DC6D}"/>
              </a:ext>
            </a:extLst>
          </p:cNvPr>
          <p:cNvSpPr/>
          <p:nvPr/>
        </p:nvSpPr>
        <p:spPr>
          <a:xfrm>
            <a:off x="155429" y="548050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738AF-BEAA-40E3-DDF8-358901AA12F0}"/>
              </a:ext>
            </a:extLst>
          </p:cNvPr>
          <p:cNvSpPr txBox="1"/>
          <p:nvPr/>
        </p:nvSpPr>
        <p:spPr>
          <a:xfrm>
            <a:off x="309877" y="4604004"/>
            <a:ext cx="119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Transferred …</a:t>
            </a:r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0393D-E2CC-780C-1F70-51824D7E3D31}"/>
              </a:ext>
            </a:extLst>
          </p:cNvPr>
          <p:cNvSpPr txBox="1"/>
          <p:nvPr/>
        </p:nvSpPr>
        <p:spPr>
          <a:xfrm>
            <a:off x="65354" y="431018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Include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175F1-45BC-4E16-0899-F502C7B1DA93}"/>
              </a:ext>
            </a:extLst>
          </p:cNvPr>
          <p:cNvSpPr txBox="1"/>
          <p:nvPr/>
        </p:nvSpPr>
        <p:spPr>
          <a:xfrm>
            <a:off x="75881" y="4829218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E4DCE-D206-682D-969D-BDB454BDEC89}"/>
              </a:ext>
            </a:extLst>
          </p:cNvPr>
          <p:cNvSpPr txBox="1"/>
          <p:nvPr/>
        </p:nvSpPr>
        <p:spPr>
          <a:xfrm>
            <a:off x="304613" y="5148573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Create</a:t>
            </a:r>
            <a:r>
              <a:rPr lang="sv-SE" sz="1400" i="1" dirty="0"/>
              <a:t> Order</a:t>
            </a:r>
            <a:endParaRPr lang="en-US" sz="14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FC47F-8455-0EB8-5C87-29378E2AD906}"/>
              </a:ext>
            </a:extLst>
          </p:cNvPr>
          <p:cNvSpPr txBox="1"/>
          <p:nvPr/>
        </p:nvSpPr>
        <p:spPr>
          <a:xfrm>
            <a:off x="323569" y="5412907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Already</a:t>
            </a:r>
            <a:r>
              <a:rPr lang="sv-SE" sz="1400" i="1" dirty="0"/>
              <a:t> on support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5AB1B-1BA2-39C0-9E37-1B271EBE640D}"/>
              </a:ext>
            </a:extLst>
          </p:cNvPr>
          <p:cNvSpPr/>
          <p:nvPr/>
        </p:nvSpPr>
        <p:spPr>
          <a:xfrm>
            <a:off x="150959" y="5763862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5F67D-AF68-6AB8-4497-879E457EE725}"/>
              </a:ext>
            </a:extLst>
          </p:cNvPr>
          <p:cNvSpPr txBox="1"/>
          <p:nvPr/>
        </p:nvSpPr>
        <p:spPr>
          <a:xfrm>
            <a:off x="319099" y="5696263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No </a:t>
            </a:r>
            <a:r>
              <a:rPr lang="sv-SE" sz="1400" i="1" dirty="0" err="1"/>
              <a:t>change</a:t>
            </a:r>
            <a:r>
              <a:rPr lang="sv-SE" sz="1400" i="1" dirty="0"/>
              <a:t> </a:t>
            </a:r>
            <a:r>
              <a:rPr lang="sv-SE" sz="1400" i="1" dirty="0" err="1"/>
              <a:t>made</a:t>
            </a:r>
            <a:endParaRPr lang="en-US" sz="1400" i="1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4005695-D462-B57F-55B0-924546E90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1062" y="5201996"/>
            <a:ext cx="233522" cy="2069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408651-695A-593D-2DA6-FC3EA3494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7849" y="5467034"/>
            <a:ext cx="233522" cy="20698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663E5DF-EBE2-9E10-AA6D-D0F8EB838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4636" y="5732072"/>
            <a:ext cx="233522" cy="206982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9E79508-1481-69A1-63AE-794220A02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1062" y="4639535"/>
            <a:ext cx="241236" cy="2367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3597A2F-D41A-D63E-FE00-9CE25D260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927407" y="5148298"/>
            <a:ext cx="313283" cy="3077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EF33B-9782-985F-9E12-49DBF642F84C}"/>
              </a:ext>
            </a:extLst>
          </p:cNvPr>
          <p:cNvSpPr txBox="1"/>
          <p:nvPr/>
        </p:nvSpPr>
        <p:spPr>
          <a:xfrm>
            <a:off x="2185521" y="5072679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Zoom: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71CC48-DCE6-D4FD-AF3E-1E1FBFF5DF7B}"/>
              </a:ext>
            </a:extLst>
          </p:cNvPr>
          <p:cNvSpPr/>
          <p:nvPr/>
        </p:nvSpPr>
        <p:spPr>
          <a:xfrm>
            <a:off x="1965219" y="5607459"/>
            <a:ext cx="1917792" cy="1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27A3F-A05B-D0ED-2863-41CF9309CF3F}"/>
              </a:ext>
            </a:extLst>
          </p:cNvPr>
          <p:cNvSpPr/>
          <p:nvPr/>
        </p:nvSpPr>
        <p:spPr>
          <a:xfrm>
            <a:off x="1959593" y="5607882"/>
            <a:ext cx="225928" cy="10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77FE4-90AD-8BBC-D253-3802AA40BB15}"/>
              </a:ext>
            </a:extLst>
          </p:cNvPr>
          <p:cNvSpPr txBox="1"/>
          <p:nvPr/>
        </p:nvSpPr>
        <p:spPr>
          <a:xfrm>
            <a:off x="1986395" y="569726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6.3%</a:t>
            </a:r>
            <a:endParaRPr lang="en-US" sz="14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0218F0-5F12-D34B-1C4A-72D6B54568D3}"/>
              </a:ext>
            </a:extLst>
          </p:cNvPr>
          <p:cNvSpPr txBox="1"/>
          <p:nvPr/>
        </p:nvSpPr>
        <p:spPr>
          <a:xfrm>
            <a:off x="58558" y="408214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Actions:</a:t>
            </a:r>
            <a:endParaRPr lang="en-US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CF612CB-B4D2-8CBB-B842-A55F519604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4519" y="1652437"/>
            <a:ext cx="506365" cy="1446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0AF16E-49EA-1300-AD67-C90A2648FB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4124" y="2928328"/>
            <a:ext cx="567223" cy="1874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39103B-2ED3-EF4F-593D-31CF8D5FD7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35282" y="2176588"/>
            <a:ext cx="804172" cy="200043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86349FA-A2C5-9D99-4BF9-9AF6117F0907}"/>
              </a:ext>
            </a:extLst>
          </p:cNvPr>
          <p:cNvSpPr/>
          <p:nvPr/>
        </p:nvSpPr>
        <p:spPr>
          <a:xfrm>
            <a:off x="4497355" y="1652437"/>
            <a:ext cx="1816360" cy="1532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4AD53-29EE-2D00-F90E-30B576E7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2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F49F2-658A-8808-DA94-EFCCFCBE7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3428-DBCC-FA3F-BEB2-1ADAAD19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Customer Interactions Process</a:t>
            </a:r>
            <a:br>
              <a:rPr lang="en-US" dirty="0"/>
            </a:br>
            <a:r>
              <a:rPr lang="en-US" sz="3600" i="1" dirty="0"/>
              <a:t>Profile 2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A3019-F300-A09B-FCE4-96AED3A2C7DF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38" name="Content Placeholder 7">
            <a:extLst>
              <a:ext uri="{FF2B5EF4-FFF2-40B4-BE49-F238E27FC236}">
                <a16:creationId xmlns:a16="http://schemas.microsoft.com/office/drawing/2014/main" id="{825DD8EF-B629-986F-A29D-86D3AEE4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155" y="545668"/>
            <a:ext cx="9603384" cy="4231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41CB6-597F-4333-3A3B-349F3E19774E}"/>
              </a:ext>
            </a:extLst>
          </p:cNvPr>
          <p:cNvSpPr txBox="1"/>
          <p:nvPr/>
        </p:nvSpPr>
        <p:spPr>
          <a:xfrm>
            <a:off x="58558" y="3739244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Filter:</a:t>
            </a:r>
            <a:endParaRPr lang="en-US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598268-DFD5-5D8F-37CF-30A024452A28}"/>
              </a:ext>
            </a:extLst>
          </p:cNvPr>
          <p:cNvSpPr/>
          <p:nvPr/>
        </p:nvSpPr>
        <p:spPr>
          <a:xfrm>
            <a:off x="155429" y="4665831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D4D3-A6C5-3500-D6E7-2952ED0368DE}"/>
              </a:ext>
            </a:extLst>
          </p:cNvPr>
          <p:cNvSpPr/>
          <p:nvPr/>
        </p:nvSpPr>
        <p:spPr>
          <a:xfrm>
            <a:off x="155429" y="5204320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8B935-0B00-D227-671F-7ADACBC49B28}"/>
              </a:ext>
            </a:extLst>
          </p:cNvPr>
          <p:cNvSpPr/>
          <p:nvPr/>
        </p:nvSpPr>
        <p:spPr>
          <a:xfrm>
            <a:off x="155429" y="548050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F689C-E053-540F-C963-E0FB3D104236}"/>
              </a:ext>
            </a:extLst>
          </p:cNvPr>
          <p:cNvSpPr txBox="1"/>
          <p:nvPr/>
        </p:nvSpPr>
        <p:spPr>
          <a:xfrm>
            <a:off x="309877" y="4604004"/>
            <a:ext cx="1192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Transferred …</a:t>
            </a:r>
            <a:endParaRPr lang="en-US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62106-8584-6505-E6CA-D85AF2C9F52E}"/>
              </a:ext>
            </a:extLst>
          </p:cNvPr>
          <p:cNvSpPr txBox="1"/>
          <p:nvPr/>
        </p:nvSpPr>
        <p:spPr>
          <a:xfrm>
            <a:off x="65354" y="4310184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Include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FBF23-FE21-EDDA-E974-16B732BFB915}"/>
              </a:ext>
            </a:extLst>
          </p:cNvPr>
          <p:cNvSpPr txBox="1"/>
          <p:nvPr/>
        </p:nvSpPr>
        <p:spPr>
          <a:xfrm>
            <a:off x="75881" y="4829218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D14FD6-B075-8C97-55B3-A388B74A6B36}"/>
              </a:ext>
            </a:extLst>
          </p:cNvPr>
          <p:cNvSpPr txBox="1"/>
          <p:nvPr/>
        </p:nvSpPr>
        <p:spPr>
          <a:xfrm>
            <a:off x="304613" y="5148573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Create</a:t>
            </a:r>
            <a:r>
              <a:rPr lang="sv-SE" sz="1400" i="1" dirty="0"/>
              <a:t> Order</a:t>
            </a:r>
            <a:endParaRPr lang="en-US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51CBA-8142-7480-A59C-4FFF9A5478F3}"/>
              </a:ext>
            </a:extLst>
          </p:cNvPr>
          <p:cNvSpPr txBox="1"/>
          <p:nvPr/>
        </p:nvSpPr>
        <p:spPr>
          <a:xfrm>
            <a:off x="323569" y="5412907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Already</a:t>
            </a:r>
            <a:r>
              <a:rPr lang="sv-SE" sz="1400" i="1" dirty="0"/>
              <a:t> on support</a:t>
            </a:r>
            <a:endParaRPr lang="en-US" sz="14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8DABD-7AA1-3B59-1318-22FD5BE52B70}"/>
              </a:ext>
            </a:extLst>
          </p:cNvPr>
          <p:cNvSpPr/>
          <p:nvPr/>
        </p:nvSpPr>
        <p:spPr>
          <a:xfrm>
            <a:off x="150959" y="5763862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C836B-DA05-4B10-81CE-4851ECD29ADF}"/>
              </a:ext>
            </a:extLst>
          </p:cNvPr>
          <p:cNvSpPr txBox="1"/>
          <p:nvPr/>
        </p:nvSpPr>
        <p:spPr>
          <a:xfrm>
            <a:off x="319099" y="5696263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No </a:t>
            </a:r>
            <a:r>
              <a:rPr lang="sv-SE" sz="1400" i="1" dirty="0" err="1"/>
              <a:t>change</a:t>
            </a:r>
            <a:r>
              <a:rPr lang="sv-SE" sz="1400" i="1" dirty="0"/>
              <a:t> </a:t>
            </a:r>
            <a:r>
              <a:rPr lang="sv-SE" sz="1400" i="1" dirty="0" err="1"/>
              <a:t>made</a:t>
            </a:r>
            <a:endParaRPr lang="en-US" sz="1400" i="1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DCD7291-D7EA-F585-475B-B65B26011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1062" y="5201996"/>
            <a:ext cx="233522" cy="20698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41640-B670-9734-408C-470A4A31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7849" y="5467034"/>
            <a:ext cx="233522" cy="20698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C027A5-FD3C-91B4-C084-C0866D8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4636" y="5732072"/>
            <a:ext cx="233522" cy="20698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69076DA-A8F9-F0CF-2347-47F64D2CF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1062" y="4639535"/>
            <a:ext cx="241236" cy="23671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768446D-5139-AD4C-20B6-2F1CFD6FE6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927407" y="5148298"/>
            <a:ext cx="313283" cy="3077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9E4A7B-2CA4-FBCA-6F56-33408C7A2D8E}"/>
              </a:ext>
            </a:extLst>
          </p:cNvPr>
          <p:cNvSpPr txBox="1"/>
          <p:nvPr/>
        </p:nvSpPr>
        <p:spPr>
          <a:xfrm>
            <a:off x="2185521" y="5072679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Zoom: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884483-DE3E-AD20-0613-E2E23888D2A4}"/>
              </a:ext>
            </a:extLst>
          </p:cNvPr>
          <p:cNvSpPr/>
          <p:nvPr/>
        </p:nvSpPr>
        <p:spPr>
          <a:xfrm>
            <a:off x="1965219" y="5607459"/>
            <a:ext cx="1917792" cy="1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6E0DB6-517E-0D5D-628E-60B6B269FD6F}"/>
              </a:ext>
            </a:extLst>
          </p:cNvPr>
          <p:cNvSpPr/>
          <p:nvPr/>
        </p:nvSpPr>
        <p:spPr>
          <a:xfrm>
            <a:off x="1959593" y="5607882"/>
            <a:ext cx="225928" cy="10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123B4-13A0-B5CF-D6D1-64A4E82FC542}"/>
              </a:ext>
            </a:extLst>
          </p:cNvPr>
          <p:cNvSpPr txBox="1"/>
          <p:nvPr/>
        </p:nvSpPr>
        <p:spPr>
          <a:xfrm>
            <a:off x="1986395" y="5697267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6.3%</a:t>
            </a:r>
            <a:endParaRPr lang="en-US" sz="14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8BCE3-4BE6-6E2A-AEF3-8FFAF6B5724B}"/>
              </a:ext>
            </a:extLst>
          </p:cNvPr>
          <p:cNvSpPr txBox="1"/>
          <p:nvPr/>
        </p:nvSpPr>
        <p:spPr>
          <a:xfrm>
            <a:off x="58558" y="408214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Actions:</a:t>
            </a:r>
            <a:endParaRPr lang="en-US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C4C9E0B-EBD4-03AB-7AAA-207258A09AF8}"/>
              </a:ext>
            </a:extLst>
          </p:cNvPr>
          <p:cNvSpPr/>
          <p:nvPr/>
        </p:nvSpPr>
        <p:spPr>
          <a:xfrm>
            <a:off x="1175868" y="2198208"/>
            <a:ext cx="2264018" cy="153241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C4138-D8CC-FC7B-B08C-E926AEB9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47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BF88-6826-3166-510D-4488DD1F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AB6D-FE37-4609-03EC-BE38D068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Customer Interactions Process</a:t>
            </a:r>
            <a:br>
              <a:rPr lang="en-US" dirty="0"/>
            </a:br>
            <a:r>
              <a:rPr lang="en-US" sz="3600" i="1" dirty="0"/>
              <a:t>Profile 1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9C5A-0912-844B-13E0-FE597CC9596E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0A54E3-6A01-5F6D-C73B-3FD821B59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8125" y="1313145"/>
            <a:ext cx="9852875" cy="404995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E3F22D-88AF-1CDC-9730-24032065E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2637" y="3442466"/>
            <a:ext cx="442000" cy="40957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61BEB4-C3CA-29C4-2F6B-5BFEB8F5BF25}"/>
              </a:ext>
            </a:extLst>
          </p:cNvPr>
          <p:cNvSpPr/>
          <p:nvPr/>
        </p:nvSpPr>
        <p:spPr>
          <a:xfrm>
            <a:off x="1752600" y="2524125"/>
            <a:ext cx="6572250" cy="971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D7194B-96C9-62E0-BC4A-565E77388427}"/>
              </a:ext>
            </a:extLst>
          </p:cNvPr>
          <p:cNvSpPr txBox="1"/>
          <p:nvPr/>
        </p:nvSpPr>
        <p:spPr>
          <a:xfrm>
            <a:off x="58558" y="3490426"/>
            <a:ext cx="929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/>
              <a:t>Filter:</a:t>
            </a:r>
            <a:endParaRPr lang="en-US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D52A3B-1044-A11F-3F5D-3E2B1BE3EC7C}"/>
              </a:ext>
            </a:extLst>
          </p:cNvPr>
          <p:cNvSpPr/>
          <p:nvPr/>
        </p:nvSpPr>
        <p:spPr>
          <a:xfrm>
            <a:off x="155429" y="4417013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F73116-B3CE-67A3-5EF4-945524782986}"/>
              </a:ext>
            </a:extLst>
          </p:cNvPr>
          <p:cNvSpPr/>
          <p:nvPr/>
        </p:nvSpPr>
        <p:spPr>
          <a:xfrm>
            <a:off x="155429" y="4955502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210056-64E3-682B-B1AD-31E8E8A7CB08}"/>
              </a:ext>
            </a:extLst>
          </p:cNvPr>
          <p:cNvSpPr/>
          <p:nvPr/>
        </p:nvSpPr>
        <p:spPr>
          <a:xfrm>
            <a:off x="155429" y="5231688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ACF0D8-CF93-AA2D-B7A2-A1AF8626E1EA}"/>
              </a:ext>
            </a:extLst>
          </p:cNvPr>
          <p:cNvSpPr txBox="1"/>
          <p:nvPr/>
        </p:nvSpPr>
        <p:spPr>
          <a:xfrm>
            <a:off x="309877" y="435518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All actions</a:t>
            </a:r>
            <a:endParaRPr lang="en-US" sz="1400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7C54F5-6681-04D7-5D5B-B0357AA3C4FF}"/>
              </a:ext>
            </a:extLst>
          </p:cNvPr>
          <p:cNvSpPr txBox="1"/>
          <p:nvPr/>
        </p:nvSpPr>
        <p:spPr>
          <a:xfrm>
            <a:off x="65354" y="406136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Include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B6ACA0-409B-F0BF-5B5F-7CE198F62925}"/>
              </a:ext>
            </a:extLst>
          </p:cNvPr>
          <p:cNvSpPr txBox="1"/>
          <p:nvPr/>
        </p:nvSpPr>
        <p:spPr>
          <a:xfrm>
            <a:off x="75881" y="4580400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99F79-5D72-960F-C7A5-F9030000E139}"/>
              </a:ext>
            </a:extLst>
          </p:cNvPr>
          <p:cNvSpPr txBox="1"/>
          <p:nvPr/>
        </p:nvSpPr>
        <p:spPr>
          <a:xfrm>
            <a:off x="304613" y="4899755"/>
            <a:ext cx="1118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Create</a:t>
            </a:r>
            <a:r>
              <a:rPr lang="sv-SE" sz="1400" i="1" dirty="0"/>
              <a:t> Order</a:t>
            </a:r>
            <a:endParaRPr lang="en-US" sz="1400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2796C4-81DA-2D93-AA53-1DCB4582EE10}"/>
              </a:ext>
            </a:extLst>
          </p:cNvPr>
          <p:cNvSpPr txBox="1"/>
          <p:nvPr/>
        </p:nvSpPr>
        <p:spPr>
          <a:xfrm>
            <a:off x="323569" y="5164089"/>
            <a:ext cx="1569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/>
              <a:t>Already</a:t>
            </a:r>
            <a:r>
              <a:rPr lang="sv-SE" sz="1400" i="1" dirty="0"/>
              <a:t> on support</a:t>
            </a:r>
            <a:endParaRPr lang="en-US" sz="1400" i="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A5C28E-6293-A522-70B7-C640F3F7CE02}"/>
              </a:ext>
            </a:extLst>
          </p:cNvPr>
          <p:cNvSpPr/>
          <p:nvPr/>
        </p:nvSpPr>
        <p:spPr>
          <a:xfrm>
            <a:off x="150959" y="5515044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46EC50-521C-0B81-C7CC-8A2429F386F1}"/>
              </a:ext>
            </a:extLst>
          </p:cNvPr>
          <p:cNvSpPr txBox="1"/>
          <p:nvPr/>
        </p:nvSpPr>
        <p:spPr>
          <a:xfrm>
            <a:off x="319099" y="5447445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No </a:t>
            </a:r>
            <a:r>
              <a:rPr lang="sv-SE" sz="1400" i="1" dirty="0" err="1"/>
              <a:t>change</a:t>
            </a:r>
            <a:r>
              <a:rPr lang="sv-SE" sz="1400" i="1" dirty="0"/>
              <a:t> </a:t>
            </a:r>
            <a:r>
              <a:rPr lang="sv-SE" sz="1400" i="1" dirty="0" err="1"/>
              <a:t>made</a:t>
            </a:r>
            <a:endParaRPr lang="en-US" sz="1400" i="1" dirty="0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05DD22-D0B5-F9B2-36D6-4DACC2097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61062" y="4953178"/>
            <a:ext cx="233522" cy="206982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52B590A-28A5-5A97-08E8-FCCFC02D3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7849" y="5218216"/>
            <a:ext cx="233522" cy="206982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9293B77C-B8A3-18CE-3BCA-CE1E83BAB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34636" y="5483254"/>
            <a:ext cx="233522" cy="206982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3172CA1D-72EA-CF0A-9C92-AAE71B2ED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1062" y="4390717"/>
            <a:ext cx="241236" cy="236714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81437F9-B860-04D5-9DA0-D0F027C395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534188" y="5128015"/>
            <a:ext cx="313283" cy="30777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6C10B3C-2F80-2684-8EA7-8D8A6401FE6F}"/>
              </a:ext>
            </a:extLst>
          </p:cNvPr>
          <p:cNvSpPr txBox="1"/>
          <p:nvPr/>
        </p:nvSpPr>
        <p:spPr>
          <a:xfrm>
            <a:off x="4792302" y="5052396"/>
            <a:ext cx="77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Zoom: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6FCA3D-C4C3-5F8A-DE55-7A2833551FED}"/>
              </a:ext>
            </a:extLst>
          </p:cNvPr>
          <p:cNvSpPr/>
          <p:nvPr/>
        </p:nvSpPr>
        <p:spPr>
          <a:xfrm>
            <a:off x="4572000" y="5587176"/>
            <a:ext cx="1917792" cy="1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35D836-779E-CD38-C840-AEB765191489}"/>
              </a:ext>
            </a:extLst>
          </p:cNvPr>
          <p:cNvSpPr/>
          <p:nvPr/>
        </p:nvSpPr>
        <p:spPr>
          <a:xfrm>
            <a:off x="4566374" y="5587599"/>
            <a:ext cx="225928" cy="1026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41BE69-26F7-FC6D-BE82-24F33F6C6363}"/>
              </a:ext>
            </a:extLst>
          </p:cNvPr>
          <p:cNvSpPr txBox="1"/>
          <p:nvPr/>
        </p:nvSpPr>
        <p:spPr>
          <a:xfrm>
            <a:off x="4593176" y="5676984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8%</a:t>
            </a:r>
            <a:endParaRPr lang="en-US" sz="1400" i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D7E590-EE7A-F856-E293-37798866C717}"/>
              </a:ext>
            </a:extLst>
          </p:cNvPr>
          <p:cNvSpPr txBox="1"/>
          <p:nvPr/>
        </p:nvSpPr>
        <p:spPr>
          <a:xfrm>
            <a:off x="58558" y="38333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Actions: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2B92A4-43E8-BCFE-D09A-C30550591491}"/>
              </a:ext>
            </a:extLst>
          </p:cNvPr>
          <p:cNvSpPr txBox="1"/>
          <p:nvPr/>
        </p:nvSpPr>
        <p:spPr>
          <a:xfrm>
            <a:off x="1759308" y="4382697"/>
            <a:ext cx="136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/>
              <a:t>Cancellation</a:t>
            </a:r>
            <a:endParaRPr lang="sv-SE" b="1" dirty="0"/>
          </a:p>
          <a:p>
            <a:r>
              <a:rPr lang="sv-SE" b="1" dirty="0" err="1"/>
              <a:t>Reasons</a:t>
            </a:r>
            <a:r>
              <a:rPr lang="sv-SE" b="1" dirty="0"/>
              <a:t>:</a:t>
            </a:r>
            <a:endParaRPr lang="en-US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83FD4-D30B-54B0-356F-0F2C0F23FB47}"/>
              </a:ext>
            </a:extLst>
          </p:cNvPr>
          <p:cNvSpPr/>
          <p:nvPr/>
        </p:nvSpPr>
        <p:spPr>
          <a:xfrm>
            <a:off x="2112303" y="4964703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5FDAB2-549E-53BB-C196-B810F8A88650}"/>
              </a:ext>
            </a:extLst>
          </p:cNvPr>
          <p:cNvSpPr/>
          <p:nvPr/>
        </p:nvSpPr>
        <p:spPr>
          <a:xfrm>
            <a:off x="2112303" y="5503192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1BFE8B-1092-3CBB-C25A-C120C5604451}"/>
              </a:ext>
            </a:extLst>
          </p:cNvPr>
          <p:cNvSpPr txBox="1"/>
          <p:nvPr/>
        </p:nvSpPr>
        <p:spPr>
          <a:xfrm>
            <a:off x="2266751" y="4902876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Schedule Change</a:t>
            </a:r>
            <a:endParaRPr lang="en-US" sz="1400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30A30B-6D90-E011-5007-C09D72EBD1A7}"/>
              </a:ext>
            </a:extLst>
          </p:cNvPr>
          <p:cNvSpPr txBox="1"/>
          <p:nvPr/>
        </p:nvSpPr>
        <p:spPr>
          <a:xfrm>
            <a:off x="2032755" y="5128090"/>
            <a:ext cx="96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u="sng" dirty="0" err="1"/>
              <a:t>Exclude</a:t>
            </a:r>
            <a:r>
              <a:rPr lang="sv-SE" u="sng" dirty="0"/>
              <a:t>:</a:t>
            </a:r>
            <a:endParaRPr lang="en-US" u="sn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D6F8B-2E3F-5667-4575-5AD330917E7D}"/>
              </a:ext>
            </a:extLst>
          </p:cNvPr>
          <p:cNvSpPr txBox="1"/>
          <p:nvPr/>
        </p:nvSpPr>
        <p:spPr>
          <a:xfrm>
            <a:off x="2261487" y="5447445"/>
            <a:ext cx="101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All </a:t>
            </a:r>
            <a:r>
              <a:rPr lang="sv-SE" sz="1400" i="1" dirty="0" err="1"/>
              <a:t>Reasons</a:t>
            </a:r>
            <a:endParaRPr lang="en-US" sz="1400" i="1" dirty="0"/>
          </a:p>
        </p:txBody>
      </p:sp>
      <p:pic>
        <p:nvPicPr>
          <p:cNvPr id="81" name="Graphic 80">
            <a:extLst>
              <a:ext uri="{FF2B5EF4-FFF2-40B4-BE49-F238E27FC236}">
                <a16:creationId xmlns:a16="http://schemas.microsoft.com/office/drawing/2014/main" id="{D021447E-83CE-90D5-F56D-CE23F1744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17936" y="5500868"/>
            <a:ext cx="233522" cy="206982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779CE592-AE4F-145C-7A72-D4CF3BE84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117936" y="4938407"/>
            <a:ext cx="241236" cy="2367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95FE3-D3B9-FFE7-A0AF-24EE4AF2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624B-11CE-C04B-8DFF-404DD7C3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D503-9489-F6D1-ACD6-9AC6199D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Cases with (Wrong number – competitors) action (top 20% of activities)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90396-069F-0E59-3473-45E9CD64EDC6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F1F496-6E64-2D50-6C53-661C27F31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0571" y="1357028"/>
            <a:ext cx="7752570" cy="5219648"/>
          </a:xfr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BC01ADA-39A5-990C-DEA5-4DE0194BBBD9}"/>
              </a:ext>
            </a:extLst>
          </p:cNvPr>
          <p:cNvSpPr/>
          <p:nvPr/>
        </p:nvSpPr>
        <p:spPr>
          <a:xfrm>
            <a:off x="5312229" y="3732440"/>
            <a:ext cx="3831771" cy="2450646"/>
          </a:xfrm>
          <a:prstGeom prst="cloudCallout">
            <a:avLst>
              <a:gd name="adj1" fmla="val -60281"/>
              <a:gd name="adj2" fmla="val -50961"/>
            </a:avLst>
          </a:prstGeom>
          <a:solidFill>
            <a:srgbClr val="A9B5C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ysClr val="windowText" lastClr="000000"/>
                </a:solidFill>
              </a:rPr>
              <a:t>My </a:t>
            </a:r>
            <a:r>
              <a:rPr lang="sv-SE" dirty="0" err="1">
                <a:solidFill>
                  <a:sysClr val="windowText" lastClr="000000"/>
                </a:solidFill>
              </a:rPr>
              <a:t>Assumption</a:t>
            </a:r>
            <a:r>
              <a:rPr lang="sv-SE" dirty="0">
                <a:solidFill>
                  <a:sysClr val="windowText" lastClr="000000"/>
                </a:solidFill>
              </a:rPr>
              <a:t> (</a:t>
            </a:r>
            <a:r>
              <a:rPr lang="sv-SE" dirty="0" err="1">
                <a:solidFill>
                  <a:sysClr val="windowText" lastClr="000000"/>
                </a:solidFill>
              </a:rPr>
              <a:t>needs</a:t>
            </a:r>
            <a:r>
              <a:rPr lang="sv-SE" dirty="0">
                <a:solidFill>
                  <a:sysClr val="windowText" lastClr="000000"/>
                </a:solidFill>
              </a:rPr>
              <a:t> to be </a:t>
            </a:r>
            <a:r>
              <a:rPr lang="sv-SE" dirty="0" err="1">
                <a:solidFill>
                  <a:sysClr val="windowText" lastClr="000000"/>
                </a:solidFill>
              </a:rPr>
              <a:t>validated</a:t>
            </a:r>
            <a:r>
              <a:rPr lang="sv-SE" dirty="0">
                <a:solidFill>
                  <a:sysClr val="windowText" lastClr="000000"/>
                </a:solidFill>
              </a:rPr>
              <a:t>): </a:t>
            </a:r>
          </a:p>
          <a:p>
            <a:pPr algn="ctr"/>
            <a:r>
              <a:rPr lang="sv-SE" dirty="0" err="1">
                <a:solidFill>
                  <a:sysClr val="windowText" lastClr="000000"/>
                </a:solidFill>
              </a:rPr>
              <a:t>These</a:t>
            </a:r>
            <a:r>
              <a:rPr lang="sv-SE" dirty="0">
                <a:solidFill>
                  <a:sysClr val="windowText" lastClr="000000"/>
                </a:solidFill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</a:rPr>
              <a:t>cases</a:t>
            </a:r>
            <a:r>
              <a:rPr lang="sv-SE" dirty="0">
                <a:solidFill>
                  <a:sysClr val="windowText" lastClr="000000"/>
                </a:solidFill>
              </a:rPr>
              <a:t> shows </a:t>
            </a:r>
            <a:r>
              <a:rPr lang="sv-SE" dirty="0" err="1">
                <a:solidFill>
                  <a:sysClr val="windowText" lastClr="000000"/>
                </a:solidFill>
              </a:rPr>
              <a:t>how</a:t>
            </a:r>
            <a:r>
              <a:rPr lang="sv-SE" dirty="0">
                <a:solidFill>
                  <a:sysClr val="windowText" lastClr="000000"/>
                </a:solidFill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</a:rPr>
              <a:t>competitors</a:t>
            </a:r>
            <a:r>
              <a:rPr lang="sv-SE" dirty="0">
                <a:solidFill>
                  <a:sysClr val="windowText" lastClr="000000"/>
                </a:solidFill>
              </a:rPr>
              <a:t> </a:t>
            </a:r>
            <a:r>
              <a:rPr lang="sv-SE" dirty="0" err="1">
                <a:solidFill>
                  <a:sysClr val="windowText" lastClr="000000"/>
                </a:solidFill>
              </a:rPr>
              <a:t>aimed</a:t>
            </a:r>
            <a:r>
              <a:rPr lang="sv-SE" dirty="0">
                <a:solidFill>
                  <a:sysClr val="windowText" lastClr="000000"/>
                </a:solidFill>
              </a:rPr>
              <a:t> to get information from </a:t>
            </a:r>
            <a:r>
              <a:rPr lang="sv-SE" dirty="0" err="1">
                <a:solidFill>
                  <a:sysClr val="windowText" lastClr="000000"/>
                </a:solidFill>
              </a:rPr>
              <a:t>company</a:t>
            </a:r>
            <a:r>
              <a:rPr lang="sv-SE" dirty="0">
                <a:solidFill>
                  <a:sysClr val="windowText" lastClr="000000"/>
                </a:solidFill>
              </a:rPr>
              <a:t>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54D15-E2E0-5C30-1BB9-2D9D2629797A}"/>
              </a:ext>
            </a:extLst>
          </p:cNvPr>
          <p:cNvSpPr/>
          <p:nvPr/>
        </p:nvSpPr>
        <p:spPr>
          <a:xfrm>
            <a:off x="4833256" y="3117773"/>
            <a:ext cx="1163217" cy="311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655B71-4DB4-A12A-ED71-B3087FE5BED6}"/>
              </a:ext>
            </a:extLst>
          </p:cNvPr>
          <p:cNvSpPr/>
          <p:nvPr/>
        </p:nvSpPr>
        <p:spPr>
          <a:xfrm>
            <a:off x="3635714" y="5819943"/>
            <a:ext cx="1163217" cy="311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F718B6-DCAB-8CF9-282E-8E61BD5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Highlighted insights</a:t>
            </a:r>
          </a:p>
          <a:p>
            <a:r>
              <a:t>- Importance of findings</a:t>
            </a:r>
          </a:p>
          <a:p>
            <a:r>
              <a:t>- Alignment with company goals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7DF699F-8FEE-F4F1-9F71-72032875009A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4A98-F3EA-21ED-CC7D-1CA62599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Suggestions for next steps</a:t>
            </a:r>
          </a:p>
          <a:p>
            <a:r>
              <a:t>- Potential impact or benefits</a:t>
            </a:r>
          </a:p>
          <a:p>
            <a:r>
              <a:t>- Strategic roadmap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113003-706E-631B-CC2F-505E8E0072B0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1317-8E80-5097-AFEA-0AA5D07B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key insights</a:t>
            </a:r>
          </a:p>
          <a:p>
            <a:r>
              <a:t>- Relevance to the company</a:t>
            </a:r>
          </a:p>
          <a:p>
            <a:r>
              <a:t>- Enthusiasm to contribute further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813A873-9207-B6EE-A501-DEB788EE7B35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498F-B4CB-F8BC-F51B-F5BF3790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BAC8-CE85-2389-CE18-53293E558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49DA-9AC2-7748-0F88-23BA0AA1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 of Exploratory analysis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9258-9A67-50EB-8DA1-445B9DDB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can categorize these exploratory analysis to the followings: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Financial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Customer and Booking Context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Order Changes, Cancellation, and Errand Categories</a:t>
            </a:r>
          </a:p>
          <a:p>
            <a:pPr lvl="1">
              <a:buFont typeface="Wingdings" panose="05000000000000000000" pitchFamily="2" charset="2"/>
              <a:buChar char="v"/>
            </a:pPr>
            <a:endParaRPr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2C70536-03EB-AEBD-596F-A286EBA52DBB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C916-D017-D5E7-1964-08D1C17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ED6B-6991-7ED8-C49C-D4834223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Distribution of Number of Contacts per 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53E5D-65E7-01B1-1D71-E5CCA691C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82" y="1652770"/>
            <a:ext cx="7197635" cy="42634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97B6EA-C69E-2DDD-7313-A1DBDD15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02" y="1356746"/>
            <a:ext cx="6379900" cy="37026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6A6A-C0A1-24AB-4EBB-C944A38A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DF2C796-5D1A-23D4-E708-EB758C212A2A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5044C30-448A-8BEB-C4E7-D8DFD668F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52311" y="4983901"/>
            <a:ext cx="1125704" cy="11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CFBA076-F8A6-A5C5-B095-35D2B060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Top five Reasons for Customers Contacting only Once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DD27-68AD-90B3-9867-6CDFDDC0A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4" y="1582616"/>
            <a:ext cx="7703768" cy="45259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0A510-9A4A-AAB7-1CAB-BE90A2E0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EF44F8-E08A-3643-B4CB-499CEE36B46E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5959D16-B5B1-009C-141A-8544FDBFE38A}"/>
              </a:ext>
            </a:extLst>
          </p:cNvPr>
          <p:cNvSpPr/>
          <p:nvPr/>
        </p:nvSpPr>
        <p:spPr>
          <a:xfrm>
            <a:off x="5099538" y="2022230"/>
            <a:ext cx="3739065" cy="2092570"/>
          </a:xfrm>
          <a:prstGeom prst="cloudCallout">
            <a:avLst>
              <a:gd name="adj1" fmla="val -60281"/>
              <a:gd name="adj2" fmla="val -50961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ysClr val="windowText" lastClr="000000"/>
                </a:solidFill>
              </a:rPr>
              <a:t>Question</a:t>
            </a:r>
            <a:r>
              <a:rPr lang="sv-SE" dirty="0">
                <a:solidFill>
                  <a:sysClr val="windowText" lastClr="000000"/>
                </a:solidFill>
              </a:rPr>
              <a:t>: What type of channel customers use for contacting? 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9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BCCF12-1EF1-6707-C6B8-94AF1C0C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Types of Channel Used by Customers for Contacting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D0693-334A-AD22-713F-D3E71BB64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98694"/>
            <a:ext cx="5673957" cy="451079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CB03F-48AF-2AAD-E26D-293F64CE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BE7A99-DFCD-B22C-5F0A-D37609A1E66A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4E478-C2C7-3EF8-0A71-32A9439AAF1C}"/>
              </a:ext>
            </a:extLst>
          </p:cNvPr>
          <p:cNvSpPr txBox="1"/>
          <p:nvPr/>
        </p:nvSpPr>
        <p:spPr>
          <a:xfrm>
            <a:off x="5070172" y="2970331"/>
            <a:ext cx="38452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/>
              <a:t>Recommendations:</a:t>
            </a:r>
          </a:p>
          <a:p>
            <a:pPr marL="342900" indent="-342900">
              <a:buAutoNum type="arabicPeriod"/>
            </a:pPr>
            <a:r>
              <a:rPr lang="sv-SE" dirty="0"/>
              <a:t>Using NLP techniques to investigate the most repettitive patterns in ’</a:t>
            </a:r>
            <a:r>
              <a:rPr lang="sv-SE" b="1" i="1" dirty="0"/>
              <a:t>chat</a:t>
            </a:r>
            <a:r>
              <a:rPr lang="sv-SE" dirty="0"/>
              <a:t>’ and ’</a:t>
            </a:r>
            <a:r>
              <a:rPr lang="sv-SE" b="1" i="1" dirty="0"/>
              <a:t>email</a:t>
            </a:r>
            <a:r>
              <a:rPr lang="sv-SE" dirty="0"/>
              <a:t>’.</a:t>
            </a:r>
          </a:p>
          <a:p>
            <a:pPr marL="342900" indent="-342900">
              <a:buAutoNum type="arabicPeriod"/>
            </a:pPr>
            <a:r>
              <a:rPr lang="sv-SE" dirty="0"/>
              <a:t>Use models like whisper to convert audios to text for ’</a:t>
            </a:r>
            <a:r>
              <a:rPr lang="sv-SE" b="1" i="1" dirty="0"/>
              <a:t>Phones</a:t>
            </a:r>
            <a:r>
              <a:rPr lang="sv-SE" dirty="0"/>
              <a:t>’  to find out the questions and concerns that customers call.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7FADF-FD33-315C-C30F-43FB3A501673}"/>
              </a:ext>
            </a:extLst>
          </p:cNvPr>
          <p:cNvSpPr txBox="1"/>
          <p:nvPr/>
        </p:nvSpPr>
        <p:spPr>
          <a:xfrm>
            <a:off x="5232673" y="5951453"/>
            <a:ext cx="384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AAD6D-7809-8853-A881-6F19CFD38F25}"/>
              </a:ext>
            </a:extLst>
          </p:cNvPr>
          <p:cNvSpPr txBox="1"/>
          <p:nvPr/>
        </p:nvSpPr>
        <p:spPr>
          <a:xfrm>
            <a:off x="5196124" y="5499518"/>
            <a:ext cx="3822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i="1" dirty="0"/>
              <a:t>Probably Implementing chatbots to handle answering the most asked questions to reduce costs can be helpfull.</a:t>
            </a:r>
          </a:p>
        </p:txBody>
      </p:sp>
    </p:spTree>
    <p:extLst>
      <p:ext uri="{BB962C8B-B14F-4D97-AF65-F5344CB8AC3E}">
        <p14:creationId xmlns:p14="http://schemas.microsoft.com/office/powerpoint/2010/main" val="38215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8798B05-BE16-4379-D117-3103B6C2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sv-SE" dirty="0"/>
              <a:t>Applying Elbow Method on Sample 20,000 Rows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23758-7F77-3005-3FB5-4D710B35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19" y="2105400"/>
            <a:ext cx="5515177" cy="36400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9E056-18DB-FF99-B6AF-45EB9AB3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6B7EC7-BE41-88BF-9323-11FF08839B41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14ED2-3347-2CE7-A991-4E1F7ABBEF97}"/>
              </a:ext>
            </a:extLst>
          </p:cNvPr>
          <p:cNvSpPr txBox="1"/>
          <p:nvPr/>
        </p:nvSpPr>
        <p:spPr>
          <a:xfrm>
            <a:off x="558597" y="1951713"/>
            <a:ext cx="18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Selected features: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4D40F5-EFB9-DD9F-9638-CD424E673F97}"/>
              </a:ext>
            </a:extLst>
          </p:cNvPr>
          <p:cNvSpPr/>
          <p:nvPr/>
        </p:nvSpPr>
        <p:spPr>
          <a:xfrm>
            <a:off x="680168" y="2411999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8EC118-1519-2DD2-CCAB-C0434BC203BC}"/>
              </a:ext>
            </a:extLst>
          </p:cNvPr>
          <p:cNvSpPr txBox="1"/>
          <p:nvPr/>
        </p:nvSpPr>
        <p:spPr>
          <a:xfrm>
            <a:off x="834616" y="2350172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Brand A</a:t>
            </a:r>
            <a:endParaRPr lang="en-US" sz="1400" i="1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305685E-E89B-3386-281E-589F2A202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168" y="2337368"/>
            <a:ext cx="241236" cy="2367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C7CE165-F075-238B-096B-A40DB07EBDD9}"/>
              </a:ext>
            </a:extLst>
          </p:cNvPr>
          <p:cNvSpPr/>
          <p:nvPr/>
        </p:nvSpPr>
        <p:spPr>
          <a:xfrm>
            <a:off x="680168" y="274088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97EBE6-F527-408C-361C-D4EFE3ACC11D}"/>
              </a:ext>
            </a:extLst>
          </p:cNvPr>
          <p:cNvSpPr txBox="1"/>
          <p:nvPr/>
        </p:nvSpPr>
        <p:spPr>
          <a:xfrm>
            <a:off x="834616" y="2679059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Bran B</a:t>
            </a:r>
            <a:endParaRPr lang="en-US" sz="14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038E18-CD6B-B82E-3B69-7B71D8F0DE30}"/>
              </a:ext>
            </a:extLst>
          </p:cNvPr>
          <p:cNvSpPr/>
          <p:nvPr/>
        </p:nvSpPr>
        <p:spPr>
          <a:xfrm>
            <a:off x="675891" y="3095545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90CB24-5214-34EC-2914-96B1045BBF4D}"/>
              </a:ext>
            </a:extLst>
          </p:cNvPr>
          <p:cNvSpPr txBox="1"/>
          <p:nvPr/>
        </p:nvSpPr>
        <p:spPr>
          <a:xfrm>
            <a:off x="830339" y="3033718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Brand D</a:t>
            </a:r>
            <a:endParaRPr lang="en-US" sz="1400" i="1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DD66E85-7262-89B0-A443-D97BF9A4F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3886" y="2689152"/>
            <a:ext cx="241236" cy="23671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2475DC3-8032-C92D-E75D-CC1BBCA47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9721" y="3031288"/>
            <a:ext cx="241236" cy="2367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673315C-5909-B9AA-B63A-A5310DD7514C}"/>
              </a:ext>
            </a:extLst>
          </p:cNvPr>
          <p:cNvSpPr/>
          <p:nvPr/>
        </p:nvSpPr>
        <p:spPr>
          <a:xfrm>
            <a:off x="673756" y="3465149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9B790F-6EE0-3B38-74FF-0A41CA14F920}"/>
              </a:ext>
            </a:extLst>
          </p:cNvPr>
          <p:cNvSpPr txBox="1"/>
          <p:nvPr/>
        </p:nvSpPr>
        <p:spPr>
          <a:xfrm>
            <a:off x="828204" y="3403322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Brand Others</a:t>
            </a:r>
            <a:endParaRPr lang="en-US" sz="1400" i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615F979-E1D5-59E8-5656-F35C5CE1D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7586" y="3400892"/>
            <a:ext cx="241236" cy="2367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D24E00B-C92F-A36C-ED9C-BD558DC24E3A}"/>
              </a:ext>
            </a:extLst>
          </p:cNvPr>
          <p:cNvSpPr/>
          <p:nvPr/>
        </p:nvSpPr>
        <p:spPr>
          <a:xfrm>
            <a:off x="677267" y="3837183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B892E3-871A-91AC-310F-9EAA6944F92B}"/>
              </a:ext>
            </a:extLst>
          </p:cNvPr>
          <p:cNvSpPr txBox="1"/>
          <p:nvPr/>
        </p:nvSpPr>
        <p:spPr>
          <a:xfrm>
            <a:off x="831715" y="3775356"/>
            <a:ext cx="87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Partner A</a:t>
            </a:r>
            <a:endParaRPr lang="en-US" sz="1400" i="1" dirty="0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4B216075-EC62-89AD-D840-5037769EF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1097" y="3772926"/>
            <a:ext cx="241236" cy="23671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153B059-48F0-3704-04DB-1C037C113DF8}"/>
              </a:ext>
            </a:extLst>
          </p:cNvPr>
          <p:cNvSpPr/>
          <p:nvPr/>
        </p:nvSpPr>
        <p:spPr>
          <a:xfrm>
            <a:off x="680168" y="4200926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FE673-DE9E-D383-9198-DADEBAA20B6B}"/>
              </a:ext>
            </a:extLst>
          </p:cNvPr>
          <p:cNvSpPr txBox="1"/>
          <p:nvPr/>
        </p:nvSpPr>
        <p:spPr>
          <a:xfrm>
            <a:off x="834616" y="4139099"/>
            <a:ext cx="865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Partner B</a:t>
            </a:r>
            <a:endParaRPr lang="en-US" sz="1400" i="1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484CD0A-0E6F-462F-4748-7788EA740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998" y="4136669"/>
            <a:ext cx="241236" cy="23671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818089-D60E-1078-3E35-A76BBED4E305}"/>
              </a:ext>
            </a:extLst>
          </p:cNvPr>
          <p:cNvSpPr/>
          <p:nvPr/>
        </p:nvSpPr>
        <p:spPr>
          <a:xfrm>
            <a:off x="673756" y="4530515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987FB7-805D-E781-558F-5E7AF24501CC}"/>
              </a:ext>
            </a:extLst>
          </p:cNvPr>
          <p:cNvSpPr txBox="1"/>
          <p:nvPr/>
        </p:nvSpPr>
        <p:spPr>
          <a:xfrm>
            <a:off x="828204" y="4468688"/>
            <a:ext cx="862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Partner C</a:t>
            </a:r>
            <a:endParaRPr lang="en-US" sz="1400" i="1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8B14F9FE-26B7-89EC-7FF9-6489B6E4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7586" y="4466258"/>
            <a:ext cx="241236" cy="23671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A9CBF9A-2188-30E3-44EB-56F0B5AE5442}"/>
              </a:ext>
            </a:extLst>
          </p:cNvPr>
          <p:cNvSpPr/>
          <p:nvPr/>
        </p:nvSpPr>
        <p:spPr>
          <a:xfrm>
            <a:off x="671708" y="4862464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CDCB0C-9D98-B382-8537-AE09BA1F9ECE}"/>
              </a:ext>
            </a:extLst>
          </p:cNvPr>
          <p:cNvSpPr txBox="1"/>
          <p:nvPr/>
        </p:nvSpPr>
        <p:spPr>
          <a:xfrm>
            <a:off x="826156" y="4800637"/>
            <a:ext cx="125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/>
              <a:t>Partner Others</a:t>
            </a:r>
            <a:endParaRPr lang="en-US" sz="1400" i="1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9C38831-B428-A47C-3C8E-3AE71C52D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5538" y="4798207"/>
            <a:ext cx="241236" cy="23671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8800044-441B-F4EF-A264-9323B7848132}"/>
              </a:ext>
            </a:extLst>
          </p:cNvPr>
          <p:cNvSpPr/>
          <p:nvPr/>
        </p:nvSpPr>
        <p:spPr>
          <a:xfrm>
            <a:off x="665296" y="5199368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5D3A38-305E-4708-D7E6-DE9D61968C84}"/>
              </a:ext>
            </a:extLst>
          </p:cNvPr>
          <p:cNvSpPr txBox="1"/>
          <p:nvPr/>
        </p:nvSpPr>
        <p:spPr>
          <a:xfrm>
            <a:off x="819744" y="5137541"/>
            <a:ext cx="2518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order:num_of_booking_system</a:t>
            </a:r>
            <a:endParaRPr lang="en-US" sz="1400" i="1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D546F94-762B-4075-50A5-D2A9EB4A8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126" y="5135111"/>
            <a:ext cx="241236" cy="23671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C03B8B3-ACF5-E179-FB85-C92BFFF2A4E9}"/>
              </a:ext>
            </a:extLst>
          </p:cNvPr>
          <p:cNvSpPr/>
          <p:nvPr/>
        </p:nvSpPr>
        <p:spPr>
          <a:xfrm>
            <a:off x="667828" y="5499465"/>
            <a:ext cx="184124" cy="1841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0C31EF-70B9-F58C-D0E6-D3FCAA8A377D}"/>
              </a:ext>
            </a:extLst>
          </p:cNvPr>
          <p:cNvSpPr txBox="1"/>
          <p:nvPr/>
        </p:nvSpPr>
        <p:spPr>
          <a:xfrm>
            <a:off x="822276" y="5437638"/>
            <a:ext cx="154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order:num_of_pnr</a:t>
            </a:r>
            <a:endParaRPr lang="en-US" sz="1400" i="1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AF60282-AB36-8DCE-DC0B-98835DCA7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1658" y="5435208"/>
            <a:ext cx="241236" cy="2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8198228-5357-CED8-60F5-B065EEE6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 err="1"/>
              <a:t>Related</a:t>
            </a:r>
            <a:r>
              <a:rPr lang="sv-SE" dirty="0"/>
              <a:t> Features (PCA)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6B6933-7D57-662D-040C-B0C1D646D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4593FCA7-F1DD-77A6-DB6D-E79B0021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25" r="13625" b="-3"/>
          <a:stretch/>
        </p:blipFill>
        <p:spPr>
          <a:xfrm>
            <a:off x="4648200" y="1600200"/>
            <a:ext cx="4038600" cy="4525963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77F9D-4256-198D-8AA1-9289C4D3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952369-F063-ED21-72DA-7F93877A329D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165692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23B2A63-59A0-1E6E-5019-61B710F8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C5C5A9-EB1F-81FF-958B-30A751F3D5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74601"/>
            <a:ext cx="4038600" cy="257716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A06A8-F6F8-6AD4-7B89-6A28B1DA6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85975"/>
            <a:ext cx="4038600" cy="2554413"/>
          </a:xfrm>
          <a:prstGeom prst="rect">
            <a:avLst/>
          </a:prstGeom>
          <a:noFill/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3FD5C-6BA7-71E1-A09A-A6CB2C066D3F}"/>
              </a:ext>
            </a:extLst>
          </p:cNvPr>
          <p:cNvSpPr/>
          <p:nvPr/>
        </p:nvSpPr>
        <p:spPr>
          <a:xfrm>
            <a:off x="1730416" y="2320213"/>
            <a:ext cx="2673633" cy="29173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5C887-1176-45D3-66D0-0F870EABB686}"/>
              </a:ext>
            </a:extLst>
          </p:cNvPr>
          <p:cNvSpPr/>
          <p:nvPr/>
        </p:nvSpPr>
        <p:spPr>
          <a:xfrm>
            <a:off x="5934269" y="2320213"/>
            <a:ext cx="2752531" cy="29173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3AC7C-568C-B300-CC8B-6BCA47CD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83AB35-EEC9-9473-99F2-92F88983BEC8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130178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FB21-F9E1-17E3-7A46-3099247B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FC0C-B4D6-160D-F6C6-BAB708AB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400" dirty="0"/>
              <a:t>Financial Analysis </a:t>
            </a:r>
            <a:br>
              <a:rPr lang="en-US" sz="4400" dirty="0"/>
            </a:b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FBE29-2BAF-E2BE-3E99-19396E4A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Top countries from which orders are made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6C938-D24C-6606-16C3-FDFC029C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41" y="2083844"/>
            <a:ext cx="6019559" cy="396410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2DFC631-7447-6A1D-DB05-FD2CD36F6E6F}"/>
              </a:ext>
            </a:extLst>
          </p:cNvPr>
          <p:cNvSpPr txBox="1">
            <a:spLocks/>
          </p:cNvSpPr>
          <p:nvPr/>
        </p:nvSpPr>
        <p:spPr>
          <a:xfrm>
            <a:off x="1433314" y="6047944"/>
            <a:ext cx="7598719" cy="74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 and Recommendations for Efficient Customer Service</a:t>
            </a:r>
            <a:endParaRPr lang="en-US" sz="800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+mj-lt"/>
              <a:ea typeface="+mj-ea"/>
              <a:cs typeface="+mj-cs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Shahrzad Khayatbashi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+mj-lt"/>
                <a:ea typeface="+mj-ea"/>
                <a:cs typeface="+mj-cs"/>
              </a:rPr>
              <a:t>13</a:t>
            </a:r>
            <a:r>
              <a:rPr lang="en-US" sz="800" baseline="30000" dirty="0">
                <a:latin typeface="+mj-lt"/>
                <a:ea typeface="+mj-ea"/>
                <a:cs typeface="+mj-cs"/>
              </a:rPr>
              <a:t>th</a:t>
            </a:r>
            <a:r>
              <a:rPr lang="en-US" sz="800" dirty="0">
                <a:latin typeface="+mj-lt"/>
                <a:ea typeface="+mj-ea"/>
                <a:cs typeface="+mj-cs"/>
              </a:rPr>
              <a:t> January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1A6D1-EB97-0A4E-66F0-6F6DDBFA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0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908</Words>
  <Application>Microsoft Office PowerPoint</Application>
  <PresentationFormat>On-screen Show (4:3)</PresentationFormat>
  <Paragraphs>256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Exploratory Analysis and Recommendations for Efficient Customer Service</vt:lpstr>
      <vt:lpstr>Objectives of the Analysis </vt:lpstr>
      <vt:lpstr>Distribution of Number of Contacts per Order</vt:lpstr>
      <vt:lpstr>Top five Reasons for Customers Contacting only Once</vt:lpstr>
      <vt:lpstr>Types of Channel Used by Customers for Contacting </vt:lpstr>
      <vt:lpstr>Applying Elbow Method on Sample 20,000 Rows</vt:lpstr>
      <vt:lpstr>Related Features (PCA)</vt:lpstr>
      <vt:lpstr>PowerPoint Presentation</vt:lpstr>
      <vt:lpstr> Financial Analysis  </vt:lpstr>
      <vt:lpstr> Financial Analysis (continue) </vt:lpstr>
      <vt:lpstr> Financial Analysis (continue) </vt:lpstr>
      <vt:lpstr> Financial Analysis (continue) </vt:lpstr>
      <vt:lpstr> Customer and Booking Context Analysis </vt:lpstr>
      <vt:lpstr> Customer and Booking Context Analysis </vt:lpstr>
      <vt:lpstr> Cancellation Analysis </vt:lpstr>
      <vt:lpstr> Change in booking Analysis </vt:lpstr>
      <vt:lpstr> Errand Category Analysis </vt:lpstr>
      <vt:lpstr>Customer Interactions Process Profile 1</vt:lpstr>
      <vt:lpstr>Customer Interactions Process Profile 1</vt:lpstr>
      <vt:lpstr>Customer Interactions Process Profile 2</vt:lpstr>
      <vt:lpstr>Customer Interactions Process Profile 2</vt:lpstr>
      <vt:lpstr>Customer Interactions Process Profile 1</vt:lpstr>
      <vt:lpstr>Cases with (Wrong number – competitors) action (top 20% of activities) </vt:lpstr>
      <vt:lpstr>Key Findings</vt:lpstr>
      <vt:lpstr>Recommendations</vt:lpstr>
      <vt:lpstr>Conclusion</vt:lpstr>
      <vt:lpstr>Overview of Exploratory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and Recommendations for Efficient Customer Service</dc:title>
  <dc:subject/>
  <dc:creator>ASUS</dc:creator>
  <cp:keywords/>
  <dc:description>generated using python-pptx</dc:description>
  <cp:lastModifiedBy>shahrzad khayatbashi</cp:lastModifiedBy>
  <cp:revision>68</cp:revision>
  <dcterms:created xsi:type="dcterms:W3CDTF">2013-01-27T09:14:16Z</dcterms:created>
  <dcterms:modified xsi:type="dcterms:W3CDTF">2025-01-13T10:16:26Z</dcterms:modified>
  <cp:category/>
</cp:coreProperties>
</file>