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2"/>
  </p:notesMasterIdLst>
  <p:handoutMasterIdLst>
    <p:handoutMasterId r:id="rId23"/>
  </p:handoutMasterIdLst>
  <p:sldIdLst>
    <p:sldId id="293" r:id="rId2"/>
    <p:sldId id="269" r:id="rId3"/>
    <p:sldId id="270" r:id="rId4"/>
    <p:sldId id="279" r:id="rId5"/>
    <p:sldId id="280" r:id="rId6"/>
    <p:sldId id="281" r:id="rId7"/>
    <p:sldId id="285" r:id="rId8"/>
    <p:sldId id="282" r:id="rId9"/>
    <p:sldId id="283" r:id="rId10"/>
    <p:sldId id="295" r:id="rId11"/>
    <p:sldId id="286" r:id="rId12"/>
    <p:sldId id="296" r:id="rId13"/>
    <p:sldId id="272" r:id="rId14"/>
    <p:sldId id="287" r:id="rId15"/>
    <p:sldId id="288" r:id="rId16"/>
    <p:sldId id="290" r:id="rId17"/>
    <p:sldId id="289" r:id="rId18"/>
    <p:sldId id="273" r:id="rId19"/>
    <p:sldId id="292" r:id="rId20"/>
    <p:sldId id="29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94660"/>
  </p:normalViewPr>
  <p:slideViewPr>
    <p:cSldViewPr>
      <p:cViewPr varScale="1">
        <p:scale>
          <a:sx n="86" d="100"/>
          <a:sy n="86" d="100"/>
        </p:scale>
        <p:origin x="715" y="67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4/25/2022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4/25/2022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6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77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7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59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93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4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1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7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6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3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8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4/25/2022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nk+marke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Bank Term Deposit Subscription Classifier</a:t>
            </a:r>
            <a:br>
              <a:rPr lang="en-US" b="1" dirty="0"/>
            </a:br>
            <a:br>
              <a:rPr lang="en-US" b="1" dirty="0"/>
            </a:br>
            <a:r>
              <a:rPr lang="en-US" sz="3200" dirty="0"/>
              <a:t>IE 7275 – Data Mining in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142084" y="5013176"/>
            <a:ext cx="8229598" cy="8382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Group 15</a:t>
            </a:r>
          </a:p>
          <a:p>
            <a:pPr algn="r"/>
            <a:endParaRPr lang="en-US" dirty="0"/>
          </a:p>
          <a:p>
            <a:pPr algn="r"/>
            <a:r>
              <a:rPr lang="en-US" dirty="0" err="1"/>
              <a:t>Sanay</a:t>
            </a:r>
            <a:r>
              <a:rPr lang="en-US" dirty="0"/>
              <a:t> Shah </a:t>
            </a:r>
          </a:p>
          <a:p>
            <a:pPr algn="r"/>
            <a:r>
              <a:rPr lang="en-US" dirty="0"/>
              <a:t>Pushkar Dhabe</a:t>
            </a:r>
          </a:p>
        </p:txBody>
      </p:sp>
    </p:spTree>
    <p:extLst>
      <p:ext uri="{BB962C8B-B14F-4D97-AF65-F5344CB8AC3E}">
        <p14:creationId xmlns:p14="http://schemas.microsoft.com/office/powerpoint/2010/main" val="3246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Encoding - Month and Day of week </a:t>
            </a:r>
          </a:p>
          <a:p>
            <a:r>
              <a:rPr lang="en-US" dirty="0"/>
              <a:t>Ordinal Number Encoding -Loan, Housing</a:t>
            </a:r>
          </a:p>
          <a:p>
            <a:r>
              <a:rPr lang="en-US" dirty="0"/>
              <a:t>Ordinal One -Hot Encoding -Contact, </a:t>
            </a:r>
            <a:r>
              <a:rPr lang="en-US" dirty="0" err="1"/>
              <a:t>Poutcome</a:t>
            </a:r>
            <a:endParaRPr lang="en-US" dirty="0"/>
          </a:p>
          <a:p>
            <a:r>
              <a:rPr lang="en-US" dirty="0"/>
              <a:t>Frequency Encoding -Job, Education</a:t>
            </a:r>
          </a:p>
          <a:p>
            <a:r>
              <a:rPr lang="en-US" dirty="0"/>
              <a:t>Encoding – Marital Status</a:t>
            </a:r>
          </a:p>
          <a:p>
            <a:r>
              <a:rPr lang="en-US" dirty="0"/>
              <a:t>Oversampled the data since the class of interest was a minority class</a:t>
            </a:r>
          </a:p>
        </p:txBody>
      </p:sp>
    </p:spTree>
    <p:extLst>
      <p:ext uri="{BB962C8B-B14F-4D97-AF65-F5344CB8AC3E}">
        <p14:creationId xmlns:p14="http://schemas.microsoft.com/office/powerpoint/2010/main" val="235564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Exploration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split the dataset into 80% training set and 20% test set.</a:t>
            </a:r>
          </a:p>
          <a:p>
            <a:r>
              <a:rPr lang="en-US" dirty="0"/>
              <a:t>Cross validation score was calculated on the training set with 5 folds.</a:t>
            </a:r>
          </a:p>
          <a:p>
            <a:r>
              <a:rPr lang="en-US" dirty="0"/>
              <a:t>The following models were used: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 err="1"/>
              <a:t>GridSearch</a:t>
            </a:r>
            <a:r>
              <a:rPr lang="en-US" dirty="0"/>
              <a:t> was then used to tune the hyperparameters of the model based on accuracy to find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26822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A055-C13A-4E1C-A80E-6B7198F6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2506216"/>
            <a:ext cx="9143538" cy="1066800"/>
          </a:xfrm>
        </p:spPr>
        <p:txBody>
          <a:bodyPr/>
          <a:lstStyle/>
          <a:p>
            <a:r>
              <a:rPr lang="en-US" dirty="0"/>
              <a:t>			Performance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1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5E323-8A70-4904-9ECD-8BC43263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37" y="1938129"/>
            <a:ext cx="7697274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5BEFC-8974-4E65-BE0D-D6C3A0267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459830"/>
            <a:ext cx="3858981" cy="21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542CE7-9FB4-0405-0280-909A7E2F6A8E}"/>
              </a:ext>
            </a:extLst>
          </p:cNvPr>
          <p:cNvSpPr txBox="1"/>
          <p:nvPr/>
        </p:nvSpPr>
        <p:spPr>
          <a:xfrm>
            <a:off x="1522876" y="5103921"/>
            <a:ext cx="6273188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Train Accuracy : 84.3% </a:t>
            </a:r>
          </a:p>
          <a:p>
            <a:r>
              <a:rPr lang="en-US" dirty="0"/>
              <a:t>Test Accuracy : 84.83% 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D654B-7A0B-4A79-A4D9-E86A37E2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75" y="1844824"/>
            <a:ext cx="7792537" cy="296268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0FC9623-F937-4C97-B5E0-51B035AD1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3140969"/>
            <a:ext cx="3888432" cy="27507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55DB8-4422-D9C5-4FFF-1F2EB6A97CD1}"/>
              </a:ext>
            </a:extLst>
          </p:cNvPr>
          <p:cNvSpPr txBox="1"/>
          <p:nvPr/>
        </p:nvSpPr>
        <p:spPr>
          <a:xfrm>
            <a:off x="981844" y="4945118"/>
            <a:ext cx="3284149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Train Accuracy : 89.99%</a:t>
            </a:r>
          </a:p>
          <a:p>
            <a:r>
              <a:rPr lang="en-US" dirty="0"/>
              <a:t>Test Accuracy : 89.76% </a:t>
            </a:r>
          </a:p>
        </p:txBody>
      </p:sp>
    </p:spTree>
    <p:extLst>
      <p:ext uri="{BB962C8B-B14F-4D97-AF65-F5344CB8AC3E}">
        <p14:creationId xmlns:p14="http://schemas.microsoft.com/office/powerpoint/2010/main" val="41773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A9D10-BC3A-44B4-BF45-60BD1DD7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1" y="1676400"/>
            <a:ext cx="7725853" cy="324847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6B472FF-4986-459C-BD85-9FE22B204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281159"/>
            <a:ext cx="3820695" cy="27028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6BABC-6BD6-A8EF-61D0-D115207325CE}"/>
              </a:ext>
            </a:extLst>
          </p:cNvPr>
          <p:cNvSpPr txBox="1"/>
          <p:nvPr/>
        </p:nvSpPr>
        <p:spPr>
          <a:xfrm>
            <a:off x="1522411" y="5181600"/>
            <a:ext cx="6094140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Train Accuracy : 97.33%</a:t>
            </a:r>
          </a:p>
          <a:p>
            <a:r>
              <a:rPr lang="en-US" dirty="0"/>
              <a:t>Test Accuracy : 95.5% </a:t>
            </a:r>
          </a:p>
        </p:txBody>
      </p:sp>
    </p:spTree>
    <p:extLst>
      <p:ext uri="{BB962C8B-B14F-4D97-AF65-F5344CB8AC3E}">
        <p14:creationId xmlns:p14="http://schemas.microsoft.com/office/powerpoint/2010/main" val="341084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E20FB-3DE7-4735-AF04-DFD43007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1" y="1676400"/>
            <a:ext cx="7697274" cy="32389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5923146-E99D-44A2-A0EF-7410CF4D3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3284984"/>
            <a:ext cx="4005275" cy="23653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BFBF0-C4FB-8A8F-9068-5EB1307A7C55}"/>
              </a:ext>
            </a:extLst>
          </p:cNvPr>
          <p:cNvSpPr txBox="1"/>
          <p:nvPr/>
        </p:nvSpPr>
        <p:spPr>
          <a:xfrm>
            <a:off x="1522411" y="5155580"/>
            <a:ext cx="6094140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Train Accuracy : 98.06%</a:t>
            </a:r>
          </a:p>
          <a:p>
            <a:r>
              <a:rPr lang="en-US" dirty="0"/>
              <a:t>Test Accuracy : 96.53% </a:t>
            </a:r>
          </a:p>
        </p:txBody>
      </p:sp>
    </p:spTree>
    <p:extLst>
      <p:ext uri="{BB962C8B-B14F-4D97-AF65-F5344CB8AC3E}">
        <p14:creationId xmlns:p14="http://schemas.microsoft.com/office/powerpoint/2010/main" val="13808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046E2-F755-4934-B35E-4FD475DD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1" y="1676400"/>
            <a:ext cx="7287642" cy="355332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86720B2-FEE3-4CB5-B1F9-B37928276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3427275"/>
            <a:ext cx="3635572" cy="25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CCCFB-53B5-14E8-E2D3-8A1D6BF2F97D}"/>
              </a:ext>
            </a:extLst>
          </p:cNvPr>
          <p:cNvSpPr txBox="1"/>
          <p:nvPr/>
        </p:nvSpPr>
        <p:spPr>
          <a:xfrm>
            <a:off x="1522411" y="5447118"/>
            <a:ext cx="6094140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Train Accuracy : 99.98%</a:t>
            </a:r>
          </a:p>
          <a:p>
            <a:r>
              <a:rPr lang="en-US" dirty="0"/>
              <a:t>Test Accuracy : 97.59% </a:t>
            </a:r>
          </a:p>
        </p:txBody>
      </p:sp>
    </p:spTree>
    <p:extLst>
      <p:ext uri="{BB962C8B-B14F-4D97-AF65-F5344CB8AC3E}">
        <p14:creationId xmlns:p14="http://schemas.microsoft.com/office/powerpoint/2010/main" val="23889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93F4C-465F-47EB-AEA1-D6B8B0A0D7F5}"/>
              </a:ext>
            </a:extLst>
          </p:cNvPr>
          <p:cNvSpPr txBox="1"/>
          <p:nvPr/>
        </p:nvSpPr>
        <p:spPr>
          <a:xfrm>
            <a:off x="7468878" y="3429000"/>
            <a:ext cx="33123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Decision Tree</a:t>
            </a:r>
            <a:r>
              <a:rPr lang="en-US" dirty="0"/>
              <a:t> is the best model.</a:t>
            </a:r>
            <a:endParaRPr lang="en-IN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CD57D6-2F58-474A-BB05-0720C64A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3" y="1957737"/>
            <a:ext cx="6220403" cy="36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 &amp; Outcomes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Job roles should be classified according to corporate tiers, and all tier 1 employees should be contacted within a few days of the campaign starting.</a:t>
            </a:r>
          </a:p>
          <a:p>
            <a:r>
              <a:rPr lang="en-US" dirty="0"/>
              <a:t>Duration is a significant attribute in deciding the outcome of target Y.</a:t>
            </a:r>
          </a:p>
          <a:p>
            <a:r>
              <a:rPr lang="en-US" dirty="0"/>
              <a:t>Listen to the leads and get more information to provide the best deposit plan, which can lengthen the calls and lead to a deposit.</a:t>
            </a:r>
          </a:p>
          <a:p>
            <a:r>
              <a:rPr lang="en-US" dirty="0"/>
              <a:t>Approaching leads at the start of the new bank period (May-July) is a smart idea because many have showed favorable results in the past.</a:t>
            </a:r>
          </a:p>
          <a:p>
            <a:r>
              <a:rPr lang="en-US" dirty="0"/>
              <a:t>Tune the campaign according to national econometrics, and don't cut campaign spending when the national economy is struggling.</a:t>
            </a:r>
          </a:p>
        </p:txBody>
      </p:sp>
    </p:spTree>
    <p:extLst>
      <p:ext uri="{BB962C8B-B14F-4D97-AF65-F5344CB8AC3E}">
        <p14:creationId xmlns:p14="http://schemas.microsoft.com/office/powerpoint/2010/main" val="31305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1" y="1672701"/>
            <a:ext cx="3347400" cy="4343400"/>
          </a:xfrm>
        </p:spPr>
        <p:txBody>
          <a:bodyPr>
            <a:noAutofit/>
          </a:bodyPr>
          <a:lstStyle/>
          <a:p>
            <a:r>
              <a:rPr lang="en-US" sz="1100" dirty="0"/>
              <a:t>Problem Setting………..</a:t>
            </a:r>
          </a:p>
          <a:p>
            <a:r>
              <a:rPr lang="en-US" sz="1100" dirty="0"/>
              <a:t>Problem Definition……</a:t>
            </a:r>
          </a:p>
          <a:p>
            <a:r>
              <a:rPr lang="en-US" sz="1100" dirty="0"/>
              <a:t>Data Source………………</a:t>
            </a:r>
          </a:p>
          <a:p>
            <a:r>
              <a:rPr lang="en-US" sz="1100" dirty="0"/>
              <a:t>Data Description……….</a:t>
            </a:r>
          </a:p>
          <a:p>
            <a:r>
              <a:rPr lang="en-US" sz="1100" dirty="0"/>
              <a:t>Data Pre-Processing….</a:t>
            </a:r>
          </a:p>
          <a:p>
            <a:r>
              <a:rPr lang="en-US" sz="1100" dirty="0"/>
              <a:t>Data Exploration……….</a:t>
            </a:r>
          </a:p>
          <a:p>
            <a:r>
              <a:rPr lang="en-US" sz="1100" dirty="0"/>
              <a:t>Visualization……………..</a:t>
            </a:r>
          </a:p>
          <a:p>
            <a:r>
              <a:rPr lang="en-US" sz="1100" dirty="0"/>
              <a:t>Data Mining Tasks……..</a:t>
            </a:r>
          </a:p>
          <a:p>
            <a:r>
              <a:rPr lang="en-US" sz="1100" dirty="0"/>
              <a:t>Model Exploration…….</a:t>
            </a:r>
          </a:p>
          <a:p>
            <a:r>
              <a:rPr lang="en-US" sz="1100" dirty="0"/>
              <a:t>Performance Evaluation</a:t>
            </a:r>
          </a:p>
          <a:p>
            <a:r>
              <a:rPr lang="en-US" sz="1100" dirty="0"/>
              <a:t>Performance Evaluation</a:t>
            </a:r>
          </a:p>
          <a:p>
            <a:r>
              <a:rPr lang="en-US" sz="1100" dirty="0"/>
              <a:t>Project Outcome……….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C45C98-4E55-432E-B371-842249B042CA}"/>
              </a:ext>
            </a:extLst>
          </p:cNvPr>
          <p:cNvSpPr txBox="1">
            <a:spLocks/>
          </p:cNvSpPr>
          <p:nvPr/>
        </p:nvSpPr>
        <p:spPr>
          <a:xfrm>
            <a:off x="3358108" y="1672700"/>
            <a:ext cx="3563424" cy="4492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3</a:t>
            </a:r>
          </a:p>
          <a:p>
            <a:pPr marL="0" indent="0">
              <a:buNone/>
            </a:pPr>
            <a:r>
              <a:rPr lang="en-US" sz="1800" dirty="0"/>
              <a:t>4</a:t>
            </a:r>
          </a:p>
          <a:p>
            <a:pPr marL="0" indent="0">
              <a:buNone/>
            </a:pPr>
            <a:r>
              <a:rPr lang="en-US" sz="1800" dirty="0"/>
              <a:t>5</a:t>
            </a:r>
          </a:p>
          <a:p>
            <a:pPr marL="0" indent="0">
              <a:buNone/>
            </a:pPr>
            <a:r>
              <a:rPr lang="en-US" sz="1800" dirty="0"/>
              <a:t>6</a:t>
            </a:r>
          </a:p>
          <a:p>
            <a:pPr marL="0" indent="0">
              <a:buNone/>
            </a:pPr>
            <a:r>
              <a:rPr lang="en-US" sz="1800" dirty="0"/>
              <a:t>7</a:t>
            </a:r>
          </a:p>
          <a:p>
            <a:pPr marL="0" indent="0">
              <a:buNone/>
            </a:pPr>
            <a:r>
              <a:rPr lang="en-US" sz="1800" dirty="0"/>
              <a:t>8</a:t>
            </a:r>
          </a:p>
          <a:p>
            <a:pPr marL="0" indent="0">
              <a:buNone/>
            </a:pPr>
            <a:r>
              <a:rPr lang="en-US" sz="1800" dirty="0"/>
              <a:t>9</a:t>
            </a:r>
          </a:p>
          <a:p>
            <a:pPr marL="0" indent="0">
              <a:buNone/>
            </a:pPr>
            <a:r>
              <a:rPr lang="en-US" sz="1800" dirty="0"/>
              <a:t>10</a:t>
            </a:r>
          </a:p>
          <a:p>
            <a:pPr marL="0" indent="0">
              <a:buNone/>
            </a:pPr>
            <a:r>
              <a:rPr lang="en-US" sz="1800" dirty="0"/>
              <a:t>11</a:t>
            </a:r>
          </a:p>
          <a:p>
            <a:pPr marL="0" indent="0">
              <a:buNone/>
            </a:pPr>
            <a:r>
              <a:rPr lang="en-US" sz="1800" dirty="0"/>
              <a:t>12</a:t>
            </a:r>
          </a:p>
          <a:p>
            <a:pPr marL="0" indent="0">
              <a:buNone/>
            </a:pPr>
            <a:r>
              <a:rPr lang="en-US" sz="1800" dirty="0"/>
              <a:t>18</a:t>
            </a:r>
          </a:p>
          <a:p>
            <a:pPr marL="0" indent="0">
              <a:buNone/>
            </a:pPr>
            <a:r>
              <a:rPr lang="en-US" sz="18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94B3-6C5C-4C31-84BE-2C6FDD51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052736"/>
            <a:ext cx="9144000" cy="2667000"/>
          </a:xfrm>
        </p:spPr>
        <p:txBody>
          <a:bodyPr/>
          <a:lstStyle/>
          <a:p>
            <a:r>
              <a:rPr lang="en-US" dirty="0"/>
              <a:t>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4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Banks are required to make profits themselves so they can pay their employees and function systematically.</a:t>
            </a:r>
          </a:p>
          <a:p>
            <a:r>
              <a:rPr lang="en-US" dirty="0"/>
              <a:t>Banks use “Term-Deposits” (as one of many solutions) to facilitate their needs. This allows a bank to always know how much money they currently have which they can lend to other customers or make investments to turn profits.</a:t>
            </a:r>
          </a:p>
          <a:p>
            <a:r>
              <a:rPr lang="en-US" dirty="0"/>
              <a:t>Term deposits are extremely safe and are therefore appeal to low-risk investors who want to ensure security in their earnings.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belongs to a Portuguese banking institution.</a:t>
            </a:r>
          </a:p>
          <a:p>
            <a:r>
              <a:rPr lang="en-US" dirty="0"/>
              <a:t>Our aim is to build a classification model on the existing dataset to predict whether that customer will open a Term Deposit account in this bank or not.</a:t>
            </a:r>
          </a:p>
          <a:p>
            <a:r>
              <a:rPr lang="en-US" dirty="0"/>
              <a:t>The model could then be used to seek out potentially clients who would make the same investment.</a:t>
            </a:r>
          </a:p>
        </p:txBody>
      </p:sp>
    </p:spTree>
    <p:extLst>
      <p:ext uri="{BB962C8B-B14F-4D97-AF65-F5344CB8AC3E}">
        <p14:creationId xmlns:p14="http://schemas.microsoft.com/office/powerpoint/2010/main" val="14243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UCI Machine Learning Repository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	</a:t>
            </a:r>
            <a:r>
              <a:rPr lang="en-US" sz="1800" u="sng" dirty="0">
                <a:solidFill>
                  <a:srgbClr val="F7B6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https://archive.ics.uci.edu/ml/datasets/bank+marketing#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contains about 40 thousand entries and has about 20 attributes. The attributes describe their clients. This data was collected from May 2008 to November 2010.</a:t>
            </a:r>
          </a:p>
          <a:p>
            <a:r>
              <a:rPr lang="en-US" dirty="0"/>
              <a:t>Key Attributes of this dataset – </a:t>
            </a:r>
          </a:p>
          <a:p>
            <a:pPr marL="0" indent="0">
              <a:buNone/>
            </a:pPr>
            <a:r>
              <a:rPr lang="en-US" dirty="0"/>
              <a:t>	- Age, Education, Job : Describes customer. </a:t>
            </a:r>
          </a:p>
          <a:p>
            <a:pPr marL="0" indent="0">
              <a:buNone/>
            </a:pPr>
            <a:r>
              <a:rPr lang="en-US" dirty="0"/>
              <a:t>	- Month, </a:t>
            </a:r>
            <a:r>
              <a:rPr lang="en-US" dirty="0" err="1"/>
              <a:t>Day_Of_Week</a:t>
            </a:r>
            <a:r>
              <a:rPr lang="en-US" dirty="0"/>
              <a:t>, Duration : Describes contact made with 	customer.</a:t>
            </a:r>
          </a:p>
          <a:p>
            <a:r>
              <a:rPr lang="en-US" dirty="0"/>
              <a:t>Target variable (y) – If the client subscribed to a term deposit (binary – yes or no).</a:t>
            </a:r>
          </a:p>
        </p:txBody>
      </p:sp>
    </p:spTree>
    <p:extLst>
      <p:ext uri="{BB962C8B-B14F-4D97-AF65-F5344CB8AC3E}">
        <p14:creationId xmlns:p14="http://schemas.microsoft.com/office/powerpoint/2010/main" val="39202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“unknown” were replaced with </a:t>
            </a:r>
            <a:r>
              <a:rPr lang="en-US" dirty="0" err="1"/>
              <a:t>NaNs</a:t>
            </a:r>
            <a:r>
              <a:rPr lang="en-US" dirty="0"/>
              <a:t>.</a:t>
            </a:r>
          </a:p>
          <a:p>
            <a:r>
              <a:rPr lang="en-US" dirty="0"/>
              <a:t>These </a:t>
            </a:r>
            <a:r>
              <a:rPr lang="en-US" dirty="0" err="1"/>
              <a:t>NaNs</a:t>
            </a:r>
            <a:r>
              <a:rPr lang="en-US" dirty="0"/>
              <a:t> were mostly found in categorical attributes like Job, Marital, Education, Default, Housing and Loan.</a:t>
            </a:r>
          </a:p>
          <a:p>
            <a:r>
              <a:rPr lang="en-US" dirty="0"/>
              <a:t>An “age-group” was then created based on the customer’s age. The mode of every attribute with respect to it’s “age-group” was then imputed for the </a:t>
            </a:r>
            <a:r>
              <a:rPr lang="en-US" dirty="0" err="1"/>
              <a:t>NaNs</a:t>
            </a:r>
            <a:r>
              <a:rPr lang="en-US" dirty="0"/>
              <a:t>.</a:t>
            </a:r>
          </a:p>
          <a:p>
            <a:r>
              <a:rPr lang="en-US" dirty="0"/>
              <a:t>Only one row remained which contained </a:t>
            </a:r>
            <a:r>
              <a:rPr lang="en-US" dirty="0" err="1"/>
              <a:t>NaN</a:t>
            </a:r>
            <a:r>
              <a:rPr lang="en-US" dirty="0"/>
              <a:t>, this row was then removed.</a:t>
            </a:r>
          </a:p>
        </p:txBody>
      </p:sp>
    </p:spTree>
    <p:extLst>
      <p:ext uri="{BB962C8B-B14F-4D97-AF65-F5344CB8AC3E}">
        <p14:creationId xmlns:p14="http://schemas.microsoft.com/office/powerpoint/2010/main" val="40118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10436" y="1904303"/>
            <a:ext cx="5148066" cy="3697465"/>
          </a:xfrm>
        </p:spPr>
        <p:txBody>
          <a:bodyPr>
            <a:normAutofit/>
          </a:bodyPr>
          <a:lstStyle/>
          <a:p>
            <a:r>
              <a:rPr lang="en-US" dirty="0"/>
              <a:t>It can be observed that euribor3m and nr employee are highly correlated. It’s the same case with nr employee and </a:t>
            </a:r>
            <a:r>
              <a:rPr lang="en-US" dirty="0" err="1"/>
              <a:t>emp.var.rate</a:t>
            </a:r>
            <a:r>
              <a:rPr lang="en-US" dirty="0"/>
              <a:t>.</a:t>
            </a:r>
          </a:p>
          <a:p>
            <a:r>
              <a:rPr lang="en-US" dirty="0"/>
              <a:t>Dropped column </a:t>
            </a:r>
            <a:r>
              <a:rPr lang="en-US" dirty="0" err="1"/>
              <a:t>nr.employed</a:t>
            </a:r>
            <a:r>
              <a:rPr lang="en-US" dirty="0"/>
              <a:t>  as its highly correlated to two columns </a:t>
            </a:r>
            <a:r>
              <a:rPr lang="en-US" dirty="0" err="1"/>
              <a:t>emp.var.rate</a:t>
            </a:r>
            <a:r>
              <a:rPr lang="en-US" dirty="0"/>
              <a:t> and euribor3m.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EC67B4F-C112-4C78-8AE9-4DF646445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904303"/>
            <a:ext cx="4765629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2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487F1B6-A322-401E-B879-44C861B7F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2402399"/>
            <a:ext cx="6105219" cy="2520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70BF4B6-8A36-45DD-83EE-2AB7B1BC5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2348880"/>
            <a:ext cx="5169937" cy="2690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0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251</TotalTime>
  <Words>783</Words>
  <Application>Microsoft Office PowerPoint</Application>
  <PresentationFormat>Custom</PresentationFormat>
  <Paragraphs>116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Project planning overview presentation</vt:lpstr>
      <vt:lpstr>Bank Term Deposit Subscription Classifier  IE 7275 – Data Mining in Engineering</vt:lpstr>
      <vt:lpstr>Table of Contents</vt:lpstr>
      <vt:lpstr>Problem Setting</vt:lpstr>
      <vt:lpstr>Problem Definition</vt:lpstr>
      <vt:lpstr>Data Source</vt:lpstr>
      <vt:lpstr>Data Description</vt:lpstr>
      <vt:lpstr>Data Pre-Processing</vt:lpstr>
      <vt:lpstr>Data Exploration</vt:lpstr>
      <vt:lpstr>Visualization</vt:lpstr>
      <vt:lpstr>Data Mining Tasks</vt:lpstr>
      <vt:lpstr>Model Exploration</vt:lpstr>
      <vt:lpstr>   Performance Evaluation</vt:lpstr>
      <vt:lpstr>Logistic Regression</vt:lpstr>
      <vt:lpstr>Gradient Boosting</vt:lpstr>
      <vt:lpstr>KNN</vt:lpstr>
      <vt:lpstr>Random Forest</vt:lpstr>
      <vt:lpstr>Decision Tree</vt:lpstr>
      <vt:lpstr>Final Model</vt:lpstr>
      <vt:lpstr>Project Insights &amp; Outcomes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Term Deposit Subscription Classifier  IE 7275 – Data Mining in Engineering</dc:title>
  <dc:creator>Pushkar Dilip Dhabe</dc:creator>
  <cp:lastModifiedBy>Pushkar Dilip Dhabe</cp:lastModifiedBy>
  <cp:revision>8</cp:revision>
  <dcterms:created xsi:type="dcterms:W3CDTF">2022-04-25T21:11:18Z</dcterms:created>
  <dcterms:modified xsi:type="dcterms:W3CDTF">2022-04-26T02:33:01Z</dcterms:modified>
</cp:coreProperties>
</file>