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4CF16-1184-42F0-840F-120C6C982B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33BB1E-1241-492C-BE1A-B60BA609B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E-commerce fashion company targeting young people aged 15-35 established in early 2016</a:t>
          </a:r>
          <a:endParaRPr lang="en-US" dirty="0"/>
        </a:p>
      </dgm:t>
    </dgm:pt>
    <dgm:pt modelId="{126E43EE-990E-4BE6-8027-B22EC4CBC15A}" type="parTrans" cxnId="{68618C85-FB15-4251-B5A1-038FA5F73673}">
      <dgm:prSet/>
      <dgm:spPr/>
      <dgm:t>
        <a:bodyPr/>
        <a:lstStyle/>
        <a:p>
          <a:endParaRPr lang="en-US"/>
        </a:p>
      </dgm:t>
    </dgm:pt>
    <dgm:pt modelId="{2413456E-1A3B-4624-AF43-A50A218C15EC}" type="sibTrans" cxnId="{68618C85-FB15-4251-B5A1-038FA5F736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85D606-9E2E-429B-BAFA-BDE04DBC56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Pandemic has led to increased potential for digital shopping</a:t>
          </a:r>
          <a:endParaRPr lang="en-US"/>
        </a:p>
      </dgm:t>
    </dgm:pt>
    <dgm:pt modelId="{31CAAE76-8134-4A09-BCBB-FDD7D76FCAB6}" type="parTrans" cxnId="{9E24063E-2598-47DF-B5BC-4E29B78C0048}">
      <dgm:prSet/>
      <dgm:spPr/>
      <dgm:t>
        <a:bodyPr/>
        <a:lstStyle/>
        <a:p>
          <a:endParaRPr lang="en-US"/>
        </a:p>
      </dgm:t>
    </dgm:pt>
    <dgm:pt modelId="{A5B17DEF-EBE4-46AD-A114-ACF7686FE9A3}" type="sibTrans" cxnId="{9E24063E-2598-47DF-B5BC-4E29B78C00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FC193D-C0F0-42C7-839A-A6DAD4535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Local companies like Fashion Campus have started online thrifting and selling used products</a:t>
          </a:r>
          <a:endParaRPr lang="en-US"/>
        </a:p>
      </dgm:t>
    </dgm:pt>
    <dgm:pt modelId="{8BBCEE78-7188-4696-BCB1-7596FCD1B660}" type="parTrans" cxnId="{51F9F4B3-1AA2-42D6-B40F-BE8388CF4F66}">
      <dgm:prSet/>
      <dgm:spPr/>
      <dgm:t>
        <a:bodyPr/>
        <a:lstStyle/>
        <a:p>
          <a:endParaRPr lang="en-US"/>
        </a:p>
      </dgm:t>
    </dgm:pt>
    <dgm:pt modelId="{44AAC7E6-8AD3-49A7-91CD-BADA762AD100}" type="sibTrans" cxnId="{51F9F4B3-1AA2-42D6-B40F-BE8388CF4F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8DEE9F-AD99-452F-8256-A600AB0CD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Can this new market segment boom in the coming years?</a:t>
          </a:r>
          <a:endParaRPr lang="en-US" dirty="0"/>
        </a:p>
      </dgm:t>
    </dgm:pt>
    <dgm:pt modelId="{B532F19B-B0A7-4436-B4D8-92273D3AACC2}" type="parTrans" cxnId="{3E6D88B1-E396-44AF-922E-2C3A6EDF9914}">
      <dgm:prSet/>
      <dgm:spPr/>
      <dgm:t>
        <a:bodyPr/>
        <a:lstStyle/>
        <a:p>
          <a:endParaRPr lang="en-US"/>
        </a:p>
      </dgm:t>
    </dgm:pt>
    <dgm:pt modelId="{4A50FE24-E255-46FA-85EF-E0898F193B5B}" type="sibTrans" cxnId="{3E6D88B1-E396-44AF-922E-2C3A6EDF99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409803-6557-4B87-89DC-6E027B3878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Is web traffic helping to increase sales over time?</a:t>
          </a:r>
          <a:endParaRPr lang="en-US" dirty="0"/>
        </a:p>
      </dgm:t>
    </dgm:pt>
    <dgm:pt modelId="{5752E2C6-D385-4DA4-B7CD-99F06817C6BF}" type="sibTrans" cxnId="{8DC616B0-5417-40CE-8356-FE49C3C9F47D}">
      <dgm:prSet/>
      <dgm:spPr/>
      <dgm:t>
        <a:bodyPr/>
        <a:lstStyle/>
        <a:p>
          <a:endParaRPr lang="en-US"/>
        </a:p>
      </dgm:t>
    </dgm:pt>
    <dgm:pt modelId="{1FCC5A2A-3460-4DEA-BDC7-ADFCCFACF032}" type="parTrans" cxnId="{8DC616B0-5417-40CE-8356-FE49C3C9F47D}">
      <dgm:prSet/>
      <dgm:spPr/>
      <dgm:t>
        <a:bodyPr/>
        <a:lstStyle/>
        <a:p>
          <a:endParaRPr lang="en-US"/>
        </a:p>
      </dgm:t>
    </dgm:pt>
    <dgm:pt modelId="{E0491EA6-88CE-4870-9C67-6661CE5787E9}" type="pres">
      <dgm:prSet presAssocID="{27F4CF16-1184-42F0-840F-120C6C982BCA}" presName="root" presStyleCnt="0">
        <dgm:presLayoutVars>
          <dgm:dir/>
          <dgm:resizeHandles val="exact"/>
        </dgm:presLayoutVars>
      </dgm:prSet>
      <dgm:spPr/>
    </dgm:pt>
    <dgm:pt modelId="{1BBA2554-AB74-4241-A1FF-9B9390EAF5BA}" type="pres">
      <dgm:prSet presAssocID="{27F4CF16-1184-42F0-840F-120C6C982BCA}" presName="container" presStyleCnt="0">
        <dgm:presLayoutVars>
          <dgm:dir/>
          <dgm:resizeHandles val="exact"/>
        </dgm:presLayoutVars>
      </dgm:prSet>
      <dgm:spPr/>
    </dgm:pt>
    <dgm:pt modelId="{D458CE58-8F8A-43F8-BDAC-84E9318B4421}" type="pres">
      <dgm:prSet presAssocID="{D633BB1E-1241-492C-BE1A-B60BA609BC5B}" presName="compNode" presStyleCnt="0"/>
      <dgm:spPr/>
    </dgm:pt>
    <dgm:pt modelId="{4B88296D-160D-4F96-9194-E96BDA50911A}" type="pres">
      <dgm:prSet presAssocID="{D633BB1E-1241-492C-BE1A-B60BA609BC5B}" presName="iconBgRect" presStyleLbl="bgShp" presStyleIdx="0" presStyleCnt="5"/>
      <dgm:spPr/>
    </dgm:pt>
    <dgm:pt modelId="{898047FC-DF4B-485A-84B0-ADFD6AE9D1A2}" type="pres">
      <dgm:prSet presAssocID="{D633BB1E-1241-492C-BE1A-B60BA609BC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913363C0-F62A-49FC-8ED1-75B0842D05EB}" type="pres">
      <dgm:prSet presAssocID="{D633BB1E-1241-492C-BE1A-B60BA609BC5B}" presName="spaceRect" presStyleCnt="0"/>
      <dgm:spPr/>
    </dgm:pt>
    <dgm:pt modelId="{50DB6398-3774-4B6D-81CC-F3106F4DAC85}" type="pres">
      <dgm:prSet presAssocID="{D633BB1E-1241-492C-BE1A-B60BA609BC5B}" presName="textRect" presStyleLbl="revTx" presStyleIdx="0" presStyleCnt="5">
        <dgm:presLayoutVars>
          <dgm:chMax val="1"/>
          <dgm:chPref val="1"/>
        </dgm:presLayoutVars>
      </dgm:prSet>
      <dgm:spPr/>
    </dgm:pt>
    <dgm:pt modelId="{65C8274A-05A2-4E2E-9636-E5ACD99FC531}" type="pres">
      <dgm:prSet presAssocID="{2413456E-1A3B-4624-AF43-A50A218C15EC}" presName="sibTrans" presStyleLbl="sibTrans2D1" presStyleIdx="0" presStyleCnt="0"/>
      <dgm:spPr/>
    </dgm:pt>
    <dgm:pt modelId="{9931F6B1-AB53-4736-9B27-61CBC1B09522}" type="pres">
      <dgm:prSet presAssocID="{6885D606-9E2E-429B-BAFA-BDE04DBC5647}" presName="compNode" presStyleCnt="0"/>
      <dgm:spPr/>
    </dgm:pt>
    <dgm:pt modelId="{1B378440-3F33-4F0B-B09D-5CCD4E780E2F}" type="pres">
      <dgm:prSet presAssocID="{6885D606-9E2E-429B-BAFA-BDE04DBC5647}" presName="iconBgRect" presStyleLbl="bgShp" presStyleIdx="1" presStyleCnt="5"/>
      <dgm:spPr/>
    </dgm:pt>
    <dgm:pt modelId="{471897E6-A0D5-461C-A7C6-EE95D8B1E1A7}" type="pres">
      <dgm:prSet presAssocID="{6885D606-9E2E-429B-BAFA-BDE04DBC56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66524C8-6C9F-4977-B8F1-00046D35E6B4}" type="pres">
      <dgm:prSet presAssocID="{6885D606-9E2E-429B-BAFA-BDE04DBC5647}" presName="spaceRect" presStyleCnt="0"/>
      <dgm:spPr/>
    </dgm:pt>
    <dgm:pt modelId="{2021DBCB-6883-4462-8309-CD3E4F101D5F}" type="pres">
      <dgm:prSet presAssocID="{6885D606-9E2E-429B-BAFA-BDE04DBC5647}" presName="textRect" presStyleLbl="revTx" presStyleIdx="1" presStyleCnt="5">
        <dgm:presLayoutVars>
          <dgm:chMax val="1"/>
          <dgm:chPref val="1"/>
        </dgm:presLayoutVars>
      </dgm:prSet>
      <dgm:spPr/>
    </dgm:pt>
    <dgm:pt modelId="{7C4DA203-359E-40C4-97A9-A8FD05EFE7E5}" type="pres">
      <dgm:prSet presAssocID="{A5B17DEF-EBE4-46AD-A114-ACF7686FE9A3}" presName="sibTrans" presStyleLbl="sibTrans2D1" presStyleIdx="0" presStyleCnt="0"/>
      <dgm:spPr/>
    </dgm:pt>
    <dgm:pt modelId="{CB5EA211-99C0-4CD5-9447-6AC630093A5D}" type="pres">
      <dgm:prSet presAssocID="{39FC193D-C0F0-42C7-839A-A6DAD45351AB}" presName="compNode" presStyleCnt="0"/>
      <dgm:spPr/>
    </dgm:pt>
    <dgm:pt modelId="{E1CCAF61-8724-4A24-8612-87443FE77A92}" type="pres">
      <dgm:prSet presAssocID="{39FC193D-C0F0-42C7-839A-A6DAD45351AB}" presName="iconBgRect" presStyleLbl="bgShp" presStyleIdx="2" presStyleCnt="5"/>
      <dgm:spPr/>
    </dgm:pt>
    <dgm:pt modelId="{87913164-415D-4472-9075-430D46E4476E}" type="pres">
      <dgm:prSet presAssocID="{39FC193D-C0F0-42C7-839A-A6DAD45351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A52A2D7A-49AB-42A3-B13A-4DE41B2CAB78}" type="pres">
      <dgm:prSet presAssocID="{39FC193D-C0F0-42C7-839A-A6DAD45351AB}" presName="spaceRect" presStyleCnt="0"/>
      <dgm:spPr/>
    </dgm:pt>
    <dgm:pt modelId="{3D0546A2-CDC3-4B12-8A5E-94E5328B3807}" type="pres">
      <dgm:prSet presAssocID="{39FC193D-C0F0-42C7-839A-A6DAD45351AB}" presName="textRect" presStyleLbl="revTx" presStyleIdx="2" presStyleCnt="5">
        <dgm:presLayoutVars>
          <dgm:chMax val="1"/>
          <dgm:chPref val="1"/>
        </dgm:presLayoutVars>
      </dgm:prSet>
      <dgm:spPr/>
    </dgm:pt>
    <dgm:pt modelId="{781F54B2-88B7-4555-A1C0-32B1B189AAE1}" type="pres">
      <dgm:prSet presAssocID="{44AAC7E6-8AD3-49A7-91CD-BADA762AD100}" presName="sibTrans" presStyleLbl="sibTrans2D1" presStyleIdx="0" presStyleCnt="0"/>
      <dgm:spPr/>
    </dgm:pt>
    <dgm:pt modelId="{9511128A-884D-423C-A8A1-2B048999C592}" type="pres">
      <dgm:prSet presAssocID="{B38DEE9F-AD99-452F-8256-A600AB0CD6DD}" presName="compNode" presStyleCnt="0"/>
      <dgm:spPr/>
    </dgm:pt>
    <dgm:pt modelId="{521F5254-4AC1-4E03-9334-AD249F2B9B88}" type="pres">
      <dgm:prSet presAssocID="{B38DEE9F-AD99-452F-8256-A600AB0CD6DD}" presName="iconBgRect" presStyleLbl="bgShp" presStyleIdx="3" presStyleCnt="5"/>
      <dgm:spPr/>
    </dgm:pt>
    <dgm:pt modelId="{B864AF4A-1CCE-45CA-A308-DD11EFA33B89}" type="pres">
      <dgm:prSet presAssocID="{B38DEE9F-AD99-452F-8256-A600AB0CD6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83FD747-EE8A-4680-A68F-FEBE7435243B}" type="pres">
      <dgm:prSet presAssocID="{B38DEE9F-AD99-452F-8256-A600AB0CD6DD}" presName="spaceRect" presStyleCnt="0"/>
      <dgm:spPr/>
    </dgm:pt>
    <dgm:pt modelId="{1EE702A7-2B87-40CD-9DBC-307C7C8BBEB0}" type="pres">
      <dgm:prSet presAssocID="{B38DEE9F-AD99-452F-8256-A600AB0CD6DD}" presName="textRect" presStyleLbl="revTx" presStyleIdx="3" presStyleCnt="5">
        <dgm:presLayoutVars>
          <dgm:chMax val="1"/>
          <dgm:chPref val="1"/>
        </dgm:presLayoutVars>
      </dgm:prSet>
      <dgm:spPr/>
    </dgm:pt>
    <dgm:pt modelId="{DE0327FD-BEBD-4C6D-A908-F989576FADE9}" type="pres">
      <dgm:prSet presAssocID="{4A50FE24-E255-46FA-85EF-E0898F193B5B}" presName="sibTrans" presStyleLbl="sibTrans2D1" presStyleIdx="0" presStyleCnt="0"/>
      <dgm:spPr/>
    </dgm:pt>
    <dgm:pt modelId="{CD71B96C-10EF-4992-AA4D-EB13EA438716}" type="pres">
      <dgm:prSet presAssocID="{42409803-6557-4B87-89DC-6E027B3878DF}" presName="compNode" presStyleCnt="0"/>
      <dgm:spPr/>
    </dgm:pt>
    <dgm:pt modelId="{A4F50AC9-7FB9-4722-95E8-BE5C75AE9E53}" type="pres">
      <dgm:prSet presAssocID="{42409803-6557-4B87-89DC-6E027B3878DF}" presName="iconBgRect" presStyleLbl="bgShp" presStyleIdx="4" presStyleCnt="5"/>
      <dgm:spPr/>
    </dgm:pt>
    <dgm:pt modelId="{0F899F6E-9B18-4A4D-8A87-9966C65AB7AB}" type="pres">
      <dgm:prSet presAssocID="{42409803-6557-4B87-89DC-6E027B3878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6FF23A2-6058-4795-8EEB-E0BB79FD6821}" type="pres">
      <dgm:prSet presAssocID="{42409803-6557-4B87-89DC-6E027B3878DF}" presName="spaceRect" presStyleCnt="0"/>
      <dgm:spPr/>
    </dgm:pt>
    <dgm:pt modelId="{05B69314-9034-4E6E-95A2-9154F115285A}" type="pres">
      <dgm:prSet presAssocID="{42409803-6557-4B87-89DC-6E027B3878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3AB1429-ABB4-8143-AAAE-E32FB6AC5A90}" type="presOf" srcId="{4A50FE24-E255-46FA-85EF-E0898F193B5B}" destId="{DE0327FD-BEBD-4C6D-A908-F989576FADE9}" srcOrd="0" destOrd="0" presId="urn:microsoft.com/office/officeart/2018/2/layout/IconCircleList"/>
    <dgm:cxn modelId="{143F5A36-40E5-BF4B-8D3D-D876CF703947}" type="presOf" srcId="{B38DEE9F-AD99-452F-8256-A600AB0CD6DD}" destId="{1EE702A7-2B87-40CD-9DBC-307C7C8BBEB0}" srcOrd="0" destOrd="0" presId="urn:microsoft.com/office/officeart/2018/2/layout/IconCircleList"/>
    <dgm:cxn modelId="{9E24063E-2598-47DF-B5BC-4E29B78C0048}" srcId="{27F4CF16-1184-42F0-840F-120C6C982BCA}" destId="{6885D606-9E2E-429B-BAFA-BDE04DBC5647}" srcOrd="1" destOrd="0" parTransId="{31CAAE76-8134-4A09-BCBB-FDD7D76FCAB6}" sibTransId="{A5B17DEF-EBE4-46AD-A114-ACF7686FE9A3}"/>
    <dgm:cxn modelId="{22F7A64A-AC15-8C49-9DF8-92CFA00D8A6D}" type="presOf" srcId="{6885D606-9E2E-429B-BAFA-BDE04DBC5647}" destId="{2021DBCB-6883-4462-8309-CD3E4F101D5F}" srcOrd="0" destOrd="0" presId="urn:microsoft.com/office/officeart/2018/2/layout/IconCircleList"/>
    <dgm:cxn modelId="{474E586D-BC6E-2C4A-83E1-368FF1860578}" type="presOf" srcId="{D633BB1E-1241-492C-BE1A-B60BA609BC5B}" destId="{50DB6398-3774-4B6D-81CC-F3106F4DAC85}" srcOrd="0" destOrd="0" presId="urn:microsoft.com/office/officeart/2018/2/layout/IconCircleList"/>
    <dgm:cxn modelId="{68618C85-FB15-4251-B5A1-038FA5F73673}" srcId="{27F4CF16-1184-42F0-840F-120C6C982BCA}" destId="{D633BB1E-1241-492C-BE1A-B60BA609BC5B}" srcOrd="0" destOrd="0" parTransId="{126E43EE-990E-4BE6-8027-B22EC4CBC15A}" sibTransId="{2413456E-1A3B-4624-AF43-A50A218C15EC}"/>
    <dgm:cxn modelId="{4C755386-DAE9-F741-89E3-66CD3619118B}" type="presOf" srcId="{44AAC7E6-8AD3-49A7-91CD-BADA762AD100}" destId="{781F54B2-88B7-4555-A1C0-32B1B189AAE1}" srcOrd="0" destOrd="0" presId="urn:microsoft.com/office/officeart/2018/2/layout/IconCircleList"/>
    <dgm:cxn modelId="{AAEA3292-3F78-B844-A188-50057568A3BF}" type="presOf" srcId="{2413456E-1A3B-4624-AF43-A50A218C15EC}" destId="{65C8274A-05A2-4E2E-9636-E5ACD99FC531}" srcOrd="0" destOrd="0" presId="urn:microsoft.com/office/officeart/2018/2/layout/IconCircleList"/>
    <dgm:cxn modelId="{6C8DF792-C975-9B4B-8D59-CF1E0907B64E}" type="presOf" srcId="{42409803-6557-4B87-89DC-6E027B3878DF}" destId="{05B69314-9034-4E6E-95A2-9154F115285A}" srcOrd="0" destOrd="0" presId="urn:microsoft.com/office/officeart/2018/2/layout/IconCircleList"/>
    <dgm:cxn modelId="{8C50009C-F2A4-BA46-B164-BCD2F4851C4C}" type="presOf" srcId="{A5B17DEF-EBE4-46AD-A114-ACF7686FE9A3}" destId="{7C4DA203-359E-40C4-97A9-A8FD05EFE7E5}" srcOrd="0" destOrd="0" presId="urn:microsoft.com/office/officeart/2018/2/layout/IconCircleList"/>
    <dgm:cxn modelId="{8DC616B0-5417-40CE-8356-FE49C3C9F47D}" srcId="{27F4CF16-1184-42F0-840F-120C6C982BCA}" destId="{42409803-6557-4B87-89DC-6E027B3878DF}" srcOrd="4" destOrd="0" parTransId="{1FCC5A2A-3460-4DEA-BDC7-ADFCCFACF032}" sibTransId="{5752E2C6-D385-4DA4-B7CD-99F06817C6BF}"/>
    <dgm:cxn modelId="{3E6D88B1-E396-44AF-922E-2C3A6EDF9914}" srcId="{27F4CF16-1184-42F0-840F-120C6C982BCA}" destId="{B38DEE9F-AD99-452F-8256-A600AB0CD6DD}" srcOrd="3" destOrd="0" parTransId="{B532F19B-B0A7-4436-B4D8-92273D3AACC2}" sibTransId="{4A50FE24-E255-46FA-85EF-E0898F193B5B}"/>
    <dgm:cxn modelId="{51F9F4B3-1AA2-42D6-B40F-BE8388CF4F66}" srcId="{27F4CF16-1184-42F0-840F-120C6C982BCA}" destId="{39FC193D-C0F0-42C7-839A-A6DAD45351AB}" srcOrd="2" destOrd="0" parTransId="{8BBCEE78-7188-4696-BCB1-7596FCD1B660}" sibTransId="{44AAC7E6-8AD3-49A7-91CD-BADA762AD100}"/>
    <dgm:cxn modelId="{F993F4B9-49D3-F944-8618-FDCB341B30AB}" type="presOf" srcId="{27F4CF16-1184-42F0-840F-120C6C982BCA}" destId="{E0491EA6-88CE-4870-9C67-6661CE5787E9}" srcOrd="0" destOrd="0" presId="urn:microsoft.com/office/officeart/2018/2/layout/IconCircleList"/>
    <dgm:cxn modelId="{AED45ED6-2A40-E441-933A-55067771E204}" type="presOf" srcId="{39FC193D-C0F0-42C7-839A-A6DAD45351AB}" destId="{3D0546A2-CDC3-4B12-8A5E-94E5328B3807}" srcOrd="0" destOrd="0" presId="urn:microsoft.com/office/officeart/2018/2/layout/IconCircleList"/>
    <dgm:cxn modelId="{7CFB3716-26DA-1B49-9CF8-71986EA55100}" type="presParOf" srcId="{E0491EA6-88CE-4870-9C67-6661CE5787E9}" destId="{1BBA2554-AB74-4241-A1FF-9B9390EAF5BA}" srcOrd="0" destOrd="0" presId="urn:microsoft.com/office/officeart/2018/2/layout/IconCircleList"/>
    <dgm:cxn modelId="{84D5A8F4-99A6-8A44-8CFF-547BBA337D00}" type="presParOf" srcId="{1BBA2554-AB74-4241-A1FF-9B9390EAF5BA}" destId="{D458CE58-8F8A-43F8-BDAC-84E9318B4421}" srcOrd="0" destOrd="0" presId="urn:microsoft.com/office/officeart/2018/2/layout/IconCircleList"/>
    <dgm:cxn modelId="{ADC53FA0-5390-6F4A-9B5F-9EE5C41968DA}" type="presParOf" srcId="{D458CE58-8F8A-43F8-BDAC-84E9318B4421}" destId="{4B88296D-160D-4F96-9194-E96BDA50911A}" srcOrd="0" destOrd="0" presId="urn:microsoft.com/office/officeart/2018/2/layout/IconCircleList"/>
    <dgm:cxn modelId="{F0CB34C1-F4CA-F941-9474-936388D48622}" type="presParOf" srcId="{D458CE58-8F8A-43F8-BDAC-84E9318B4421}" destId="{898047FC-DF4B-485A-84B0-ADFD6AE9D1A2}" srcOrd="1" destOrd="0" presId="urn:microsoft.com/office/officeart/2018/2/layout/IconCircleList"/>
    <dgm:cxn modelId="{F371A8EE-6DD2-D64F-836A-3646E88DF84E}" type="presParOf" srcId="{D458CE58-8F8A-43F8-BDAC-84E9318B4421}" destId="{913363C0-F62A-49FC-8ED1-75B0842D05EB}" srcOrd="2" destOrd="0" presId="urn:microsoft.com/office/officeart/2018/2/layout/IconCircleList"/>
    <dgm:cxn modelId="{885367B0-3E3C-2F45-99C8-082C7E3A182C}" type="presParOf" srcId="{D458CE58-8F8A-43F8-BDAC-84E9318B4421}" destId="{50DB6398-3774-4B6D-81CC-F3106F4DAC85}" srcOrd="3" destOrd="0" presId="urn:microsoft.com/office/officeart/2018/2/layout/IconCircleList"/>
    <dgm:cxn modelId="{F19CEBDC-68AF-0748-9692-7506F247A1F8}" type="presParOf" srcId="{1BBA2554-AB74-4241-A1FF-9B9390EAF5BA}" destId="{65C8274A-05A2-4E2E-9636-E5ACD99FC531}" srcOrd="1" destOrd="0" presId="urn:microsoft.com/office/officeart/2018/2/layout/IconCircleList"/>
    <dgm:cxn modelId="{25DA6A59-611D-3346-A2AF-8D58BC3D48A6}" type="presParOf" srcId="{1BBA2554-AB74-4241-A1FF-9B9390EAF5BA}" destId="{9931F6B1-AB53-4736-9B27-61CBC1B09522}" srcOrd="2" destOrd="0" presId="urn:microsoft.com/office/officeart/2018/2/layout/IconCircleList"/>
    <dgm:cxn modelId="{13D226F2-A577-9642-8EFE-CC715276B0D3}" type="presParOf" srcId="{9931F6B1-AB53-4736-9B27-61CBC1B09522}" destId="{1B378440-3F33-4F0B-B09D-5CCD4E780E2F}" srcOrd="0" destOrd="0" presId="urn:microsoft.com/office/officeart/2018/2/layout/IconCircleList"/>
    <dgm:cxn modelId="{2BF2630F-2321-4A48-BE77-70B0D7A8F939}" type="presParOf" srcId="{9931F6B1-AB53-4736-9B27-61CBC1B09522}" destId="{471897E6-A0D5-461C-A7C6-EE95D8B1E1A7}" srcOrd="1" destOrd="0" presId="urn:microsoft.com/office/officeart/2018/2/layout/IconCircleList"/>
    <dgm:cxn modelId="{3176984E-7E8A-7C40-99C0-8DD7A36153BF}" type="presParOf" srcId="{9931F6B1-AB53-4736-9B27-61CBC1B09522}" destId="{866524C8-6C9F-4977-B8F1-00046D35E6B4}" srcOrd="2" destOrd="0" presId="urn:microsoft.com/office/officeart/2018/2/layout/IconCircleList"/>
    <dgm:cxn modelId="{9C42DFC3-8B9D-6F43-B516-6ED232AF5589}" type="presParOf" srcId="{9931F6B1-AB53-4736-9B27-61CBC1B09522}" destId="{2021DBCB-6883-4462-8309-CD3E4F101D5F}" srcOrd="3" destOrd="0" presId="urn:microsoft.com/office/officeart/2018/2/layout/IconCircleList"/>
    <dgm:cxn modelId="{AF3A05B9-748A-4441-B785-DED500C6D5B4}" type="presParOf" srcId="{1BBA2554-AB74-4241-A1FF-9B9390EAF5BA}" destId="{7C4DA203-359E-40C4-97A9-A8FD05EFE7E5}" srcOrd="3" destOrd="0" presId="urn:microsoft.com/office/officeart/2018/2/layout/IconCircleList"/>
    <dgm:cxn modelId="{155EF105-591D-DB4D-AEA1-1049642D9D0E}" type="presParOf" srcId="{1BBA2554-AB74-4241-A1FF-9B9390EAF5BA}" destId="{CB5EA211-99C0-4CD5-9447-6AC630093A5D}" srcOrd="4" destOrd="0" presId="urn:microsoft.com/office/officeart/2018/2/layout/IconCircleList"/>
    <dgm:cxn modelId="{B9373066-0BDE-B04E-BF84-F651AA01952D}" type="presParOf" srcId="{CB5EA211-99C0-4CD5-9447-6AC630093A5D}" destId="{E1CCAF61-8724-4A24-8612-87443FE77A92}" srcOrd="0" destOrd="0" presId="urn:microsoft.com/office/officeart/2018/2/layout/IconCircleList"/>
    <dgm:cxn modelId="{2163947C-A187-DB49-BC9C-A6A2D5B61D82}" type="presParOf" srcId="{CB5EA211-99C0-4CD5-9447-6AC630093A5D}" destId="{87913164-415D-4472-9075-430D46E4476E}" srcOrd="1" destOrd="0" presId="urn:microsoft.com/office/officeart/2018/2/layout/IconCircleList"/>
    <dgm:cxn modelId="{8ECE3A1A-F3DB-0442-8E07-93AEEB627069}" type="presParOf" srcId="{CB5EA211-99C0-4CD5-9447-6AC630093A5D}" destId="{A52A2D7A-49AB-42A3-B13A-4DE41B2CAB78}" srcOrd="2" destOrd="0" presId="urn:microsoft.com/office/officeart/2018/2/layout/IconCircleList"/>
    <dgm:cxn modelId="{558B6C58-257F-D942-AA43-DE4CC478256D}" type="presParOf" srcId="{CB5EA211-99C0-4CD5-9447-6AC630093A5D}" destId="{3D0546A2-CDC3-4B12-8A5E-94E5328B3807}" srcOrd="3" destOrd="0" presId="urn:microsoft.com/office/officeart/2018/2/layout/IconCircleList"/>
    <dgm:cxn modelId="{0841A0A7-B33D-8840-A692-F4E3C78DB783}" type="presParOf" srcId="{1BBA2554-AB74-4241-A1FF-9B9390EAF5BA}" destId="{781F54B2-88B7-4555-A1C0-32B1B189AAE1}" srcOrd="5" destOrd="0" presId="urn:microsoft.com/office/officeart/2018/2/layout/IconCircleList"/>
    <dgm:cxn modelId="{4D22332A-F921-324D-96FF-DF3F2E3D2545}" type="presParOf" srcId="{1BBA2554-AB74-4241-A1FF-9B9390EAF5BA}" destId="{9511128A-884D-423C-A8A1-2B048999C592}" srcOrd="6" destOrd="0" presId="urn:microsoft.com/office/officeart/2018/2/layout/IconCircleList"/>
    <dgm:cxn modelId="{68A4E468-3B6F-2742-AC24-B0AFBDAE11EA}" type="presParOf" srcId="{9511128A-884D-423C-A8A1-2B048999C592}" destId="{521F5254-4AC1-4E03-9334-AD249F2B9B88}" srcOrd="0" destOrd="0" presId="urn:microsoft.com/office/officeart/2018/2/layout/IconCircleList"/>
    <dgm:cxn modelId="{DC3BDE02-01B3-1540-8A0C-D961217BA890}" type="presParOf" srcId="{9511128A-884D-423C-A8A1-2B048999C592}" destId="{B864AF4A-1CCE-45CA-A308-DD11EFA33B89}" srcOrd="1" destOrd="0" presId="urn:microsoft.com/office/officeart/2018/2/layout/IconCircleList"/>
    <dgm:cxn modelId="{E2036973-E0FD-7B4D-A85E-1720B6F1DB9D}" type="presParOf" srcId="{9511128A-884D-423C-A8A1-2B048999C592}" destId="{B83FD747-EE8A-4680-A68F-FEBE7435243B}" srcOrd="2" destOrd="0" presId="urn:microsoft.com/office/officeart/2018/2/layout/IconCircleList"/>
    <dgm:cxn modelId="{29FD55B5-EC55-254A-92CE-87E458481174}" type="presParOf" srcId="{9511128A-884D-423C-A8A1-2B048999C592}" destId="{1EE702A7-2B87-40CD-9DBC-307C7C8BBEB0}" srcOrd="3" destOrd="0" presId="urn:microsoft.com/office/officeart/2018/2/layout/IconCircleList"/>
    <dgm:cxn modelId="{51EB9702-3062-264A-B0CD-78B221AB13D6}" type="presParOf" srcId="{1BBA2554-AB74-4241-A1FF-9B9390EAF5BA}" destId="{DE0327FD-BEBD-4C6D-A908-F989576FADE9}" srcOrd="7" destOrd="0" presId="urn:microsoft.com/office/officeart/2018/2/layout/IconCircleList"/>
    <dgm:cxn modelId="{4299100F-032F-1C42-A217-EE749D16FF50}" type="presParOf" srcId="{1BBA2554-AB74-4241-A1FF-9B9390EAF5BA}" destId="{CD71B96C-10EF-4992-AA4D-EB13EA438716}" srcOrd="8" destOrd="0" presId="urn:microsoft.com/office/officeart/2018/2/layout/IconCircleList"/>
    <dgm:cxn modelId="{EB78D0D4-721B-2A48-BA4A-296238FA65A2}" type="presParOf" srcId="{CD71B96C-10EF-4992-AA4D-EB13EA438716}" destId="{A4F50AC9-7FB9-4722-95E8-BE5C75AE9E53}" srcOrd="0" destOrd="0" presId="urn:microsoft.com/office/officeart/2018/2/layout/IconCircleList"/>
    <dgm:cxn modelId="{6A4476AB-E42B-2841-9D25-783DD6AF53F9}" type="presParOf" srcId="{CD71B96C-10EF-4992-AA4D-EB13EA438716}" destId="{0F899F6E-9B18-4A4D-8A87-9966C65AB7AB}" srcOrd="1" destOrd="0" presId="urn:microsoft.com/office/officeart/2018/2/layout/IconCircleList"/>
    <dgm:cxn modelId="{8C87CE63-8633-5943-9AB0-00573CF90602}" type="presParOf" srcId="{CD71B96C-10EF-4992-AA4D-EB13EA438716}" destId="{96FF23A2-6058-4795-8EEB-E0BB79FD6821}" srcOrd="2" destOrd="0" presId="urn:microsoft.com/office/officeart/2018/2/layout/IconCircleList"/>
    <dgm:cxn modelId="{3EEB1902-634D-CF4B-B1DD-E5D5210026C8}" type="presParOf" srcId="{CD71B96C-10EF-4992-AA4D-EB13EA438716}" destId="{05B69314-9034-4E6E-95A2-9154F11528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96D-160D-4F96-9194-E96BDA50911A}">
      <dsp:nvSpPr>
        <dsp:cNvPr id="0" name=""/>
        <dsp:cNvSpPr/>
      </dsp:nvSpPr>
      <dsp:spPr>
        <a:xfrm>
          <a:off x="1040714" y="40149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047FC-DF4B-485A-84B0-ADFD6AE9D1A2}">
      <dsp:nvSpPr>
        <dsp:cNvPr id="0" name=""/>
        <dsp:cNvSpPr/>
      </dsp:nvSpPr>
      <dsp:spPr>
        <a:xfrm>
          <a:off x="1275196" y="274631"/>
          <a:ext cx="647616" cy="647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B6398-3774-4B6D-81CC-F3106F4DAC85}">
      <dsp:nvSpPr>
        <dsp:cNvPr id="0" name=""/>
        <dsp:cNvSpPr/>
      </dsp:nvSpPr>
      <dsp:spPr>
        <a:xfrm>
          <a:off x="2396562" y="40149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E-commerce fashion company targeting young people aged 15-35 established in early 2016</a:t>
          </a:r>
          <a:endParaRPr lang="en-US" sz="1700" kern="1200" dirty="0"/>
        </a:p>
      </dsp:txBody>
      <dsp:txXfrm>
        <a:off x="2396562" y="40149"/>
        <a:ext cx="2631939" cy="1116580"/>
      </dsp:txXfrm>
    </dsp:sp>
    <dsp:sp modelId="{1B378440-3F33-4F0B-B09D-5CCD4E780E2F}">
      <dsp:nvSpPr>
        <dsp:cNvPr id="0" name=""/>
        <dsp:cNvSpPr/>
      </dsp:nvSpPr>
      <dsp:spPr>
        <a:xfrm>
          <a:off x="5487097" y="40149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897E6-A0D5-461C-A7C6-EE95D8B1E1A7}">
      <dsp:nvSpPr>
        <dsp:cNvPr id="0" name=""/>
        <dsp:cNvSpPr/>
      </dsp:nvSpPr>
      <dsp:spPr>
        <a:xfrm>
          <a:off x="5721579" y="274631"/>
          <a:ext cx="647616" cy="647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1DBCB-6883-4462-8309-CD3E4F101D5F}">
      <dsp:nvSpPr>
        <dsp:cNvPr id="0" name=""/>
        <dsp:cNvSpPr/>
      </dsp:nvSpPr>
      <dsp:spPr>
        <a:xfrm>
          <a:off x="6842945" y="40149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Pandemic has led to increased potential for digital shopping</a:t>
          </a:r>
          <a:endParaRPr lang="en-US" sz="1700" kern="1200"/>
        </a:p>
      </dsp:txBody>
      <dsp:txXfrm>
        <a:off x="6842945" y="40149"/>
        <a:ext cx="2631939" cy="1116580"/>
      </dsp:txXfrm>
    </dsp:sp>
    <dsp:sp modelId="{E1CCAF61-8724-4A24-8612-87443FE77A92}">
      <dsp:nvSpPr>
        <dsp:cNvPr id="0" name=""/>
        <dsp:cNvSpPr/>
      </dsp:nvSpPr>
      <dsp:spPr>
        <a:xfrm>
          <a:off x="1040714" y="204022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13164-415D-4472-9075-430D46E4476E}">
      <dsp:nvSpPr>
        <dsp:cNvPr id="0" name=""/>
        <dsp:cNvSpPr/>
      </dsp:nvSpPr>
      <dsp:spPr>
        <a:xfrm>
          <a:off x="1275196" y="2274707"/>
          <a:ext cx="647616" cy="647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546A2-CDC3-4B12-8A5E-94E5328B3807}">
      <dsp:nvSpPr>
        <dsp:cNvPr id="0" name=""/>
        <dsp:cNvSpPr/>
      </dsp:nvSpPr>
      <dsp:spPr>
        <a:xfrm>
          <a:off x="2396562" y="204022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Local companies like Fashion Campus have started online thrifting and selling used products</a:t>
          </a:r>
          <a:endParaRPr lang="en-US" sz="1700" kern="1200"/>
        </a:p>
      </dsp:txBody>
      <dsp:txXfrm>
        <a:off x="2396562" y="2040225"/>
        <a:ext cx="2631939" cy="1116580"/>
      </dsp:txXfrm>
    </dsp:sp>
    <dsp:sp modelId="{521F5254-4AC1-4E03-9334-AD249F2B9B88}">
      <dsp:nvSpPr>
        <dsp:cNvPr id="0" name=""/>
        <dsp:cNvSpPr/>
      </dsp:nvSpPr>
      <dsp:spPr>
        <a:xfrm>
          <a:off x="5487097" y="204022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4AF4A-1CCE-45CA-A308-DD11EFA33B89}">
      <dsp:nvSpPr>
        <dsp:cNvPr id="0" name=""/>
        <dsp:cNvSpPr/>
      </dsp:nvSpPr>
      <dsp:spPr>
        <a:xfrm>
          <a:off x="5721579" y="2274707"/>
          <a:ext cx="647616" cy="647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702A7-2B87-40CD-9DBC-307C7C8BBEB0}">
      <dsp:nvSpPr>
        <dsp:cNvPr id="0" name=""/>
        <dsp:cNvSpPr/>
      </dsp:nvSpPr>
      <dsp:spPr>
        <a:xfrm>
          <a:off x="6842945" y="204022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Can this new market segment boom in the coming years?</a:t>
          </a:r>
          <a:endParaRPr lang="en-US" sz="1700" kern="1200" dirty="0"/>
        </a:p>
      </dsp:txBody>
      <dsp:txXfrm>
        <a:off x="6842945" y="2040225"/>
        <a:ext cx="2631939" cy="1116580"/>
      </dsp:txXfrm>
    </dsp:sp>
    <dsp:sp modelId="{A4F50AC9-7FB9-4722-95E8-BE5C75AE9E53}">
      <dsp:nvSpPr>
        <dsp:cNvPr id="0" name=""/>
        <dsp:cNvSpPr/>
      </dsp:nvSpPr>
      <dsp:spPr>
        <a:xfrm>
          <a:off x="1040714" y="4040301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9F6E-9B18-4A4D-8A87-9966C65AB7AB}">
      <dsp:nvSpPr>
        <dsp:cNvPr id="0" name=""/>
        <dsp:cNvSpPr/>
      </dsp:nvSpPr>
      <dsp:spPr>
        <a:xfrm>
          <a:off x="1275196" y="4274783"/>
          <a:ext cx="647616" cy="647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69314-9034-4E6E-95A2-9154F115285A}">
      <dsp:nvSpPr>
        <dsp:cNvPr id="0" name=""/>
        <dsp:cNvSpPr/>
      </dsp:nvSpPr>
      <dsp:spPr>
        <a:xfrm>
          <a:off x="2396562" y="4040301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Is web traffic helping to increase sales over time?</a:t>
          </a:r>
          <a:endParaRPr lang="en-US" sz="1700" kern="1200" dirty="0"/>
        </a:p>
      </dsp:txBody>
      <dsp:txXfrm>
        <a:off x="2396562" y="4040301"/>
        <a:ext cx="2631939" cy="111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40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99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7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84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1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63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3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49615-2CB9-2547-6505-3E653072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i="1">
                <a:effectLst/>
                <a:latin typeface="Helvetica" pitchFamily="2" charset="0"/>
              </a:rPr>
              <a:t>Web Traffic on E-commerce Platform</a:t>
            </a:r>
            <a:endParaRPr lang="en-US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F7A59-D99A-F573-368C-10730AF7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/>
              <a:t>By –Sanay Shah </a:t>
            </a:r>
          </a:p>
          <a:p>
            <a:r>
              <a:rPr lang="en-US"/>
              <a:t>Sai Prasad Aka</a:t>
            </a:r>
          </a:p>
          <a:p>
            <a:r>
              <a:rPr lang="en-US"/>
              <a:t>Abdul Mateen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69F568E-0B3B-DF05-2133-B6E95F8E2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4" r="19708"/>
          <a:stretch/>
        </p:blipFill>
        <p:spPr>
          <a:xfrm>
            <a:off x="7023177" y="1209578"/>
            <a:ext cx="4195635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A35C-F98E-A501-778F-6BA8D538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57248-644A-B04A-1A32-7D5D54E27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2075"/>
              </p:ext>
            </p:extLst>
          </p:nvPr>
        </p:nvGraphicFramePr>
        <p:xfrm>
          <a:off x="838200" y="1481560"/>
          <a:ext cx="10515600" cy="519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5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C036F-EEC9-81D8-28A1-454BB140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Insights Seeking to get from analysis</a:t>
            </a: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29E909-4813-6938-77D0-8EB448DC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1. Figure out the trend in traffic on the application website month by month. </a:t>
            </a:r>
          </a:p>
          <a:p>
            <a:r>
              <a:rPr lang="en-US" sz="2000" dirty="0"/>
              <a:t>2. Engagement of Customers by each state and county</a:t>
            </a:r>
          </a:p>
          <a:p>
            <a:r>
              <a:rPr lang="en-US" sz="2000" dirty="0"/>
              <a:t>3. Top Products bought by the customers.</a:t>
            </a:r>
          </a:p>
          <a:p>
            <a:r>
              <a:rPr lang="en-US" sz="2000" dirty="0"/>
              <a:t>4. Type of device customer using to purchase products.</a:t>
            </a:r>
          </a:p>
          <a:p>
            <a:r>
              <a:rPr lang="en-US" sz="2000" dirty="0"/>
              <a:t>5. Payment type and status by customers.</a:t>
            </a:r>
          </a:p>
          <a:p>
            <a:r>
              <a:rPr lang="en-US" sz="2000" dirty="0"/>
              <a:t>6. Sales by each state.</a:t>
            </a:r>
          </a:p>
          <a:p>
            <a:r>
              <a:rPr lang="en-US" sz="2000" dirty="0"/>
              <a:t>7. State sales and shipping fee analysis by time and location.</a:t>
            </a:r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24" descr="Direction">
            <a:extLst>
              <a:ext uri="{FF2B5EF4-FFF2-40B4-BE49-F238E27FC236}">
                <a16:creationId xmlns:a16="http://schemas.microsoft.com/office/drawing/2014/main" id="{468DC17A-289F-724B-0DA8-AFCC7AF6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44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xi cab sign">
            <a:extLst>
              <a:ext uri="{FF2B5EF4-FFF2-40B4-BE49-F238E27FC236}">
                <a16:creationId xmlns:a16="http://schemas.microsoft.com/office/drawing/2014/main" id="{D41E1470-ED23-04D0-CB25-40902F4C9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b="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61BCF-8ADD-EE3A-776E-E470D9D5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York Taxi Insights</a:t>
            </a:r>
          </a:p>
        </p:txBody>
      </p:sp>
    </p:spTree>
    <p:extLst>
      <p:ext uri="{BB962C8B-B14F-4D97-AF65-F5344CB8AC3E}">
        <p14:creationId xmlns:p14="http://schemas.microsoft.com/office/powerpoint/2010/main" val="235859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799D-05DF-2A7F-8440-530EC60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7A99-56DF-2167-7881-C3736E7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Time-based Analysis: Analyzing trends in taxi trips and fares over time can provide insights into seasonality and changing demand patterns.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Geospatial Analysis: Analyzing taxi trips and fares by geographic location can provide insights into demand patterns and market share.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Customer Behavior Analysis: Analyzing customer behavior, such as trip duration, distance traveled, and fare amount, can provide insights into customer preferences and market segments.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FDC5-5145-9633-2A0C-2FB5A659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Seeking to get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C3B1-2C79-5470-5223-A540CDD1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Seasonality and trends in taxi trip demand</a:t>
            </a:r>
          </a:p>
          <a:p>
            <a:r>
              <a:rPr lang="en-US" dirty="0"/>
              <a:t>2. Analysis on tip, total &amp; fare amount based on the Payment type</a:t>
            </a:r>
          </a:p>
          <a:p>
            <a:r>
              <a:rPr lang="en-US" dirty="0"/>
              <a:t>3. Analysis on Distance covered in Time</a:t>
            </a:r>
          </a:p>
          <a:p>
            <a:r>
              <a:rPr lang="en-US" dirty="0"/>
              <a:t>4. Average Fare Amount &amp; Tip amount by each hour in a day</a:t>
            </a:r>
          </a:p>
        </p:txBody>
      </p:sp>
    </p:spTree>
    <p:extLst>
      <p:ext uri="{BB962C8B-B14F-4D97-AF65-F5344CB8AC3E}">
        <p14:creationId xmlns:p14="http://schemas.microsoft.com/office/powerpoint/2010/main" val="17672596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285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Calibri</vt:lpstr>
      <vt:lpstr>Helvetica</vt:lpstr>
      <vt:lpstr>Söhne</vt:lpstr>
      <vt:lpstr>Tw Cen MT</vt:lpstr>
      <vt:lpstr>Wingdings</vt:lpstr>
      <vt:lpstr>ShapesVTI</vt:lpstr>
      <vt:lpstr>Web Traffic on E-commerce Platform</vt:lpstr>
      <vt:lpstr>Problem Defination</vt:lpstr>
      <vt:lpstr>Insights Seeking to get from analysis</vt:lpstr>
      <vt:lpstr>New York Taxi Insights</vt:lpstr>
      <vt:lpstr>Problem Defination</vt:lpstr>
      <vt:lpstr>Insights Seeking to get from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on E-commerce Platform</dc:title>
  <dc:creator>Sanay Shah</dc:creator>
  <cp:lastModifiedBy>Sanay Shah</cp:lastModifiedBy>
  <cp:revision>1</cp:revision>
  <dcterms:created xsi:type="dcterms:W3CDTF">2023-04-19T21:02:31Z</dcterms:created>
  <dcterms:modified xsi:type="dcterms:W3CDTF">2023-04-19T22:07:14Z</dcterms:modified>
</cp:coreProperties>
</file>