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92" r:id="rId6"/>
    <p:sldId id="293" r:id="rId7"/>
    <p:sldId id="295" r:id="rId8"/>
    <p:sldId id="283" r:id="rId9"/>
    <p:sldId id="298" r:id="rId10"/>
    <p:sldId id="264" r:id="rId11"/>
    <p:sldId id="266" r:id="rId12"/>
    <p:sldId id="297" r:id="rId13"/>
    <p:sldId id="289" r:id="rId14"/>
    <p:sldId id="287" r:id="rId15"/>
    <p:sldId id="29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88" autoAdjust="0"/>
  </p:normalViewPr>
  <p:slideViewPr>
    <p:cSldViewPr snapToGrid="0" showGuides="1">
      <p:cViewPr varScale="1">
        <p:scale>
          <a:sx n="67" d="100"/>
          <a:sy n="67" d="100"/>
        </p:scale>
        <p:origin x="858" y="72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23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03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6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704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93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27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61FB0-EAF4-B24C-C904-F0190B451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F8639-600D-925B-2783-56B1509EA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2BE350-06C6-4A3E-10D6-5199DDE13F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99AA-D48A-1F85-A568-1C83F6038D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91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4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4EC82-2CFE-0894-904A-ABA6A2DA9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8A6B50-7F57-7245-663C-0E33BD406C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9093B7-B939-739C-02FA-CB2DBB069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6B3B0-7820-4E85-9562-1C4F68291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509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9580" y="4423702"/>
            <a:ext cx="11292839" cy="1550378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8BC27-38F1-47F3-EC35-7DD8B88A7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580" y="705104"/>
            <a:ext cx="11292840" cy="3643376"/>
          </a:xfrm>
          <a:custGeom>
            <a:avLst/>
            <a:gdLst>
              <a:gd name="connsiteX0" fmla="*/ 7593576 w 11292840"/>
              <a:gd name="connsiteY0" fmla="*/ 0 h 3643376"/>
              <a:gd name="connsiteX1" fmla="*/ 11292840 w 11292840"/>
              <a:gd name="connsiteY1" fmla="*/ 0 h 3643376"/>
              <a:gd name="connsiteX2" fmla="*/ 11292840 w 11292840"/>
              <a:gd name="connsiteY2" fmla="*/ 3643376 h 3643376"/>
              <a:gd name="connsiteX3" fmla="*/ 7593576 w 11292840"/>
              <a:gd name="connsiteY3" fmla="*/ 3643376 h 3643376"/>
              <a:gd name="connsiteX4" fmla="*/ 0 w 11292840"/>
              <a:gd name="connsiteY4" fmla="*/ 0 h 3643376"/>
              <a:gd name="connsiteX5" fmla="*/ 7489667 w 11292840"/>
              <a:gd name="connsiteY5" fmla="*/ 0 h 3643376"/>
              <a:gd name="connsiteX6" fmla="*/ 7489667 w 11292840"/>
              <a:gd name="connsiteY6" fmla="*/ 3643376 h 3643376"/>
              <a:gd name="connsiteX7" fmla="*/ 0 w 11292840"/>
              <a:gd name="connsiteY7" fmla="*/ 3643376 h 36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2840" h="3643376">
                <a:moveTo>
                  <a:pt x="7593576" y="0"/>
                </a:moveTo>
                <a:lnTo>
                  <a:pt x="11292840" y="0"/>
                </a:lnTo>
                <a:lnTo>
                  <a:pt x="11292840" y="3643376"/>
                </a:lnTo>
                <a:lnTo>
                  <a:pt x="7593576" y="3643376"/>
                </a:lnTo>
                <a:close/>
                <a:moveTo>
                  <a:pt x="0" y="0"/>
                </a:moveTo>
                <a:lnTo>
                  <a:pt x="7489667" y="0"/>
                </a:lnTo>
                <a:lnTo>
                  <a:pt x="7489667" y="3643376"/>
                </a:lnTo>
                <a:lnTo>
                  <a:pt x="0" y="3643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34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1" y="3698240"/>
            <a:ext cx="3606800" cy="2271076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2608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4FD2A1-D363-7C44-2A72-54E8B397D3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6720" y="650240"/>
            <a:ext cx="7518398" cy="5713918"/>
          </a:xfrm>
          <a:custGeom>
            <a:avLst/>
            <a:gdLst>
              <a:gd name="connsiteX0" fmla="*/ 3806436 w 7518398"/>
              <a:gd name="connsiteY0" fmla="*/ 4479475 h 5713918"/>
              <a:gd name="connsiteX1" fmla="*/ 7518398 w 7518398"/>
              <a:gd name="connsiteY1" fmla="*/ 4479475 h 5713918"/>
              <a:gd name="connsiteX2" fmla="*/ 7518398 w 7518398"/>
              <a:gd name="connsiteY2" fmla="*/ 5713918 h 5713918"/>
              <a:gd name="connsiteX3" fmla="*/ 3806436 w 7518398"/>
              <a:gd name="connsiteY3" fmla="*/ 5713918 h 5713918"/>
              <a:gd name="connsiteX4" fmla="*/ 0 w 7518398"/>
              <a:gd name="connsiteY4" fmla="*/ 4479475 h 5713918"/>
              <a:gd name="connsiteX5" fmla="*/ 3702527 w 7518398"/>
              <a:gd name="connsiteY5" fmla="*/ 4479475 h 5713918"/>
              <a:gd name="connsiteX6" fmla="*/ 3702527 w 7518398"/>
              <a:gd name="connsiteY6" fmla="*/ 5713918 h 5713918"/>
              <a:gd name="connsiteX7" fmla="*/ 0 w 7518398"/>
              <a:gd name="connsiteY7" fmla="*/ 5713918 h 5713918"/>
              <a:gd name="connsiteX8" fmla="*/ 3806436 w 7518398"/>
              <a:gd name="connsiteY8" fmla="*/ 0 h 5713918"/>
              <a:gd name="connsiteX9" fmla="*/ 7518398 w 7518398"/>
              <a:gd name="connsiteY9" fmla="*/ 0 h 5713918"/>
              <a:gd name="connsiteX10" fmla="*/ 7518398 w 7518398"/>
              <a:gd name="connsiteY10" fmla="*/ 4379183 h 5713918"/>
              <a:gd name="connsiteX11" fmla="*/ 3806436 w 7518398"/>
              <a:gd name="connsiteY11" fmla="*/ 4379183 h 5713918"/>
              <a:gd name="connsiteX12" fmla="*/ 0 w 7518398"/>
              <a:gd name="connsiteY12" fmla="*/ 0 h 5713918"/>
              <a:gd name="connsiteX13" fmla="*/ 3702527 w 7518398"/>
              <a:gd name="connsiteY13" fmla="*/ 0 h 5713918"/>
              <a:gd name="connsiteX14" fmla="*/ 3702527 w 7518398"/>
              <a:gd name="connsiteY14" fmla="*/ 4379183 h 5713918"/>
              <a:gd name="connsiteX15" fmla="*/ 0 w 7518398"/>
              <a:gd name="connsiteY15" fmla="*/ 4379183 h 571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18398" h="5713918">
                <a:moveTo>
                  <a:pt x="3806436" y="4479475"/>
                </a:moveTo>
                <a:lnTo>
                  <a:pt x="7518398" y="4479475"/>
                </a:lnTo>
                <a:lnTo>
                  <a:pt x="7518398" y="5713918"/>
                </a:lnTo>
                <a:lnTo>
                  <a:pt x="3806436" y="5713918"/>
                </a:lnTo>
                <a:close/>
                <a:moveTo>
                  <a:pt x="0" y="4479475"/>
                </a:moveTo>
                <a:lnTo>
                  <a:pt x="3702527" y="4479475"/>
                </a:lnTo>
                <a:lnTo>
                  <a:pt x="3702527" y="5713918"/>
                </a:lnTo>
                <a:lnTo>
                  <a:pt x="0" y="5713918"/>
                </a:lnTo>
                <a:close/>
                <a:moveTo>
                  <a:pt x="3806436" y="0"/>
                </a:moveTo>
                <a:lnTo>
                  <a:pt x="7518398" y="0"/>
                </a:lnTo>
                <a:lnTo>
                  <a:pt x="7518398" y="4379183"/>
                </a:lnTo>
                <a:lnTo>
                  <a:pt x="3806436" y="4379183"/>
                </a:lnTo>
                <a:close/>
                <a:moveTo>
                  <a:pt x="0" y="0"/>
                </a:moveTo>
                <a:lnTo>
                  <a:pt x="3702527" y="0"/>
                </a:lnTo>
                <a:lnTo>
                  <a:pt x="3702527" y="4379183"/>
                </a:lnTo>
                <a:lnTo>
                  <a:pt x="0" y="43791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779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 dirty="0"/>
              <a:t>Click to add title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8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85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8219" y="741363"/>
            <a:ext cx="5626579" cy="1286219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BE840D-FAED-31D9-AF31-112670D0FA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761684"/>
            <a:ext cx="5171440" cy="5662230"/>
          </a:xfrm>
          <a:custGeom>
            <a:avLst/>
            <a:gdLst>
              <a:gd name="connsiteX0" fmla="*/ 0 w 5171440"/>
              <a:gd name="connsiteY0" fmla="*/ 5056400 h 5662230"/>
              <a:gd name="connsiteX1" fmla="*/ 3685975 w 5171440"/>
              <a:gd name="connsiteY1" fmla="*/ 5056400 h 5662230"/>
              <a:gd name="connsiteX2" fmla="*/ 3685975 w 5171440"/>
              <a:gd name="connsiteY2" fmla="*/ 5662230 h 5662230"/>
              <a:gd name="connsiteX3" fmla="*/ 0 w 5171440"/>
              <a:gd name="connsiteY3" fmla="*/ 5662230 h 5662230"/>
              <a:gd name="connsiteX4" fmla="*/ 3789884 w 5171440"/>
              <a:gd name="connsiteY4" fmla="*/ 0 h 5662230"/>
              <a:gd name="connsiteX5" fmla="*/ 5171440 w 5171440"/>
              <a:gd name="connsiteY5" fmla="*/ 0 h 5662230"/>
              <a:gd name="connsiteX6" fmla="*/ 5171440 w 5171440"/>
              <a:gd name="connsiteY6" fmla="*/ 5662230 h 5662230"/>
              <a:gd name="connsiteX7" fmla="*/ 3789884 w 5171440"/>
              <a:gd name="connsiteY7" fmla="*/ 5662230 h 5662230"/>
              <a:gd name="connsiteX8" fmla="*/ 3789884 w 5171440"/>
              <a:gd name="connsiteY8" fmla="*/ 5056400 h 5662230"/>
              <a:gd name="connsiteX9" fmla="*/ 5168980 w 5171440"/>
              <a:gd name="connsiteY9" fmla="*/ 5056400 h 5662230"/>
              <a:gd name="connsiteX10" fmla="*/ 5168980 w 5171440"/>
              <a:gd name="connsiteY10" fmla="*/ 4956108 h 5662230"/>
              <a:gd name="connsiteX11" fmla="*/ 3789884 w 5171440"/>
              <a:gd name="connsiteY11" fmla="*/ 4956108 h 5662230"/>
              <a:gd name="connsiteX12" fmla="*/ 0 w 5171440"/>
              <a:gd name="connsiteY12" fmla="*/ 0 h 5662230"/>
              <a:gd name="connsiteX13" fmla="*/ 3685975 w 5171440"/>
              <a:gd name="connsiteY13" fmla="*/ 0 h 5662230"/>
              <a:gd name="connsiteX14" fmla="*/ 3685975 w 5171440"/>
              <a:gd name="connsiteY14" fmla="*/ 4956108 h 5662230"/>
              <a:gd name="connsiteX15" fmla="*/ 0 w 5171440"/>
              <a:gd name="connsiteY15" fmla="*/ 4956108 h 566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1440" h="5662230">
                <a:moveTo>
                  <a:pt x="0" y="5056400"/>
                </a:moveTo>
                <a:lnTo>
                  <a:pt x="3685975" y="5056400"/>
                </a:lnTo>
                <a:lnTo>
                  <a:pt x="3685975" y="5662230"/>
                </a:lnTo>
                <a:lnTo>
                  <a:pt x="0" y="5662230"/>
                </a:lnTo>
                <a:close/>
                <a:moveTo>
                  <a:pt x="3789884" y="0"/>
                </a:moveTo>
                <a:lnTo>
                  <a:pt x="5171440" y="0"/>
                </a:lnTo>
                <a:lnTo>
                  <a:pt x="5171440" y="5662230"/>
                </a:lnTo>
                <a:lnTo>
                  <a:pt x="3789884" y="5662230"/>
                </a:lnTo>
                <a:lnTo>
                  <a:pt x="3789884" y="5056400"/>
                </a:lnTo>
                <a:lnTo>
                  <a:pt x="5168980" y="5056400"/>
                </a:lnTo>
                <a:lnTo>
                  <a:pt x="5168980" y="4956108"/>
                </a:lnTo>
                <a:lnTo>
                  <a:pt x="3789884" y="4956108"/>
                </a:lnTo>
                <a:close/>
                <a:moveTo>
                  <a:pt x="0" y="0"/>
                </a:moveTo>
                <a:lnTo>
                  <a:pt x="3685975" y="0"/>
                </a:lnTo>
                <a:lnTo>
                  <a:pt x="3685975" y="4956108"/>
                </a:lnTo>
                <a:lnTo>
                  <a:pt x="0" y="495610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22983C-26B8-DE15-E309-D0E93B8C69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06160" y="2235200"/>
            <a:ext cx="5628639" cy="4188713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63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to add text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23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  <p:sldLayoutId id="2147483817" r:id="rId18"/>
    <p:sldLayoutId id="2147483818" r:id="rId19"/>
    <p:sldLayoutId id="2147483822" r:id="rId2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hahshaik2000@g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ThssS7_vAj5vyIeSLdx-Ee9R7t5Tk5l0/view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-205982"/>
            <a:ext cx="11265407" cy="1499616"/>
          </a:xfrm>
        </p:spPr>
        <p:txBody>
          <a:bodyPr/>
          <a:lstStyle/>
          <a:p>
            <a:r>
              <a:rPr lang="en-IN" sz="3200" b="1" dirty="0"/>
              <a:t>Medical Diagnosis App</a:t>
            </a:r>
            <a:endParaRPr lang="en-US" sz="3200" b="1" dirty="0"/>
          </a:p>
        </p:txBody>
      </p:sp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8164" b="28164"/>
          <a:stretch/>
        </p:blipFill>
        <p:spPr/>
      </p:pic>
      <p:sp>
        <p:nvSpPr>
          <p:cNvPr id="2" name="Subtitle 5">
            <a:extLst>
              <a:ext uri="{FF2B5EF4-FFF2-40B4-BE49-F238E27FC236}">
                <a16:creationId xmlns:a16="http://schemas.microsoft.com/office/drawing/2014/main" id="{02F31921-F74B-F3D4-2786-77A621BEB911}"/>
              </a:ext>
            </a:extLst>
          </p:cNvPr>
          <p:cNvSpPr txBox="1">
            <a:spLocks/>
          </p:cNvSpPr>
          <p:nvPr/>
        </p:nvSpPr>
        <p:spPr>
          <a:xfrm>
            <a:off x="448055" y="1236696"/>
            <a:ext cx="9144000" cy="165576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AI-Based Health Assessment Using </a:t>
            </a:r>
            <a:r>
              <a:rPr lang="en-GB" sz="2000" dirty="0" err="1"/>
              <a:t>Streamlit</a:t>
            </a:r>
            <a:r>
              <a:rPr lang="en-GB" sz="2000" dirty="0"/>
              <a:t> and Machine Learning</a:t>
            </a:r>
            <a:endParaRPr lang="en-IN" sz="2000" dirty="0"/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DF3BAFDA-65DB-D5C8-DFE9-572B4777B3F5}"/>
              </a:ext>
            </a:extLst>
          </p:cNvPr>
          <p:cNvSpPr txBox="1">
            <a:spLocks/>
          </p:cNvSpPr>
          <p:nvPr/>
        </p:nvSpPr>
        <p:spPr>
          <a:xfrm>
            <a:off x="6403088" y="1639619"/>
            <a:ext cx="9144000" cy="165576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/>
              <a:t>Name: SHAHNAZ BEGAM SHAIK</a:t>
            </a:r>
          </a:p>
          <a:p>
            <a:pPr marL="0" indent="0">
              <a:buNone/>
            </a:pPr>
            <a:r>
              <a:rPr lang="en-IN" sz="2000" dirty="0"/>
              <a:t>Email Id: shahshaik2000@gmail.com</a:t>
            </a:r>
          </a:p>
          <a:p>
            <a:pPr marL="0" indent="0">
              <a:buNone/>
            </a:pPr>
            <a:r>
              <a:rPr lang="en-IN" sz="2000" dirty="0"/>
              <a:t>Guide: </a:t>
            </a:r>
            <a:r>
              <a:rPr lang="en-IN" sz="2000" dirty="0" err="1"/>
              <a:t>saomya</a:t>
            </a:r>
            <a:r>
              <a:rPr lang="en-IN" sz="2000" dirty="0"/>
              <a:t> </a:t>
            </a:r>
            <a:r>
              <a:rPr lang="en-IN" sz="2000" dirty="0" err="1"/>
              <a:t>chaudary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BA544F6-BF8C-2C87-3906-146BEDB4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187362"/>
            <a:ext cx="9615488" cy="3633047"/>
          </a:xfrm>
          <a:noFill/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Expansion of Disease Categories:</a:t>
            </a:r>
            <a:r>
              <a:rPr lang="en-GB" dirty="0"/>
              <a:t> Adding more diseases for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Integration with Wearable Devices:</a:t>
            </a:r>
            <a:r>
              <a:rPr lang="en-GB" dirty="0"/>
              <a:t> Syncing data from smartwatches and fitness trackers.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AI-Based Prescription Generator:</a:t>
            </a:r>
            <a:r>
              <a:rPr lang="en-GB" dirty="0"/>
              <a:t> More advanced recommendations based on medical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Cloud-Based Patient Reports:</a:t>
            </a:r>
            <a:r>
              <a:rPr lang="en-GB" dirty="0"/>
              <a:t> Secure storage for follow-ups.</a:t>
            </a:r>
          </a:p>
        </p:txBody>
      </p:sp>
    </p:spTree>
    <p:extLst>
      <p:ext uri="{BB962C8B-B14F-4D97-AF65-F5344CB8AC3E}">
        <p14:creationId xmlns:p14="http://schemas.microsoft.com/office/powerpoint/2010/main" val="267690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D715DBBC-70C2-E94B-9B03-12910F0B5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IN" dirty="0"/>
          </a:p>
        </p:txBody>
      </p:sp>
      <p:pic>
        <p:nvPicPr>
          <p:cNvPr id="21" name="Picture Placeholder 20" descr="Two people smiling while holding coffee">
            <a:extLst>
              <a:ext uri="{FF2B5EF4-FFF2-40B4-BE49-F238E27FC236}">
                <a16:creationId xmlns:a16="http://schemas.microsoft.com/office/drawing/2014/main" id="{75E7485A-FBCC-4222-2274-2B2A0804BC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8" r="38"/>
          <a:stretch/>
        </p:blipFill>
        <p:spPr/>
      </p:pic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D3AEB1C4-FB60-9B8E-5A02-0BCD2B6E5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medical diagnosis tool.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users get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preliminary diagnosis and treatment guidance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quickly.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updates will enhance accuracy and usability.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proactive healthcare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42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045D6AF-532B-394C-0C6F-38B6628C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9B25D-9615-9332-C32E-4F458417E1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Shahnaz begam Shaik</a:t>
            </a:r>
          </a:p>
          <a:p>
            <a:r>
              <a:rPr lang="en-US" dirty="0">
                <a:hlinkClick r:id="rId3"/>
              </a:rPr>
              <a:t>shahshaik2000@gmail.com</a:t>
            </a:r>
            <a:endParaRPr lang="en-US" dirty="0"/>
          </a:p>
          <a:p>
            <a:endParaRPr lang="en-US" dirty="0"/>
          </a:p>
        </p:txBody>
      </p:sp>
      <p:pic>
        <p:nvPicPr>
          <p:cNvPr id="23" name="Picture Placeholder 22" descr="A group of people giving each other a high five">
            <a:extLst>
              <a:ext uri="{FF2B5EF4-FFF2-40B4-BE49-F238E27FC236}">
                <a16:creationId xmlns:a16="http://schemas.microsoft.com/office/drawing/2014/main" id="{D92A2E6E-E7AB-92FB-0E6F-133483021C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l="6095" r="6095"/>
          <a:stretch/>
        </p:blipFill>
        <p:spPr/>
      </p:pic>
    </p:spTree>
    <p:extLst>
      <p:ext uri="{BB962C8B-B14F-4D97-AF65-F5344CB8AC3E}">
        <p14:creationId xmlns:p14="http://schemas.microsoft.com/office/powerpoint/2010/main" val="277095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Problem Statement </a:t>
            </a:r>
          </a:p>
          <a:p>
            <a:r>
              <a:rPr lang="en-GB" dirty="0"/>
              <a:t>Proposed Solution</a:t>
            </a:r>
          </a:p>
          <a:p>
            <a:r>
              <a:rPr lang="en-GB" dirty="0"/>
              <a:t>Software Requirement</a:t>
            </a:r>
          </a:p>
          <a:p>
            <a:r>
              <a:rPr lang="en-GB" dirty="0"/>
              <a:t>System Architecture</a:t>
            </a:r>
          </a:p>
          <a:p>
            <a:r>
              <a:rPr lang="en-GB" dirty="0"/>
              <a:t>Video of the Project</a:t>
            </a:r>
          </a:p>
          <a:p>
            <a:r>
              <a:rPr lang="en-GB" dirty="0"/>
              <a:t>Future Scope</a:t>
            </a:r>
          </a:p>
          <a:p>
            <a:r>
              <a:rPr lang="en-GB" dirty="0"/>
              <a:t>Conclusion</a:t>
            </a:r>
            <a:endParaRPr lang="en-IN" dirty="0"/>
          </a:p>
          <a:p>
            <a:endParaRPr lang="en-GB" dirty="0"/>
          </a:p>
        </p:txBody>
      </p:sp>
      <p:pic>
        <p:nvPicPr>
          <p:cNvPr id="34" name="Picture Placeholder 21" descr="A close-up of a stethoscope">
            <a:extLst>
              <a:ext uri="{FF2B5EF4-FFF2-40B4-BE49-F238E27FC236}">
                <a16:creationId xmlns:a16="http://schemas.microsoft.com/office/drawing/2014/main" id="{63F55FD3-B051-BD22-347E-065B72C87E1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8" r="148"/>
          <a:stretch/>
        </p:blipFill>
        <p:spPr/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18A4-5020-A570-BAAC-71C22849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pic>
        <p:nvPicPr>
          <p:cNvPr id="16" name="Picture Placeholder 15" descr="A group of surgeons wearing surgical caps and masks">
            <a:extLst>
              <a:ext uri="{FF2B5EF4-FFF2-40B4-BE49-F238E27FC236}">
                <a16:creationId xmlns:a16="http://schemas.microsoft.com/office/drawing/2014/main" id="{6EFD6230-A50E-3A63-7B72-59A8449CAEE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t="35757" b="35757"/>
          <a:stretch/>
        </p:blipFill>
        <p:spPr/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475E86-FFB0-87BC-084C-C728916152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Access to timely and accurate medical diagnosis remains a significant challenge, especially in remote areas where healthcare facilities are limited. </a:t>
            </a:r>
          </a:p>
          <a:p>
            <a:r>
              <a:rPr lang="en-GB" dirty="0"/>
              <a:t>Traditional diagnostic methods often require multiple hospital visits, leading to delays and increased costs. Many individuals rely on self-diagnosis, which can result in misinformation and potential health risks. </a:t>
            </a:r>
          </a:p>
          <a:p>
            <a:r>
              <a:rPr lang="en-GB" dirty="0"/>
              <a:t>Additionally, early symptoms of critical diseases like heart disease, diabetes, and cancer often go unnoticed due to a lack of awareness. </a:t>
            </a:r>
          </a:p>
          <a:p>
            <a:r>
              <a:rPr lang="en-GB" dirty="0"/>
              <a:t>There is a growing need for a digital solution that can provide quick, AI + ML -powered preliminary diagnoses, helping individuals make informed decisions about their health before seeking professional medical attention.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82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Challenges</a:t>
            </a:r>
            <a:endParaRPr lang="en-US" dirty="0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EB244983-1A5A-5892-7F4A-0E180BA74064}"/>
              </a:ext>
            </a:extLst>
          </p:cNvPr>
          <p:cNvSpPr txBox="1">
            <a:spLocks/>
          </p:cNvSpPr>
          <p:nvPr/>
        </p:nvSpPr>
        <p:spPr>
          <a:xfrm>
            <a:off x="4305827" y="1051561"/>
            <a:ext cx="7418813" cy="5267016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GB" b="1" dirty="0"/>
              <a:t>Limited Access to Healthcare:</a:t>
            </a:r>
            <a:r>
              <a:rPr lang="en-GB" dirty="0"/>
              <a:t> Many regions lack sufficient medical professionals and facilities.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High Cost of Diagnosis:</a:t>
            </a:r>
            <a:r>
              <a:rPr lang="en-GB" dirty="0"/>
              <a:t> Traditional medical tests and consultations can be expensive.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Time Constraints:</a:t>
            </a:r>
            <a:r>
              <a:rPr lang="en-GB" dirty="0"/>
              <a:t> Long wait times for appointments and test results delay early detection.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Misdiagnosis Risks:</a:t>
            </a:r>
            <a:r>
              <a:rPr lang="en-GB" dirty="0"/>
              <a:t> Self-diagnosis or delayed diagnosis can lead to severe health consequences.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Lack of Awareness:</a:t>
            </a:r>
            <a:r>
              <a:rPr lang="en-GB" dirty="0"/>
              <a:t> Many people do not recognize the early symptoms of serious illnesses.</a:t>
            </a:r>
          </a:p>
        </p:txBody>
      </p:sp>
    </p:spTree>
    <p:extLst>
      <p:ext uri="{BB962C8B-B14F-4D97-AF65-F5344CB8AC3E}">
        <p14:creationId xmlns:p14="http://schemas.microsoft.com/office/powerpoint/2010/main" val="160530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B208-7D79-C728-606A-E86E58FED98C}"/>
              </a:ext>
            </a:extLst>
          </p:cNvPr>
          <p:cNvSpPr txBox="1">
            <a:spLocks/>
          </p:cNvSpPr>
          <p:nvPr/>
        </p:nvSpPr>
        <p:spPr>
          <a:xfrm>
            <a:off x="5429250" y="619760"/>
            <a:ext cx="6318252" cy="9090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Proposed Solution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1F0D1-67D3-F1E5-E551-560093F22B30}"/>
              </a:ext>
            </a:extLst>
          </p:cNvPr>
          <p:cNvSpPr txBox="1"/>
          <p:nvPr/>
        </p:nvSpPr>
        <p:spPr>
          <a:xfrm>
            <a:off x="242888" y="1816716"/>
            <a:ext cx="11504614" cy="4057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address the challenges in healthcare accessibility and early diagnosis, we propose an AI-powered Medical Diagnosis App. This application leverages Machine Learning and Large Language Model to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user-provided symptoms and Gen AI to medical reports, offering preliminary diagnoses and treatment recommendations.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 of the Solution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AI-Based Symptom Analysis: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- Users can enter symptoms manually or upload a PDF medical report for automated analysis.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-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app processes the input and predicts potential medical conditions.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- Prescription &amp; Recommendations: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Based on the diagnosis, the system provides basic treatment suggestions and lifestyle recommendations.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EBD19-A0B9-9F6F-35C2-47DA88DDC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F7B10-2880-B2CB-4870-9507FD87D24E}"/>
              </a:ext>
            </a:extLst>
          </p:cNvPr>
          <p:cNvSpPr txBox="1">
            <a:spLocks/>
          </p:cNvSpPr>
          <p:nvPr/>
        </p:nvSpPr>
        <p:spPr>
          <a:xfrm>
            <a:off x="5429250" y="619760"/>
            <a:ext cx="6318252" cy="9090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Proposed Solution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6FCBA9-0DD5-483C-7A2E-1223516A579E}"/>
              </a:ext>
            </a:extLst>
          </p:cNvPr>
          <p:cNvSpPr txBox="1"/>
          <p:nvPr/>
        </p:nvSpPr>
        <p:spPr>
          <a:xfrm>
            <a:off x="242888" y="1816716"/>
            <a:ext cx="11504614" cy="4262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2. Disease-Specific Diagnosis Modules: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-  Specialized ML models for heart disease, breast cancer, diabetes, kidney disease, and liver disease.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3. User-Friendly Interface with </a:t>
            </a:r>
            <a:r>
              <a:rPr lang="en-GB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A simple and interactive interface for non-technical users.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-  Accessible from any device with an internet connection.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&amp; Cost-Effective: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Reduces the need for multiple hospital visits by offering instant preliminary diagnosis.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solution enhances early disease detection, promotes health awareness, and empowers individuals to seek medical attention at the right time.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34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Requirement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C69167C3-302B-24DE-9CF7-D85D5D5DD20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187362"/>
            <a:ext cx="3909060" cy="363304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Frontend</a:t>
            </a:r>
          </a:p>
          <a:p>
            <a:pPr marL="0" indent="0">
              <a:buNone/>
            </a:pPr>
            <a:r>
              <a:rPr lang="en-IN" b="1" dirty="0"/>
              <a:t>Programming Language:</a:t>
            </a:r>
            <a:r>
              <a:rPr lang="en-IN" dirty="0"/>
              <a:t> Python</a:t>
            </a:r>
          </a:p>
          <a:p>
            <a:pPr marL="0" indent="0">
              <a:buNone/>
            </a:pPr>
            <a:r>
              <a:rPr lang="en-IN" b="1" dirty="0"/>
              <a:t>Libraries: </a:t>
            </a:r>
            <a:r>
              <a:rPr lang="en-IN" dirty="0" err="1"/>
              <a:t>Streamlit</a:t>
            </a:r>
            <a:endParaRPr lang="en-US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C987B03-58AE-7E8A-A1C7-83569FBBC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46220" y="2187361"/>
            <a:ext cx="7678420" cy="3633047"/>
          </a:xfrm>
          <a:noFill/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Backend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Programming Language:</a:t>
            </a:r>
            <a:r>
              <a:rPr lang="en-IN" dirty="0">
                <a:solidFill>
                  <a:schemeClr val="tx1"/>
                </a:solidFill>
              </a:rPr>
              <a:t> Python</a:t>
            </a:r>
          </a:p>
          <a:p>
            <a:r>
              <a:rPr lang="en-IN" b="1" dirty="0">
                <a:solidFill>
                  <a:schemeClr val="tx1"/>
                </a:solidFill>
              </a:rPr>
              <a:t>Libraries: </a:t>
            </a:r>
            <a:r>
              <a:rPr lang="en-IN" b="0" dirty="0">
                <a:solidFill>
                  <a:schemeClr val="tx1"/>
                </a:solidFill>
                <a:effectLst/>
              </a:rPr>
              <a:t>PyPDF2, pandas, </a:t>
            </a:r>
            <a:r>
              <a:rPr lang="en-IN" b="0" dirty="0" err="1">
                <a:solidFill>
                  <a:schemeClr val="tx1"/>
                </a:solidFill>
                <a:effectLst/>
              </a:rPr>
              <a:t>ollama</a:t>
            </a:r>
            <a:r>
              <a:rPr lang="en-IN" b="0" dirty="0">
                <a:solidFill>
                  <a:schemeClr val="tx1"/>
                </a:solidFill>
                <a:effectLst/>
              </a:rPr>
              <a:t>, </a:t>
            </a:r>
            <a:r>
              <a:rPr lang="en-IN" b="1" dirty="0">
                <a:solidFill>
                  <a:schemeClr val="tx1"/>
                </a:solidFill>
                <a:effectLst/>
              </a:rPr>
              <a:t>pickle, </a:t>
            </a:r>
            <a:r>
              <a:rPr lang="en-IN" b="1" dirty="0" err="1">
                <a:solidFill>
                  <a:schemeClr val="tx1"/>
                </a:solidFill>
                <a:effectLst/>
              </a:rPr>
              <a:t>numpy</a:t>
            </a:r>
            <a:r>
              <a:rPr lang="en-IN" b="1" dirty="0">
                <a:solidFill>
                  <a:schemeClr val="tx1"/>
                </a:solidFill>
                <a:effectLst/>
              </a:rPr>
              <a:t>, matplotlib, seaborn, </a:t>
            </a:r>
            <a:r>
              <a:rPr lang="en-IN" b="1" dirty="0" err="1">
                <a:solidFill>
                  <a:schemeClr val="tx1"/>
                </a:solidFill>
                <a:effectLst/>
              </a:rPr>
              <a:t>sklearn</a:t>
            </a:r>
            <a:endParaRPr lang="en-IN" b="0" dirty="0">
              <a:solidFill>
                <a:schemeClr val="tx1"/>
              </a:solidFill>
              <a:effectLst/>
            </a:endParaRPr>
          </a:p>
          <a:p>
            <a:r>
              <a:rPr lang="en-IN" b="1" dirty="0">
                <a:solidFill>
                  <a:schemeClr val="tx1"/>
                </a:solidFill>
              </a:rPr>
              <a:t>Machine Learning Models: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 Disease prediction models for </a:t>
            </a:r>
            <a:r>
              <a:rPr lang="en-IN" b="1" dirty="0">
                <a:solidFill>
                  <a:schemeClr val="tx1"/>
                </a:solidFill>
              </a:rPr>
              <a:t>heart disease, breast cancer, diabetes, kidney disease, and liver disease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chemeClr val="tx1"/>
                </a:solidFill>
                <a:effectLst/>
              </a:rPr>
              <a:t> Logistic Regression, </a:t>
            </a:r>
            <a:r>
              <a:rPr lang="en-IN" b="0" dirty="0" err="1">
                <a:solidFill>
                  <a:schemeClr val="tx1"/>
                </a:solidFill>
                <a:effectLst/>
              </a:rPr>
              <a:t>KNearestNeighbors</a:t>
            </a:r>
            <a:r>
              <a:rPr lang="en-IN" b="0" dirty="0">
                <a:solidFill>
                  <a:schemeClr val="tx1"/>
                </a:solidFill>
                <a:effectLst/>
              </a:rPr>
              <a:t>, SVM, Decision Tree, Random Forest, Gradient Boosting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b="0" dirty="0" err="1">
                <a:solidFill>
                  <a:schemeClr val="tx1"/>
                </a:solidFill>
                <a:effectLst/>
              </a:rPr>
              <a:t>XGBoost</a:t>
            </a:r>
            <a:endParaRPr lang="en-IN" b="0" dirty="0">
              <a:solidFill>
                <a:schemeClr val="tx1"/>
              </a:solidFill>
              <a:effectLst/>
            </a:endParaRPr>
          </a:p>
          <a:p>
            <a:endParaRPr lang="en-IN" b="0" dirty="0">
              <a:solidFill>
                <a:srgbClr val="333333"/>
              </a:solidFill>
              <a:effectLst/>
            </a:endParaRPr>
          </a:p>
          <a:p>
            <a:endParaRPr lang="en-IN" b="0" dirty="0">
              <a:solidFill>
                <a:srgbClr val="333333"/>
              </a:solidFill>
              <a:effectLst/>
            </a:endParaRPr>
          </a:p>
          <a:p>
            <a:endParaRPr lang="en-IN" b="0" dirty="0">
              <a:solidFill>
                <a:srgbClr val="333333"/>
              </a:solidFill>
              <a:effectLst/>
            </a:endParaRPr>
          </a:p>
          <a:p>
            <a:endParaRPr lang="en-IN" b="0" dirty="0">
              <a:solidFill>
                <a:srgbClr val="333333"/>
              </a:solidFill>
              <a:effectLst/>
            </a:endParaRPr>
          </a:p>
          <a:p>
            <a:endParaRPr lang="en-IN" b="0" dirty="0">
              <a:solidFill>
                <a:srgbClr val="333333"/>
              </a:solidFill>
              <a:effectLst/>
            </a:endParaRPr>
          </a:p>
          <a:p>
            <a:endParaRPr lang="en-IN" b="0" dirty="0">
              <a:solidFill>
                <a:srgbClr val="333333"/>
              </a:solidFill>
              <a:effectLst/>
            </a:endParaRPr>
          </a:p>
          <a:p>
            <a:endParaRPr lang="en-IN" b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68E91FE-1E96-9012-B0A7-9E9605A1D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1179" y="5307622"/>
            <a:ext cx="4070821" cy="1550378"/>
          </a:xfrm>
        </p:spPr>
        <p:txBody>
          <a:bodyPr>
            <a:normAutofit/>
          </a:bodyPr>
          <a:lstStyle/>
          <a:p>
            <a:r>
              <a:rPr lang="en-GB" dirty="0"/>
              <a:t>System Architecture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FC798FE-5A12-A4D7-8A61-E4CD30B80F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5787" y="692943"/>
            <a:ext cx="11172825" cy="55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96DFB-7815-8399-6AE5-4D04B7547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6ED8AD86-37BA-1273-2545-F3F739F21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80" y="4762914"/>
            <a:ext cx="11292839" cy="1550378"/>
          </a:xfrm>
        </p:spPr>
        <p:txBody>
          <a:bodyPr>
            <a:normAutofit/>
          </a:bodyPr>
          <a:lstStyle/>
          <a:p>
            <a:r>
              <a:rPr lang="en-GB" dirty="0"/>
              <a:t>Video of the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245AA-147D-57D5-C466-B4B4F71D5943}"/>
              </a:ext>
            </a:extLst>
          </p:cNvPr>
          <p:cNvSpPr txBox="1"/>
          <p:nvPr/>
        </p:nvSpPr>
        <p:spPr>
          <a:xfrm>
            <a:off x="1685925" y="3783777"/>
            <a:ext cx="79438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https://drive.google.com/file/d/1ThssS7_vAj5vyIeSLdx-Ee9R7t5Tk5l0/view?usp=sharing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CE250-B1E6-0CAC-935E-4F0D7CF1A74E}"/>
              </a:ext>
            </a:extLst>
          </p:cNvPr>
          <p:cNvSpPr txBox="1"/>
          <p:nvPr/>
        </p:nvSpPr>
        <p:spPr>
          <a:xfrm>
            <a:off x="1685925" y="3074223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Uploaded  Video to Google Drive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751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00B2AC-C335-4100-B8B3-2D9F49A729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Dividend design</Template>
  <TotalTime>1019</TotalTime>
  <Words>657</Words>
  <Application>Microsoft Office PowerPoint</Application>
  <PresentationFormat>Widescreen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Wingdings 2</vt:lpstr>
      <vt:lpstr>DividendVTI</vt:lpstr>
      <vt:lpstr>Medical Diagnosis App</vt:lpstr>
      <vt:lpstr>Agenda </vt:lpstr>
      <vt:lpstr>Problem Statement</vt:lpstr>
      <vt:lpstr>Challenges</vt:lpstr>
      <vt:lpstr>PowerPoint Presentation</vt:lpstr>
      <vt:lpstr>PowerPoint Presentation</vt:lpstr>
      <vt:lpstr>Software Requirement</vt:lpstr>
      <vt:lpstr>System Architecture</vt:lpstr>
      <vt:lpstr>Video of the Project</vt:lpstr>
      <vt:lpstr>Future Scope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shaik shahnaz</dc:creator>
  <cp:lastModifiedBy>shaik shahnaz</cp:lastModifiedBy>
  <cp:revision>16</cp:revision>
  <dcterms:created xsi:type="dcterms:W3CDTF">2025-03-08T08:14:23Z</dcterms:created>
  <dcterms:modified xsi:type="dcterms:W3CDTF">2025-03-22T07:18:54Z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