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7" r:id="rId1"/>
  </p:sldMasterIdLst>
  <p:sldIdLst>
    <p:sldId id="268" r:id="rId2"/>
    <p:sldId id="257" r:id="rId3"/>
    <p:sldId id="258" r:id="rId4"/>
    <p:sldId id="262" r:id="rId5"/>
    <p:sldId id="259" r:id="rId6"/>
    <p:sldId id="269" r:id="rId7"/>
    <p:sldId id="263" r:id="rId8"/>
    <p:sldId id="261" r:id="rId9"/>
    <p:sldId id="260" r:id="rId10"/>
    <p:sldId id="265" r:id="rId11"/>
    <p:sldId id="264" r:id="rId12"/>
    <p:sldId id="266" r:id="rId13"/>
    <p:sldId id="271" r:id="rId14"/>
    <p:sldId id="272" r:id="rId15"/>
    <p:sldId id="273" r:id="rId16"/>
    <p:sldId id="274" r:id="rId17"/>
    <p:sldId id="275" r:id="rId18"/>
    <p:sldId id="276" r:id="rId19"/>
    <p:sldId id="26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62" autoAdjust="0"/>
    <p:restoredTop sz="94660"/>
  </p:normalViewPr>
  <p:slideViewPr>
    <p:cSldViewPr snapToGrid="0">
      <p:cViewPr varScale="1">
        <p:scale>
          <a:sx n="74" d="100"/>
          <a:sy n="74" d="100"/>
        </p:scale>
        <p:origin x="53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FE76061-809E-4C4D-B2B1-C51A339A5FF3}" type="datetimeFigureOut">
              <a:rPr lang="en-US" smtClean="0"/>
              <a:t>4/29/2016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87216A-7CA2-4418-AB7A-779BAC5E0BA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4491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FE76061-809E-4C4D-B2B1-C51A339A5FF3}" type="datetimeFigureOut">
              <a:rPr lang="en-US" smtClean="0"/>
              <a:t>4/29/2016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87216A-7CA2-4418-AB7A-779BAC5E0BA1}" type="slidenum">
              <a:rPr lang="en-US" smtClean="0"/>
              <a:t>‹#›</a:t>
            </a:fld>
            <a:endParaRPr lang="en-US"/>
          </a:p>
        </p:txBody>
      </p:sp>
    </p:spTree>
    <p:extLst>
      <p:ext uri="{BB962C8B-B14F-4D97-AF65-F5344CB8AC3E}">
        <p14:creationId xmlns:p14="http://schemas.microsoft.com/office/powerpoint/2010/main" val="584446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FE76061-809E-4C4D-B2B1-C51A339A5FF3}" type="datetimeFigureOut">
              <a:rPr lang="en-US" smtClean="0"/>
              <a:t>4/29/2016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87216A-7CA2-4418-AB7A-779BAC5E0BA1}" type="slidenum">
              <a:rPr lang="en-US" smtClean="0"/>
              <a:t>‹#›</a:t>
            </a:fld>
            <a:endParaRPr lang="en-US"/>
          </a:p>
        </p:txBody>
      </p:sp>
    </p:spTree>
    <p:extLst>
      <p:ext uri="{BB962C8B-B14F-4D97-AF65-F5344CB8AC3E}">
        <p14:creationId xmlns:p14="http://schemas.microsoft.com/office/powerpoint/2010/main" val="3630744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FE76061-809E-4C4D-B2B1-C51A339A5FF3}" type="datetimeFigureOut">
              <a:rPr lang="en-US" smtClean="0"/>
              <a:t>4/29/2016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87216A-7CA2-4418-AB7A-779BAC5E0BA1}" type="slidenum">
              <a:rPr lang="en-US" smtClean="0"/>
              <a:t>‹#›</a:t>
            </a:fld>
            <a:endParaRPr lang="en-US"/>
          </a:p>
        </p:txBody>
      </p:sp>
    </p:spTree>
    <p:extLst>
      <p:ext uri="{BB962C8B-B14F-4D97-AF65-F5344CB8AC3E}">
        <p14:creationId xmlns:p14="http://schemas.microsoft.com/office/powerpoint/2010/main" val="143013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FE76061-809E-4C4D-B2B1-C51A339A5FF3}" type="datetimeFigureOut">
              <a:rPr lang="en-US" smtClean="0"/>
              <a:t>4/29/2016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87216A-7CA2-4418-AB7A-779BAC5E0BA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8265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FE76061-809E-4C4D-B2B1-C51A339A5FF3}" type="datetimeFigureOut">
              <a:rPr lang="en-US" smtClean="0"/>
              <a:t>4/29/2016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87216A-7CA2-4418-AB7A-779BAC5E0BA1}" type="slidenum">
              <a:rPr lang="en-US" smtClean="0"/>
              <a:t>‹#›</a:t>
            </a:fld>
            <a:endParaRPr lang="en-US"/>
          </a:p>
        </p:txBody>
      </p:sp>
    </p:spTree>
    <p:extLst>
      <p:ext uri="{BB962C8B-B14F-4D97-AF65-F5344CB8AC3E}">
        <p14:creationId xmlns:p14="http://schemas.microsoft.com/office/powerpoint/2010/main" val="2469638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FE76061-809E-4C4D-B2B1-C51A339A5FF3}" type="datetimeFigureOut">
              <a:rPr lang="en-US" smtClean="0"/>
              <a:t>4/29/2016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87216A-7CA2-4418-AB7A-779BAC5E0BA1}" type="slidenum">
              <a:rPr lang="en-US" smtClean="0"/>
              <a:t>‹#›</a:t>
            </a:fld>
            <a:endParaRPr lang="en-US"/>
          </a:p>
        </p:txBody>
      </p:sp>
    </p:spTree>
    <p:extLst>
      <p:ext uri="{BB962C8B-B14F-4D97-AF65-F5344CB8AC3E}">
        <p14:creationId xmlns:p14="http://schemas.microsoft.com/office/powerpoint/2010/main" val="2424576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FE76061-809E-4C4D-B2B1-C51A339A5FF3}" type="datetimeFigureOut">
              <a:rPr lang="en-US" smtClean="0"/>
              <a:t>4/29/2016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87216A-7CA2-4418-AB7A-779BAC5E0BA1}" type="slidenum">
              <a:rPr lang="en-US" smtClean="0"/>
              <a:t>‹#›</a:t>
            </a:fld>
            <a:endParaRPr lang="en-US"/>
          </a:p>
        </p:txBody>
      </p:sp>
    </p:spTree>
    <p:extLst>
      <p:ext uri="{BB962C8B-B14F-4D97-AF65-F5344CB8AC3E}">
        <p14:creationId xmlns:p14="http://schemas.microsoft.com/office/powerpoint/2010/main" val="3979977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FE76061-809E-4C4D-B2B1-C51A339A5FF3}" type="datetimeFigureOut">
              <a:rPr lang="en-US" smtClean="0"/>
              <a:t>4/29/2016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687216A-7CA2-4418-AB7A-779BAC5E0BA1}" type="slidenum">
              <a:rPr lang="en-US" smtClean="0"/>
              <a:t>‹#›</a:t>
            </a:fld>
            <a:endParaRPr lang="en-US"/>
          </a:p>
        </p:txBody>
      </p:sp>
    </p:spTree>
    <p:extLst>
      <p:ext uri="{BB962C8B-B14F-4D97-AF65-F5344CB8AC3E}">
        <p14:creationId xmlns:p14="http://schemas.microsoft.com/office/powerpoint/2010/main" val="3611680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FE76061-809E-4C4D-B2B1-C51A339A5FF3}" type="datetimeFigureOut">
              <a:rPr lang="en-US" smtClean="0"/>
              <a:t>4/29/2016</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687216A-7CA2-4418-AB7A-779BAC5E0BA1}" type="slidenum">
              <a:rPr lang="en-US" smtClean="0"/>
              <a:t>‹#›</a:t>
            </a:fld>
            <a:endParaRPr lang="en-US"/>
          </a:p>
        </p:txBody>
      </p:sp>
    </p:spTree>
    <p:extLst>
      <p:ext uri="{BB962C8B-B14F-4D97-AF65-F5344CB8AC3E}">
        <p14:creationId xmlns:p14="http://schemas.microsoft.com/office/powerpoint/2010/main" val="2496876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E76061-809E-4C4D-B2B1-C51A339A5FF3}" type="datetimeFigureOut">
              <a:rPr lang="en-US" smtClean="0"/>
              <a:t>4/29/2016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87216A-7CA2-4418-AB7A-779BAC5E0BA1}" type="slidenum">
              <a:rPr lang="en-US" smtClean="0"/>
              <a:t>‹#›</a:t>
            </a:fld>
            <a:endParaRPr lang="en-US"/>
          </a:p>
        </p:txBody>
      </p:sp>
    </p:spTree>
    <p:extLst>
      <p:ext uri="{BB962C8B-B14F-4D97-AF65-F5344CB8AC3E}">
        <p14:creationId xmlns:p14="http://schemas.microsoft.com/office/powerpoint/2010/main" val="1240294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FE76061-809E-4C4D-B2B1-C51A339A5FF3}" type="datetimeFigureOut">
              <a:rPr lang="en-US" smtClean="0"/>
              <a:t>4/29/2016</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687216A-7CA2-4418-AB7A-779BAC5E0BA1}"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540190"/>
      </p:ext>
    </p:extLst>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 id="2147483827" r:id="rId10"/>
    <p:sldLayoutId id="214748382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NYC Citi Bike Data Analysis</a:t>
            </a:r>
            <a:endParaRPr lang="en-US" dirty="0"/>
          </a:p>
        </p:txBody>
      </p:sp>
      <p:sp>
        <p:nvSpPr>
          <p:cNvPr id="5" name="Subtitle 4"/>
          <p:cNvSpPr>
            <a:spLocks noGrp="1"/>
          </p:cNvSpPr>
          <p:nvPr>
            <p:ph type="subTitle" idx="1"/>
          </p:nvPr>
        </p:nvSpPr>
        <p:spPr/>
        <p:txBody>
          <a:bodyPr>
            <a:normAutofit fontScale="85000" lnSpcReduction="20000"/>
          </a:bodyPr>
          <a:lstStyle/>
          <a:p>
            <a:endParaRPr lang="en-US" dirty="0" smtClean="0"/>
          </a:p>
          <a:p>
            <a:r>
              <a:rPr lang="en-US" dirty="0" smtClean="0"/>
              <a:t>INFO 7250</a:t>
            </a:r>
          </a:p>
          <a:p>
            <a:r>
              <a:rPr lang="en-US" dirty="0" smtClean="0"/>
              <a:t>Neha </a:t>
            </a:r>
            <a:r>
              <a:rPr lang="en-US" dirty="0" err="1" smtClean="0"/>
              <a:t>Firodiya</a:t>
            </a:r>
            <a:r>
              <a:rPr lang="en-US" dirty="0" smtClean="0"/>
              <a:t> and Smit Shah </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53093" y="4450253"/>
            <a:ext cx="2616692" cy="1812301"/>
          </a:xfrm>
          <a:prstGeom prst="rect">
            <a:avLst/>
          </a:prstGeom>
        </p:spPr>
      </p:pic>
    </p:spTree>
    <p:extLst>
      <p:ext uri="{BB962C8B-B14F-4D97-AF65-F5344CB8AC3E}">
        <p14:creationId xmlns:p14="http://schemas.microsoft.com/office/powerpoint/2010/main" val="15994795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66670"/>
            <a:ext cx="10515600" cy="1124018"/>
          </a:xfrm>
        </p:spPr>
        <p:txBody>
          <a:bodyPr>
            <a:normAutofit fontScale="90000"/>
          </a:bodyPr>
          <a:lstStyle/>
          <a:p>
            <a:r>
              <a:rPr lang="en-US" dirty="0" smtClean="0"/>
              <a:t>Locations: Source to Destination </a:t>
            </a:r>
            <a:br>
              <a:rPr lang="en-US" dirty="0" smtClean="0"/>
            </a:br>
            <a:r>
              <a:rPr lang="en-US" dirty="0" smtClean="0"/>
              <a:t>(Total counts/ frequency) MapReduce</a:t>
            </a:r>
            <a:endParaRPr lang="en-US"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smtClean="0"/>
              <a:t> Top </a:t>
            </a:r>
            <a:r>
              <a:rPr lang="en-US" dirty="0"/>
              <a:t>Pick-up </a:t>
            </a:r>
            <a:r>
              <a:rPr lang="en-US" dirty="0" smtClean="0"/>
              <a:t>locations </a:t>
            </a:r>
            <a:r>
              <a:rPr lang="en-US" dirty="0"/>
              <a:t>	</a:t>
            </a:r>
            <a:endParaRPr lang="en-US" dirty="0" smtClean="0"/>
          </a:p>
          <a:p>
            <a:pPr>
              <a:buFont typeface="Arial" panose="020B0604020202020204" pitchFamily="34" charset="0"/>
              <a:buChar char="•"/>
            </a:pPr>
            <a:r>
              <a:rPr lang="en-US" dirty="0"/>
              <a:t> </a:t>
            </a:r>
            <a:r>
              <a:rPr lang="en-US" dirty="0" smtClean="0"/>
              <a:t>Top Drop-off locations</a:t>
            </a:r>
          </a:p>
          <a:p>
            <a:pPr>
              <a:buFont typeface="Arial" panose="020B0604020202020204" pitchFamily="34" charset="0"/>
              <a:buChar char="•"/>
            </a:pPr>
            <a:r>
              <a:rPr lang="en-US" dirty="0" smtClean="0"/>
              <a:t> Top Routes</a:t>
            </a:r>
          </a:p>
          <a:p>
            <a:pPr marL="0" indent="0">
              <a:buNone/>
            </a:pPr>
            <a:endParaRPr lang="en-US" dirty="0" smtClean="0"/>
          </a:p>
          <a:p>
            <a:endParaRPr lang="en-US" dirty="0" smtClean="0"/>
          </a:p>
          <a:p>
            <a:endParaRPr lang="en-US" dirty="0"/>
          </a:p>
          <a:p>
            <a:endParaRPr lang="en-US" dirty="0" smtClean="0"/>
          </a:p>
          <a:p>
            <a:pPr marL="91440" lvl="1" indent="-91440">
              <a:spcBef>
                <a:spcPts val="1200"/>
              </a:spcBef>
              <a:spcAft>
                <a:spcPts val="200"/>
              </a:spcAft>
              <a:buSzPct val="100000"/>
              <a:buFont typeface="Calibri" panose="020F0502020204030204" pitchFamily="34" charset="0"/>
              <a:buChar char=" "/>
            </a:pPr>
            <a:r>
              <a:rPr lang="en-US" dirty="0"/>
              <a:t>* </a:t>
            </a:r>
            <a:r>
              <a:rPr lang="en-US" dirty="0" smtClean="0"/>
              <a:t>Jobs ran on EMR</a:t>
            </a:r>
          </a:p>
          <a:p>
            <a:pPr marL="91440" lvl="1" indent="-91440">
              <a:spcBef>
                <a:spcPts val="1200"/>
              </a:spcBef>
              <a:spcAft>
                <a:spcPts val="200"/>
              </a:spcAft>
              <a:buSzPct val="100000"/>
              <a:buFont typeface="Calibri" panose="020F0502020204030204" pitchFamily="34" charset="0"/>
              <a:buChar char=" "/>
            </a:pPr>
            <a:r>
              <a:rPr lang="en-US" dirty="0" smtClean="0"/>
              <a:t>* </a:t>
            </a:r>
            <a:r>
              <a:rPr lang="en-US" dirty="0" smtClean="0"/>
              <a:t>MapReduce </a:t>
            </a:r>
            <a:r>
              <a:rPr lang="en-US" dirty="0"/>
              <a:t>output is visualized on Tableau</a:t>
            </a:r>
          </a:p>
          <a:p>
            <a:endParaRPr lang="en-US" dirty="0"/>
          </a:p>
        </p:txBody>
      </p:sp>
    </p:spTree>
    <p:extLst>
      <p:ext uri="{BB962C8B-B14F-4D97-AF65-F5344CB8AC3E}">
        <p14:creationId xmlns:p14="http://schemas.microsoft.com/office/powerpoint/2010/main" val="8365417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Rank</a:t>
            </a:r>
            <a:endParaRPr lang="en-US" dirty="0"/>
          </a:p>
        </p:txBody>
      </p:sp>
      <p:sp>
        <p:nvSpPr>
          <p:cNvPr id="3" name="Content Placeholder 2"/>
          <p:cNvSpPr>
            <a:spLocks noGrp="1"/>
          </p:cNvSpPr>
          <p:nvPr>
            <p:ph idx="1"/>
          </p:nvPr>
        </p:nvSpPr>
        <p:spPr>
          <a:xfrm>
            <a:off x="1135917" y="1845734"/>
            <a:ext cx="10058400" cy="4023360"/>
          </a:xfrm>
        </p:spPr>
        <p:txBody>
          <a:bodyPr/>
          <a:lstStyle/>
          <a:p>
            <a:pPr>
              <a:buFont typeface="Arial" panose="020B0604020202020204" pitchFamily="34" charset="0"/>
              <a:buChar char="•"/>
            </a:pPr>
            <a:r>
              <a:rPr lang="en-US" dirty="0" smtClean="0"/>
              <a:t> Page Rank implementation of destination location using MapReduce</a:t>
            </a:r>
          </a:p>
          <a:p>
            <a:pPr marL="0" indent="0">
              <a:buNone/>
            </a:pPr>
            <a:r>
              <a:rPr lang="en-US" dirty="0"/>
              <a:t>b</a:t>
            </a:r>
            <a:r>
              <a:rPr lang="en-US" dirty="0" smtClean="0"/>
              <a:t>ased on bikes coming from a specific source (which is counted as a</a:t>
            </a:r>
          </a:p>
          <a:p>
            <a:pPr marL="0" indent="0">
              <a:buNone/>
            </a:pPr>
            <a:r>
              <a:rPr lang="en-US" dirty="0" smtClean="0"/>
              <a:t>vote</a:t>
            </a:r>
            <a:r>
              <a:rPr lang="en-US" dirty="0" smtClean="0"/>
              <a:t>)</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lvl="1" indent="0">
              <a:spcBef>
                <a:spcPts val="1200"/>
              </a:spcBef>
              <a:spcAft>
                <a:spcPts val="200"/>
              </a:spcAft>
              <a:buSzPct val="100000"/>
              <a:buNone/>
            </a:pPr>
            <a:r>
              <a:rPr lang="en-US" dirty="0"/>
              <a:t>* Jobs ran on EMR</a:t>
            </a:r>
          </a:p>
          <a:p>
            <a:pPr marL="0" indent="0">
              <a:buNone/>
            </a:pPr>
            <a:endParaRPr lang="en-US" dirty="0" smtClean="0"/>
          </a:p>
        </p:txBody>
      </p:sp>
      <p:pic>
        <p:nvPicPr>
          <p:cNvPr id="4" name="Picture 3"/>
          <p:cNvPicPr>
            <a:picLocks noChangeAspect="1"/>
          </p:cNvPicPr>
          <p:nvPr/>
        </p:nvPicPr>
        <p:blipFill>
          <a:blip r:embed="rId2"/>
          <a:stretch>
            <a:fillRect/>
          </a:stretch>
        </p:blipFill>
        <p:spPr>
          <a:xfrm>
            <a:off x="8590205" y="170693"/>
            <a:ext cx="2381921" cy="6566672"/>
          </a:xfrm>
          <a:prstGeom prst="rect">
            <a:avLst/>
          </a:prstGeom>
        </p:spPr>
      </p:pic>
    </p:spTree>
    <p:extLst>
      <p:ext uri="{BB962C8B-B14F-4D97-AF65-F5344CB8AC3E}">
        <p14:creationId xmlns:p14="http://schemas.microsoft.com/office/powerpoint/2010/main" val="38884275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Multivariate Regression </a:t>
            </a:r>
          </a:p>
          <a:p>
            <a:pPr lvl="1">
              <a:buFont typeface="Arial" panose="020B0604020202020204" pitchFamily="34" charset="0"/>
              <a:buChar char="•"/>
            </a:pPr>
            <a:r>
              <a:rPr lang="en-US" dirty="0" smtClean="0"/>
              <a:t>Trips based on weather conditions</a:t>
            </a:r>
          </a:p>
          <a:p>
            <a:pPr>
              <a:buFont typeface="Arial" panose="020B0604020202020204" pitchFamily="34" charset="0"/>
              <a:buChar char="•"/>
            </a:pPr>
            <a:r>
              <a:rPr lang="en-US" dirty="0" smtClean="0"/>
              <a:t> Prediction</a:t>
            </a:r>
          </a:p>
          <a:p>
            <a:pPr lvl="1">
              <a:buFont typeface="Arial" panose="020B0604020202020204" pitchFamily="34" charset="0"/>
              <a:buChar char="•"/>
            </a:pPr>
            <a:r>
              <a:rPr lang="en-US" dirty="0" smtClean="0"/>
              <a:t>ARIMA Time series model (Autoregressive Integrated Moving Average)</a:t>
            </a:r>
          </a:p>
          <a:p>
            <a:pPr lvl="1">
              <a:buFont typeface="Arial" panose="020B0604020202020204" pitchFamily="34" charset="0"/>
              <a:buChar char="•"/>
            </a:pPr>
            <a:r>
              <a:rPr lang="en-US" dirty="0" smtClean="0"/>
              <a:t>Neural Networks</a:t>
            </a:r>
          </a:p>
          <a:p>
            <a:pPr lvl="1"/>
            <a:endParaRPr lang="en-US" dirty="0" smtClean="0"/>
          </a:p>
          <a:p>
            <a:pPr lvl="1"/>
            <a:endParaRPr lang="en-US" dirty="0" smtClean="0"/>
          </a:p>
          <a:p>
            <a:endParaRPr lang="en-US" dirty="0" smtClean="0"/>
          </a:p>
          <a:p>
            <a:endParaRPr lang="en-US" dirty="0"/>
          </a:p>
        </p:txBody>
      </p:sp>
    </p:spTree>
    <p:extLst>
      <p:ext uri="{BB962C8B-B14F-4D97-AF65-F5344CB8AC3E}">
        <p14:creationId xmlns:p14="http://schemas.microsoft.com/office/powerpoint/2010/main" val="39923646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Arima</a:t>
            </a:r>
            <a:r>
              <a:rPr lang="en-US" dirty="0" smtClean="0"/>
              <a:t> Prediction</a:t>
            </a:r>
            <a:endParaRPr lang="en-US" dirty="0"/>
          </a:p>
        </p:txBody>
      </p:sp>
      <p:sp>
        <p:nvSpPr>
          <p:cNvPr id="9" name="Content Placeholder 8"/>
          <p:cNvSpPr>
            <a:spLocks noGrp="1"/>
          </p:cNvSpPr>
          <p:nvPr>
            <p:ph idx="1"/>
          </p:nvPr>
        </p:nvSpPr>
        <p:spPr/>
        <p:txBody>
          <a:bodyPr/>
          <a:lstStyle/>
          <a:p>
            <a:r>
              <a:rPr lang="en-US" dirty="0" smtClean="0"/>
              <a:t>Prediction of number of bike rides </a:t>
            </a:r>
            <a:r>
              <a:rPr lang="en-US" dirty="0" smtClean="0"/>
              <a:t>based on 4 months each of 2014 and 2015 January to April:</a:t>
            </a:r>
          </a:p>
          <a:p>
            <a:r>
              <a:rPr lang="en-US" dirty="0" smtClean="0"/>
              <a:t>#[</a:t>
            </a:r>
            <a:r>
              <a:rPr lang="en-US" dirty="0"/>
              <a:t>1] 3964.292271 3283.014734 3432.335700 3605.968658 4077.019842 3686.878056</a:t>
            </a:r>
          </a:p>
          <a:p>
            <a:r>
              <a:rPr lang="en-US" dirty="0"/>
              <a:t>#[7] 3583.430920</a:t>
            </a:r>
          </a:p>
        </p:txBody>
      </p:sp>
    </p:spTree>
    <p:extLst>
      <p:ext uri="{BB962C8B-B14F-4D97-AF65-F5344CB8AC3E}">
        <p14:creationId xmlns:p14="http://schemas.microsoft.com/office/powerpoint/2010/main" val="17057029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590208" y="2871989"/>
            <a:ext cx="1043189" cy="206061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Prediction using </a:t>
            </a:r>
            <a:r>
              <a:rPr lang="en-US" smtClean="0"/>
              <a:t>tSeries</a:t>
            </a:r>
            <a:r>
              <a:rPr lang="en-US" dirty="0" smtClean="0"/>
              <a:t> </a:t>
            </a:r>
            <a:r>
              <a:rPr lang="en-US" dirty="0" smtClean="0"/>
              <a:t>Model</a:t>
            </a:r>
            <a:endParaRPr lang="en-US" dirty="0"/>
          </a:p>
        </p:txBody>
      </p:sp>
      <p:sp>
        <p:nvSpPr>
          <p:cNvPr id="5" name="Content Placeholder 4"/>
          <p:cNvSpPr>
            <a:spLocks noGrp="1"/>
          </p:cNvSpPr>
          <p:nvPr>
            <p:ph idx="1"/>
          </p:nvPr>
        </p:nvSpPr>
        <p:spPr/>
        <p:txBody>
          <a:bodyPr/>
          <a:lstStyle/>
          <a:p>
            <a:endParaRPr lang="en-US" dirty="0"/>
          </a:p>
        </p:txBody>
      </p:sp>
      <p:pic>
        <p:nvPicPr>
          <p:cNvPr id="6" name="Picture 5"/>
          <p:cNvPicPr>
            <a:picLocks noChangeAspect="1"/>
          </p:cNvPicPr>
          <p:nvPr/>
        </p:nvPicPr>
        <p:blipFill>
          <a:blip r:embed="rId2"/>
          <a:stretch>
            <a:fillRect/>
          </a:stretch>
        </p:blipFill>
        <p:spPr>
          <a:xfrm>
            <a:off x="1941526" y="2435331"/>
            <a:ext cx="9214154" cy="2844165"/>
          </a:xfrm>
          <a:prstGeom prst="rect">
            <a:avLst/>
          </a:prstGeom>
        </p:spPr>
      </p:pic>
      <p:sp>
        <p:nvSpPr>
          <p:cNvPr id="3" name="TextBox 2"/>
          <p:cNvSpPr txBox="1"/>
          <p:nvPr/>
        </p:nvSpPr>
        <p:spPr>
          <a:xfrm>
            <a:off x="4095482" y="4932608"/>
            <a:ext cx="3747752" cy="369332"/>
          </a:xfrm>
          <a:prstGeom prst="rect">
            <a:avLst/>
          </a:prstGeom>
          <a:noFill/>
        </p:spPr>
        <p:txBody>
          <a:bodyPr wrap="square" rtlCol="0">
            <a:spAutoFit/>
          </a:bodyPr>
          <a:lstStyle/>
          <a:p>
            <a:r>
              <a:rPr lang="en-US" dirty="0" smtClean="0"/>
              <a:t>               Year 2014 – 2015</a:t>
            </a:r>
            <a:endParaRPr lang="en-US" dirty="0"/>
          </a:p>
        </p:txBody>
      </p:sp>
    </p:spTree>
    <p:extLst>
      <p:ext uri="{BB962C8B-B14F-4D97-AF65-F5344CB8AC3E}">
        <p14:creationId xmlns:p14="http://schemas.microsoft.com/office/powerpoint/2010/main" val="546566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5917" y="229604"/>
            <a:ext cx="10058400" cy="861597"/>
          </a:xfrm>
        </p:spPr>
        <p:txBody>
          <a:bodyPr/>
          <a:lstStyle/>
          <a:p>
            <a:r>
              <a:rPr lang="en-US" dirty="0" smtClean="0"/>
              <a:t>Regression Analysis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87166" y="1537170"/>
            <a:ext cx="5404834" cy="434847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66" y="1197736"/>
            <a:ext cx="6644830" cy="5151550"/>
          </a:xfrm>
          <a:prstGeom prst="rect">
            <a:avLst/>
          </a:prstGeom>
        </p:spPr>
      </p:pic>
    </p:spTree>
    <p:extLst>
      <p:ext uri="{BB962C8B-B14F-4D97-AF65-F5344CB8AC3E}">
        <p14:creationId xmlns:p14="http://schemas.microsoft.com/office/powerpoint/2010/main" val="27928822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Neural Networks</a:t>
            </a:r>
            <a:endParaRPr lang="en-US" dirty="0"/>
          </a:p>
        </p:txBody>
      </p:sp>
      <p:pic>
        <p:nvPicPr>
          <p:cNvPr id="4" name="Content Placeholder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3778"/>
          <a:stretch/>
        </p:blipFill>
        <p:spPr>
          <a:xfrm>
            <a:off x="2318197" y="1918950"/>
            <a:ext cx="7070501" cy="4146997"/>
          </a:xfrm>
        </p:spPr>
      </p:pic>
    </p:spTree>
    <p:extLst>
      <p:ext uri="{BB962C8B-B14F-4D97-AF65-F5344CB8AC3E}">
        <p14:creationId xmlns:p14="http://schemas.microsoft.com/office/powerpoint/2010/main" val="29212053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1097280" y="1737360"/>
            <a:ext cx="10058400" cy="4547530"/>
          </a:xfrm>
        </p:spPr>
        <p:txBody>
          <a:bodyPr>
            <a:normAutofit lnSpcReduction="10000"/>
          </a:bodyPr>
          <a:lstStyle/>
          <a:p>
            <a:pPr>
              <a:buFont typeface="Arial" panose="020B0604020202020204" pitchFamily="34" charset="0"/>
              <a:buChar char="•"/>
            </a:pPr>
            <a:r>
              <a:rPr lang="en-US" dirty="0" smtClean="0"/>
              <a:t> Peak hours is during business hours – more between 7 am and 10 am, 4 and 8 pm</a:t>
            </a:r>
          </a:p>
          <a:p>
            <a:pPr>
              <a:buFont typeface="Arial" panose="020B0604020202020204" pitchFamily="34" charset="0"/>
              <a:buChar char="•"/>
            </a:pPr>
            <a:r>
              <a:rPr lang="en-US" dirty="0" smtClean="0"/>
              <a:t> Average trip duration increases with increase in age</a:t>
            </a:r>
          </a:p>
          <a:p>
            <a:pPr>
              <a:buFont typeface="Arial" panose="020B0604020202020204" pitchFamily="34" charset="0"/>
              <a:buChar char="•"/>
            </a:pPr>
            <a:r>
              <a:rPr lang="en-US" dirty="0" smtClean="0"/>
              <a:t> Males ride faster than females</a:t>
            </a:r>
          </a:p>
          <a:p>
            <a:pPr>
              <a:buFont typeface="Arial" panose="020B0604020202020204" pitchFamily="34" charset="0"/>
              <a:buChar char="•"/>
            </a:pPr>
            <a:r>
              <a:rPr lang="en-US" dirty="0" smtClean="0"/>
              <a:t> Age group 31-40 use bikes more often</a:t>
            </a:r>
          </a:p>
          <a:p>
            <a:pPr>
              <a:buFont typeface="Arial" panose="020B0604020202020204" pitchFamily="34" charset="0"/>
              <a:buChar char="•"/>
            </a:pPr>
            <a:r>
              <a:rPr lang="en-US" dirty="0" smtClean="0"/>
              <a:t> Customer use bike less during holidays</a:t>
            </a:r>
          </a:p>
          <a:p>
            <a:pPr>
              <a:buFont typeface="Arial" panose="020B0604020202020204" pitchFamily="34" charset="0"/>
              <a:buChar char="•"/>
            </a:pPr>
            <a:r>
              <a:rPr lang="en-US" dirty="0" smtClean="0"/>
              <a:t> Bike usage is high during weekdays </a:t>
            </a:r>
          </a:p>
          <a:p>
            <a:pPr>
              <a:buFont typeface="Arial" panose="020B0604020202020204" pitchFamily="34" charset="0"/>
              <a:buChar char="•"/>
            </a:pPr>
            <a:r>
              <a:rPr lang="en-US" dirty="0" smtClean="0"/>
              <a:t> Overall usage has increased by 100k in 2015 as compared to that in 2014</a:t>
            </a:r>
          </a:p>
          <a:p>
            <a:pPr>
              <a:buFont typeface="Arial" panose="020B0604020202020204" pitchFamily="34" charset="0"/>
              <a:buChar char="•"/>
            </a:pPr>
            <a:r>
              <a:rPr lang="en-US" dirty="0"/>
              <a:t> </a:t>
            </a:r>
            <a:r>
              <a:rPr lang="en-US" dirty="0" smtClean="0"/>
              <a:t>Top places: near Madison </a:t>
            </a:r>
            <a:r>
              <a:rPr lang="en-US" dirty="0" smtClean="0"/>
              <a:t>Square </a:t>
            </a:r>
            <a:r>
              <a:rPr lang="en-US" dirty="0" smtClean="0"/>
              <a:t>Garden and NYU</a:t>
            </a:r>
          </a:p>
          <a:p>
            <a:pPr>
              <a:buFont typeface="Arial" panose="020B0604020202020204" pitchFamily="34" charset="0"/>
              <a:buChar char="•"/>
            </a:pPr>
            <a:r>
              <a:rPr lang="en-US" dirty="0"/>
              <a:t> </a:t>
            </a:r>
            <a:r>
              <a:rPr lang="en-US" dirty="0" smtClean="0"/>
              <a:t>Best roots found: </a:t>
            </a:r>
            <a:r>
              <a:rPr lang="en-US" dirty="0" smtClean="0"/>
              <a:t>(West St &amp; Chambers St to 12 Ave &amp; W 40 St) </a:t>
            </a:r>
            <a:r>
              <a:rPr lang="en-US" dirty="0" smtClean="0"/>
              <a:t>and (</a:t>
            </a:r>
            <a:r>
              <a:rPr lang="en-US" dirty="0"/>
              <a:t>Grand Army Plaza &amp; Central Park S </a:t>
            </a:r>
            <a:r>
              <a:rPr lang="en-US" dirty="0" smtClean="0"/>
              <a:t>to </a:t>
            </a:r>
            <a:r>
              <a:rPr lang="en-US" dirty="0"/>
              <a:t>Broadway &amp; W 60 </a:t>
            </a:r>
            <a:r>
              <a:rPr lang="en-US" dirty="0" smtClean="0"/>
              <a:t>St)</a:t>
            </a:r>
          </a:p>
          <a:p>
            <a:pPr>
              <a:buFont typeface="Arial" panose="020B0604020202020204" pitchFamily="34" charset="0"/>
              <a:buChar char="•"/>
            </a:pPr>
            <a:r>
              <a:rPr lang="en-US" dirty="0" smtClean="0"/>
              <a:t> Number of trips is more influenced by Snow depth and snow rather than </a:t>
            </a:r>
            <a:r>
              <a:rPr lang="en-US" dirty="0" err="1" smtClean="0"/>
              <a:t>prcp</a:t>
            </a:r>
            <a:r>
              <a:rPr lang="en-US" dirty="0" smtClean="0"/>
              <a:t> and temperature</a:t>
            </a:r>
            <a:endParaRPr lang="en-US" dirty="0"/>
          </a:p>
          <a:p>
            <a:pPr>
              <a:buFont typeface="Arial" panose="020B0604020202020204" pitchFamily="34" charset="0"/>
              <a:buChar char="•"/>
            </a:pPr>
            <a:endParaRPr lang="en-US" dirty="0" smtClean="0"/>
          </a:p>
          <a:p>
            <a:pPr>
              <a:buFont typeface="Arial" panose="020B0604020202020204" pitchFamily="34" charset="0"/>
              <a:buChar char="•"/>
            </a:pPr>
            <a:endParaRPr lang="en-US" dirty="0"/>
          </a:p>
        </p:txBody>
      </p:sp>
    </p:spTree>
    <p:extLst>
      <p:ext uri="{BB962C8B-B14F-4D97-AF65-F5344CB8AC3E}">
        <p14:creationId xmlns:p14="http://schemas.microsoft.com/office/powerpoint/2010/main" val="4433029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Scope</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We </a:t>
            </a:r>
            <a:r>
              <a:rPr lang="en-US" dirty="0" smtClean="0"/>
              <a:t>can calculate the google maps estimate for the ride vs the actual trip duration and compare and analyze the results.</a:t>
            </a:r>
          </a:p>
          <a:p>
            <a:pPr>
              <a:buFont typeface="Arial" panose="020B0604020202020204" pitchFamily="34" charset="0"/>
              <a:buChar char="•"/>
            </a:pPr>
            <a:r>
              <a:rPr lang="en-US" dirty="0" smtClean="0"/>
              <a:t> We </a:t>
            </a:r>
            <a:r>
              <a:rPr lang="en-US" dirty="0" smtClean="0"/>
              <a:t>can find the shortest path while a person wants to go through several stations to a destination and can optimize the </a:t>
            </a:r>
            <a:r>
              <a:rPr lang="en-US" dirty="0" smtClean="0"/>
              <a:t>path</a:t>
            </a:r>
          </a:p>
          <a:p>
            <a:pPr>
              <a:buFont typeface="Arial" panose="020B0604020202020204" pitchFamily="34" charset="0"/>
              <a:buChar char="•"/>
            </a:pPr>
            <a:r>
              <a:rPr lang="en-US" dirty="0" smtClean="0"/>
              <a:t> We can improve on our Neural Network for accurate prediction</a:t>
            </a:r>
          </a:p>
          <a:p>
            <a:pPr>
              <a:buFont typeface="Arial" panose="020B0604020202020204" pitchFamily="34" charset="0"/>
              <a:buChar char="•"/>
            </a:pPr>
            <a:r>
              <a:rPr lang="en-US" dirty="0"/>
              <a:t> </a:t>
            </a:r>
            <a:r>
              <a:rPr lang="en-US" dirty="0" smtClean="0"/>
              <a:t>Rebalancing of bikes and optimal technique to rebalance the bikes</a:t>
            </a:r>
            <a:endParaRPr lang="en-US" dirty="0" smtClean="0"/>
          </a:p>
          <a:p>
            <a:pPr>
              <a:buFont typeface="Arial" panose="020B0604020202020204" pitchFamily="34" charset="0"/>
              <a:buChar char="•"/>
            </a:pPr>
            <a:endParaRPr lang="en-US" dirty="0" smtClean="0"/>
          </a:p>
          <a:p>
            <a:pPr>
              <a:buFont typeface="Arial" panose="020B0604020202020204" pitchFamily="34" charset="0"/>
              <a:buChar char="•"/>
            </a:pPr>
            <a:endParaRPr lang="en-US" dirty="0"/>
          </a:p>
        </p:txBody>
      </p:sp>
    </p:spTree>
    <p:extLst>
      <p:ext uri="{BB962C8B-B14F-4D97-AF65-F5344CB8AC3E}">
        <p14:creationId xmlns:p14="http://schemas.microsoft.com/office/powerpoint/2010/main" val="21145385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Thank You!!</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633865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a:t>
            </a:r>
            <a:r>
              <a:rPr lang="en-US" dirty="0"/>
              <a:t>Citi Bike is New York City's bike sharing system. Intended to provide New Yorkers and visitors with an additional transportation option for getting around the city, bike sharing is fun, efficient and convenient</a:t>
            </a:r>
            <a:r>
              <a:rPr lang="en-US" dirty="0" smtClean="0"/>
              <a:t>.</a:t>
            </a:r>
          </a:p>
          <a:p>
            <a:pPr>
              <a:buFont typeface="Arial" panose="020B0604020202020204" pitchFamily="34" charset="0"/>
              <a:buChar char="•"/>
            </a:pPr>
            <a:r>
              <a:rPr lang="en-US" dirty="0" smtClean="0"/>
              <a:t> </a:t>
            </a:r>
            <a:r>
              <a:rPr lang="en-US" dirty="0" smtClean="0"/>
              <a:t>Citi </a:t>
            </a:r>
            <a:r>
              <a:rPr lang="en-US" dirty="0"/>
              <a:t>Bikes are available 24/7, 365 days a </a:t>
            </a:r>
            <a:r>
              <a:rPr lang="en-US" dirty="0" smtClean="0"/>
              <a:t>year</a:t>
            </a:r>
          </a:p>
          <a:p>
            <a:pPr>
              <a:buFont typeface="Arial" panose="020B0604020202020204" pitchFamily="34" charset="0"/>
              <a:buChar char="•"/>
            </a:pPr>
            <a:r>
              <a:rPr lang="en-US" dirty="0" smtClean="0"/>
              <a:t> 507 stations across New York and Jersey City</a:t>
            </a:r>
          </a:p>
          <a:p>
            <a:pPr>
              <a:buFont typeface="Arial" panose="020B0604020202020204" pitchFamily="34" charset="0"/>
              <a:buChar char="•"/>
            </a:pPr>
            <a:r>
              <a:rPr lang="en-US" dirty="0" smtClean="0"/>
              <a:t> Station </a:t>
            </a:r>
            <a:r>
              <a:rPr lang="en-US" dirty="0"/>
              <a:t>locations are based on population and transit </a:t>
            </a:r>
            <a:r>
              <a:rPr lang="en-US" dirty="0" smtClean="0"/>
              <a:t>needs</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59143" y="3857414"/>
            <a:ext cx="3988158" cy="2243339"/>
          </a:xfrm>
          <a:prstGeom prst="rect">
            <a:avLst/>
          </a:prstGeom>
        </p:spPr>
      </p:pic>
    </p:spTree>
    <p:extLst>
      <p:ext uri="{BB962C8B-B14F-4D97-AF65-F5344CB8AC3E}">
        <p14:creationId xmlns:p14="http://schemas.microsoft.com/office/powerpoint/2010/main" val="23426359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the </a:t>
            </a:r>
            <a:r>
              <a:rPr lang="en-US" dirty="0" smtClean="0"/>
              <a:t>dataset (2014-15)</a:t>
            </a:r>
            <a:endParaRPr lang="en-US" dirty="0"/>
          </a:p>
        </p:txBody>
      </p:sp>
      <p:sp>
        <p:nvSpPr>
          <p:cNvPr id="3" name="Content Placeholder 2"/>
          <p:cNvSpPr>
            <a:spLocks noGrp="1"/>
          </p:cNvSpPr>
          <p:nvPr>
            <p:ph idx="1"/>
          </p:nvPr>
        </p:nvSpPr>
        <p:spPr>
          <a:xfrm>
            <a:off x="1121538" y="1825624"/>
            <a:ext cx="10515600" cy="4755479"/>
          </a:xfrm>
        </p:spPr>
        <p:txBody>
          <a:bodyPr>
            <a:normAutofit/>
          </a:bodyPr>
          <a:lstStyle/>
          <a:p>
            <a:pPr>
              <a:buFont typeface="Arial" panose="020B0604020202020204" pitchFamily="34" charset="0"/>
              <a:buChar char="•"/>
            </a:pPr>
            <a:r>
              <a:rPr lang="en-US" dirty="0" smtClean="0"/>
              <a:t> Trip duration</a:t>
            </a:r>
          </a:p>
          <a:p>
            <a:pPr>
              <a:buFont typeface="Arial" panose="020B0604020202020204" pitchFamily="34" charset="0"/>
              <a:buChar char="•"/>
            </a:pPr>
            <a:r>
              <a:rPr lang="en-US" dirty="0" smtClean="0"/>
              <a:t> Start and Stop</a:t>
            </a:r>
          </a:p>
          <a:p>
            <a:pPr lvl="1">
              <a:buFont typeface="Arial" panose="020B0604020202020204" pitchFamily="34" charset="0"/>
              <a:buChar char="•"/>
            </a:pPr>
            <a:r>
              <a:rPr lang="en-US" dirty="0" smtClean="0"/>
              <a:t>Time</a:t>
            </a:r>
          </a:p>
          <a:p>
            <a:pPr lvl="1">
              <a:buFont typeface="Arial" panose="020B0604020202020204" pitchFamily="34" charset="0"/>
              <a:buChar char="•"/>
            </a:pPr>
            <a:r>
              <a:rPr lang="en-US" dirty="0" smtClean="0"/>
              <a:t>Date</a:t>
            </a:r>
          </a:p>
          <a:p>
            <a:pPr lvl="1">
              <a:buFont typeface="Arial" panose="020B0604020202020204" pitchFamily="34" charset="0"/>
              <a:buChar char="•"/>
            </a:pPr>
            <a:r>
              <a:rPr lang="en-US" dirty="0" smtClean="0"/>
              <a:t>Station Name</a:t>
            </a:r>
          </a:p>
          <a:p>
            <a:pPr lvl="1">
              <a:buFont typeface="Arial" panose="020B0604020202020204" pitchFamily="34" charset="0"/>
              <a:buChar char="•"/>
            </a:pPr>
            <a:r>
              <a:rPr lang="en-US" dirty="0" smtClean="0"/>
              <a:t>Station Id</a:t>
            </a:r>
          </a:p>
          <a:p>
            <a:pPr lvl="1">
              <a:buFont typeface="Arial" panose="020B0604020202020204" pitchFamily="34" charset="0"/>
              <a:buChar char="•"/>
            </a:pPr>
            <a:r>
              <a:rPr lang="en-US" dirty="0" smtClean="0"/>
              <a:t>Latitude and Longitude</a:t>
            </a:r>
          </a:p>
          <a:p>
            <a:pPr>
              <a:buFont typeface="Arial" panose="020B0604020202020204" pitchFamily="34" charset="0"/>
              <a:buChar char="•"/>
            </a:pPr>
            <a:r>
              <a:rPr lang="en-US" dirty="0" smtClean="0"/>
              <a:t> Bike ID</a:t>
            </a:r>
          </a:p>
          <a:p>
            <a:pPr>
              <a:buFont typeface="Arial" panose="020B0604020202020204" pitchFamily="34" charset="0"/>
              <a:buChar char="•"/>
            </a:pPr>
            <a:r>
              <a:rPr lang="en-US" dirty="0" smtClean="0"/>
              <a:t> User </a:t>
            </a:r>
          </a:p>
          <a:p>
            <a:pPr lvl="1">
              <a:buFont typeface="Arial" panose="020B0604020202020204" pitchFamily="34" charset="0"/>
              <a:buChar char="•"/>
            </a:pPr>
            <a:r>
              <a:rPr lang="en-US" dirty="0" smtClean="0"/>
              <a:t>Type (Customer/ Subscriber)</a:t>
            </a:r>
          </a:p>
          <a:p>
            <a:pPr lvl="1">
              <a:buFont typeface="Arial" panose="020B0604020202020204" pitchFamily="34" charset="0"/>
              <a:buChar char="•"/>
            </a:pPr>
            <a:r>
              <a:rPr lang="en-US" dirty="0" smtClean="0"/>
              <a:t>Gender</a:t>
            </a:r>
          </a:p>
          <a:p>
            <a:pPr lvl="1">
              <a:buFont typeface="Arial" panose="020B0604020202020204" pitchFamily="34" charset="0"/>
              <a:buChar char="•"/>
            </a:pPr>
            <a:r>
              <a:rPr lang="en-US" dirty="0" smtClean="0"/>
              <a:t>Year of Birth</a:t>
            </a: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10892" b="4976"/>
          <a:stretch/>
        </p:blipFill>
        <p:spPr>
          <a:xfrm>
            <a:off x="8137215" y="476520"/>
            <a:ext cx="3786477" cy="5309364"/>
          </a:xfrm>
          <a:prstGeom prst="rect">
            <a:avLst/>
          </a:prstGeom>
        </p:spPr>
      </p:pic>
    </p:spTree>
    <p:extLst>
      <p:ext uri="{BB962C8B-B14F-4D97-AF65-F5344CB8AC3E}">
        <p14:creationId xmlns:p14="http://schemas.microsoft.com/office/powerpoint/2010/main" val="37390168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data </a:t>
            </a:r>
            <a:r>
              <a:rPr lang="en-US" dirty="0" smtClean="0"/>
              <a:t>sets (2014-15)</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Weather</a:t>
            </a:r>
          </a:p>
          <a:p>
            <a:pPr lvl="1">
              <a:buFont typeface="Arial" panose="020B0604020202020204" pitchFamily="34" charset="0"/>
              <a:buChar char="•"/>
            </a:pPr>
            <a:r>
              <a:rPr lang="en-US" dirty="0" smtClean="0"/>
              <a:t>SNWD (Snow Depth in mm)</a:t>
            </a:r>
          </a:p>
          <a:p>
            <a:pPr lvl="1">
              <a:buFont typeface="Arial" panose="020B0604020202020204" pitchFamily="34" charset="0"/>
              <a:buChar char="•"/>
            </a:pPr>
            <a:r>
              <a:rPr lang="en-US" dirty="0" smtClean="0"/>
              <a:t>SNOW (Snow in mm)</a:t>
            </a:r>
          </a:p>
          <a:p>
            <a:pPr lvl="1">
              <a:buFont typeface="Arial" panose="020B0604020202020204" pitchFamily="34" charset="0"/>
              <a:buChar char="•"/>
            </a:pPr>
            <a:r>
              <a:rPr lang="en-US" dirty="0" smtClean="0"/>
              <a:t>PRCP (Precipitation in 10’s of mm)</a:t>
            </a:r>
          </a:p>
          <a:p>
            <a:pPr lvl="1">
              <a:buFont typeface="Arial" panose="020B0604020202020204" pitchFamily="34" charset="0"/>
              <a:buChar char="•"/>
            </a:pPr>
            <a:r>
              <a:rPr lang="en-US" dirty="0" smtClean="0"/>
              <a:t>Temp (</a:t>
            </a:r>
            <a:r>
              <a:rPr lang="en-US" dirty="0" err="1" smtClean="0"/>
              <a:t>Avg</a:t>
            </a:r>
            <a:r>
              <a:rPr lang="en-US" dirty="0" smtClean="0"/>
              <a:t> Temperature in 10’s of degree </a:t>
            </a:r>
            <a:r>
              <a:rPr lang="en-US" dirty="0" err="1" smtClean="0"/>
              <a:t>celcius</a:t>
            </a:r>
            <a:r>
              <a:rPr lang="en-US" dirty="0" smtClean="0"/>
              <a:t>)</a:t>
            </a:r>
          </a:p>
          <a:p>
            <a:pPr>
              <a:buFont typeface="Arial" panose="020B0604020202020204" pitchFamily="34" charset="0"/>
              <a:buChar char="•"/>
            </a:pPr>
            <a:r>
              <a:rPr lang="en-US" dirty="0" smtClean="0"/>
              <a:t> Holiday</a:t>
            </a:r>
          </a:p>
          <a:p>
            <a:pPr lvl="1">
              <a:buFont typeface="Arial" panose="020B0604020202020204" pitchFamily="34" charset="0"/>
              <a:buChar char="•"/>
            </a:pPr>
            <a:r>
              <a:rPr lang="en-US" dirty="0" smtClean="0"/>
              <a:t>Weekday/ Weekend</a:t>
            </a:r>
          </a:p>
          <a:p>
            <a:pPr lvl="1">
              <a:buFont typeface="Arial" panose="020B0604020202020204" pitchFamily="34" charset="0"/>
              <a:buChar char="•"/>
            </a:pPr>
            <a:r>
              <a:rPr lang="en-US" dirty="0" smtClean="0"/>
              <a:t>National Holiday</a:t>
            </a:r>
          </a:p>
          <a:p>
            <a:pPr lvl="1"/>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8875" y="4173358"/>
            <a:ext cx="2143125" cy="214312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32551" y="1845734"/>
            <a:ext cx="2552700" cy="1790700"/>
          </a:xfrm>
          <a:prstGeom prst="rect">
            <a:avLst/>
          </a:prstGeom>
        </p:spPr>
      </p:pic>
    </p:spTree>
    <p:extLst>
      <p:ext uri="{BB962C8B-B14F-4D97-AF65-F5344CB8AC3E}">
        <p14:creationId xmlns:p14="http://schemas.microsoft.com/office/powerpoint/2010/main" val="271895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Implementations</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Data </a:t>
            </a:r>
            <a:r>
              <a:rPr lang="en-US" dirty="0" smtClean="0"/>
              <a:t>Cleaning</a:t>
            </a:r>
          </a:p>
          <a:p>
            <a:pPr lvl="1">
              <a:buFont typeface="Arial" panose="020B0604020202020204" pitchFamily="34" charset="0"/>
              <a:buChar char="•"/>
            </a:pPr>
            <a:r>
              <a:rPr lang="en-US" dirty="0" smtClean="0"/>
              <a:t>MapReduce </a:t>
            </a:r>
          </a:p>
          <a:p>
            <a:pPr>
              <a:buFont typeface="Arial" panose="020B0604020202020204" pitchFamily="34" charset="0"/>
              <a:buChar char="•"/>
            </a:pPr>
            <a:r>
              <a:rPr lang="en-US" dirty="0" smtClean="0"/>
              <a:t> Analysis</a:t>
            </a:r>
          </a:p>
          <a:p>
            <a:pPr lvl="1">
              <a:buFont typeface="Arial" panose="020B0604020202020204" pitchFamily="34" charset="0"/>
              <a:buChar char="•"/>
            </a:pPr>
            <a:r>
              <a:rPr lang="en-US" dirty="0" smtClean="0"/>
              <a:t>MapReduce</a:t>
            </a:r>
          </a:p>
          <a:p>
            <a:pPr lvl="1">
              <a:buFont typeface="Arial" panose="020B0604020202020204" pitchFamily="34" charset="0"/>
              <a:buChar char="•"/>
            </a:pPr>
            <a:r>
              <a:rPr lang="en-US" dirty="0" smtClean="0"/>
              <a:t>HIVE</a:t>
            </a:r>
          </a:p>
          <a:p>
            <a:pPr lvl="1">
              <a:buFont typeface="Arial" panose="020B0604020202020204" pitchFamily="34" charset="0"/>
              <a:buChar char="•"/>
            </a:pPr>
            <a:r>
              <a:rPr lang="en-US" dirty="0" smtClean="0"/>
              <a:t>R</a:t>
            </a:r>
          </a:p>
          <a:p>
            <a:pPr lvl="1">
              <a:buFont typeface="Arial" panose="020B0604020202020204" pitchFamily="34" charset="0"/>
              <a:buChar char="•"/>
            </a:pPr>
            <a:r>
              <a:rPr lang="en-US" dirty="0" smtClean="0"/>
              <a:t>Tableau</a:t>
            </a:r>
          </a:p>
          <a:p>
            <a:pPr lvl="1">
              <a:buFont typeface="Arial" panose="020B0604020202020204" pitchFamily="34" charset="0"/>
              <a:buChar char="•"/>
            </a:pP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a:p>
          <a:p>
            <a:pPr marL="201168" lvl="1" indent="0">
              <a:buNone/>
            </a:pPr>
            <a:r>
              <a:rPr lang="en-US" dirty="0" smtClean="0"/>
              <a:t>* We will be working on 3GB’s of data</a:t>
            </a:r>
            <a:endParaRPr lang="en-US" dirty="0"/>
          </a:p>
        </p:txBody>
      </p:sp>
    </p:spTree>
    <p:extLst>
      <p:ext uri="{BB962C8B-B14F-4D97-AF65-F5344CB8AC3E}">
        <p14:creationId xmlns:p14="http://schemas.microsoft.com/office/powerpoint/2010/main" val="13194088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and Technology	</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t> </a:t>
            </a:r>
            <a:r>
              <a:rPr lang="en-US" dirty="0" smtClean="0"/>
              <a:t>Hadoop 2.7.2</a:t>
            </a:r>
          </a:p>
          <a:p>
            <a:pPr>
              <a:buFont typeface="Arial" panose="020B0604020202020204" pitchFamily="34" charset="0"/>
              <a:buChar char="•"/>
            </a:pPr>
            <a:r>
              <a:rPr lang="en-US" dirty="0"/>
              <a:t> </a:t>
            </a:r>
            <a:r>
              <a:rPr lang="en-US" dirty="0" smtClean="0"/>
              <a:t>Hive 2.0.0</a:t>
            </a:r>
          </a:p>
          <a:p>
            <a:pPr>
              <a:buFont typeface="Arial" panose="020B0604020202020204" pitchFamily="34" charset="0"/>
              <a:buChar char="•"/>
            </a:pPr>
            <a:r>
              <a:rPr lang="en-US" dirty="0"/>
              <a:t> </a:t>
            </a:r>
            <a:r>
              <a:rPr lang="en-US" dirty="0" smtClean="0"/>
              <a:t>AWS – EMR (4.6.0)</a:t>
            </a:r>
          </a:p>
          <a:p>
            <a:pPr>
              <a:buFont typeface="Arial" panose="020B0604020202020204" pitchFamily="34" charset="0"/>
              <a:buChar char="•"/>
            </a:pPr>
            <a:r>
              <a:rPr lang="en-US" dirty="0"/>
              <a:t> </a:t>
            </a:r>
            <a:r>
              <a:rPr lang="en-US" dirty="0" smtClean="0"/>
              <a:t>AWS – S3</a:t>
            </a:r>
          </a:p>
          <a:p>
            <a:pPr>
              <a:buFont typeface="Arial" panose="020B0604020202020204" pitchFamily="34" charset="0"/>
              <a:buChar char="•"/>
            </a:pPr>
            <a:r>
              <a:rPr lang="en-US" dirty="0" smtClean="0"/>
              <a:t> </a:t>
            </a:r>
            <a:r>
              <a:rPr lang="en-US" dirty="0" err="1" smtClean="0"/>
              <a:t>RStudio</a:t>
            </a:r>
            <a:endParaRPr lang="en-US" dirty="0" smtClean="0"/>
          </a:p>
          <a:p>
            <a:pPr>
              <a:buFont typeface="Arial" panose="020B0604020202020204" pitchFamily="34" charset="0"/>
              <a:buChar char="•"/>
            </a:pPr>
            <a:r>
              <a:rPr lang="en-US" dirty="0" smtClean="0"/>
              <a:t> Eclipse IDE</a:t>
            </a:r>
          </a:p>
          <a:p>
            <a:pPr>
              <a:buFont typeface="Arial" panose="020B0604020202020204" pitchFamily="34" charset="0"/>
              <a:buChar char="•"/>
            </a:pPr>
            <a:r>
              <a:rPr lang="en-US" dirty="0" smtClean="0"/>
              <a:t> Tableau</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1462" y="1845734"/>
            <a:ext cx="4464243" cy="334818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7268" y="3527878"/>
            <a:ext cx="3609975" cy="126682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43074" y="4576307"/>
            <a:ext cx="4863372" cy="1680724"/>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48945" y="1845734"/>
            <a:ext cx="3381375" cy="1352550"/>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888690" y="4996339"/>
            <a:ext cx="2005378" cy="1071277"/>
          </a:xfrm>
          <a:prstGeom prst="rect">
            <a:avLst/>
          </a:prstGeom>
        </p:spPr>
      </p:pic>
    </p:spTree>
    <p:extLst>
      <p:ext uri="{BB962C8B-B14F-4D97-AF65-F5344CB8AC3E}">
        <p14:creationId xmlns:p14="http://schemas.microsoft.com/office/powerpoint/2010/main" val="20630783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Analysis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4355757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 </a:t>
            </a:r>
            <a:r>
              <a:rPr lang="en-US" dirty="0" smtClean="0"/>
              <a:t>of Bike Rides (Hive</a:t>
            </a:r>
            <a:r>
              <a:rPr lang="en-US" dirty="0" smtClean="0"/>
              <a:t>)</a:t>
            </a:r>
            <a:endParaRPr lang="en-US" dirty="0"/>
          </a:p>
        </p:txBody>
      </p:sp>
      <p:sp>
        <p:nvSpPr>
          <p:cNvPr id="3" name="Content Placeholder 2"/>
          <p:cNvSpPr>
            <a:spLocks noGrp="1"/>
          </p:cNvSpPr>
          <p:nvPr>
            <p:ph idx="1"/>
          </p:nvPr>
        </p:nvSpPr>
        <p:spPr/>
        <p:txBody>
          <a:bodyPr>
            <a:normAutofit fontScale="92500" lnSpcReduction="10000"/>
          </a:bodyPr>
          <a:lstStyle/>
          <a:p>
            <a:pPr>
              <a:buFont typeface="Arial" panose="020B0604020202020204" pitchFamily="34" charset="0"/>
              <a:buChar char="•"/>
            </a:pPr>
            <a:r>
              <a:rPr lang="en-US" dirty="0" smtClean="0"/>
              <a:t> Gender</a:t>
            </a:r>
          </a:p>
          <a:p>
            <a:pPr>
              <a:buFont typeface="Arial" panose="020B0604020202020204" pitchFamily="34" charset="0"/>
              <a:buChar char="•"/>
            </a:pPr>
            <a:r>
              <a:rPr lang="en-US" dirty="0" smtClean="0"/>
              <a:t> User </a:t>
            </a:r>
            <a:r>
              <a:rPr lang="en-US" dirty="0"/>
              <a:t>Type - By Year, Months</a:t>
            </a:r>
            <a:r>
              <a:rPr lang="en-US" dirty="0" smtClean="0"/>
              <a:t> </a:t>
            </a:r>
          </a:p>
          <a:p>
            <a:pPr>
              <a:buFont typeface="Arial" panose="020B0604020202020204" pitchFamily="34" charset="0"/>
              <a:buChar char="•"/>
            </a:pPr>
            <a:r>
              <a:rPr lang="en-US" dirty="0" smtClean="0"/>
              <a:t> Age </a:t>
            </a:r>
            <a:r>
              <a:rPr lang="en-US" dirty="0"/>
              <a:t>Group - By Year, Months </a:t>
            </a:r>
            <a:endParaRPr lang="en-US" dirty="0" smtClean="0"/>
          </a:p>
          <a:p>
            <a:pPr>
              <a:buFont typeface="Arial" panose="020B0604020202020204" pitchFamily="34" charset="0"/>
              <a:buChar char="•"/>
            </a:pPr>
            <a:r>
              <a:rPr lang="en-US" dirty="0" smtClean="0"/>
              <a:t> Holiday’s </a:t>
            </a:r>
            <a:r>
              <a:rPr lang="en-US" dirty="0"/>
              <a:t>- Rides by </a:t>
            </a:r>
            <a:r>
              <a:rPr lang="en-US" dirty="0" smtClean="0"/>
              <a:t>national holidays</a:t>
            </a:r>
          </a:p>
          <a:p>
            <a:pPr>
              <a:buFont typeface="Arial" panose="020B0604020202020204" pitchFamily="34" charset="0"/>
              <a:buChar char="•"/>
            </a:pPr>
            <a:r>
              <a:rPr lang="en-US" dirty="0"/>
              <a:t> </a:t>
            </a:r>
            <a:r>
              <a:rPr lang="en-US" dirty="0" smtClean="0"/>
              <a:t>Weekdays /Weekend</a:t>
            </a:r>
          </a:p>
          <a:p>
            <a:pPr>
              <a:buFont typeface="Arial" panose="020B0604020202020204" pitchFamily="34" charset="0"/>
              <a:buChar char="•"/>
            </a:pPr>
            <a:r>
              <a:rPr lang="en-US" dirty="0"/>
              <a:t> </a:t>
            </a:r>
            <a:r>
              <a:rPr lang="en-US" dirty="0" smtClean="0"/>
              <a:t>Daily</a:t>
            </a:r>
          </a:p>
          <a:p>
            <a:pPr>
              <a:buFont typeface="Arial" panose="020B0604020202020204" pitchFamily="34" charset="0"/>
              <a:buChar char="•"/>
            </a:pPr>
            <a:r>
              <a:rPr lang="en-US" dirty="0"/>
              <a:t> </a:t>
            </a:r>
            <a:r>
              <a:rPr lang="en-US" dirty="0" smtClean="0"/>
              <a:t>Time</a:t>
            </a:r>
          </a:p>
          <a:p>
            <a:pPr lvl="1">
              <a:buFont typeface="Arial" panose="020B0604020202020204" pitchFamily="34" charset="0"/>
              <a:buChar char="•"/>
            </a:pPr>
            <a:r>
              <a:rPr lang="en-US" dirty="0" smtClean="0"/>
              <a:t>Pick-up</a:t>
            </a:r>
          </a:p>
          <a:p>
            <a:pPr lvl="1">
              <a:buFont typeface="Arial" panose="020B0604020202020204" pitchFamily="34" charset="0"/>
              <a:buChar char="•"/>
            </a:pPr>
            <a:r>
              <a:rPr lang="en-US" dirty="0" smtClean="0"/>
              <a:t>Drop-off</a:t>
            </a:r>
          </a:p>
          <a:p>
            <a:pPr marL="201168" lvl="1" indent="0">
              <a:buNone/>
            </a:pPr>
            <a:endParaRPr lang="en-US" dirty="0" smtClean="0"/>
          </a:p>
          <a:p>
            <a:pPr marL="201168" lvl="1" indent="0">
              <a:buNone/>
            </a:pPr>
            <a:r>
              <a:rPr lang="en-US" dirty="0" smtClean="0"/>
              <a:t>* Hive output is visualized on Tableau</a:t>
            </a:r>
            <a:endParaRPr lang="en-US" dirty="0"/>
          </a:p>
          <a:p>
            <a:endParaRPr lang="en-US" dirty="0" smtClean="0"/>
          </a:p>
          <a:p>
            <a:endParaRPr lang="en-US" dirty="0"/>
          </a:p>
        </p:txBody>
      </p:sp>
    </p:spTree>
    <p:extLst>
      <p:ext uri="{BB962C8B-B14F-4D97-AF65-F5344CB8AC3E}">
        <p14:creationId xmlns:p14="http://schemas.microsoft.com/office/powerpoint/2010/main" val="19536556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Average Trip Duration (Hive)</a:t>
            </a:r>
            <a:endParaRPr lang="en-US" dirty="0"/>
          </a:p>
        </p:txBody>
      </p:sp>
      <p:sp>
        <p:nvSpPr>
          <p:cNvPr id="3" name="Content Placeholder 2"/>
          <p:cNvSpPr>
            <a:spLocks noGrp="1"/>
          </p:cNvSpPr>
          <p:nvPr>
            <p:ph idx="1"/>
          </p:nvPr>
        </p:nvSpPr>
        <p:spPr>
          <a:xfrm>
            <a:off x="1082899" y="1854557"/>
            <a:ext cx="10515600" cy="4322405"/>
          </a:xfrm>
        </p:spPr>
        <p:txBody>
          <a:bodyPr>
            <a:normAutofit/>
          </a:bodyPr>
          <a:lstStyle/>
          <a:p>
            <a:pPr>
              <a:buFont typeface="Arial" panose="020B0604020202020204" pitchFamily="34" charset="0"/>
              <a:buChar char="•"/>
            </a:pPr>
            <a:r>
              <a:rPr lang="en-US" b="0" dirty="0" smtClean="0">
                <a:effectLst/>
              </a:rPr>
              <a:t> Age Group</a:t>
            </a:r>
          </a:p>
          <a:p>
            <a:pPr>
              <a:buFont typeface="Arial" panose="020B0604020202020204" pitchFamily="34" charset="0"/>
              <a:buChar char="•"/>
            </a:pPr>
            <a:r>
              <a:rPr lang="en-US" dirty="0" smtClean="0"/>
              <a:t> Gender</a:t>
            </a:r>
          </a:p>
          <a:p>
            <a:pPr>
              <a:buFont typeface="Arial" panose="020B0604020202020204" pitchFamily="34" charset="0"/>
              <a:buChar char="•"/>
            </a:pPr>
            <a:r>
              <a:rPr lang="en-US" b="0" dirty="0" smtClean="0">
                <a:effectLst/>
              </a:rPr>
              <a:t> User Ty</a:t>
            </a:r>
            <a:r>
              <a:rPr lang="en-US" dirty="0" smtClean="0"/>
              <a:t>pe</a:t>
            </a:r>
          </a:p>
          <a:p>
            <a:pPr>
              <a:buFont typeface="Arial" panose="020B0604020202020204" pitchFamily="34" charset="0"/>
              <a:buChar char="•"/>
            </a:pPr>
            <a:endParaRPr lang="en-US" b="0" dirty="0">
              <a:effectLst/>
            </a:endParaRPr>
          </a:p>
          <a:p>
            <a:pPr>
              <a:buFont typeface="Arial" panose="020B0604020202020204" pitchFamily="34" charset="0"/>
              <a:buChar char="•"/>
            </a:pPr>
            <a:endParaRPr lang="en-US" dirty="0" smtClean="0"/>
          </a:p>
          <a:p>
            <a:pPr>
              <a:buFont typeface="Arial" panose="020B0604020202020204" pitchFamily="34" charset="0"/>
              <a:buChar char="•"/>
            </a:pPr>
            <a:endParaRPr lang="en-US" b="0" dirty="0">
              <a:effectLst/>
            </a:endParaRPr>
          </a:p>
          <a:p>
            <a:pPr>
              <a:buFont typeface="Arial" panose="020B0604020202020204" pitchFamily="34" charset="0"/>
              <a:buChar char="•"/>
            </a:pPr>
            <a:endParaRPr lang="en-US" dirty="0" smtClean="0"/>
          </a:p>
          <a:p>
            <a:pPr>
              <a:buFont typeface="Arial" panose="020B0604020202020204" pitchFamily="34" charset="0"/>
              <a:buChar char="•"/>
            </a:pPr>
            <a:endParaRPr lang="en-US" b="0" dirty="0">
              <a:effectLst/>
            </a:endParaRPr>
          </a:p>
          <a:p>
            <a:pPr marL="0" lvl="1" indent="0">
              <a:spcBef>
                <a:spcPts val="1200"/>
              </a:spcBef>
              <a:spcAft>
                <a:spcPts val="200"/>
              </a:spcAft>
              <a:buSzPct val="100000"/>
              <a:buNone/>
            </a:pPr>
            <a:r>
              <a:rPr lang="en-US" dirty="0" smtClean="0"/>
              <a:t>   * </a:t>
            </a:r>
            <a:r>
              <a:rPr lang="en-US" dirty="0"/>
              <a:t>Hive output is visualized on Tableau</a:t>
            </a:r>
          </a:p>
          <a:p>
            <a:pPr marL="0" indent="0">
              <a:buNone/>
            </a:pPr>
            <a:endParaRPr lang="en-US" b="0" dirty="0" smtClean="0">
              <a:effectLst/>
            </a:endParaRPr>
          </a:p>
        </p:txBody>
      </p:sp>
    </p:spTree>
    <p:extLst>
      <p:ext uri="{BB962C8B-B14F-4D97-AF65-F5344CB8AC3E}">
        <p14:creationId xmlns:p14="http://schemas.microsoft.com/office/powerpoint/2010/main" val="251055168"/>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410</TotalTime>
  <Words>603</Words>
  <Application>Microsoft Office PowerPoint</Application>
  <PresentationFormat>Widescreen</PresentationFormat>
  <Paragraphs>127</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Retrospect</vt:lpstr>
      <vt:lpstr>NYC Citi Bike Data Analysis</vt:lpstr>
      <vt:lpstr>About</vt:lpstr>
      <vt:lpstr>About the dataset (2014-15)</vt:lpstr>
      <vt:lpstr>External data sets (2014-15)</vt:lpstr>
      <vt:lpstr>Implementations</vt:lpstr>
      <vt:lpstr>Tools and Technology </vt:lpstr>
      <vt:lpstr>Analysis</vt:lpstr>
      <vt:lpstr>Number of Bike Rides (Hive)</vt:lpstr>
      <vt:lpstr>Average Trip Duration (Hive)</vt:lpstr>
      <vt:lpstr>Locations: Source to Destination  (Total counts/ frequency) MapReduce</vt:lpstr>
      <vt:lpstr>Page Rank</vt:lpstr>
      <vt:lpstr>R</vt:lpstr>
      <vt:lpstr>Arima Prediction</vt:lpstr>
      <vt:lpstr>Prediction using tSeries Model</vt:lpstr>
      <vt:lpstr>Regression Analysis</vt:lpstr>
      <vt:lpstr>Neural Networks</vt:lpstr>
      <vt:lpstr>Conclusion</vt:lpstr>
      <vt:lpstr>Future Scope</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data includes:  Trip Duration (seconds) Start Time and Date Stop Time and Date Start Station Name End Station Name Station ID Station Lat/Long Bike ID User Type (Customer = 24-hour pass or 7-day pass user; Subscriber = Annual Member) Gender (Zero=unknown; 1=male; 2=female) Year of Birth</dc:title>
  <dc:creator>NeFi</dc:creator>
  <cp:lastModifiedBy>NeFi</cp:lastModifiedBy>
  <cp:revision>54</cp:revision>
  <dcterms:created xsi:type="dcterms:W3CDTF">2016-04-29T10:01:20Z</dcterms:created>
  <dcterms:modified xsi:type="dcterms:W3CDTF">2016-04-29T21:29:19Z</dcterms:modified>
</cp:coreProperties>
</file>