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81" r:id="rId8"/>
    <p:sldId id="262" r:id="rId9"/>
    <p:sldId id="263" r:id="rId10"/>
    <p:sldId id="264" r:id="rId11"/>
    <p:sldId id="265" r:id="rId12"/>
    <p:sldId id="282" r:id="rId13"/>
    <p:sldId id="266" r:id="rId14"/>
    <p:sldId id="267" r:id="rId15"/>
    <p:sldId id="268" r:id="rId16"/>
    <p:sldId id="284" r:id="rId17"/>
    <p:sldId id="283" r:id="rId18"/>
    <p:sldId id="269" r:id="rId19"/>
    <p:sldId id="305" r:id="rId20"/>
    <p:sldId id="285" r:id="rId21"/>
    <p:sldId id="271" r:id="rId22"/>
    <p:sldId id="287" r:id="rId23"/>
    <p:sldId id="288" r:id="rId24"/>
    <p:sldId id="273" r:id="rId25"/>
    <p:sldId id="289" r:id="rId26"/>
    <p:sldId id="290" r:id="rId27"/>
    <p:sldId id="292" r:id="rId28"/>
    <p:sldId id="293" r:id="rId29"/>
    <p:sldId id="294" r:id="rId30"/>
    <p:sldId id="295" r:id="rId31"/>
    <p:sldId id="301" r:id="rId32"/>
    <p:sldId id="302" r:id="rId33"/>
    <p:sldId id="300" r:id="rId34"/>
    <p:sldId id="298" r:id="rId35"/>
    <p:sldId id="299" r:id="rId36"/>
    <p:sldId id="296" r:id="rId37"/>
    <p:sldId id="297" r:id="rId38"/>
    <p:sldId id="303" r:id="rId39"/>
    <p:sldId id="304" r:id="rId40"/>
    <p:sldId id="28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BE1B72-26F2-4FAF-A292-EAB3BD385BC1}"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7F667-C714-4C57-AD17-E44A96E70F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8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E1B72-26F2-4FAF-A292-EAB3BD385BC1}"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1129522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E1B72-26F2-4FAF-A292-EAB3BD385BC1}"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35749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E1B72-26F2-4FAF-A292-EAB3BD385BC1}"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151640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BE1B72-26F2-4FAF-A292-EAB3BD385BC1}"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7F667-C714-4C57-AD17-E44A96E70F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7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BE1B72-26F2-4FAF-A292-EAB3BD385BC1}"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3778729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BE1B72-26F2-4FAF-A292-EAB3BD385BC1}" type="datetimeFigureOut">
              <a:rPr lang="en-IN" smtClean="0"/>
              <a:t>19-12-2022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129577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BE1B72-26F2-4FAF-A292-EAB3BD385BC1}" type="datetimeFigureOut">
              <a:rPr lang="en-IN" smtClean="0"/>
              <a:t>19-12-2022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263727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BE1B72-26F2-4FAF-A292-EAB3BD385BC1}" type="datetimeFigureOut">
              <a:rPr lang="en-IN" smtClean="0"/>
              <a:t>19-12-2022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284265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BE1B72-26F2-4FAF-A292-EAB3BD385BC1}" type="datetimeFigureOut">
              <a:rPr lang="en-IN" smtClean="0"/>
              <a:t>19-12-2022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97F667-C714-4C57-AD17-E44A96E70F40}" type="slidenum">
              <a:rPr lang="en-IN" smtClean="0"/>
              <a:t>‹#›</a:t>
            </a:fld>
            <a:endParaRPr lang="en-IN"/>
          </a:p>
        </p:txBody>
      </p:sp>
    </p:spTree>
    <p:extLst>
      <p:ext uri="{BB962C8B-B14F-4D97-AF65-F5344CB8AC3E}">
        <p14:creationId xmlns:p14="http://schemas.microsoft.com/office/powerpoint/2010/main" val="161353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BE1B72-26F2-4FAF-A292-EAB3BD385BC1}"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213338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BE1B72-26F2-4FAF-A292-EAB3BD385BC1}" type="datetimeFigureOut">
              <a:rPr lang="en-IN" smtClean="0"/>
              <a:t>19-12-2022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97F667-C714-4C57-AD17-E44A96E70F4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7573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iopscience.iop.org/article/10.1088/1757-899X/1055/1/012115/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javatpoint.com/machine-learning-support-vector-machine-algorithm" TargetMode="External"/><Relationship Id="rId2" Type="http://schemas.openxmlformats.org/officeDocument/2006/relationships/hyperlink" Target="https://www.researchgate.net/figure/Three-levels-of-decomposition-in-2D-DWT_fig3_220540085" TargetMode="External"/><Relationship Id="rId1" Type="http://schemas.openxmlformats.org/officeDocument/2006/relationships/slideLayout" Target="../slideLayouts/slideLayout2.xml"/><Relationship Id="rId6" Type="http://schemas.openxmlformats.org/officeDocument/2006/relationships/hyperlink" Target="https://livebook.manning.com/book/machine-learning-for-mortals-mere-and-oth-%20erwise/chapter-6/148" TargetMode="External"/><Relationship Id="rId5" Type="http://schemas.openxmlformats.org/officeDocument/2006/relationships/hyperlink" Target="https://ujjwalkarn.me/2016/08/11/intuitive-explanation-convnets/" TargetMode="External"/><Relationship Id="rId4" Type="http://schemas.openxmlformats.org/officeDocument/2006/relationships/hyperlink" Target="https://www.r-bloggers.com/2019/10/support-vector-machines-with-the-mlr-packag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9480637" TargetMode="External"/><Relationship Id="rId2" Type="http://schemas.openxmlformats.org/officeDocument/2006/relationships/hyperlink" Target="https://ieeexplore.ieee.org/document/9509695" TargetMode="External"/><Relationship Id="rId1" Type="http://schemas.openxmlformats.org/officeDocument/2006/relationships/slideLayout" Target="../slideLayouts/slideLayout2.xml"/><Relationship Id="rId4" Type="http://schemas.openxmlformats.org/officeDocument/2006/relationships/hyperlink" Target="https://ieeexplore.ieee.org/document/9702609"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9457019" TargetMode="External"/><Relationship Id="rId2" Type="http://schemas.openxmlformats.org/officeDocument/2006/relationships/hyperlink" Target="https://ieeexplore.ieee.org/document/952626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677" y="544139"/>
            <a:ext cx="10018058" cy="2387600"/>
          </a:xfrm>
        </p:spPr>
        <p:txBody>
          <a:bodyPr>
            <a:noAutofit/>
          </a:bodyPr>
          <a:lstStyle/>
          <a:p>
            <a:pPr algn="ctr"/>
            <a:r>
              <a:rPr lang="en-US" sz="3200" dirty="0"/>
              <a:t>BIRLA VISHVAKARMA MAHAVIDYALAYA </a:t>
            </a:r>
            <a:r>
              <a:rPr lang="en-US" sz="2800" dirty="0"/>
              <a:t>(Engineering College)</a:t>
            </a:r>
            <a:br>
              <a:rPr lang="en-US" sz="2800" dirty="0"/>
            </a:br>
            <a:r>
              <a:rPr lang="en-US" sz="3200" dirty="0"/>
              <a:t>(An Autonomous Institution)</a:t>
            </a:r>
            <a:br>
              <a:rPr lang="en-US" sz="3200" dirty="0"/>
            </a:br>
            <a:r>
              <a:rPr lang="en-US" sz="3200" dirty="0"/>
              <a:t>Information Technology Department</a:t>
            </a:r>
            <a:br>
              <a:rPr lang="en-US" sz="3200" dirty="0"/>
            </a:br>
            <a:r>
              <a:rPr lang="en-US" sz="3200" dirty="0"/>
              <a:t>AY: 2022 -23</a:t>
            </a:r>
            <a:br>
              <a:rPr lang="en-US" sz="3200" dirty="0"/>
            </a:br>
            <a:r>
              <a:rPr lang="en-US" sz="3200" dirty="0"/>
              <a:t>4IT31 – Project I</a:t>
            </a:r>
            <a:endParaRPr lang="en-IN" sz="3200" dirty="0"/>
          </a:p>
        </p:txBody>
      </p:sp>
      <p:sp>
        <p:nvSpPr>
          <p:cNvPr id="3" name="Subtitle 2"/>
          <p:cNvSpPr>
            <a:spLocks noGrp="1"/>
          </p:cNvSpPr>
          <p:nvPr>
            <p:ph type="subTitle" idx="1"/>
          </p:nvPr>
        </p:nvSpPr>
        <p:spPr>
          <a:xfrm>
            <a:off x="1725706" y="3320450"/>
            <a:ext cx="9144000" cy="2702859"/>
          </a:xfrm>
        </p:spPr>
        <p:txBody>
          <a:bodyPr>
            <a:normAutofit fontScale="92500" lnSpcReduction="10000"/>
          </a:bodyPr>
          <a:lstStyle/>
          <a:p>
            <a:pPr algn="ctr"/>
            <a:r>
              <a:rPr lang="en-US" sz="4000" b="1" dirty="0"/>
              <a:t>Brain tumor detection</a:t>
            </a:r>
          </a:p>
          <a:p>
            <a:endParaRPr lang="en-IN" dirty="0"/>
          </a:p>
          <a:p>
            <a:pPr algn="l"/>
            <a:r>
              <a:rPr lang="en-US" sz="2000" b="1" dirty="0"/>
              <a:t>Guide: 					Group Members:</a:t>
            </a:r>
          </a:p>
          <a:p>
            <a:pPr algn="l"/>
            <a:r>
              <a:rPr lang="en-US" sz="2000" b="1" dirty="0"/>
              <a:t>DR. </a:t>
            </a:r>
            <a:r>
              <a:rPr lang="en-US" sz="2000" b="1" dirty="0" err="1"/>
              <a:t>zankhana</a:t>
            </a:r>
            <a:r>
              <a:rPr lang="en-US" sz="2000" b="1" dirty="0"/>
              <a:t> shah     		Sneh Shah (19IT431)</a:t>
            </a:r>
          </a:p>
          <a:p>
            <a:pPr algn="l"/>
            <a:r>
              <a:rPr lang="en-US" sz="2000" b="1" dirty="0"/>
              <a:t>					</a:t>
            </a:r>
            <a:r>
              <a:rPr lang="en-US" sz="2000" b="1" dirty="0" err="1"/>
              <a:t>Akshay</a:t>
            </a:r>
            <a:r>
              <a:rPr lang="en-US" sz="2000" b="1" dirty="0"/>
              <a:t> </a:t>
            </a:r>
            <a:r>
              <a:rPr lang="en-US" sz="2000" b="1" dirty="0" err="1"/>
              <a:t>kathiriya</a:t>
            </a:r>
            <a:r>
              <a:rPr lang="en-US" sz="2000" b="1" dirty="0"/>
              <a:t> (19IT440)</a:t>
            </a:r>
          </a:p>
          <a:p>
            <a:pPr algn="l"/>
            <a:r>
              <a:rPr lang="en-US" sz="2000" b="1" dirty="0"/>
              <a:t>					</a:t>
            </a:r>
            <a:r>
              <a:rPr lang="en-US" sz="2000" b="1" dirty="0" err="1"/>
              <a:t>Anchal</a:t>
            </a:r>
            <a:r>
              <a:rPr lang="en-US" sz="2000" b="1" dirty="0"/>
              <a:t> </a:t>
            </a:r>
            <a:r>
              <a:rPr lang="en-US" sz="2000" b="1" dirty="0" err="1"/>
              <a:t>singh</a:t>
            </a:r>
            <a:r>
              <a:rPr lang="en-US" sz="2000" b="1" dirty="0"/>
              <a:t> (20IT606)</a:t>
            </a:r>
          </a:p>
        </p:txBody>
      </p:sp>
    </p:spTree>
    <p:extLst>
      <p:ext uri="{BB962C8B-B14F-4D97-AF65-F5344CB8AC3E}">
        <p14:creationId xmlns:p14="http://schemas.microsoft.com/office/powerpoint/2010/main" val="1085532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3C33-9B64-34A9-CC6F-A1C0E0142A2B}"/>
              </a:ext>
            </a:extLst>
          </p:cNvPr>
          <p:cNvSpPr>
            <a:spLocks noGrp="1"/>
          </p:cNvSpPr>
          <p:nvPr>
            <p:ph type="title"/>
          </p:nvPr>
        </p:nvSpPr>
        <p:spPr/>
        <p:txBody>
          <a:bodyPr/>
          <a:lstStyle/>
          <a:p>
            <a:r>
              <a:rPr lang="en-IN" b="1" dirty="0"/>
              <a:t>Level-1</a:t>
            </a:r>
          </a:p>
        </p:txBody>
      </p:sp>
      <p:pic>
        <p:nvPicPr>
          <p:cNvPr id="4" name="Content Placeholder 3">
            <a:extLst>
              <a:ext uri="{FF2B5EF4-FFF2-40B4-BE49-F238E27FC236}">
                <a16:creationId xmlns:a16="http://schemas.microsoft.com/office/drawing/2014/main" id="{F72EFD68-7C9C-CA81-E6B0-7C5ADED348E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36320" y="1737360"/>
            <a:ext cx="9965356" cy="4497697"/>
          </a:xfrm>
          <a:prstGeom prst="rect">
            <a:avLst/>
          </a:prstGeom>
          <a:noFill/>
          <a:ln>
            <a:noFill/>
          </a:ln>
        </p:spPr>
      </p:pic>
    </p:spTree>
    <p:extLst>
      <p:ext uri="{BB962C8B-B14F-4D97-AF65-F5344CB8AC3E}">
        <p14:creationId xmlns:p14="http://schemas.microsoft.com/office/powerpoint/2010/main" val="2923619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BD39E-797F-4182-16A1-2C6412B91658}"/>
              </a:ext>
            </a:extLst>
          </p:cNvPr>
          <p:cNvSpPr>
            <a:spLocks noGrp="1"/>
          </p:cNvSpPr>
          <p:nvPr>
            <p:ph type="title"/>
          </p:nvPr>
        </p:nvSpPr>
        <p:spPr/>
        <p:txBody>
          <a:bodyPr/>
          <a:lstStyle/>
          <a:p>
            <a:r>
              <a:rPr lang="en-IN" b="1" dirty="0"/>
              <a:t>Sequence Diagram</a:t>
            </a:r>
          </a:p>
        </p:txBody>
      </p:sp>
      <p:pic>
        <p:nvPicPr>
          <p:cNvPr id="4" name="Content Placeholder 3">
            <a:extLst>
              <a:ext uri="{FF2B5EF4-FFF2-40B4-BE49-F238E27FC236}">
                <a16:creationId xmlns:a16="http://schemas.microsoft.com/office/drawing/2014/main" id="{ED837F7D-FC5A-E5E3-DE55-252D94A289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6319" y="1615257"/>
            <a:ext cx="9862827" cy="4747042"/>
          </a:xfrm>
          <a:prstGeom prst="rect">
            <a:avLst/>
          </a:prstGeom>
          <a:noFill/>
          <a:ln>
            <a:noFill/>
          </a:ln>
        </p:spPr>
      </p:pic>
    </p:spTree>
    <p:extLst>
      <p:ext uri="{BB962C8B-B14F-4D97-AF65-F5344CB8AC3E}">
        <p14:creationId xmlns:p14="http://schemas.microsoft.com/office/powerpoint/2010/main" val="3478748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1EB3-B2B6-3FB1-E279-5A0639D63011}"/>
              </a:ext>
            </a:extLst>
          </p:cNvPr>
          <p:cNvSpPr>
            <a:spLocks noGrp="1"/>
          </p:cNvSpPr>
          <p:nvPr>
            <p:ph type="title"/>
          </p:nvPr>
        </p:nvSpPr>
        <p:spPr/>
        <p:txBody>
          <a:bodyPr/>
          <a:lstStyle/>
          <a:p>
            <a:r>
              <a:rPr lang="en-IN" b="1" dirty="0"/>
              <a:t>Project Modules</a:t>
            </a:r>
          </a:p>
        </p:txBody>
      </p:sp>
      <p:sp>
        <p:nvSpPr>
          <p:cNvPr id="3" name="Content Placeholder 2">
            <a:extLst>
              <a:ext uri="{FF2B5EF4-FFF2-40B4-BE49-F238E27FC236}">
                <a16:creationId xmlns:a16="http://schemas.microsoft.com/office/drawing/2014/main" id="{01BE127E-ADA9-17BB-D6D1-3B651D1FF26A}"/>
              </a:ext>
            </a:extLst>
          </p:cNvPr>
          <p:cNvSpPr>
            <a:spLocks noGrp="1"/>
          </p:cNvSpPr>
          <p:nvPr>
            <p:ph idx="1"/>
          </p:nvPr>
        </p:nvSpPr>
        <p:spPr/>
        <p:txBody>
          <a:bodyPr/>
          <a:lstStyle/>
          <a:p>
            <a:pPr>
              <a:lnSpc>
                <a:spcPct val="150000"/>
              </a:lnSpc>
              <a:buFont typeface="Arial" panose="020B0604020202020204" pitchFamily="34" charset="0"/>
              <a:buChar char="•"/>
            </a:pPr>
            <a:r>
              <a:rPr lang="en-IN" dirty="0"/>
              <a:t> </a:t>
            </a:r>
            <a:r>
              <a:rPr lang="en-IN" sz="2400" dirty="0"/>
              <a:t>Data Collection</a:t>
            </a:r>
          </a:p>
          <a:p>
            <a:pPr>
              <a:lnSpc>
                <a:spcPct val="150000"/>
              </a:lnSpc>
              <a:buFont typeface="Arial" panose="020B0604020202020204" pitchFamily="34" charset="0"/>
              <a:buChar char="•"/>
            </a:pPr>
            <a:r>
              <a:rPr lang="en-IN" sz="2400" dirty="0"/>
              <a:t> Data Pre-processing</a:t>
            </a:r>
          </a:p>
          <a:p>
            <a:pPr>
              <a:lnSpc>
                <a:spcPct val="150000"/>
              </a:lnSpc>
              <a:buFont typeface="Arial" panose="020B0604020202020204" pitchFamily="34" charset="0"/>
              <a:buChar char="•"/>
            </a:pPr>
            <a:r>
              <a:rPr lang="en-IN" sz="2400" dirty="0"/>
              <a:t> Feature Extraction </a:t>
            </a:r>
          </a:p>
          <a:p>
            <a:pPr>
              <a:lnSpc>
                <a:spcPct val="150000"/>
              </a:lnSpc>
              <a:buFont typeface="Arial" panose="020B0604020202020204" pitchFamily="34" charset="0"/>
              <a:buChar char="•"/>
            </a:pPr>
            <a:r>
              <a:rPr lang="en-IN" sz="2400" dirty="0"/>
              <a:t> Classification</a:t>
            </a:r>
          </a:p>
          <a:p>
            <a:pPr>
              <a:lnSpc>
                <a:spcPct val="150000"/>
              </a:lnSpc>
              <a:buFont typeface="Arial" panose="020B0604020202020204" pitchFamily="34" charset="0"/>
              <a:buChar char="•"/>
            </a:pPr>
            <a:r>
              <a:rPr lang="en-IN" sz="2400" dirty="0"/>
              <a:t> Deployment</a:t>
            </a:r>
          </a:p>
          <a:p>
            <a:pPr marL="0" indent="0">
              <a:buNone/>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849380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DD63-C3CD-6D0E-052E-FEDFC5B64207}"/>
              </a:ext>
            </a:extLst>
          </p:cNvPr>
          <p:cNvSpPr>
            <a:spLocks noGrp="1"/>
          </p:cNvSpPr>
          <p:nvPr>
            <p:ph type="title"/>
          </p:nvPr>
        </p:nvSpPr>
        <p:spPr/>
        <p:txBody>
          <a:bodyPr/>
          <a:lstStyle/>
          <a:p>
            <a:r>
              <a:rPr lang="en-IN" b="1" dirty="0"/>
              <a:t>Data Collection</a:t>
            </a:r>
          </a:p>
        </p:txBody>
      </p:sp>
      <p:graphicFrame>
        <p:nvGraphicFramePr>
          <p:cNvPr id="5" name="Table 4">
            <a:extLst>
              <a:ext uri="{FF2B5EF4-FFF2-40B4-BE49-F238E27FC236}">
                <a16:creationId xmlns:a16="http://schemas.microsoft.com/office/drawing/2014/main" id="{FCB94C79-F23E-5B2B-4FD3-27A772BCBD6C}"/>
              </a:ext>
            </a:extLst>
          </p:cNvPr>
          <p:cNvGraphicFramePr>
            <a:graphicFrameLocks noGrp="1"/>
          </p:cNvGraphicFramePr>
          <p:nvPr>
            <p:extLst>
              <p:ext uri="{D42A27DB-BD31-4B8C-83A1-F6EECF244321}">
                <p14:modId xmlns:p14="http://schemas.microsoft.com/office/powerpoint/2010/main" val="2663648873"/>
              </p:ext>
            </p:extLst>
          </p:nvPr>
        </p:nvGraphicFramePr>
        <p:xfrm>
          <a:off x="1097280" y="1860483"/>
          <a:ext cx="10058400" cy="4182509"/>
        </p:xfrm>
        <a:graphic>
          <a:graphicData uri="http://schemas.openxmlformats.org/drawingml/2006/table">
            <a:tbl>
              <a:tblPr firstRow="1" firstCol="1" bandRow="1">
                <a:tableStyleId>{5C22544A-7EE6-4342-B048-85BDC9FD1C3A}</a:tableStyleId>
              </a:tblPr>
              <a:tblGrid>
                <a:gridCol w="943229">
                  <a:extLst>
                    <a:ext uri="{9D8B030D-6E8A-4147-A177-3AD203B41FA5}">
                      <a16:colId xmlns:a16="http://schemas.microsoft.com/office/drawing/2014/main" val="1753972252"/>
                    </a:ext>
                  </a:extLst>
                </a:gridCol>
                <a:gridCol w="2687391">
                  <a:extLst>
                    <a:ext uri="{9D8B030D-6E8A-4147-A177-3AD203B41FA5}">
                      <a16:colId xmlns:a16="http://schemas.microsoft.com/office/drawing/2014/main" val="547686997"/>
                    </a:ext>
                  </a:extLst>
                </a:gridCol>
                <a:gridCol w="6427780">
                  <a:extLst>
                    <a:ext uri="{9D8B030D-6E8A-4147-A177-3AD203B41FA5}">
                      <a16:colId xmlns:a16="http://schemas.microsoft.com/office/drawing/2014/main" val="4205342380"/>
                    </a:ext>
                  </a:extLst>
                </a:gridCol>
              </a:tblGrid>
              <a:tr h="301282">
                <a:tc>
                  <a:txBody>
                    <a:bodyPr/>
                    <a:lstStyle/>
                    <a:p>
                      <a:pPr algn="l">
                        <a:lnSpc>
                          <a:spcPct val="106000"/>
                        </a:lnSpc>
                        <a:spcAft>
                          <a:spcPts val="800"/>
                        </a:spcAft>
                      </a:pPr>
                      <a:r>
                        <a:rPr lang="en-US" sz="1800">
                          <a:effectLst/>
                        </a:rPr>
                        <a:t>Sr No</a:t>
                      </a:r>
                      <a:endParaRPr lang="en-IN" sz="16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algn="l">
                        <a:lnSpc>
                          <a:spcPct val="106000"/>
                        </a:lnSpc>
                        <a:spcAft>
                          <a:spcPts val="800"/>
                        </a:spcAft>
                      </a:pPr>
                      <a:r>
                        <a:rPr lang="en-US" sz="1800">
                          <a:effectLst/>
                        </a:rPr>
                        <a:t>Dataset</a:t>
                      </a:r>
                      <a:endParaRPr lang="en-IN" sz="16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algn="l">
                        <a:lnSpc>
                          <a:spcPct val="106000"/>
                        </a:lnSpc>
                        <a:spcAft>
                          <a:spcPts val="800"/>
                        </a:spcAft>
                      </a:pPr>
                      <a:r>
                        <a:rPr lang="en-US" sz="1800" dirty="0">
                          <a:effectLst/>
                        </a:rPr>
                        <a:t>Survey</a:t>
                      </a:r>
                      <a:endParaRPr lang="en-IN" sz="16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606477639"/>
                  </a:ext>
                </a:extLst>
              </a:tr>
              <a:tr h="766533">
                <a:tc>
                  <a:txBody>
                    <a:bodyPr/>
                    <a:lstStyle/>
                    <a:p>
                      <a:pPr algn="l">
                        <a:lnSpc>
                          <a:spcPct val="106000"/>
                        </a:lnSpc>
                        <a:spcAft>
                          <a:spcPts val="800"/>
                        </a:spcAft>
                      </a:pPr>
                      <a:r>
                        <a:rPr lang="en-US" sz="1800">
                          <a:effectLst/>
                        </a:rPr>
                        <a:t>1</a:t>
                      </a:r>
                      <a:endParaRPr lang="en-IN" sz="16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algn="l">
                        <a:lnSpc>
                          <a:spcPct val="106000"/>
                        </a:lnSpc>
                        <a:spcAft>
                          <a:spcPts val="800"/>
                        </a:spcAft>
                      </a:pPr>
                      <a:r>
                        <a:rPr lang="en-US" sz="1800" dirty="0">
                          <a:effectLst/>
                        </a:rPr>
                        <a:t>Kaggle</a:t>
                      </a:r>
                      <a:endParaRPr lang="en-IN" sz="16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342900" lvl="0" indent="-342900" algn="l">
                        <a:lnSpc>
                          <a:spcPct val="106000"/>
                        </a:lnSpc>
                        <a:spcAft>
                          <a:spcPts val="800"/>
                        </a:spcAft>
                        <a:buFont typeface="Symbol" panose="05050102010706020507" pitchFamily="18" charset="2"/>
                        <a:buChar char=""/>
                      </a:pPr>
                      <a:r>
                        <a:rPr lang="en-US" sz="1800" dirty="0">
                          <a:effectLst/>
                        </a:rPr>
                        <a:t>3000 Images</a:t>
                      </a:r>
                      <a:endParaRPr lang="en-IN" sz="1600" dirty="0">
                        <a:effectLst/>
                      </a:endParaRPr>
                    </a:p>
                    <a:p>
                      <a:pPr marL="342900" lvl="0" indent="-342900" algn="l">
                        <a:lnSpc>
                          <a:spcPct val="106000"/>
                        </a:lnSpc>
                        <a:spcAft>
                          <a:spcPts val="800"/>
                        </a:spcAft>
                        <a:buFont typeface="Symbol" panose="05050102010706020507" pitchFamily="18" charset="2"/>
                        <a:buChar char=""/>
                      </a:pPr>
                      <a:r>
                        <a:rPr lang="en-US" sz="1800" dirty="0">
                          <a:effectLst/>
                        </a:rPr>
                        <a:t>Labelled Images</a:t>
                      </a:r>
                      <a:endParaRPr lang="en-IN" sz="16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827177496"/>
                  </a:ext>
                </a:extLst>
              </a:tr>
              <a:tr h="766533">
                <a:tc>
                  <a:txBody>
                    <a:bodyPr/>
                    <a:lstStyle/>
                    <a:p>
                      <a:pPr algn="l">
                        <a:lnSpc>
                          <a:spcPct val="106000"/>
                        </a:lnSpc>
                        <a:spcAft>
                          <a:spcPts val="800"/>
                        </a:spcAft>
                      </a:pPr>
                      <a:r>
                        <a:rPr lang="en-US" sz="1800">
                          <a:effectLst/>
                        </a:rPr>
                        <a:t>2</a:t>
                      </a:r>
                      <a:endParaRPr lang="en-IN" sz="16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algn="l">
                        <a:lnSpc>
                          <a:spcPct val="106000"/>
                        </a:lnSpc>
                        <a:spcAft>
                          <a:spcPts val="800"/>
                        </a:spcAft>
                      </a:pPr>
                      <a:r>
                        <a:rPr lang="en-US" sz="1800">
                          <a:effectLst/>
                        </a:rPr>
                        <a:t>Figshare</a:t>
                      </a:r>
                      <a:endParaRPr lang="en-IN" sz="16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342900" lvl="0" indent="-342900" algn="l">
                        <a:lnSpc>
                          <a:spcPct val="106000"/>
                        </a:lnSpc>
                        <a:spcAft>
                          <a:spcPts val="800"/>
                        </a:spcAft>
                        <a:buFont typeface="Symbol" panose="05050102010706020507" pitchFamily="18" charset="2"/>
                        <a:buChar char=""/>
                      </a:pPr>
                      <a:r>
                        <a:rPr lang="en-US" sz="1800">
                          <a:effectLst/>
                        </a:rPr>
                        <a:t>766 Images</a:t>
                      </a:r>
                      <a:endParaRPr lang="en-IN" sz="1600">
                        <a:effectLst/>
                      </a:endParaRPr>
                    </a:p>
                    <a:p>
                      <a:pPr marL="342900" lvl="0" indent="-342900" algn="l">
                        <a:lnSpc>
                          <a:spcPct val="106000"/>
                        </a:lnSpc>
                        <a:spcAft>
                          <a:spcPts val="800"/>
                        </a:spcAft>
                        <a:buFont typeface="Symbol" panose="05050102010706020507" pitchFamily="18" charset="2"/>
                        <a:buChar char=""/>
                      </a:pPr>
                      <a:r>
                        <a:rPr lang="en-US" sz="1800">
                          <a:effectLst/>
                        </a:rPr>
                        <a:t>In the form of Access Database</a:t>
                      </a:r>
                      <a:endParaRPr lang="en-IN" sz="16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2810577752"/>
                  </a:ext>
                </a:extLst>
              </a:tr>
              <a:tr h="1581628">
                <a:tc>
                  <a:txBody>
                    <a:bodyPr/>
                    <a:lstStyle/>
                    <a:p>
                      <a:pPr algn="l">
                        <a:lnSpc>
                          <a:spcPct val="106000"/>
                        </a:lnSpc>
                        <a:spcAft>
                          <a:spcPts val="800"/>
                        </a:spcAft>
                      </a:pPr>
                      <a:r>
                        <a:rPr lang="en-US" sz="1800">
                          <a:effectLst/>
                        </a:rPr>
                        <a:t>3</a:t>
                      </a:r>
                      <a:endParaRPr lang="en-IN" sz="16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algn="l">
                        <a:lnSpc>
                          <a:spcPct val="106000"/>
                        </a:lnSpc>
                        <a:spcAft>
                          <a:spcPts val="800"/>
                        </a:spcAft>
                      </a:pPr>
                      <a:r>
                        <a:rPr lang="en-US" sz="1800">
                          <a:effectLst/>
                        </a:rPr>
                        <a:t>Github</a:t>
                      </a:r>
                      <a:endParaRPr lang="en-IN" sz="16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342900" lvl="0" indent="-342900" algn="l">
                        <a:lnSpc>
                          <a:spcPct val="106000"/>
                        </a:lnSpc>
                        <a:spcAft>
                          <a:spcPts val="800"/>
                        </a:spcAft>
                        <a:buFont typeface="Symbol" panose="05050102010706020507" pitchFamily="18" charset="2"/>
                        <a:buChar char=""/>
                      </a:pPr>
                      <a:r>
                        <a:rPr lang="en-US" sz="1800">
                          <a:effectLst/>
                        </a:rPr>
                        <a:t>4-Class Classification</a:t>
                      </a:r>
                      <a:endParaRPr lang="en-IN" sz="1600">
                        <a:effectLst/>
                      </a:endParaRPr>
                    </a:p>
                    <a:p>
                      <a:pPr marL="342900" lvl="0" indent="-342900" algn="l">
                        <a:lnSpc>
                          <a:spcPct val="106000"/>
                        </a:lnSpc>
                        <a:spcAft>
                          <a:spcPts val="800"/>
                        </a:spcAft>
                        <a:buFont typeface="Symbol" panose="05050102010706020507" pitchFamily="18" charset="2"/>
                        <a:buChar char=""/>
                      </a:pPr>
                      <a:r>
                        <a:rPr lang="en-US" sz="1800">
                          <a:effectLst/>
                        </a:rPr>
                        <a:t>2870 Training Images</a:t>
                      </a:r>
                      <a:endParaRPr lang="en-IN" sz="1600">
                        <a:effectLst/>
                      </a:endParaRPr>
                    </a:p>
                    <a:p>
                      <a:pPr marL="342900" lvl="0" indent="-342900" algn="l">
                        <a:lnSpc>
                          <a:spcPct val="106000"/>
                        </a:lnSpc>
                        <a:spcAft>
                          <a:spcPts val="800"/>
                        </a:spcAft>
                        <a:buFont typeface="Symbol" panose="05050102010706020507" pitchFamily="18" charset="2"/>
                        <a:buChar char=""/>
                      </a:pPr>
                      <a:r>
                        <a:rPr lang="en-US" sz="1800">
                          <a:effectLst/>
                        </a:rPr>
                        <a:t>Mixed type of images</a:t>
                      </a:r>
                      <a:endParaRPr lang="en-IN" sz="1600">
                        <a:effectLst/>
                      </a:endParaRPr>
                    </a:p>
                    <a:p>
                      <a:pPr marL="342900" lvl="0" indent="-342900" algn="l">
                        <a:lnSpc>
                          <a:spcPct val="106000"/>
                        </a:lnSpc>
                        <a:spcAft>
                          <a:spcPts val="800"/>
                        </a:spcAft>
                        <a:buFont typeface="Symbol" panose="05050102010706020507" pitchFamily="18" charset="2"/>
                        <a:buChar char=""/>
                      </a:pPr>
                      <a:r>
                        <a:rPr lang="en-US" sz="1800">
                          <a:effectLst/>
                        </a:rPr>
                        <a:t>Probably hard to achieve high accuracy</a:t>
                      </a:r>
                      <a:endParaRPr lang="en-IN" sz="16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1629965796"/>
                  </a:ext>
                </a:extLst>
              </a:tr>
              <a:tr h="766533">
                <a:tc>
                  <a:txBody>
                    <a:bodyPr/>
                    <a:lstStyle/>
                    <a:p>
                      <a:pPr algn="l">
                        <a:lnSpc>
                          <a:spcPct val="106000"/>
                        </a:lnSpc>
                        <a:spcAft>
                          <a:spcPts val="800"/>
                        </a:spcAft>
                      </a:pPr>
                      <a:r>
                        <a:rPr lang="en-US" sz="1800">
                          <a:effectLst/>
                        </a:rPr>
                        <a:t>4</a:t>
                      </a:r>
                      <a:endParaRPr lang="en-IN" sz="16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algn="l">
                        <a:lnSpc>
                          <a:spcPct val="106000"/>
                        </a:lnSpc>
                        <a:spcAft>
                          <a:spcPts val="800"/>
                        </a:spcAft>
                      </a:pPr>
                      <a:r>
                        <a:rPr lang="en-US" sz="1800" dirty="0" err="1">
                          <a:effectLst/>
                        </a:rPr>
                        <a:t>Github</a:t>
                      </a:r>
                      <a:endParaRPr lang="en-IN" sz="16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342900" lvl="0" indent="-342900" algn="l">
                        <a:lnSpc>
                          <a:spcPct val="106000"/>
                        </a:lnSpc>
                        <a:spcAft>
                          <a:spcPts val="800"/>
                        </a:spcAft>
                        <a:buFont typeface="Symbol" panose="05050102010706020507" pitchFamily="18" charset="2"/>
                        <a:buChar char=""/>
                      </a:pPr>
                      <a:r>
                        <a:rPr lang="en-US" sz="1800" dirty="0">
                          <a:effectLst/>
                        </a:rPr>
                        <a:t>253 Images</a:t>
                      </a:r>
                      <a:endParaRPr lang="en-IN" sz="1600" dirty="0">
                        <a:effectLst/>
                      </a:endParaRPr>
                    </a:p>
                    <a:p>
                      <a:pPr marL="342900" lvl="0" indent="-342900" algn="l">
                        <a:lnSpc>
                          <a:spcPct val="106000"/>
                        </a:lnSpc>
                        <a:spcAft>
                          <a:spcPts val="800"/>
                        </a:spcAft>
                        <a:buFont typeface="Symbol" panose="05050102010706020507" pitchFamily="18" charset="2"/>
                        <a:buChar char=""/>
                      </a:pPr>
                      <a:r>
                        <a:rPr lang="en-US" sz="1800" dirty="0">
                          <a:effectLst/>
                        </a:rPr>
                        <a:t>Labelled images</a:t>
                      </a:r>
                      <a:endParaRPr lang="en-IN" sz="16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extLst>
                  <a:ext uri="{0D108BD9-81ED-4DB2-BD59-A6C34878D82A}">
                    <a16:rowId xmlns:a16="http://schemas.microsoft.com/office/drawing/2014/main" val="3796018393"/>
                  </a:ext>
                </a:extLst>
              </a:tr>
            </a:tbl>
          </a:graphicData>
        </a:graphic>
      </p:graphicFrame>
    </p:spTree>
    <p:extLst>
      <p:ext uri="{BB962C8B-B14F-4D97-AF65-F5344CB8AC3E}">
        <p14:creationId xmlns:p14="http://schemas.microsoft.com/office/powerpoint/2010/main" val="381059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1626-2DD8-6D2A-56D2-42461CC5C183}"/>
              </a:ext>
            </a:extLst>
          </p:cNvPr>
          <p:cNvSpPr>
            <a:spLocks noGrp="1"/>
          </p:cNvSpPr>
          <p:nvPr>
            <p:ph type="title"/>
          </p:nvPr>
        </p:nvSpPr>
        <p:spPr>
          <a:xfrm>
            <a:off x="1174282" y="0"/>
            <a:ext cx="10058400" cy="1450757"/>
          </a:xfrm>
        </p:spPr>
        <p:txBody>
          <a:bodyPr/>
          <a:lstStyle/>
          <a:p>
            <a:r>
              <a:rPr lang="en-IN" b="1" dirty="0"/>
              <a:t>IMAGE PREPROCESSING</a:t>
            </a:r>
          </a:p>
        </p:txBody>
      </p:sp>
      <p:sp>
        <p:nvSpPr>
          <p:cNvPr id="3" name="Content Placeholder 2">
            <a:extLst>
              <a:ext uri="{FF2B5EF4-FFF2-40B4-BE49-F238E27FC236}">
                <a16:creationId xmlns:a16="http://schemas.microsoft.com/office/drawing/2014/main" id="{F7AB8327-6F2B-DB68-7EF4-5A8FD5DB0B91}"/>
              </a:ext>
            </a:extLst>
          </p:cNvPr>
          <p:cNvSpPr>
            <a:spLocks noGrp="1"/>
          </p:cNvSpPr>
          <p:nvPr>
            <p:ph idx="1"/>
          </p:nvPr>
        </p:nvSpPr>
        <p:spPr>
          <a:xfrm>
            <a:off x="795408" y="1878461"/>
            <a:ext cx="10058400" cy="4023360"/>
          </a:xfrm>
        </p:spPr>
        <p:txBody>
          <a:bodyPr>
            <a:normAutofit fontScale="85000" lnSpcReduction="20000"/>
          </a:bodyPr>
          <a:lstStyle/>
          <a:p>
            <a:pPr marL="651510" indent="-285750" algn="just">
              <a:lnSpc>
                <a:spcPct val="120000"/>
              </a:lnSpc>
              <a:spcAft>
                <a:spcPts val="800"/>
              </a:spcAft>
              <a:buFont typeface="Wingdings" panose="05000000000000000000" pitchFamily="2" charset="2"/>
              <a:buChar char="q"/>
            </a:pPr>
            <a:r>
              <a:rPr lang="en-IN" sz="2200" dirty="0">
                <a:effectLst/>
                <a:latin typeface="Times New Roman" panose="02020603050405020304" pitchFamily="18" charset="0"/>
                <a:ea typeface="Times New Roman" panose="02020603050405020304" pitchFamily="18" charset="0"/>
              </a:rPr>
              <a:t>Data Pre-processing is most essential step for any ML or DL model. It directly affects the accuracy of the model. So clean and suitable data for the model is needed. </a:t>
            </a:r>
          </a:p>
          <a:p>
            <a:pPr marL="651510" indent="-285750" algn="just">
              <a:lnSpc>
                <a:spcPct val="120000"/>
              </a:lnSpc>
              <a:spcAft>
                <a:spcPts val="800"/>
              </a:spcAft>
              <a:buFont typeface="Wingdings" panose="05000000000000000000" pitchFamily="2" charset="2"/>
              <a:buChar char="q"/>
            </a:pPr>
            <a:r>
              <a:rPr lang="en-IN" sz="2200" dirty="0">
                <a:effectLst/>
                <a:latin typeface="Times New Roman" panose="02020603050405020304" pitchFamily="18" charset="0"/>
                <a:ea typeface="Times New Roman" panose="02020603050405020304" pitchFamily="18" charset="0"/>
              </a:rPr>
              <a:t>Dataset images size is not fixed. To feed the image as input to model, we have to normalize the size of the image in terms of the pixels. So as per the various methods we have resized the images to 64 x 64 for DWT and PCA, 128 x 128 for CNN and 256 x 256 for central tendency method.</a:t>
            </a:r>
          </a:p>
          <a:p>
            <a:pPr marL="651510" indent="-285750" algn="just">
              <a:lnSpc>
                <a:spcPct val="120000"/>
              </a:lnSpc>
              <a:spcAft>
                <a:spcPts val="800"/>
              </a:spcAft>
              <a:buFont typeface="Wingdings" panose="05000000000000000000" pitchFamily="2" charset="2"/>
              <a:buChar char="q"/>
            </a:pPr>
            <a:r>
              <a:rPr lang="en-IN" sz="2200" dirty="0">
                <a:effectLst/>
                <a:latin typeface="Times New Roman" panose="02020603050405020304" pitchFamily="18" charset="0"/>
                <a:ea typeface="Times New Roman" panose="02020603050405020304" pitchFamily="18" charset="0"/>
              </a:rPr>
              <a:t>Also, the images pixels are in 3-dimensions as RGB so we converted the image in grey scale. This process converted image into 2-dimension from 3-dimension. This would reduce computation time and training time of the model.</a:t>
            </a:r>
          </a:p>
          <a:p>
            <a:pPr marL="318770">
              <a:lnSpc>
                <a:spcPct val="150000"/>
              </a:lnSpc>
              <a:spcAft>
                <a:spcPts val="800"/>
              </a:spcAft>
            </a:pPr>
            <a:r>
              <a:rPr lang="en-IN" sz="1800" dirty="0">
                <a:effectLst/>
                <a:latin typeface="Times New Roman" panose="02020603050405020304" pitchFamily="18"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120764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B590-B7E6-C0F2-73A4-BC4E615A43FE}"/>
              </a:ext>
            </a:extLst>
          </p:cNvPr>
          <p:cNvSpPr>
            <a:spLocks noGrp="1"/>
          </p:cNvSpPr>
          <p:nvPr>
            <p:ph type="title"/>
          </p:nvPr>
        </p:nvSpPr>
        <p:spPr/>
        <p:txBody>
          <a:bodyPr/>
          <a:lstStyle/>
          <a:p>
            <a:r>
              <a:rPr lang="en-IN" b="1" dirty="0"/>
              <a:t>FEATURE EXTRACTION</a:t>
            </a:r>
          </a:p>
        </p:txBody>
      </p:sp>
      <p:sp>
        <p:nvSpPr>
          <p:cNvPr id="3" name="Content Placeholder 2">
            <a:extLst>
              <a:ext uri="{FF2B5EF4-FFF2-40B4-BE49-F238E27FC236}">
                <a16:creationId xmlns:a16="http://schemas.microsoft.com/office/drawing/2014/main" id="{3321A716-DCE1-CECA-2CF0-9E2655A9FFEA}"/>
              </a:ext>
            </a:extLst>
          </p:cNvPr>
          <p:cNvSpPr>
            <a:spLocks noGrp="1"/>
          </p:cNvSpPr>
          <p:nvPr>
            <p:ph idx="1"/>
          </p:nvPr>
        </p:nvSpPr>
        <p:spPr>
          <a:xfrm>
            <a:off x="1036320" y="1737360"/>
            <a:ext cx="10058400" cy="4023360"/>
          </a:xfrm>
        </p:spPr>
        <p:txBody>
          <a:bodyPr/>
          <a:lstStyle/>
          <a:p>
            <a:pPr marL="65151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Feature extraction helps to reduce the amount of redundant data from the data set. </a:t>
            </a:r>
          </a:p>
          <a:p>
            <a:pPr marL="65151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In the end, the reduction of the data helps to build the model with less machine effort and also increases the speed of learning and generalization steps in the machine learning process.</a:t>
            </a:r>
          </a:p>
          <a:p>
            <a:pPr marL="651510" indent="-285750" algn="just">
              <a:lnSpc>
                <a:spcPct val="150000"/>
              </a:lnSpc>
              <a:buFont typeface="Wingdings" panose="05000000000000000000" pitchFamily="2" charset="2"/>
              <a:buChar char="q"/>
            </a:pPr>
            <a:r>
              <a:rPr lang="en-US" sz="1800" dirty="0">
                <a:latin typeface="Times New Roman" panose="02020603050405020304" pitchFamily="18" charset="0"/>
                <a:ea typeface="Times New Roman" panose="02020603050405020304" pitchFamily="18" charset="0"/>
              </a:rPr>
              <a:t> Techniques used in Feature Extraction:</a:t>
            </a:r>
          </a:p>
          <a:p>
            <a:pPr marL="944118" lvl="1" indent="-285750" algn="just">
              <a:lnSpc>
                <a:spcPct val="150000"/>
              </a:lnSpc>
              <a:buFont typeface="Wingdings" panose="05000000000000000000" pitchFamily="2" charset="2"/>
              <a:buChar char="q"/>
            </a:pPr>
            <a:r>
              <a:rPr lang="en-US" sz="1600" dirty="0">
                <a:effectLst/>
                <a:latin typeface="Times New Roman" panose="02020603050405020304" pitchFamily="18" charset="0"/>
                <a:ea typeface="Times New Roman" panose="02020603050405020304" pitchFamily="18" charset="0"/>
              </a:rPr>
              <a:t>Discrete Wavelet Transform (DWT)</a:t>
            </a:r>
          </a:p>
          <a:p>
            <a:pPr marL="944118" lvl="1" indent="-285750" algn="just">
              <a:lnSpc>
                <a:spcPct val="150000"/>
              </a:lnSpc>
              <a:buFont typeface="Wingdings" panose="05000000000000000000" pitchFamily="2" charset="2"/>
              <a:buChar char="q"/>
            </a:pPr>
            <a:r>
              <a:rPr lang="en-US" sz="1600" dirty="0">
                <a:latin typeface="Times New Roman" panose="02020603050405020304" pitchFamily="18" charset="0"/>
                <a:ea typeface="Times New Roman" panose="02020603050405020304" pitchFamily="18" charset="0"/>
              </a:rPr>
              <a:t>Principal Component Analysis (PCA)</a:t>
            </a:r>
          </a:p>
          <a:p>
            <a:pPr marL="944118" lvl="1" indent="-285750" algn="just">
              <a:lnSpc>
                <a:spcPct val="150000"/>
              </a:lnSpc>
              <a:buFont typeface="Wingdings" panose="05000000000000000000" pitchFamily="2" charset="2"/>
              <a:buChar char="q"/>
            </a:pPr>
            <a:r>
              <a:rPr lang="en-US" sz="1600" dirty="0">
                <a:latin typeface="Times New Roman" panose="02020603050405020304" pitchFamily="18" charset="0"/>
                <a:ea typeface="Times New Roman" panose="02020603050405020304" pitchFamily="18" charset="0"/>
              </a:rPr>
              <a:t>Central Moments</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12461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22A2-BD36-6684-9C0E-C608AED06795}"/>
              </a:ext>
            </a:extLst>
          </p:cNvPr>
          <p:cNvSpPr>
            <a:spLocks noGrp="1"/>
          </p:cNvSpPr>
          <p:nvPr>
            <p:ph type="title"/>
          </p:nvPr>
        </p:nvSpPr>
        <p:spPr/>
        <p:txBody>
          <a:bodyPr/>
          <a:lstStyle/>
          <a:p>
            <a:r>
              <a:rPr lang="en-IN" b="1" dirty="0"/>
              <a:t>DISCRETE WAVELET TRANSFORM (DWT)</a:t>
            </a:r>
            <a:endParaRPr lang="en-IN" dirty="0"/>
          </a:p>
        </p:txBody>
      </p:sp>
      <p:sp>
        <p:nvSpPr>
          <p:cNvPr id="3" name="Content Placeholder 2">
            <a:extLst>
              <a:ext uri="{FF2B5EF4-FFF2-40B4-BE49-F238E27FC236}">
                <a16:creationId xmlns:a16="http://schemas.microsoft.com/office/drawing/2014/main" id="{84214667-AC16-0770-79BD-991638E4DC53}"/>
              </a:ext>
            </a:extLst>
          </p:cNvPr>
          <p:cNvSpPr>
            <a:spLocks noGrp="1"/>
          </p:cNvSpPr>
          <p:nvPr>
            <p:ph idx="1"/>
          </p:nvPr>
        </p:nvSpPr>
        <p:spPr/>
        <p:txBody>
          <a:bodyPr/>
          <a:lstStyle/>
          <a:p>
            <a:pPr algn="just">
              <a:lnSpc>
                <a:spcPct val="150000"/>
              </a:lnSpc>
              <a:buFont typeface="Wingdings" panose="05000000000000000000" pitchFamily="2" charset="2"/>
              <a:buChar char="q"/>
            </a:pPr>
            <a:r>
              <a:rPr lang="en-GB" i="0" dirty="0">
                <a:solidFill>
                  <a:srgbClr val="202124"/>
                </a:solidFill>
                <a:effectLst/>
                <a:latin typeface="Times New Roman" panose="02020603050405020304" pitchFamily="18" charset="0"/>
                <a:cs typeface="Times New Roman" panose="02020603050405020304" pitchFamily="18" charset="0"/>
              </a:rPr>
              <a:t> The discrete wavelet transform has a huge number of applications in science, engineering, mathematics and computer science. Most notably, it is used for signal coding, to represent a discrete signal in a more redundant form, often as a preconditioning for data compression</a:t>
            </a:r>
          </a:p>
          <a:p>
            <a:pPr algn="just">
              <a:lnSpc>
                <a:spcPct val="150000"/>
              </a:lnSpc>
              <a:buFont typeface="Wingdings" panose="05000000000000000000" pitchFamily="2" charset="2"/>
              <a:buChar char="q"/>
            </a:pPr>
            <a:r>
              <a:rPr lang="en-GB" i="0" dirty="0">
                <a:solidFill>
                  <a:srgbClr val="202124"/>
                </a:solidFill>
                <a:effectLst/>
                <a:latin typeface="Times New Roman" panose="02020603050405020304" pitchFamily="18" charset="0"/>
                <a:cs typeface="Times New Roman" panose="02020603050405020304" pitchFamily="18" charset="0"/>
              </a:rPr>
              <a:t> Discrete wavelet transform is widely used in feature extraction step because it reduces the dimension accurately that we can extract main features </a:t>
            </a:r>
          </a:p>
          <a:p>
            <a:pPr marL="0" indent="0" algn="just">
              <a:lnSpc>
                <a:spcPct val="150000"/>
              </a:lnSpc>
              <a:buNone/>
            </a:pPr>
            <a:endParaRPr lang="en-GB" i="0" dirty="0">
              <a:solidFill>
                <a:srgbClr val="202124"/>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537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A27B-D033-A538-140C-23861B019D64}"/>
              </a:ext>
            </a:extLst>
          </p:cNvPr>
          <p:cNvSpPr>
            <a:spLocks noGrp="1"/>
          </p:cNvSpPr>
          <p:nvPr>
            <p:ph type="title"/>
          </p:nvPr>
        </p:nvSpPr>
        <p:spPr/>
        <p:txBody>
          <a:bodyPr/>
          <a:lstStyle/>
          <a:p>
            <a:r>
              <a:rPr lang="en-IN" b="1" dirty="0"/>
              <a:t>DISCRETE WAVELET TRANSFORM (DWT)</a:t>
            </a:r>
          </a:p>
        </p:txBody>
      </p:sp>
      <p:sp>
        <p:nvSpPr>
          <p:cNvPr id="4" name="Content Placeholder 3">
            <a:extLst>
              <a:ext uri="{FF2B5EF4-FFF2-40B4-BE49-F238E27FC236}">
                <a16:creationId xmlns:a16="http://schemas.microsoft.com/office/drawing/2014/main" id="{D3D68CB6-0CE9-94E5-1176-80D11D5F415B}"/>
              </a:ext>
            </a:extLst>
          </p:cNvPr>
          <p:cNvSpPr>
            <a:spLocks noGrp="1"/>
          </p:cNvSpPr>
          <p:nvPr>
            <p:ph sz="half" idx="2"/>
          </p:nvPr>
        </p:nvSpPr>
        <p:spPr>
          <a:xfrm>
            <a:off x="5049078" y="1845735"/>
            <a:ext cx="6106602" cy="4023360"/>
          </a:xfrm>
        </p:spPr>
        <p:txBody>
          <a:bodyPr>
            <a:normAutofit/>
          </a:bodyPr>
          <a:lstStyle/>
          <a:p>
            <a:pPr>
              <a:lnSpc>
                <a:spcPct val="10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When we apply DWT on any image, image will decompose in two parts </a:t>
            </a:r>
            <a:r>
              <a:rPr lang="en-US" sz="2000" dirty="0" err="1">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Low pass Decomposition filter and ii) High pass Decomposition filter. </a:t>
            </a:r>
          </a:p>
          <a:p>
            <a:pPr>
              <a:lnSpc>
                <a:spcPct val="10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Then again both decomposed in two-two parts. After second decomposition we get four coefficients </a:t>
            </a:r>
          </a:p>
          <a:p>
            <a:pPr>
              <a:lnSpc>
                <a:spcPct val="100000"/>
              </a:lnSpc>
            </a:pPr>
            <a:r>
              <a:rPr lang="en-US" sz="2000" dirty="0" err="1">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Approximation Coef. </a:t>
            </a:r>
          </a:p>
          <a:p>
            <a:pPr>
              <a:lnSpc>
                <a:spcPct val="100000"/>
              </a:lnSpc>
            </a:pPr>
            <a:r>
              <a:rPr lang="en-US" sz="2000" dirty="0">
                <a:effectLst/>
                <a:latin typeface="Times New Roman" panose="02020603050405020304" pitchFamily="18" charset="0"/>
                <a:ea typeface="Times New Roman" panose="02020603050405020304" pitchFamily="18" charset="0"/>
              </a:rPr>
              <a:t>ii) Horizontal Detailed Coef.</a:t>
            </a:r>
          </a:p>
          <a:p>
            <a:pPr>
              <a:lnSpc>
                <a:spcPct val="100000"/>
              </a:lnSpc>
            </a:pPr>
            <a:r>
              <a:rPr lang="en-US" sz="2000" dirty="0">
                <a:effectLst/>
                <a:latin typeface="Times New Roman" panose="02020603050405020304" pitchFamily="18" charset="0"/>
                <a:ea typeface="Times New Roman" panose="02020603050405020304" pitchFamily="18" charset="0"/>
              </a:rPr>
              <a:t>iii) Vertical Detailed Coef. </a:t>
            </a:r>
          </a:p>
          <a:p>
            <a:pPr>
              <a:lnSpc>
                <a:spcPct val="100000"/>
              </a:lnSpc>
            </a:pPr>
            <a:r>
              <a:rPr lang="en-US" sz="2000" dirty="0">
                <a:effectLst/>
                <a:latin typeface="Times New Roman" panose="02020603050405020304" pitchFamily="18" charset="0"/>
                <a:ea typeface="Times New Roman" panose="02020603050405020304" pitchFamily="18" charset="0"/>
              </a:rPr>
              <a:t>iv) Diagonal Detailed Coef.</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C7D71953-8469-EF2D-3193-33ECFD7A00F3}"/>
              </a:ext>
            </a:extLst>
          </p:cNvPr>
          <p:cNvPicPr>
            <a:picLocks noGrp="1" noChangeAspect="1"/>
          </p:cNvPicPr>
          <p:nvPr>
            <p:ph sz="half" idx="1"/>
          </p:nvPr>
        </p:nvPicPr>
        <p:blipFill>
          <a:blip r:embed="rId2"/>
          <a:stretch>
            <a:fillRect/>
          </a:stretch>
        </p:blipFill>
        <p:spPr>
          <a:xfrm>
            <a:off x="871175" y="1846370"/>
            <a:ext cx="4065069" cy="4022725"/>
          </a:xfrm>
          <a:prstGeom prst="rect">
            <a:avLst/>
          </a:prstGeom>
        </p:spPr>
      </p:pic>
    </p:spTree>
    <p:extLst>
      <p:ext uri="{BB962C8B-B14F-4D97-AF65-F5344CB8AC3E}">
        <p14:creationId xmlns:p14="http://schemas.microsoft.com/office/powerpoint/2010/main" val="3156958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CE6C-EAF0-9D1F-DE4E-C02608AD3F3A}"/>
              </a:ext>
            </a:extLst>
          </p:cNvPr>
          <p:cNvSpPr>
            <a:spLocks noGrp="1"/>
          </p:cNvSpPr>
          <p:nvPr>
            <p:ph type="title"/>
          </p:nvPr>
        </p:nvSpPr>
        <p:spPr/>
        <p:txBody>
          <a:bodyPr/>
          <a:lstStyle/>
          <a:p>
            <a:r>
              <a:rPr lang="en-IN" b="1" dirty="0"/>
              <a:t>DISCRETE WAVELET TRANSFROM (DWT)</a:t>
            </a:r>
          </a:p>
        </p:txBody>
      </p:sp>
      <p:pic>
        <p:nvPicPr>
          <p:cNvPr id="4" name="Content Placeholder 3">
            <a:extLst>
              <a:ext uri="{FF2B5EF4-FFF2-40B4-BE49-F238E27FC236}">
                <a16:creationId xmlns:a16="http://schemas.microsoft.com/office/drawing/2014/main" id="{09EBEC77-0502-9273-9B21-DF0C4E1CBFB9}"/>
              </a:ext>
            </a:extLst>
          </p:cNvPr>
          <p:cNvPicPr>
            <a:picLocks noGrp="1" noChangeAspect="1"/>
          </p:cNvPicPr>
          <p:nvPr>
            <p:ph idx="1"/>
          </p:nvPr>
        </p:nvPicPr>
        <p:blipFill>
          <a:blip r:embed="rId2"/>
          <a:stretch>
            <a:fillRect/>
          </a:stretch>
        </p:blipFill>
        <p:spPr>
          <a:xfrm>
            <a:off x="362787" y="2309639"/>
            <a:ext cx="4914099" cy="2811002"/>
          </a:xfrm>
          <a:prstGeom prst="rect">
            <a:avLst/>
          </a:prstGeom>
        </p:spPr>
      </p:pic>
      <p:sp>
        <p:nvSpPr>
          <p:cNvPr id="6" name="TextBox 5">
            <a:extLst>
              <a:ext uri="{FF2B5EF4-FFF2-40B4-BE49-F238E27FC236}">
                <a16:creationId xmlns:a16="http://schemas.microsoft.com/office/drawing/2014/main" id="{1F4D7BC7-532A-238E-9875-3BB126604BE4}"/>
              </a:ext>
            </a:extLst>
          </p:cNvPr>
          <p:cNvSpPr txBox="1"/>
          <p:nvPr/>
        </p:nvSpPr>
        <p:spPr>
          <a:xfrm>
            <a:off x="1008246" y="5323588"/>
            <a:ext cx="6097604"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Different level of decomposition </a:t>
            </a:r>
            <a:endParaRPr lang="en-IN" dirty="0"/>
          </a:p>
        </p:txBody>
      </p:sp>
      <p:pic>
        <p:nvPicPr>
          <p:cNvPr id="7" name="Picture 6">
            <a:extLst>
              <a:ext uri="{FF2B5EF4-FFF2-40B4-BE49-F238E27FC236}">
                <a16:creationId xmlns:a16="http://schemas.microsoft.com/office/drawing/2014/main" id="{7E92FA43-6CFD-E7CD-E766-0C3A54F74DE6}"/>
              </a:ext>
            </a:extLst>
          </p:cNvPr>
          <p:cNvPicPr>
            <a:picLocks noChangeAspect="1"/>
          </p:cNvPicPr>
          <p:nvPr/>
        </p:nvPicPr>
        <p:blipFill>
          <a:blip r:embed="rId3"/>
          <a:stretch>
            <a:fillRect/>
          </a:stretch>
        </p:blipFill>
        <p:spPr>
          <a:xfrm>
            <a:off x="5976209" y="2139414"/>
            <a:ext cx="5179471" cy="2730066"/>
          </a:xfrm>
          <a:prstGeom prst="rect">
            <a:avLst/>
          </a:prstGeom>
        </p:spPr>
      </p:pic>
      <p:sp>
        <p:nvSpPr>
          <p:cNvPr id="9" name="TextBox 8">
            <a:extLst>
              <a:ext uri="{FF2B5EF4-FFF2-40B4-BE49-F238E27FC236}">
                <a16:creationId xmlns:a16="http://schemas.microsoft.com/office/drawing/2014/main" id="{2FBB7EA2-1D9F-14DC-4BBD-27A30524D1FF}"/>
              </a:ext>
            </a:extLst>
          </p:cNvPr>
          <p:cNvSpPr txBox="1"/>
          <p:nvPr/>
        </p:nvSpPr>
        <p:spPr>
          <a:xfrm>
            <a:off x="6361219" y="4762585"/>
            <a:ext cx="6462037" cy="369332"/>
          </a:xfrm>
          <a:prstGeom prst="rect">
            <a:avLst/>
          </a:prstGeom>
          <a:noFill/>
        </p:spPr>
        <p:txBody>
          <a:bodyPr wrap="square">
            <a:spAutoFit/>
          </a:bodyPr>
          <a:lstStyle/>
          <a:p>
            <a:pPr>
              <a:spcAft>
                <a:spcPts val="1000"/>
              </a:spcAft>
            </a:pPr>
            <a:r>
              <a:rPr lang="en-US" sz="1800" dirty="0">
                <a:effectLst/>
                <a:latin typeface="Times New Roman" panose="02020603050405020304" pitchFamily="18" charset="0"/>
                <a:ea typeface="Times New Roman" panose="02020603050405020304" pitchFamily="18" charset="0"/>
              </a:rPr>
              <a:t>Images Before and After applying the DWT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8461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B94D-F8DC-7933-09FE-DAD8F9839EC3}"/>
              </a:ext>
            </a:extLst>
          </p:cNvPr>
          <p:cNvSpPr>
            <a:spLocks noGrp="1"/>
          </p:cNvSpPr>
          <p:nvPr>
            <p:ph type="title"/>
          </p:nvPr>
        </p:nvSpPr>
        <p:spPr>
          <a:xfrm>
            <a:off x="1097280" y="257727"/>
            <a:ext cx="10058400" cy="1450757"/>
          </a:xfrm>
        </p:spPr>
        <p:txBody>
          <a:bodyPr/>
          <a:lstStyle/>
          <a:p>
            <a:r>
              <a:rPr lang="en-IN" b="1" dirty="0"/>
              <a:t>PRINCIPAL COMPONENT ANALYSIS</a:t>
            </a:r>
          </a:p>
        </p:txBody>
      </p:sp>
      <p:sp>
        <p:nvSpPr>
          <p:cNvPr id="3" name="Content Placeholder 2">
            <a:extLst>
              <a:ext uri="{FF2B5EF4-FFF2-40B4-BE49-F238E27FC236}">
                <a16:creationId xmlns:a16="http://schemas.microsoft.com/office/drawing/2014/main" id="{EAAE845E-1274-E805-B792-CF219DFDAFC0}"/>
              </a:ext>
            </a:extLst>
          </p:cNvPr>
          <p:cNvSpPr>
            <a:spLocks noGrp="1"/>
          </p:cNvSpPr>
          <p:nvPr>
            <p:ph idx="1"/>
          </p:nvPr>
        </p:nvSpPr>
        <p:spPr>
          <a:xfrm>
            <a:off x="1097280" y="1845734"/>
            <a:ext cx="5312418" cy="4023360"/>
          </a:xfrm>
        </p:spPr>
        <p:txBody>
          <a:bodyPr/>
          <a:lstStyle/>
          <a:p>
            <a:pPr>
              <a:lnSpc>
                <a:spcPct val="150000"/>
              </a:lnSpc>
              <a:buFont typeface="Wingdings" pitchFamily="2" charset="2"/>
              <a:buChar char="q"/>
            </a:pPr>
            <a:r>
              <a:rPr lang="en-US" sz="1800" b="1" spc="-5" dirty="0">
                <a:solidFill>
                  <a:srgbClr val="292929"/>
                </a:solidFill>
                <a:effectLst/>
                <a:latin typeface="Times New Roman" panose="02020603050405020304" pitchFamily="18" charset="0"/>
                <a:ea typeface="Times New Roman" panose="02020603050405020304" pitchFamily="18" charset="0"/>
              </a:rPr>
              <a:t> Principal Component Analysis (PCA)</a:t>
            </a:r>
            <a:r>
              <a:rPr lang="en-US" sz="1800" spc="-5" dirty="0">
                <a:solidFill>
                  <a:srgbClr val="292929"/>
                </a:solidFill>
                <a:effectLst/>
                <a:latin typeface="Times New Roman" panose="02020603050405020304" pitchFamily="18" charset="0"/>
                <a:ea typeface="Times New Roman" panose="02020603050405020304" pitchFamily="18" charset="0"/>
              </a:rPr>
              <a:t> is a linear dimensionality reduction technique (algorithm) that </a:t>
            </a:r>
            <a:r>
              <a:rPr lang="en-US" sz="1800" spc="-5" dirty="0">
                <a:solidFill>
                  <a:srgbClr val="292929"/>
                </a:solidFill>
                <a:latin typeface="Times New Roman" panose="02020603050405020304" pitchFamily="18" charset="0"/>
                <a:ea typeface="Times New Roman" panose="02020603050405020304" pitchFamily="18" charset="0"/>
              </a:rPr>
              <a:t>        </a:t>
            </a:r>
            <a:r>
              <a:rPr lang="en-US" sz="1800" spc="-5" dirty="0">
                <a:solidFill>
                  <a:srgbClr val="292929"/>
                </a:solidFill>
                <a:effectLst/>
                <a:latin typeface="Times New Roman" panose="02020603050405020304" pitchFamily="18" charset="0"/>
                <a:ea typeface="Times New Roman" panose="02020603050405020304" pitchFamily="18" charset="0"/>
              </a:rPr>
              <a:t>transform a set of correlated variables (p) into a smaller k (k&lt;p) number of uncorrelated variables  called </a:t>
            </a:r>
            <a:r>
              <a:rPr lang="en-US" sz="1800" b="1" i="1" spc="-5" dirty="0">
                <a:solidFill>
                  <a:srgbClr val="292929"/>
                </a:solidFill>
                <a:effectLst/>
                <a:latin typeface="Times New Roman" panose="02020603050405020304" pitchFamily="18" charset="0"/>
                <a:ea typeface="Times New Roman" panose="02020603050405020304" pitchFamily="18" charset="0"/>
              </a:rPr>
              <a:t>principal components</a:t>
            </a:r>
            <a:r>
              <a:rPr lang="en-US" sz="1800" spc="-5" dirty="0">
                <a:solidFill>
                  <a:srgbClr val="292929"/>
                </a:solidFill>
                <a:effectLst/>
                <a:latin typeface="Times New Roman" panose="02020603050405020304" pitchFamily="18" charset="0"/>
                <a:ea typeface="Times New Roman" panose="02020603050405020304" pitchFamily="18" charset="0"/>
              </a:rPr>
              <a:t> while keeping as much of the variability in the original data as possible.</a:t>
            </a:r>
            <a:endParaRPr lang="en-IN" sz="1800" dirty="0">
              <a:effectLst/>
              <a:latin typeface="Times New Roman" panose="02020603050405020304" pitchFamily="18" charset="0"/>
              <a:ea typeface="Times New Roman" panose="02020603050405020304" pitchFamily="18" charset="0"/>
            </a:endParaRPr>
          </a:p>
          <a:p>
            <a:pPr>
              <a:lnSpc>
                <a:spcPct val="150000"/>
              </a:lnSpc>
              <a:buFont typeface="Wingdings" pitchFamily="2" charset="2"/>
              <a:buChar char="q"/>
            </a:pPr>
            <a:r>
              <a:rPr lang="en-US" dirty="0"/>
              <a:t> </a:t>
            </a:r>
            <a:r>
              <a:rPr lang="en-US" sz="1800" dirty="0">
                <a:solidFill>
                  <a:schemeClr val="tx1"/>
                </a:solidFill>
                <a:latin typeface="Times New Roman" pitchFamily="18" charset="0"/>
                <a:cs typeface="Times New Roman" pitchFamily="18" charset="0"/>
              </a:rPr>
              <a:t>We have checked image by applying various k value and stay with k=50 as it is giving accuracy of 97.50% which is better then other k values.</a:t>
            </a:r>
          </a:p>
        </p:txBody>
      </p:sp>
      <p:pic>
        <p:nvPicPr>
          <p:cNvPr id="5" name="Picture 4">
            <a:extLst>
              <a:ext uri="{FF2B5EF4-FFF2-40B4-BE49-F238E27FC236}">
                <a16:creationId xmlns:a16="http://schemas.microsoft.com/office/drawing/2014/main" id="{0D3B50B3-EE16-C4E1-C70E-352AF912B81D}"/>
              </a:ext>
            </a:extLst>
          </p:cNvPr>
          <p:cNvPicPr>
            <a:picLocks noChangeAspect="1"/>
          </p:cNvPicPr>
          <p:nvPr/>
        </p:nvPicPr>
        <p:blipFill rotWithShape="1">
          <a:blip r:embed="rId2"/>
          <a:srcRect r="19047"/>
          <a:stretch/>
        </p:blipFill>
        <p:spPr>
          <a:xfrm>
            <a:off x="7252536" y="2679541"/>
            <a:ext cx="4295408" cy="1933575"/>
          </a:xfrm>
          <a:prstGeom prst="rect">
            <a:avLst/>
          </a:prstGeom>
        </p:spPr>
      </p:pic>
      <p:sp>
        <p:nvSpPr>
          <p:cNvPr id="9" name="TextBox 8">
            <a:extLst>
              <a:ext uri="{FF2B5EF4-FFF2-40B4-BE49-F238E27FC236}">
                <a16:creationId xmlns:a16="http://schemas.microsoft.com/office/drawing/2014/main" id="{3E93DF07-57D5-E6A7-E0F0-964FAFDC3890}"/>
              </a:ext>
            </a:extLst>
          </p:cNvPr>
          <p:cNvSpPr txBox="1"/>
          <p:nvPr/>
        </p:nvSpPr>
        <p:spPr>
          <a:xfrm>
            <a:off x="7141218" y="4428023"/>
            <a:ext cx="5684236" cy="369332"/>
          </a:xfrm>
          <a:prstGeom prst="rect">
            <a:avLst/>
          </a:prstGeom>
          <a:noFill/>
        </p:spPr>
        <p:txBody>
          <a:bodyPr wrap="square">
            <a:spAutoFit/>
          </a:bodyPr>
          <a:lstStyle/>
          <a:p>
            <a:r>
              <a:rPr lang="en-IN"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 after applying various dimensions in PCA.</a:t>
            </a:r>
            <a:endParaRPr lang="en-IN" dirty="0"/>
          </a:p>
        </p:txBody>
      </p:sp>
    </p:spTree>
    <p:extLst>
      <p:ext uri="{BB962C8B-B14F-4D97-AF65-F5344CB8AC3E}">
        <p14:creationId xmlns:p14="http://schemas.microsoft.com/office/powerpoint/2010/main" val="310310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 of the presentation</a:t>
            </a:r>
            <a:endParaRPr lang="en-IN" b="1"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sz="2800" dirty="0"/>
              <a:t>Objective</a:t>
            </a:r>
          </a:p>
          <a:p>
            <a:pPr>
              <a:buFont typeface="Arial" panose="020B0604020202020204" pitchFamily="34" charset="0"/>
              <a:buChar char="•"/>
            </a:pPr>
            <a:r>
              <a:rPr lang="en-US" sz="2800" dirty="0"/>
              <a:t>Scope</a:t>
            </a:r>
          </a:p>
          <a:p>
            <a:pPr>
              <a:buFont typeface="Arial" panose="020B0604020202020204" pitchFamily="34" charset="0"/>
              <a:buChar char="•"/>
            </a:pPr>
            <a:r>
              <a:rPr lang="en-US" sz="2800" dirty="0"/>
              <a:t>Introduction</a:t>
            </a:r>
          </a:p>
          <a:p>
            <a:pPr>
              <a:buFont typeface="Arial" panose="020B0604020202020204" pitchFamily="34" charset="0"/>
              <a:buChar char="•"/>
            </a:pPr>
            <a:r>
              <a:rPr lang="en-US" sz="2800" dirty="0"/>
              <a:t>Literature Survey</a:t>
            </a:r>
          </a:p>
          <a:p>
            <a:pPr>
              <a:buFont typeface="Arial" panose="020B0604020202020204" pitchFamily="34" charset="0"/>
              <a:buChar char="•"/>
            </a:pPr>
            <a:r>
              <a:rPr lang="en-US" sz="2800" dirty="0"/>
              <a:t>ER diagram/Use-case diagram/Sequence diagram/DFDs</a:t>
            </a:r>
          </a:p>
          <a:p>
            <a:pPr>
              <a:buFont typeface="Arial" panose="020B0604020202020204" pitchFamily="34" charset="0"/>
              <a:buChar char="•"/>
            </a:pPr>
            <a:r>
              <a:rPr lang="en-US" sz="2800" dirty="0"/>
              <a:t>Description of Modules &amp; Functionalities</a:t>
            </a:r>
          </a:p>
          <a:p>
            <a:pPr>
              <a:buFont typeface="Arial" panose="020B0604020202020204" pitchFamily="34" charset="0"/>
              <a:buChar char="•"/>
            </a:pPr>
            <a:r>
              <a:rPr lang="en-US" sz="2800" dirty="0"/>
              <a:t>Results/Screenshots</a:t>
            </a:r>
          </a:p>
          <a:p>
            <a:pPr>
              <a:buFont typeface="Arial" panose="020B0604020202020204" pitchFamily="34" charset="0"/>
              <a:buChar char="•"/>
            </a:pPr>
            <a:r>
              <a:rPr lang="en-US" sz="2800" dirty="0"/>
              <a:t>Demonstration</a:t>
            </a:r>
            <a:endParaRPr lang="en-IN" sz="2800" dirty="0"/>
          </a:p>
        </p:txBody>
      </p:sp>
    </p:spTree>
    <p:extLst>
      <p:ext uri="{BB962C8B-B14F-4D97-AF65-F5344CB8AC3E}">
        <p14:creationId xmlns:p14="http://schemas.microsoft.com/office/powerpoint/2010/main" val="2546113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ADDD-01C7-50FC-5BA3-9FC90DE54495}"/>
              </a:ext>
            </a:extLst>
          </p:cNvPr>
          <p:cNvSpPr>
            <a:spLocks noGrp="1"/>
          </p:cNvSpPr>
          <p:nvPr>
            <p:ph type="title"/>
          </p:nvPr>
        </p:nvSpPr>
        <p:spPr/>
        <p:txBody>
          <a:bodyPr/>
          <a:lstStyle/>
          <a:p>
            <a:r>
              <a:rPr lang="en-IN" b="1" dirty="0"/>
              <a:t>CENTRAL MOMENTS</a:t>
            </a:r>
          </a:p>
        </p:txBody>
      </p:sp>
      <p:sp>
        <p:nvSpPr>
          <p:cNvPr id="3" name="Content Placeholder 2">
            <a:extLst>
              <a:ext uri="{FF2B5EF4-FFF2-40B4-BE49-F238E27FC236}">
                <a16:creationId xmlns:a16="http://schemas.microsoft.com/office/drawing/2014/main" id="{1E236CA5-9DD9-AA5F-86DF-6C3310B4FB30}"/>
              </a:ext>
            </a:extLst>
          </p:cNvPr>
          <p:cNvSpPr>
            <a:spLocks noGrp="1"/>
          </p:cNvSpPr>
          <p:nvPr>
            <p:ph idx="1"/>
          </p:nvPr>
        </p:nvSpPr>
        <p:spPr/>
        <p:txBody>
          <a:bodyPr/>
          <a:lstStyle/>
          <a:p>
            <a:pPr>
              <a:lnSpc>
                <a:spcPct val="150000"/>
              </a:lnSpc>
              <a:buFont typeface="Wingdings" panose="05000000000000000000" pitchFamily="2" charset="2"/>
              <a:buChar char="q"/>
            </a:pPr>
            <a:r>
              <a:rPr lang="en-IN" dirty="0"/>
              <a:t> </a:t>
            </a:r>
            <a:r>
              <a:rPr lang="en-IN" dirty="0">
                <a:latin typeface="Times New Roman" panose="02020603050405020304" pitchFamily="18" charset="0"/>
                <a:cs typeface="Times New Roman" panose="02020603050405020304" pitchFamily="18" charset="0"/>
              </a:rPr>
              <a:t>Technique of data reduction</a:t>
            </a:r>
          </a:p>
          <a:p>
            <a:pPr>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 this method we have taken the image size of 256 x 256 and segment it into 16 x 16 window. Central moments of each window stored in the metrics. This method helps to reduce the data significantly and make the training faster.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Lossy Data Reduction</a:t>
            </a:r>
          </a:p>
        </p:txBody>
      </p:sp>
    </p:spTree>
    <p:extLst>
      <p:ext uri="{BB962C8B-B14F-4D97-AF65-F5344CB8AC3E}">
        <p14:creationId xmlns:p14="http://schemas.microsoft.com/office/powerpoint/2010/main" val="2653130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62E6-D5C4-CF95-3DCA-0071731B8DA3}"/>
              </a:ext>
            </a:extLst>
          </p:cNvPr>
          <p:cNvSpPr>
            <a:spLocks noGrp="1"/>
          </p:cNvSpPr>
          <p:nvPr>
            <p:ph type="title"/>
          </p:nvPr>
        </p:nvSpPr>
        <p:spPr/>
        <p:txBody>
          <a:bodyPr/>
          <a:lstStyle/>
          <a:p>
            <a:r>
              <a:rPr lang="en-IN" b="1" dirty="0"/>
              <a:t>CLASSIFICATION</a:t>
            </a:r>
          </a:p>
        </p:txBody>
      </p:sp>
      <p:sp>
        <p:nvSpPr>
          <p:cNvPr id="3" name="Content Placeholder 2">
            <a:extLst>
              <a:ext uri="{FF2B5EF4-FFF2-40B4-BE49-F238E27FC236}">
                <a16:creationId xmlns:a16="http://schemas.microsoft.com/office/drawing/2014/main" id="{D2643C7E-44FA-6C03-958F-D7221FC3601F}"/>
              </a:ext>
            </a:extLst>
          </p:cNvPr>
          <p:cNvSpPr>
            <a:spLocks noGrp="1"/>
          </p:cNvSpPr>
          <p:nvPr>
            <p:ph idx="1"/>
          </p:nvPr>
        </p:nvSpPr>
        <p:spPr>
          <a:xfrm>
            <a:off x="1097280" y="1845734"/>
            <a:ext cx="10270156" cy="4023360"/>
          </a:xfrm>
        </p:spPr>
        <p:txBody>
          <a:bodyPr/>
          <a:lstStyle/>
          <a:p>
            <a:pPr marL="873125" indent="-285750" algn="just">
              <a:lnSpc>
                <a:spcPct val="150000"/>
              </a:lnSpc>
              <a:buFont typeface="Wingdings" panose="05000000000000000000" pitchFamily="2" charset="2"/>
              <a:buChar char="q"/>
            </a:pPr>
            <a:r>
              <a:rPr lang="en-GB" dirty="0">
                <a:solidFill>
                  <a:schemeClr val="tx1"/>
                </a:solidFill>
                <a:latin typeface="Times New Roman" panose="02020603050405020304" pitchFamily="18" charset="0"/>
                <a:cs typeface="Times New Roman" panose="02020603050405020304" pitchFamily="18" charset="0"/>
              </a:rPr>
              <a:t>P</a:t>
            </a:r>
            <a:r>
              <a:rPr lang="en-GB" i="0" dirty="0">
                <a:solidFill>
                  <a:schemeClr val="tx1"/>
                </a:solidFill>
                <a:effectLst/>
                <a:latin typeface="Times New Roman" panose="02020603050405020304" pitchFamily="18" charset="0"/>
                <a:cs typeface="Times New Roman" panose="02020603050405020304" pitchFamily="18" charset="0"/>
              </a:rPr>
              <a:t>rocess of categorizing a given set of data into classes</a:t>
            </a: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873125" indent="-285750" algn="just">
              <a:lnSpc>
                <a:spcPct val="150000"/>
              </a:lnSpc>
              <a:buFont typeface="Wingdings" panose="05000000000000000000" pitchFamily="2" charset="2"/>
              <a:buChar char="q"/>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Classify the tumor in malignant and benign categories </a:t>
            </a:r>
          </a:p>
          <a:p>
            <a:pPr marL="873125" indent="-285750" algn="just">
              <a:lnSpc>
                <a:spcPct val="150000"/>
              </a:lnSpc>
              <a:buFont typeface="Wingdings" panose="05000000000000000000" pitchFamily="2" charset="2"/>
              <a:buChar char="q"/>
            </a:pPr>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Algorithms we have used:</a:t>
            </a:r>
          </a:p>
          <a:p>
            <a:pPr marL="1165733" lvl="1" indent="-285750" algn="just">
              <a:lnSpc>
                <a:spcPct val="150000"/>
              </a:lnSpc>
              <a:buFont typeface="Arial" panose="020B0604020202020204" pitchFamily="34" charset="0"/>
              <a:buChar char="•"/>
            </a:pPr>
            <a:r>
              <a:rPr lang="en-IN"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Support Vector Machine (SVM)</a:t>
            </a:r>
          </a:p>
          <a:p>
            <a:pPr marL="1165733" lvl="1" indent="-285750" algn="just">
              <a:lnSpc>
                <a:spcPct val="150000"/>
              </a:lnSpc>
              <a:buFont typeface="Arial" panose="020B0604020202020204" pitchFamily="34" charset="0"/>
              <a:buChar char="•"/>
            </a:pPr>
            <a:r>
              <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Convolutional </a:t>
            </a:r>
            <a:r>
              <a:rPr lang="en-IN"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Neural Network (CNN)</a:t>
            </a:r>
            <a:endParaRPr lang="en-IN"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329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FB67-2606-8329-F1A0-58264FFC28ED}"/>
              </a:ext>
            </a:extLst>
          </p:cNvPr>
          <p:cNvSpPr>
            <a:spLocks noGrp="1"/>
          </p:cNvSpPr>
          <p:nvPr>
            <p:ph type="title"/>
          </p:nvPr>
        </p:nvSpPr>
        <p:spPr/>
        <p:txBody>
          <a:bodyPr/>
          <a:lstStyle/>
          <a:p>
            <a:r>
              <a:rPr lang="en-IN" b="1" dirty="0"/>
              <a:t>SUPPORT VECTOR MACHINE (SVM)</a:t>
            </a:r>
            <a:endParaRPr lang="en-IN" dirty="0"/>
          </a:p>
        </p:txBody>
      </p:sp>
      <p:sp>
        <p:nvSpPr>
          <p:cNvPr id="3" name="Content Placeholder 2">
            <a:extLst>
              <a:ext uri="{FF2B5EF4-FFF2-40B4-BE49-F238E27FC236}">
                <a16:creationId xmlns:a16="http://schemas.microsoft.com/office/drawing/2014/main" id="{21899AB0-669E-DD9C-3646-69F73023FA89}"/>
              </a:ext>
            </a:extLst>
          </p:cNvPr>
          <p:cNvSpPr>
            <a:spLocks noGrp="1"/>
          </p:cNvSpPr>
          <p:nvPr>
            <p:ph sz="half" idx="1"/>
          </p:nvPr>
        </p:nvSpPr>
        <p:spPr/>
        <p:txBody>
          <a:bodyPr>
            <a:normAutofit lnSpcReduction="10000"/>
          </a:bodyPr>
          <a:lstStyle/>
          <a:p>
            <a:pPr algn="just">
              <a:lnSpc>
                <a:spcPct val="15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Support Vector Machine is one of the most popular techniques for classification. </a:t>
            </a:r>
          </a:p>
          <a:p>
            <a:pPr algn="just">
              <a:lnSpc>
                <a:spcPct val="15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SVM creates best line or hyperplane to segregate n-dimensional datasets. </a:t>
            </a:r>
          </a:p>
          <a:p>
            <a:pPr algn="just">
              <a:lnSpc>
                <a:spcPct val="150000"/>
              </a:lnSpc>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SVM selects the most extreme points to set the hyperplane. Points which are used to measure maximum distance or to find maximum margin are support vectors.</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5" name="Content Placeholder 4" descr="Support Vector Machine (SVM) Algorithm - Javatpoint">
            <a:extLst>
              <a:ext uri="{FF2B5EF4-FFF2-40B4-BE49-F238E27FC236}">
                <a16:creationId xmlns:a16="http://schemas.microsoft.com/office/drawing/2014/main" id="{EEFAA56E-7B94-68F8-E732-D4DA46287A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88081" y="2211706"/>
            <a:ext cx="4937125" cy="3291416"/>
          </a:xfrm>
          <a:prstGeom prst="rect">
            <a:avLst/>
          </a:prstGeom>
          <a:noFill/>
          <a:ln>
            <a:noFill/>
          </a:ln>
        </p:spPr>
      </p:pic>
    </p:spTree>
    <p:extLst>
      <p:ext uri="{BB962C8B-B14F-4D97-AF65-F5344CB8AC3E}">
        <p14:creationId xmlns:p14="http://schemas.microsoft.com/office/powerpoint/2010/main" val="959457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DBBF-87A9-13CA-E831-9842C00F5681}"/>
              </a:ext>
            </a:extLst>
          </p:cNvPr>
          <p:cNvSpPr>
            <a:spLocks noGrp="1"/>
          </p:cNvSpPr>
          <p:nvPr>
            <p:ph type="title"/>
          </p:nvPr>
        </p:nvSpPr>
        <p:spPr/>
        <p:txBody>
          <a:bodyPr/>
          <a:lstStyle/>
          <a:p>
            <a:r>
              <a:rPr lang="en-IN" b="1" dirty="0"/>
              <a:t>SUPPORT VECTOR MACHINE</a:t>
            </a:r>
          </a:p>
        </p:txBody>
      </p:sp>
      <p:sp>
        <p:nvSpPr>
          <p:cNvPr id="4" name="Content Placeholder 3">
            <a:extLst>
              <a:ext uri="{FF2B5EF4-FFF2-40B4-BE49-F238E27FC236}">
                <a16:creationId xmlns:a16="http://schemas.microsoft.com/office/drawing/2014/main" id="{FB0E835D-14F0-C793-1BCE-7308660DD1ED}"/>
              </a:ext>
            </a:extLst>
          </p:cNvPr>
          <p:cNvSpPr>
            <a:spLocks noGrp="1"/>
          </p:cNvSpPr>
          <p:nvPr>
            <p:ph sz="half" idx="2"/>
          </p:nvPr>
        </p:nvSpPr>
        <p:spPr>
          <a:xfrm>
            <a:off x="5208104" y="1845735"/>
            <a:ext cx="6400800" cy="4023360"/>
          </a:xfrm>
        </p:spPr>
        <p:txBody>
          <a:bodyPr>
            <a:normAutofit/>
          </a:bodyPr>
          <a:lstStyle/>
          <a:p>
            <a:pPr marL="873125" indent="-285750" algn="just">
              <a:lnSpc>
                <a:spcPct val="150000"/>
              </a:lnSpc>
              <a:buFont typeface="Wingdings" panose="05000000000000000000" pitchFamily="2" charset="2"/>
              <a:buChar char="q"/>
            </a:pPr>
            <a:r>
              <a:rPr lang="en-US" dirty="0">
                <a:effectLst/>
                <a:latin typeface="Times New Roman" panose="02020603050405020304" pitchFamily="18" charset="0"/>
                <a:ea typeface="Times New Roman" panose="02020603050405020304" pitchFamily="18" charset="0"/>
              </a:rPr>
              <a:t>We can use various kernels in SVM to fit best hyperplane and achieve more accuracy. In this research paper we have used three different kernels:</a:t>
            </a:r>
            <a:endParaRPr lang="en-IN" dirty="0">
              <a:effectLst/>
              <a:latin typeface="Times New Roman" panose="02020603050405020304" pitchFamily="18" charset="0"/>
              <a:ea typeface="Times New Roman" panose="02020603050405020304" pitchFamily="18" charset="0"/>
            </a:endParaRPr>
          </a:p>
          <a:p>
            <a:pPr marL="0" indent="0">
              <a:buNone/>
            </a:pPr>
            <a:r>
              <a:rPr lang="en-IN" sz="2400" dirty="0"/>
              <a:t>  	</a:t>
            </a:r>
            <a:r>
              <a:rPr lang="en-IN" sz="2400" dirty="0" err="1"/>
              <a:t>i</a:t>
            </a:r>
            <a:r>
              <a:rPr lang="en-IN" sz="2400" dirty="0"/>
              <a:t>) Linear</a:t>
            </a:r>
          </a:p>
          <a:p>
            <a:pPr marL="0" indent="0">
              <a:buNone/>
            </a:pPr>
            <a:r>
              <a:rPr lang="en-IN" sz="2400" dirty="0"/>
              <a:t>	ii) Polynomial</a:t>
            </a:r>
          </a:p>
          <a:p>
            <a:pPr marL="0" indent="0">
              <a:buNone/>
            </a:pPr>
            <a:r>
              <a:rPr lang="en-IN" sz="2400" dirty="0"/>
              <a:t>	iii) Radial Basis Function (RBF)</a:t>
            </a:r>
          </a:p>
        </p:txBody>
      </p:sp>
      <p:pic>
        <p:nvPicPr>
          <p:cNvPr id="5" name="Content Placeholder 4">
            <a:extLst>
              <a:ext uri="{FF2B5EF4-FFF2-40B4-BE49-F238E27FC236}">
                <a16:creationId xmlns:a16="http://schemas.microsoft.com/office/drawing/2014/main" id="{8A741864-041F-7819-93AE-8552D38456F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31520" y="2231125"/>
            <a:ext cx="4194325" cy="3101551"/>
          </a:xfrm>
          <a:prstGeom prst="rect">
            <a:avLst/>
          </a:prstGeom>
          <a:noFill/>
          <a:ln>
            <a:noFill/>
          </a:ln>
        </p:spPr>
      </p:pic>
    </p:spTree>
    <p:extLst>
      <p:ext uri="{BB962C8B-B14F-4D97-AF65-F5344CB8AC3E}">
        <p14:creationId xmlns:p14="http://schemas.microsoft.com/office/powerpoint/2010/main" val="753886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8ED1-1E48-257D-6B0E-A519705AE02F}"/>
              </a:ext>
            </a:extLst>
          </p:cNvPr>
          <p:cNvSpPr>
            <a:spLocks noGrp="1"/>
          </p:cNvSpPr>
          <p:nvPr>
            <p:ph type="title"/>
          </p:nvPr>
        </p:nvSpPr>
        <p:spPr>
          <a:xfrm>
            <a:off x="1097280" y="0"/>
            <a:ext cx="10058400" cy="1450757"/>
          </a:xfrm>
        </p:spPr>
        <p:txBody>
          <a:bodyPr>
            <a:normAutofit/>
          </a:bodyPr>
          <a:lstStyle/>
          <a:p>
            <a:r>
              <a:rPr lang="en-IN" sz="4400" b="1" dirty="0"/>
              <a:t>CONVOLUTION NEURAL NETWORK (CNN)</a:t>
            </a:r>
          </a:p>
        </p:txBody>
      </p:sp>
      <p:sp>
        <p:nvSpPr>
          <p:cNvPr id="3" name="Content Placeholder 2">
            <a:extLst>
              <a:ext uri="{FF2B5EF4-FFF2-40B4-BE49-F238E27FC236}">
                <a16:creationId xmlns:a16="http://schemas.microsoft.com/office/drawing/2014/main" id="{91F82A03-E429-E3A3-A944-62D7FF987FED}"/>
              </a:ext>
            </a:extLst>
          </p:cNvPr>
          <p:cNvSpPr>
            <a:spLocks noGrp="1"/>
          </p:cNvSpPr>
          <p:nvPr>
            <p:ph idx="1"/>
          </p:nvPr>
        </p:nvSpPr>
        <p:spPr/>
        <p:txBody>
          <a:bodyPr>
            <a:normAutofit/>
          </a:bodyPr>
          <a:lstStyle/>
          <a:p>
            <a:pPr algn="just">
              <a:lnSpc>
                <a:spcPct val="150000"/>
              </a:lnSpc>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Convolutional Neural Networks (</a:t>
            </a:r>
            <a:r>
              <a:rPr lang="en-US" sz="1800" dirty="0" err="1">
                <a:effectLst/>
                <a:latin typeface="Times New Roman" panose="02020603050405020304" pitchFamily="18" charset="0"/>
                <a:ea typeface="Times New Roman" panose="02020603050405020304" pitchFamily="18" charset="0"/>
              </a:rPr>
              <a:t>ConvNets</a:t>
            </a:r>
            <a:r>
              <a:rPr lang="en-US" sz="1800" dirty="0">
                <a:effectLst/>
                <a:latin typeface="Times New Roman" panose="02020603050405020304" pitchFamily="18" charset="0"/>
                <a:ea typeface="Times New Roman" panose="02020603050405020304" pitchFamily="18" charset="0"/>
              </a:rPr>
              <a:t> or CNNs) are a category of Neural Networks that have proven very effective in areas such as image recognition and classification. </a:t>
            </a:r>
            <a:r>
              <a:rPr lang="en-US" sz="1800" dirty="0" err="1">
                <a:effectLst/>
                <a:latin typeface="Times New Roman" panose="02020603050405020304" pitchFamily="18" charset="0"/>
                <a:ea typeface="Times New Roman" panose="02020603050405020304" pitchFamily="18" charset="0"/>
              </a:rPr>
              <a:t>ConvNets</a:t>
            </a:r>
            <a:r>
              <a:rPr lang="en-US" sz="1800" dirty="0">
                <a:effectLst/>
                <a:latin typeface="Times New Roman" panose="02020603050405020304" pitchFamily="18" charset="0"/>
                <a:ea typeface="Times New Roman" panose="02020603050405020304" pitchFamily="18" charset="0"/>
              </a:rPr>
              <a:t> have been successful in identifying faces, objects and traffic signs apart from powering vision in robots and self driving cars.</a:t>
            </a:r>
            <a:endParaRPr lang="en-IN" sz="1800" dirty="0">
              <a:effectLst/>
              <a:latin typeface="Times New Roman" panose="02020603050405020304" pitchFamily="18" charset="0"/>
              <a:ea typeface="Times New Roman" panose="02020603050405020304" pitchFamily="18" charset="0"/>
            </a:endParaRPr>
          </a:p>
          <a:p>
            <a:pPr marL="678815">
              <a:lnSpc>
                <a:spcPct val="150000"/>
              </a:lnSpc>
            </a:pPr>
            <a:r>
              <a:rPr lang="en-US" sz="1800" dirty="0">
                <a:effectLst/>
                <a:latin typeface="Times New Roman" panose="02020603050405020304" pitchFamily="18" charset="0"/>
                <a:ea typeface="Times New Roman" panose="02020603050405020304" pitchFamily="18" charset="0"/>
              </a:rPr>
              <a:t>1.	Convolution</a:t>
            </a:r>
            <a:endParaRPr lang="en-IN" sz="1800" dirty="0">
              <a:effectLst/>
              <a:latin typeface="Times New Roman" panose="02020603050405020304" pitchFamily="18" charset="0"/>
              <a:ea typeface="Times New Roman" panose="02020603050405020304" pitchFamily="18" charset="0"/>
            </a:endParaRPr>
          </a:p>
          <a:p>
            <a:pPr marL="678815">
              <a:lnSpc>
                <a:spcPct val="150000"/>
              </a:lnSpc>
            </a:pPr>
            <a:r>
              <a:rPr lang="en-US" sz="1800" dirty="0">
                <a:effectLst/>
                <a:latin typeface="Times New Roman" panose="02020603050405020304" pitchFamily="18" charset="0"/>
                <a:ea typeface="Times New Roman" panose="02020603050405020304" pitchFamily="18" charset="0"/>
              </a:rPr>
              <a:t>2.	Non Linearity (</a:t>
            </a:r>
            <a:r>
              <a:rPr lang="en-US" sz="1800" dirty="0" err="1">
                <a:effectLst/>
                <a:latin typeface="Times New Roman" panose="02020603050405020304" pitchFamily="18" charset="0"/>
                <a:ea typeface="Times New Roman" panose="02020603050405020304" pitchFamily="18" charset="0"/>
              </a:rPr>
              <a:t>ReLU</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678815">
              <a:lnSpc>
                <a:spcPct val="150000"/>
              </a:lnSpc>
            </a:pPr>
            <a:r>
              <a:rPr lang="en-US" sz="1800" dirty="0">
                <a:effectLst/>
                <a:latin typeface="Times New Roman" panose="02020603050405020304" pitchFamily="18" charset="0"/>
                <a:ea typeface="Times New Roman" panose="02020603050405020304" pitchFamily="18" charset="0"/>
              </a:rPr>
              <a:t>3.	Pooling or Sub Sampling</a:t>
            </a:r>
            <a:endParaRPr lang="en-IN" sz="1800" dirty="0">
              <a:effectLst/>
              <a:latin typeface="Times New Roman" panose="02020603050405020304" pitchFamily="18" charset="0"/>
              <a:ea typeface="Times New Roman" panose="02020603050405020304" pitchFamily="18" charset="0"/>
            </a:endParaRPr>
          </a:p>
          <a:p>
            <a:pPr marL="678815">
              <a:lnSpc>
                <a:spcPct val="150000"/>
              </a:lnSpc>
            </a:pPr>
            <a:r>
              <a:rPr lang="en-US" sz="1800" dirty="0">
                <a:effectLst/>
                <a:latin typeface="Times New Roman" panose="02020603050405020304" pitchFamily="18" charset="0"/>
                <a:ea typeface="Times New Roman" panose="02020603050405020304" pitchFamily="18" charset="0"/>
              </a:rPr>
              <a:t>4.	Classification (Fully Connected Layer)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70252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DBBF-D534-3F91-E1FA-61A86996DAB1}"/>
              </a:ext>
            </a:extLst>
          </p:cNvPr>
          <p:cNvSpPr>
            <a:spLocks noGrp="1"/>
          </p:cNvSpPr>
          <p:nvPr>
            <p:ph type="title"/>
          </p:nvPr>
        </p:nvSpPr>
        <p:spPr/>
        <p:txBody>
          <a:bodyPr/>
          <a:lstStyle/>
          <a:p>
            <a:r>
              <a:rPr lang="en-IN" b="1" dirty="0"/>
              <a:t>Convolution</a:t>
            </a:r>
          </a:p>
        </p:txBody>
      </p:sp>
      <p:sp>
        <p:nvSpPr>
          <p:cNvPr id="3" name="Content Placeholder 2">
            <a:extLst>
              <a:ext uri="{FF2B5EF4-FFF2-40B4-BE49-F238E27FC236}">
                <a16:creationId xmlns:a16="http://schemas.microsoft.com/office/drawing/2014/main" id="{7BC1822F-683A-3351-DDB7-C5DFAABCB7F1}"/>
              </a:ext>
            </a:extLst>
          </p:cNvPr>
          <p:cNvSpPr>
            <a:spLocks noGrp="1"/>
          </p:cNvSpPr>
          <p:nvPr>
            <p:ph sz="half" idx="1"/>
          </p:nvPr>
        </p:nvSpPr>
        <p:spPr/>
        <p:txBody>
          <a:bodyPr/>
          <a:lstStyle/>
          <a:p>
            <a:pPr>
              <a:buFont typeface="Wingdings" panose="05000000000000000000" pitchFamily="2" charset="2"/>
              <a:buChar char="q"/>
            </a:pPr>
            <a:r>
              <a:rPr lang="en-IN" dirty="0"/>
              <a:t> Extract Features</a:t>
            </a:r>
          </a:p>
          <a:p>
            <a:pPr>
              <a:buFont typeface="Wingdings" panose="05000000000000000000" pitchFamily="2" charset="2"/>
              <a:buChar char="q"/>
            </a:pPr>
            <a:r>
              <a:rPr lang="en-IN" dirty="0"/>
              <a:t> The filter interacts with image and perform dot products </a:t>
            </a:r>
          </a:p>
          <a:p>
            <a:pPr>
              <a:buFont typeface="Wingdings" panose="05000000000000000000" pitchFamily="2" charset="2"/>
              <a:buChar char="q"/>
            </a:pPr>
            <a:r>
              <a:rPr lang="en-IN" dirty="0"/>
              <a:t> Matrix generated by dot product and image matrix is called </a:t>
            </a:r>
            <a:r>
              <a:rPr lang="en-IN" b="1" dirty="0"/>
              <a:t>Feature Map</a:t>
            </a:r>
          </a:p>
          <a:p>
            <a:pPr>
              <a:buFont typeface="Wingdings" panose="05000000000000000000" pitchFamily="2" charset="2"/>
              <a:buChar char="q"/>
            </a:pPr>
            <a:endParaRPr lang="en-IN" b="1" dirty="0"/>
          </a:p>
          <a:p>
            <a:pPr>
              <a:buFont typeface="Wingdings" panose="05000000000000000000" pitchFamily="2" charset="2"/>
              <a:buChar char="q"/>
            </a:pPr>
            <a:endParaRPr lang="en-IN" b="1" dirty="0"/>
          </a:p>
          <a:p>
            <a:pPr>
              <a:buFont typeface="Wingdings" panose="05000000000000000000" pitchFamily="2" charset="2"/>
              <a:buChar char="q"/>
            </a:pPr>
            <a:endParaRPr lang="en-IN" dirty="0"/>
          </a:p>
        </p:txBody>
      </p:sp>
      <p:pic>
        <p:nvPicPr>
          <p:cNvPr id="5" name="Content Placeholder 4" descr="Convolution_schematic">
            <a:extLst>
              <a:ext uri="{FF2B5EF4-FFF2-40B4-BE49-F238E27FC236}">
                <a16:creationId xmlns:a16="http://schemas.microsoft.com/office/drawing/2014/main" id="{E46B7708-610D-86EE-C9DE-5D74225D71B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35039" y="1918278"/>
            <a:ext cx="4788259" cy="3501861"/>
          </a:xfrm>
          <a:prstGeom prst="rect">
            <a:avLst/>
          </a:prstGeom>
          <a:noFill/>
          <a:ln>
            <a:noFill/>
          </a:ln>
        </p:spPr>
      </p:pic>
      <p:pic>
        <p:nvPicPr>
          <p:cNvPr id="7" name="Picture 6">
            <a:extLst>
              <a:ext uri="{FF2B5EF4-FFF2-40B4-BE49-F238E27FC236}">
                <a16:creationId xmlns:a16="http://schemas.microsoft.com/office/drawing/2014/main" id="{E98F65E6-D6F7-EE51-12FB-FF5BC8286678}"/>
              </a:ext>
            </a:extLst>
          </p:cNvPr>
          <p:cNvPicPr>
            <a:picLocks noChangeAspect="1"/>
          </p:cNvPicPr>
          <p:nvPr/>
        </p:nvPicPr>
        <p:blipFill>
          <a:blip r:embed="rId3"/>
          <a:stretch>
            <a:fillRect/>
          </a:stretch>
        </p:blipFill>
        <p:spPr>
          <a:xfrm>
            <a:off x="1368702" y="4014580"/>
            <a:ext cx="2858741" cy="574359"/>
          </a:xfrm>
          <a:prstGeom prst="rect">
            <a:avLst/>
          </a:prstGeom>
        </p:spPr>
      </p:pic>
    </p:spTree>
    <p:extLst>
      <p:ext uri="{BB962C8B-B14F-4D97-AF65-F5344CB8AC3E}">
        <p14:creationId xmlns:p14="http://schemas.microsoft.com/office/powerpoint/2010/main" val="2529167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FD82-420A-E970-9DE5-8377E6CF4D46}"/>
              </a:ext>
            </a:extLst>
          </p:cNvPr>
          <p:cNvSpPr>
            <a:spLocks noGrp="1"/>
          </p:cNvSpPr>
          <p:nvPr>
            <p:ph type="title"/>
          </p:nvPr>
        </p:nvSpPr>
        <p:spPr/>
        <p:txBody>
          <a:bodyPr/>
          <a:lstStyle/>
          <a:p>
            <a:r>
              <a:rPr lang="en-IN" b="1" dirty="0"/>
              <a:t>Pooling</a:t>
            </a:r>
          </a:p>
        </p:txBody>
      </p:sp>
      <p:sp>
        <p:nvSpPr>
          <p:cNvPr id="3" name="Content Placeholder 2">
            <a:extLst>
              <a:ext uri="{FF2B5EF4-FFF2-40B4-BE49-F238E27FC236}">
                <a16:creationId xmlns:a16="http://schemas.microsoft.com/office/drawing/2014/main" id="{4287925A-110A-6924-8A0A-F781B0628E6C}"/>
              </a:ext>
            </a:extLst>
          </p:cNvPr>
          <p:cNvSpPr>
            <a:spLocks noGrp="1"/>
          </p:cNvSpPr>
          <p:nvPr>
            <p:ph sz="half" idx="1"/>
          </p:nvPr>
        </p:nvSpPr>
        <p:spPr>
          <a:xfrm>
            <a:off x="728870" y="1845734"/>
            <a:ext cx="5489049" cy="4023360"/>
          </a:xfrm>
        </p:spPr>
        <p:txBody>
          <a:bodyPr/>
          <a:lstStyle/>
          <a:p>
            <a:pPr algn="just">
              <a:lnSpc>
                <a:spcPct val="150000"/>
              </a:lnSpc>
              <a:buFont typeface="Wingdings" panose="05000000000000000000" pitchFamily="2" charset="2"/>
              <a:buChar char="q"/>
            </a:pPr>
            <a:r>
              <a:rPr lang="en-IN" dirty="0"/>
              <a:t> </a:t>
            </a:r>
            <a:r>
              <a:rPr lang="en-GB" b="0" i="0" dirty="0">
                <a:solidFill>
                  <a:srgbClr val="273239"/>
                </a:solidFill>
                <a:effectLst/>
                <a:latin typeface="urw-din"/>
              </a:rPr>
              <a:t>Pooling layers are used to reduce the dimensions of the feature maps. Thus, it reduces the number of parameters to learn and the amount of computation performed in the network</a:t>
            </a:r>
          </a:p>
          <a:p>
            <a:pPr algn="just">
              <a:lnSpc>
                <a:spcPct val="150000"/>
              </a:lnSpc>
              <a:buFont typeface="Wingdings" panose="05000000000000000000" pitchFamily="2" charset="2"/>
              <a:buChar char="q"/>
            </a:pPr>
            <a:r>
              <a:rPr lang="en-GB" dirty="0">
                <a:solidFill>
                  <a:srgbClr val="273239"/>
                </a:solidFill>
                <a:latin typeface="urw-din"/>
              </a:rPr>
              <a:t> Types of Pooling Layers:</a:t>
            </a:r>
            <a:endParaRPr lang="en-IN" dirty="0">
              <a:solidFill>
                <a:srgbClr val="273239"/>
              </a:solidFill>
              <a:latin typeface="urw-din"/>
            </a:endParaRPr>
          </a:p>
          <a:p>
            <a:pPr lvl="1" algn="just">
              <a:lnSpc>
                <a:spcPct val="150000"/>
              </a:lnSpc>
              <a:buFont typeface="Wingdings" panose="05000000000000000000" pitchFamily="2" charset="2"/>
              <a:buChar char="§"/>
            </a:pPr>
            <a:r>
              <a:rPr lang="en-IN" dirty="0">
                <a:solidFill>
                  <a:srgbClr val="273239"/>
                </a:solidFill>
                <a:latin typeface="urw-din"/>
              </a:rPr>
              <a:t>Max Pooling</a:t>
            </a:r>
          </a:p>
          <a:p>
            <a:pPr lvl="1" algn="just">
              <a:lnSpc>
                <a:spcPct val="150000"/>
              </a:lnSpc>
              <a:buFont typeface="Wingdings" panose="05000000000000000000" pitchFamily="2" charset="2"/>
              <a:buChar char="§"/>
            </a:pPr>
            <a:r>
              <a:rPr lang="en-IN" dirty="0">
                <a:solidFill>
                  <a:srgbClr val="273239"/>
                </a:solidFill>
                <a:latin typeface="urw-din"/>
              </a:rPr>
              <a:t>Average Pooling</a:t>
            </a:r>
            <a:endParaRPr lang="en-GB" dirty="0">
              <a:solidFill>
                <a:srgbClr val="273239"/>
              </a:solidFill>
              <a:latin typeface="urw-din"/>
            </a:endParaRPr>
          </a:p>
        </p:txBody>
      </p:sp>
      <p:pic>
        <p:nvPicPr>
          <p:cNvPr id="5" name="Content Placeholder 4">
            <a:extLst>
              <a:ext uri="{FF2B5EF4-FFF2-40B4-BE49-F238E27FC236}">
                <a16:creationId xmlns:a16="http://schemas.microsoft.com/office/drawing/2014/main" id="{12B513B6-C912-3CB6-9DE1-8E26DF2C21D8}"/>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957873" y="2266122"/>
            <a:ext cx="3776388" cy="3220439"/>
          </a:xfrm>
          <a:prstGeom prst="rect">
            <a:avLst/>
          </a:prstGeom>
          <a:noFill/>
          <a:ln>
            <a:noFill/>
          </a:ln>
        </p:spPr>
      </p:pic>
    </p:spTree>
    <p:extLst>
      <p:ext uri="{BB962C8B-B14F-4D97-AF65-F5344CB8AC3E}">
        <p14:creationId xmlns:p14="http://schemas.microsoft.com/office/powerpoint/2010/main" val="657156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BD2B-D66E-169A-A317-FFA16A4CF25F}"/>
              </a:ext>
            </a:extLst>
          </p:cNvPr>
          <p:cNvSpPr>
            <a:spLocks noGrp="1"/>
          </p:cNvSpPr>
          <p:nvPr>
            <p:ph type="title"/>
          </p:nvPr>
        </p:nvSpPr>
        <p:spPr/>
        <p:txBody>
          <a:bodyPr/>
          <a:lstStyle/>
          <a:p>
            <a:r>
              <a:rPr lang="en-IN" b="1" dirty="0" err="1"/>
              <a:t>ReLU</a:t>
            </a:r>
            <a:r>
              <a:rPr lang="en-IN" b="1" dirty="0"/>
              <a:t> (Rectified Linear Unit)</a:t>
            </a:r>
            <a:endParaRPr lang="en-IN" dirty="0"/>
          </a:p>
        </p:txBody>
      </p:sp>
      <p:sp>
        <p:nvSpPr>
          <p:cNvPr id="4" name="Content Placeholder 3">
            <a:extLst>
              <a:ext uri="{FF2B5EF4-FFF2-40B4-BE49-F238E27FC236}">
                <a16:creationId xmlns:a16="http://schemas.microsoft.com/office/drawing/2014/main" id="{BF14185E-0C82-82D1-C5B4-96700C7C0960}"/>
              </a:ext>
            </a:extLst>
          </p:cNvPr>
          <p:cNvSpPr>
            <a:spLocks noGrp="1"/>
          </p:cNvSpPr>
          <p:nvPr>
            <p:ph sz="half" idx="2"/>
          </p:nvPr>
        </p:nvSpPr>
        <p:spPr/>
        <p:txBody>
          <a:bodyPr/>
          <a:lstStyle/>
          <a:p>
            <a:pPr algn="just">
              <a:lnSpc>
                <a:spcPct val="150000"/>
              </a:lnSpc>
              <a:buFont typeface="Wingdings" panose="05000000000000000000" pitchFamily="2" charset="2"/>
              <a:buChar char="q"/>
            </a:pPr>
            <a:r>
              <a:rPr lang="en-IN" dirty="0"/>
              <a:t> </a:t>
            </a:r>
            <a:r>
              <a:rPr lang="en-US" sz="1800" dirty="0" err="1">
                <a:effectLst/>
                <a:latin typeface="Times New Roman" panose="02020603050405020304" pitchFamily="18" charset="0"/>
                <a:ea typeface="Times New Roman" panose="02020603050405020304" pitchFamily="18" charset="0"/>
              </a:rPr>
              <a:t>ReLU</a:t>
            </a:r>
            <a:r>
              <a:rPr lang="en-US" sz="1800" dirty="0">
                <a:effectLst/>
                <a:latin typeface="Times New Roman" panose="02020603050405020304" pitchFamily="18" charset="0"/>
                <a:ea typeface="Times New Roman" panose="02020603050405020304" pitchFamily="18" charset="0"/>
              </a:rPr>
              <a:t> is an element wise operation (applied per pixel) and replaces all negative pixel values in the feature map by zero. </a:t>
            </a:r>
          </a:p>
          <a:p>
            <a:pPr algn="just">
              <a:lnSpc>
                <a:spcPct val="150000"/>
              </a:lnSpc>
              <a:buFont typeface="Wingdings" panose="05000000000000000000" pitchFamily="2" charset="2"/>
              <a:buChar char="q"/>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purpose of </a:t>
            </a:r>
            <a:r>
              <a:rPr lang="en-US" sz="1800" dirty="0" err="1">
                <a:effectLst/>
                <a:latin typeface="Times New Roman" panose="02020603050405020304" pitchFamily="18" charset="0"/>
                <a:ea typeface="Times New Roman" panose="02020603050405020304" pitchFamily="18" charset="0"/>
              </a:rPr>
              <a:t>ReLU</a:t>
            </a:r>
            <a:r>
              <a:rPr lang="en-US" sz="1800" dirty="0">
                <a:effectLst/>
                <a:latin typeface="Times New Roman" panose="02020603050405020304" pitchFamily="18" charset="0"/>
                <a:ea typeface="Times New Roman" panose="02020603050405020304" pitchFamily="18" charset="0"/>
              </a:rPr>
              <a:t> is to introduce non-linearity in our </a:t>
            </a:r>
            <a:r>
              <a:rPr lang="en-US" sz="1800" dirty="0" err="1">
                <a:effectLst/>
                <a:latin typeface="Times New Roman" panose="02020603050405020304" pitchFamily="18" charset="0"/>
                <a:ea typeface="Times New Roman" panose="02020603050405020304" pitchFamily="18" charset="0"/>
              </a:rPr>
              <a:t>ConvNet</a:t>
            </a:r>
            <a:r>
              <a:rPr lang="en-US" sz="1800" dirty="0">
                <a:effectLst/>
                <a:latin typeface="Times New Roman" panose="02020603050405020304" pitchFamily="18" charset="0"/>
                <a:ea typeface="Times New Roman" panose="02020603050405020304" pitchFamily="18" charset="0"/>
              </a:rPr>
              <a:t>, since most of the real-world data is non-linear and we would want our </a:t>
            </a:r>
            <a:r>
              <a:rPr lang="en-US" sz="1800" dirty="0" err="1">
                <a:effectLst/>
                <a:latin typeface="Times New Roman" panose="02020603050405020304" pitchFamily="18" charset="0"/>
                <a:ea typeface="Times New Roman" panose="02020603050405020304" pitchFamily="18" charset="0"/>
              </a:rPr>
              <a:t>ConvNet</a:t>
            </a:r>
            <a:r>
              <a:rPr lang="en-US" sz="1800" dirty="0">
                <a:effectLst/>
                <a:latin typeface="Times New Roman" panose="02020603050405020304" pitchFamily="18" charset="0"/>
                <a:ea typeface="Times New Roman" panose="02020603050405020304" pitchFamily="18" charset="0"/>
              </a:rPr>
              <a:t> to learn non-linear data</a:t>
            </a:r>
            <a:endParaRPr lang="en-IN" dirty="0"/>
          </a:p>
        </p:txBody>
      </p:sp>
      <p:pic>
        <p:nvPicPr>
          <p:cNvPr id="5" name="Content Placeholder 4">
            <a:extLst>
              <a:ext uri="{FF2B5EF4-FFF2-40B4-BE49-F238E27FC236}">
                <a16:creationId xmlns:a16="http://schemas.microsoft.com/office/drawing/2014/main" id="{B8154492-D28A-2CFF-4A4F-8B2E1085FE8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2252870"/>
            <a:ext cx="4938712" cy="2377291"/>
          </a:xfrm>
          <a:prstGeom prst="rect">
            <a:avLst/>
          </a:prstGeom>
          <a:noFill/>
          <a:ln>
            <a:noFill/>
          </a:ln>
        </p:spPr>
      </p:pic>
    </p:spTree>
    <p:extLst>
      <p:ext uri="{BB962C8B-B14F-4D97-AF65-F5344CB8AC3E}">
        <p14:creationId xmlns:p14="http://schemas.microsoft.com/office/powerpoint/2010/main" val="115720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4222-CC6A-234C-B3FB-09FB5326B10A}"/>
              </a:ext>
            </a:extLst>
          </p:cNvPr>
          <p:cNvSpPr>
            <a:spLocks noGrp="1"/>
          </p:cNvSpPr>
          <p:nvPr>
            <p:ph type="title"/>
          </p:nvPr>
        </p:nvSpPr>
        <p:spPr/>
        <p:txBody>
          <a:bodyPr/>
          <a:lstStyle/>
          <a:p>
            <a:r>
              <a:rPr lang="en-IN" b="1" dirty="0"/>
              <a:t>Fully Connected Layer (Dense Layer)</a:t>
            </a:r>
          </a:p>
        </p:txBody>
      </p:sp>
      <p:sp>
        <p:nvSpPr>
          <p:cNvPr id="3" name="Content Placeholder 2">
            <a:extLst>
              <a:ext uri="{FF2B5EF4-FFF2-40B4-BE49-F238E27FC236}">
                <a16:creationId xmlns:a16="http://schemas.microsoft.com/office/drawing/2014/main" id="{C579391F-27F7-153C-0973-FB0736BC995D}"/>
              </a:ext>
            </a:extLst>
          </p:cNvPr>
          <p:cNvSpPr>
            <a:spLocks noGrp="1"/>
          </p:cNvSpPr>
          <p:nvPr>
            <p:ph sz="half" idx="1"/>
          </p:nvPr>
        </p:nvSpPr>
        <p:spPr/>
        <p:txBody>
          <a:bodyPr/>
          <a:lstStyle/>
          <a:p>
            <a:pPr algn="just">
              <a:lnSpc>
                <a:spcPct val="150000"/>
              </a:lnSpc>
              <a:buFont typeface="Wingdings" panose="05000000000000000000" pitchFamily="2" charset="2"/>
              <a:buChar char="q"/>
            </a:pPr>
            <a:r>
              <a:rPr lang="en-GB" dirty="0">
                <a:solidFill>
                  <a:srgbClr val="202124"/>
                </a:solidFill>
                <a:latin typeface="Times New Roman" panose="02020603050405020304" pitchFamily="18" charset="0"/>
                <a:cs typeface="Times New Roman" panose="02020603050405020304" pitchFamily="18" charset="0"/>
              </a:rPr>
              <a:t> </a:t>
            </a:r>
            <a:r>
              <a:rPr lang="en-GB" sz="2400" dirty="0">
                <a:solidFill>
                  <a:srgbClr val="202124"/>
                </a:solidFill>
                <a:latin typeface="Times New Roman" panose="02020603050405020304" pitchFamily="18" charset="0"/>
                <a:cs typeface="Times New Roman" panose="02020603050405020304" pitchFamily="18" charset="0"/>
              </a:rPr>
              <a:t>A</a:t>
            </a:r>
            <a:r>
              <a:rPr lang="en-GB" sz="2400" b="0" i="0" dirty="0">
                <a:solidFill>
                  <a:srgbClr val="202124"/>
                </a:solidFill>
                <a:effectLst/>
                <a:latin typeface="Times New Roman" panose="02020603050405020304" pitchFamily="18" charset="0"/>
                <a:cs typeface="Times New Roman" panose="02020603050405020304" pitchFamily="18" charset="0"/>
              </a:rPr>
              <a:t>lso known as linear layers</a:t>
            </a:r>
          </a:p>
          <a:p>
            <a:pPr algn="just">
              <a:lnSpc>
                <a:spcPct val="150000"/>
              </a:lnSpc>
              <a:buFont typeface="Wingdings" panose="05000000000000000000" pitchFamily="2" charset="2"/>
              <a:buChar char="q"/>
            </a:pPr>
            <a:r>
              <a:rPr lang="en-GB" sz="2400" dirty="0">
                <a:solidFill>
                  <a:srgbClr val="202124"/>
                </a:solidFill>
                <a:latin typeface="Times New Roman" panose="02020603050405020304" pitchFamily="18" charset="0"/>
                <a:cs typeface="Times New Roman" panose="02020603050405020304" pitchFamily="18" charset="0"/>
              </a:rPr>
              <a:t> That </a:t>
            </a:r>
            <a:r>
              <a:rPr lang="en-GB" sz="2400" i="0" dirty="0">
                <a:solidFill>
                  <a:srgbClr val="202124"/>
                </a:solidFill>
                <a:effectLst/>
                <a:latin typeface="Times New Roman" panose="02020603050405020304" pitchFamily="18" charset="0"/>
                <a:cs typeface="Times New Roman" panose="02020603050405020304" pitchFamily="18" charset="0"/>
              </a:rPr>
              <a:t>connect every input neuron to every output neuron and are commonly used in neural networks</a:t>
            </a:r>
          </a:p>
          <a:p>
            <a:pPr algn="just">
              <a:lnSpc>
                <a:spcPct val="150000"/>
              </a:lnSpc>
              <a:buFont typeface="Wingdings" panose="05000000000000000000" pitchFamily="2" charset="2"/>
              <a:buChar char="q"/>
            </a:pPr>
            <a:r>
              <a:rPr lang="en-GB" sz="2400" dirty="0">
                <a:solidFill>
                  <a:srgbClr val="202124"/>
                </a:solidFill>
                <a:latin typeface="Times New Roman" panose="02020603050405020304" pitchFamily="18" charset="0"/>
                <a:cs typeface="Times New Roman" panose="02020603050405020304" pitchFamily="18" charset="0"/>
              </a:rPr>
              <a:t> We can use different activation functions on Dense layer</a:t>
            </a:r>
            <a:endParaRPr lang="en-IN" sz="24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D46D3C2-AE51-475E-8870-98136832B575}"/>
              </a:ext>
            </a:extLst>
          </p:cNvPr>
          <p:cNvPicPr>
            <a:picLocks noGrp="1" noChangeAspect="1"/>
          </p:cNvPicPr>
          <p:nvPr>
            <p:ph sz="half" idx="2"/>
          </p:nvPr>
        </p:nvPicPr>
        <p:blipFill>
          <a:blip r:embed="rId2"/>
          <a:stretch>
            <a:fillRect/>
          </a:stretch>
        </p:blipFill>
        <p:spPr>
          <a:xfrm>
            <a:off x="6533322" y="2042744"/>
            <a:ext cx="4068417" cy="3428729"/>
          </a:xfrm>
        </p:spPr>
      </p:pic>
    </p:spTree>
    <p:extLst>
      <p:ext uri="{BB962C8B-B14F-4D97-AF65-F5344CB8AC3E}">
        <p14:creationId xmlns:p14="http://schemas.microsoft.com/office/powerpoint/2010/main" val="2323192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C18F8-7729-8A5F-1636-A0A7C4F21555}"/>
              </a:ext>
            </a:extLst>
          </p:cNvPr>
          <p:cNvSpPr>
            <a:spLocks noGrp="1"/>
          </p:cNvSpPr>
          <p:nvPr>
            <p:ph type="title"/>
          </p:nvPr>
        </p:nvSpPr>
        <p:spPr/>
        <p:txBody>
          <a:bodyPr/>
          <a:lstStyle/>
          <a:p>
            <a:r>
              <a:rPr lang="en-IN" b="1" dirty="0"/>
              <a:t>Dropout Layer</a:t>
            </a:r>
          </a:p>
        </p:txBody>
      </p:sp>
      <p:sp>
        <p:nvSpPr>
          <p:cNvPr id="3" name="Content Placeholder 2">
            <a:extLst>
              <a:ext uri="{FF2B5EF4-FFF2-40B4-BE49-F238E27FC236}">
                <a16:creationId xmlns:a16="http://schemas.microsoft.com/office/drawing/2014/main" id="{34B91A8D-4F2E-4F19-27CC-14235003C93D}"/>
              </a:ext>
            </a:extLst>
          </p:cNvPr>
          <p:cNvSpPr>
            <a:spLocks noGrp="1"/>
          </p:cNvSpPr>
          <p:nvPr>
            <p:ph sz="half" idx="1"/>
          </p:nvPr>
        </p:nvSpPr>
        <p:spPr/>
        <p:txBody>
          <a:bodyPr/>
          <a:lstStyle/>
          <a:p>
            <a:pPr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t>
            </a:r>
            <a:r>
              <a:rPr lang="en-GB" sz="2400" i="0" dirty="0">
                <a:solidFill>
                  <a:srgbClr val="202124"/>
                </a:solidFill>
                <a:effectLst/>
                <a:latin typeface="Times New Roman" panose="02020603050405020304" pitchFamily="18" charset="0"/>
                <a:cs typeface="Times New Roman" panose="02020603050405020304" pitchFamily="18" charset="0"/>
              </a:rPr>
              <a:t>The Dropout layer randomly sets input units to 0 with a frequency of rate at each step during training time</a:t>
            </a:r>
          </a:p>
          <a:p>
            <a:pPr algn="just">
              <a:lnSpc>
                <a:spcPct val="150000"/>
              </a:lnSpc>
              <a:buFont typeface="Wingdings" panose="05000000000000000000" pitchFamily="2" charset="2"/>
              <a:buChar char="q"/>
            </a:pPr>
            <a:r>
              <a:rPr lang="en-GB" sz="2400" dirty="0">
                <a:solidFill>
                  <a:srgbClr val="202124"/>
                </a:solidFill>
                <a:latin typeface="Times New Roman" panose="02020603050405020304" pitchFamily="18" charset="0"/>
                <a:cs typeface="Times New Roman" panose="02020603050405020304" pitchFamily="18" charset="0"/>
              </a:rPr>
              <a:t> It is used to prevent overfitting</a:t>
            </a:r>
          </a:p>
          <a:p>
            <a:pPr algn="just">
              <a:lnSpc>
                <a:spcPct val="150000"/>
              </a:lnSpc>
              <a:buFont typeface="Wingdings" panose="05000000000000000000" pitchFamily="2" charset="2"/>
              <a:buChar char="q"/>
            </a:pPr>
            <a:r>
              <a:rPr lang="en-GB" sz="2400" dirty="0">
                <a:solidFill>
                  <a:srgbClr val="202124"/>
                </a:solidFill>
                <a:latin typeface="Times New Roman" panose="02020603050405020304" pitchFamily="18" charset="0"/>
                <a:cs typeface="Times New Roman" panose="02020603050405020304" pitchFamily="18" charset="0"/>
              </a:rPr>
              <a:t> We can provide rate to dropout layer to customize it as per our model</a:t>
            </a:r>
            <a:endParaRPr lang="en-IN" sz="2400" dirty="0">
              <a:latin typeface="Times New Roman" panose="02020603050405020304" pitchFamily="18" charset="0"/>
              <a:cs typeface="Times New Roman" panose="02020603050405020304" pitchFamily="18" charset="0"/>
            </a:endParaRPr>
          </a:p>
        </p:txBody>
      </p:sp>
      <p:pic>
        <p:nvPicPr>
          <p:cNvPr id="1026" name="Picture 2" descr="Dropout on convolutional layers is weird | by Jacob Reinhold | Towards Data  Science">
            <a:extLst>
              <a:ext uri="{FF2B5EF4-FFF2-40B4-BE49-F238E27FC236}">
                <a16:creationId xmlns:a16="http://schemas.microsoft.com/office/drawing/2014/main" id="{6D7704BE-3201-4E12-FF07-1A3AE8A4BDA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18238" y="2173357"/>
            <a:ext cx="4937125" cy="3366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49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61EE-3509-1FC4-2460-516D7DD1E240}"/>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B2BDC1A8-C8DF-D3D2-2BBB-25D3C0CB53D4}"/>
              </a:ext>
            </a:extLst>
          </p:cNvPr>
          <p:cNvSpPr>
            <a:spLocks noGrp="1"/>
          </p:cNvSpPr>
          <p:nvPr>
            <p:ph idx="1"/>
          </p:nvPr>
        </p:nvSpPr>
        <p:spPr/>
        <p:txBody>
          <a:bodyPr/>
          <a:lstStyle/>
          <a:p>
            <a:pPr marL="342900" lvl="0" indent="-342900" algn="just">
              <a:lnSpc>
                <a:spcPct val="150000"/>
              </a:lnSpc>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To study Machine Learning and Deep Learning Algorithms which are useful in brain tumor detection</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To study Image pre-processing and feature extraction algorithms</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To achieve more accuracy than existing models</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rPr>
              <a:t>Pinpoint the major focus on the research.</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81634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7EDC-74C7-5C21-A2D8-0FBBC103B4FB}"/>
              </a:ext>
            </a:extLst>
          </p:cNvPr>
          <p:cNvSpPr>
            <a:spLocks noGrp="1"/>
          </p:cNvSpPr>
          <p:nvPr>
            <p:ph type="title"/>
          </p:nvPr>
        </p:nvSpPr>
        <p:spPr/>
        <p:txBody>
          <a:bodyPr/>
          <a:lstStyle/>
          <a:p>
            <a:r>
              <a:rPr lang="en-IN" b="1" dirty="0"/>
              <a:t>DEPLOYMENT</a:t>
            </a:r>
          </a:p>
        </p:txBody>
      </p:sp>
      <p:sp>
        <p:nvSpPr>
          <p:cNvPr id="3" name="Content Placeholder 2">
            <a:extLst>
              <a:ext uri="{FF2B5EF4-FFF2-40B4-BE49-F238E27FC236}">
                <a16:creationId xmlns:a16="http://schemas.microsoft.com/office/drawing/2014/main" id="{8245DACC-F6A0-C3B7-7454-58E1371908A0}"/>
              </a:ext>
            </a:extLst>
          </p:cNvPr>
          <p:cNvSpPr>
            <a:spLocks noGrp="1"/>
          </p:cNvSpPr>
          <p:nvPr>
            <p:ph idx="1"/>
          </p:nvPr>
        </p:nvSpPr>
        <p:spPr/>
        <p:txBody>
          <a:bodyPr/>
          <a:lstStyle/>
          <a:p>
            <a:pPr algn="just">
              <a:lnSpc>
                <a:spcPct val="150000"/>
              </a:lnSpc>
              <a:buFont typeface="Wingdings" panose="05000000000000000000" pitchFamily="2" charset="2"/>
              <a:buChar char="q"/>
            </a:pPr>
            <a:r>
              <a:rPr lang="en-IN" dirty="0"/>
              <a:t> </a:t>
            </a:r>
            <a:r>
              <a:rPr lang="en-US" dirty="0">
                <a:solidFill>
                  <a:schemeClr val="tx1"/>
                </a:solidFill>
                <a:effectLst/>
                <a:latin typeface="Times New Roman" panose="02020603050405020304" pitchFamily="18" charset="0"/>
                <a:ea typeface="Times New Roman" panose="02020603050405020304" pitchFamily="18" charset="0"/>
              </a:rPr>
              <a:t>We have made simple UI using </a:t>
            </a:r>
            <a:r>
              <a:rPr lang="en-US" dirty="0" err="1">
                <a:solidFill>
                  <a:schemeClr val="tx1"/>
                </a:solidFill>
                <a:effectLst/>
                <a:latin typeface="Times New Roman" panose="02020603050405020304" pitchFamily="18" charset="0"/>
                <a:ea typeface="Times New Roman" panose="02020603050405020304" pitchFamily="18" charset="0"/>
              </a:rPr>
              <a:t>Streamlit</a:t>
            </a:r>
            <a:r>
              <a:rPr lang="en-US" dirty="0">
                <a:solidFill>
                  <a:schemeClr val="tx1"/>
                </a:solidFill>
                <a:effectLst/>
                <a:latin typeface="Times New Roman" panose="02020603050405020304" pitchFamily="18" charset="0"/>
                <a:ea typeface="Times New Roman" panose="02020603050405020304" pitchFamily="18" charset="0"/>
              </a:rPr>
              <a:t> library in python</a:t>
            </a:r>
          </a:p>
          <a:p>
            <a:pPr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Streamlit</a:t>
            </a:r>
            <a:r>
              <a:rPr lang="en-US" dirty="0">
                <a:solidFill>
                  <a:schemeClr val="tx1"/>
                </a:solidFill>
                <a:effectLst/>
                <a:latin typeface="Times New Roman" panose="02020603050405020304" pitchFamily="18" charset="0"/>
                <a:ea typeface="Times New Roman" panose="02020603050405020304" pitchFamily="18" charset="0"/>
              </a:rPr>
              <a:t> is an open-source Python library that makes it easy to create and share beautiful, custom web apps for machine learning and data science. In just a few minutes you can build and deploy powerful data apps</a:t>
            </a:r>
            <a:endParaRPr lang="en-US" dirty="0">
              <a:solidFill>
                <a:schemeClr val="tx1"/>
              </a:solidFill>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q"/>
            </a:pPr>
            <a:r>
              <a:rPr lang="en-US" dirty="0" err="1">
                <a:solidFill>
                  <a:schemeClr val="tx1"/>
                </a:solidFill>
                <a:effectLst/>
                <a:latin typeface="Times New Roman" panose="02020603050405020304" pitchFamily="18" charset="0"/>
                <a:ea typeface="Times New Roman" panose="02020603050405020304" pitchFamily="18" charset="0"/>
              </a:rPr>
              <a:t>Streamlit</a:t>
            </a:r>
            <a:r>
              <a:rPr lang="en-US" dirty="0">
                <a:solidFill>
                  <a:schemeClr val="tx1"/>
                </a:solidFill>
                <a:effectLst/>
                <a:latin typeface="Times New Roman" panose="02020603050405020304" pitchFamily="18" charset="0"/>
                <a:ea typeface="Times New Roman" panose="02020603050405020304" pitchFamily="18" charset="0"/>
              </a:rPr>
              <a:t> provides easy APIs for different widgets of the webpage. We can code front end and back end both in one file. We don’t have to maintain numbers of file for front and back end</a:t>
            </a:r>
            <a:endParaRPr lang="en-IN" sz="2400" dirty="0">
              <a:solidFill>
                <a:schemeClr val="tx1"/>
              </a:solidFill>
            </a:endParaRPr>
          </a:p>
        </p:txBody>
      </p:sp>
    </p:spTree>
    <p:extLst>
      <p:ext uri="{BB962C8B-B14F-4D97-AF65-F5344CB8AC3E}">
        <p14:creationId xmlns:p14="http://schemas.microsoft.com/office/powerpoint/2010/main" val="3223194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CF34-CEE7-2F8B-245F-0825374AEA9C}"/>
              </a:ext>
            </a:extLst>
          </p:cNvPr>
          <p:cNvSpPr>
            <a:spLocks noGrp="1"/>
          </p:cNvSpPr>
          <p:nvPr>
            <p:ph type="title"/>
          </p:nvPr>
        </p:nvSpPr>
        <p:spPr/>
        <p:txBody>
          <a:bodyPr/>
          <a:lstStyle/>
          <a:p>
            <a:r>
              <a:rPr lang="en-IN" b="1" dirty="0"/>
              <a:t>USER INTERFACE (UI)</a:t>
            </a:r>
          </a:p>
        </p:txBody>
      </p:sp>
      <p:pic>
        <p:nvPicPr>
          <p:cNvPr id="11" name="Content Placeholder 3">
            <a:extLst>
              <a:ext uri="{FF2B5EF4-FFF2-40B4-BE49-F238E27FC236}">
                <a16:creationId xmlns:a16="http://schemas.microsoft.com/office/drawing/2014/main" id="{9CBB6E2F-00C8-7198-D95F-87A585EE23D5}"/>
              </a:ext>
            </a:extLst>
          </p:cNvPr>
          <p:cNvPicPr>
            <a:picLocks noGrp="1" noChangeAspect="1"/>
          </p:cNvPicPr>
          <p:nvPr>
            <p:ph sz="half" idx="1"/>
          </p:nvPr>
        </p:nvPicPr>
        <p:blipFill>
          <a:blip r:embed="rId2"/>
          <a:stretch>
            <a:fillRect/>
          </a:stretch>
        </p:blipFill>
        <p:spPr>
          <a:xfrm>
            <a:off x="1096962" y="1908313"/>
            <a:ext cx="7051392" cy="3790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22184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CF34-CEE7-2F8B-245F-0825374AEA9C}"/>
              </a:ext>
            </a:extLst>
          </p:cNvPr>
          <p:cNvSpPr>
            <a:spLocks noGrp="1"/>
          </p:cNvSpPr>
          <p:nvPr>
            <p:ph type="title"/>
          </p:nvPr>
        </p:nvSpPr>
        <p:spPr/>
        <p:txBody>
          <a:bodyPr/>
          <a:lstStyle/>
          <a:p>
            <a:r>
              <a:rPr lang="en-IN" b="1" dirty="0"/>
              <a:t>USER INTERFACE (UI)</a:t>
            </a:r>
          </a:p>
        </p:txBody>
      </p:sp>
      <p:pic>
        <p:nvPicPr>
          <p:cNvPr id="5" name="Content Placeholder 4">
            <a:extLst>
              <a:ext uri="{FF2B5EF4-FFF2-40B4-BE49-F238E27FC236}">
                <a16:creationId xmlns:a16="http://schemas.microsoft.com/office/drawing/2014/main" id="{DA17856E-584B-65B3-7344-BA928EFE5131}"/>
              </a:ext>
            </a:extLst>
          </p:cNvPr>
          <p:cNvPicPr>
            <a:picLocks noGrp="1" noChangeAspect="1"/>
          </p:cNvPicPr>
          <p:nvPr>
            <p:ph sz="half" idx="1"/>
          </p:nvPr>
        </p:nvPicPr>
        <p:blipFill>
          <a:blip r:embed="rId2"/>
          <a:stretch>
            <a:fillRect/>
          </a:stretch>
        </p:blipFill>
        <p:spPr>
          <a:xfrm>
            <a:off x="1229484" y="2078787"/>
            <a:ext cx="6877061" cy="36991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6563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CF34-CEE7-2F8B-245F-0825374AEA9C}"/>
              </a:ext>
            </a:extLst>
          </p:cNvPr>
          <p:cNvSpPr>
            <a:spLocks noGrp="1"/>
          </p:cNvSpPr>
          <p:nvPr>
            <p:ph type="title"/>
          </p:nvPr>
        </p:nvSpPr>
        <p:spPr/>
        <p:txBody>
          <a:bodyPr/>
          <a:lstStyle/>
          <a:p>
            <a:r>
              <a:rPr lang="en-IN" b="1" dirty="0"/>
              <a:t>USER INTERFACE (UI)</a:t>
            </a:r>
          </a:p>
        </p:txBody>
      </p:sp>
      <p:pic>
        <p:nvPicPr>
          <p:cNvPr id="11" name="Content Placeholder 10">
            <a:extLst>
              <a:ext uri="{FF2B5EF4-FFF2-40B4-BE49-F238E27FC236}">
                <a16:creationId xmlns:a16="http://schemas.microsoft.com/office/drawing/2014/main" id="{8983CAAC-9B0A-DA9A-2CBA-C702FB2330BB}"/>
              </a:ext>
            </a:extLst>
          </p:cNvPr>
          <p:cNvPicPr>
            <a:picLocks noGrp="1" noChangeAspect="1"/>
          </p:cNvPicPr>
          <p:nvPr>
            <p:ph sz="half" idx="1"/>
          </p:nvPr>
        </p:nvPicPr>
        <p:blipFill rotWithShape="1">
          <a:blip r:embed="rId2"/>
          <a:srcRect t="17084" r="2945" b="25250"/>
          <a:stretch/>
        </p:blipFill>
        <p:spPr>
          <a:xfrm>
            <a:off x="1096963" y="2080591"/>
            <a:ext cx="8059670" cy="37636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1857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1D48-AFE5-60C2-15D9-47E1C1D84508}"/>
              </a:ext>
            </a:extLst>
          </p:cNvPr>
          <p:cNvSpPr>
            <a:spLocks noGrp="1"/>
          </p:cNvSpPr>
          <p:nvPr>
            <p:ph type="title"/>
          </p:nvPr>
        </p:nvSpPr>
        <p:spPr>
          <a:xfrm>
            <a:off x="1258956" y="127577"/>
            <a:ext cx="10058400" cy="853084"/>
          </a:xfrm>
        </p:spPr>
        <p:txBody>
          <a:bodyPr/>
          <a:lstStyle/>
          <a:p>
            <a:r>
              <a:rPr lang="en-IN" b="1" dirty="0"/>
              <a:t>RESULT ANALYSIS (70:30 Split)</a:t>
            </a:r>
            <a:endParaRPr lang="en-IN" dirty="0"/>
          </a:p>
        </p:txBody>
      </p:sp>
      <p:graphicFrame>
        <p:nvGraphicFramePr>
          <p:cNvPr id="3" name="Table 2">
            <a:extLst>
              <a:ext uri="{FF2B5EF4-FFF2-40B4-BE49-F238E27FC236}">
                <a16:creationId xmlns:a16="http://schemas.microsoft.com/office/drawing/2014/main" id="{DD716512-DE58-FB7B-1140-A00A98DBA871}"/>
              </a:ext>
            </a:extLst>
          </p:cNvPr>
          <p:cNvGraphicFramePr>
            <a:graphicFrameLocks noGrp="1"/>
          </p:cNvGraphicFramePr>
          <p:nvPr>
            <p:extLst>
              <p:ext uri="{D42A27DB-BD31-4B8C-83A1-F6EECF244321}">
                <p14:modId xmlns:p14="http://schemas.microsoft.com/office/powerpoint/2010/main" val="3854282859"/>
              </p:ext>
            </p:extLst>
          </p:nvPr>
        </p:nvGraphicFramePr>
        <p:xfrm>
          <a:off x="874644" y="980661"/>
          <a:ext cx="10281037" cy="5115342"/>
        </p:xfrm>
        <a:graphic>
          <a:graphicData uri="http://schemas.openxmlformats.org/drawingml/2006/table">
            <a:tbl>
              <a:tblPr firstRow="1" firstCol="1" bandRow="1">
                <a:tableStyleId>{5C22544A-7EE6-4342-B048-85BDC9FD1C3A}</a:tableStyleId>
              </a:tblPr>
              <a:tblGrid>
                <a:gridCol w="2055560">
                  <a:extLst>
                    <a:ext uri="{9D8B030D-6E8A-4147-A177-3AD203B41FA5}">
                      <a16:colId xmlns:a16="http://schemas.microsoft.com/office/drawing/2014/main" val="1729727747"/>
                    </a:ext>
                  </a:extLst>
                </a:gridCol>
                <a:gridCol w="2055560">
                  <a:extLst>
                    <a:ext uri="{9D8B030D-6E8A-4147-A177-3AD203B41FA5}">
                      <a16:colId xmlns:a16="http://schemas.microsoft.com/office/drawing/2014/main" val="1448442614"/>
                    </a:ext>
                  </a:extLst>
                </a:gridCol>
                <a:gridCol w="2056639">
                  <a:extLst>
                    <a:ext uri="{9D8B030D-6E8A-4147-A177-3AD203B41FA5}">
                      <a16:colId xmlns:a16="http://schemas.microsoft.com/office/drawing/2014/main" val="2074677811"/>
                    </a:ext>
                  </a:extLst>
                </a:gridCol>
                <a:gridCol w="2056639">
                  <a:extLst>
                    <a:ext uri="{9D8B030D-6E8A-4147-A177-3AD203B41FA5}">
                      <a16:colId xmlns:a16="http://schemas.microsoft.com/office/drawing/2014/main" val="1448051759"/>
                    </a:ext>
                  </a:extLst>
                </a:gridCol>
                <a:gridCol w="2056639">
                  <a:extLst>
                    <a:ext uri="{9D8B030D-6E8A-4147-A177-3AD203B41FA5}">
                      <a16:colId xmlns:a16="http://schemas.microsoft.com/office/drawing/2014/main" val="1498692687"/>
                    </a:ext>
                  </a:extLst>
                </a:gridCol>
              </a:tblGrid>
              <a:tr h="301230">
                <a:tc>
                  <a:txBody>
                    <a:bodyPr/>
                    <a:lstStyle/>
                    <a:p>
                      <a:pPr algn="ctr">
                        <a:lnSpc>
                          <a:spcPct val="100000"/>
                        </a:lnSpc>
                        <a:spcAft>
                          <a:spcPts val="1000"/>
                        </a:spcAft>
                      </a:pPr>
                      <a:r>
                        <a:rPr lang="en-IN" sz="1200" dirty="0">
                          <a:effectLst/>
                        </a:rPr>
                        <a:t>Model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200" dirty="0">
                          <a:effectLst/>
                        </a:rPr>
                        <a:t>Kernel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200" dirty="0">
                          <a:effectLst/>
                        </a:rPr>
                        <a:t>Accuracy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200" dirty="0">
                          <a:effectLst/>
                        </a:rPr>
                        <a:t>Precision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200" dirty="0">
                          <a:effectLst/>
                        </a:rPr>
                        <a:t>Recall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44138863"/>
                  </a:ext>
                </a:extLst>
              </a:tr>
              <a:tr h="301230">
                <a:tc rowSpan="3">
                  <a:txBody>
                    <a:bodyPr/>
                    <a:lstStyle/>
                    <a:p>
                      <a:pPr algn="ctr">
                        <a:lnSpc>
                          <a:spcPct val="100000"/>
                        </a:lnSpc>
                        <a:spcAft>
                          <a:spcPts val="1000"/>
                        </a:spcAft>
                      </a:pPr>
                      <a:r>
                        <a:rPr lang="en-IN" sz="1200" dirty="0">
                          <a:effectLst/>
                        </a:rPr>
                        <a:t>DWT</a:t>
                      </a:r>
                    </a:p>
                    <a:p>
                      <a:pPr algn="ctr">
                        <a:lnSpc>
                          <a:spcPct val="100000"/>
                        </a:lnSpc>
                        <a:spcAft>
                          <a:spcPts val="1000"/>
                        </a:spcAft>
                      </a:pPr>
                      <a:r>
                        <a:rPr lang="en-IN" sz="1200" dirty="0">
                          <a:effectLst/>
                        </a:rPr>
                        <a:t>+</a:t>
                      </a:r>
                    </a:p>
                    <a:p>
                      <a:pPr algn="ctr">
                        <a:lnSpc>
                          <a:spcPct val="100000"/>
                        </a:lnSpc>
                        <a:spcAft>
                          <a:spcPts val="1000"/>
                        </a:spcAft>
                      </a:pPr>
                      <a:r>
                        <a:rPr lang="en-IN" sz="1200" dirty="0">
                          <a:effectLst/>
                        </a:rPr>
                        <a:t>SVM</a:t>
                      </a:r>
                    </a:p>
                  </a:txBody>
                  <a:tcPr marL="43779" marR="43779" marT="0" marB="0" anchor="ctr"/>
                </a:tc>
                <a:tc>
                  <a:txBody>
                    <a:bodyPr/>
                    <a:lstStyle/>
                    <a:p>
                      <a:pPr algn="ctr">
                        <a:lnSpc>
                          <a:spcPct val="100000"/>
                        </a:lnSpc>
                        <a:spcAft>
                          <a:spcPts val="1000"/>
                        </a:spcAft>
                      </a:pPr>
                      <a:r>
                        <a:rPr lang="en-IN" sz="1400" b="1">
                          <a:effectLst/>
                        </a:rPr>
                        <a:t>Linear</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95.55%</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95.97%</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96.34%</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3206368942"/>
                  </a:ext>
                </a:extLst>
              </a:tr>
              <a:tr h="301230">
                <a:tc vMerge="1">
                  <a:txBody>
                    <a:bodyPr/>
                    <a:lstStyle/>
                    <a:p>
                      <a:endParaRPr lang="en-IN"/>
                    </a:p>
                  </a:txBody>
                  <a:tcPr/>
                </a:tc>
                <a:tc>
                  <a:txBody>
                    <a:bodyPr/>
                    <a:lstStyle/>
                    <a:p>
                      <a:pPr algn="ctr">
                        <a:lnSpc>
                          <a:spcPct val="100000"/>
                        </a:lnSpc>
                        <a:spcAft>
                          <a:spcPts val="1000"/>
                        </a:spcAft>
                      </a:pPr>
                      <a:r>
                        <a:rPr lang="en-IN" sz="1400" b="1">
                          <a:effectLst/>
                        </a:rPr>
                        <a:t>Polynomial</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96.88</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97.54</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96.75%</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386085490"/>
                  </a:ext>
                </a:extLst>
              </a:tr>
              <a:tr h="321937">
                <a:tc vMerge="1">
                  <a:txBody>
                    <a:bodyPr/>
                    <a:lstStyle/>
                    <a:p>
                      <a:endParaRPr lang="en-IN"/>
                    </a:p>
                  </a:txBody>
                  <a:tcPr/>
                </a:tc>
                <a:tc>
                  <a:txBody>
                    <a:bodyPr/>
                    <a:lstStyle/>
                    <a:p>
                      <a:pPr algn="ctr">
                        <a:lnSpc>
                          <a:spcPct val="100000"/>
                        </a:lnSpc>
                        <a:spcAft>
                          <a:spcPts val="1000"/>
                        </a:spcAft>
                      </a:pPr>
                      <a:r>
                        <a:rPr lang="en-IN" sz="1400" b="1">
                          <a:effectLst/>
                        </a:rPr>
                        <a:t>RBF</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96.44</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96.19</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97.36</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1023755951"/>
                  </a:ext>
                </a:extLst>
              </a:tr>
              <a:tr h="289921">
                <a:tc rowSpan="3">
                  <a:txBody>
                    <a:bodyPr/>
                    <a:lstStyle/>
                    <a:p>
                      <a:pPr algn="ctr">
                        <a:lnSpc>
                          <a:spcPct val="100000"/>
                        </a:lnSpc>
                        <a:spcAft>
                          <a:spcPts val="1000"/>
                        </a:spcAft>
                      </a:pPr>
                      <a:r>
                        <a:rPr lang="en-IN" sz="1200" dirty="0">
                          <a:effectLst/>
                        </a:rPr>
                        <a:t>Without feature extraction</a:t>
                      </a:r>
                    </a:p>
                    <a:p>
                      <a:pPr algn="ctr">
                        <a:lnSpc>
                          <a:spcPct val="100000"/>
                        </a:lnSpc>
                        <a:spcAft>
                          <a:spcPts val="1000"/>
                        </a:spcAft>
                      </a:pPr>
                      <a:r>
                        <a:rPr lang="en-IN" sz="1200" dirty="0">
                          <a:effectLst/>
                        </a:rPr>
                        <a:t>+ </a:t>
                      </a:r>
                    </a:p>
                    <a:p>
                      <a:pPr algn="ctr">
                        <a:lnSpc>
                          <a:spcPct val="100000"/>
                        </a:lnSpc>
                        <a:spcAft>
                          <a:spcPts val="1000"/>
                        </a:spcAft>
                      </a:pPr>
                      <a:r>
                        <a:rPr lang="en-IN" sz="1200" dirty="0">
                          <a:effectLst/>
                        </a:rPr>
                        <a:t>SVM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Linear</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93.88</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95.32</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92.57</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3671058860"/>
                  </a:ext>
                </a:extLst>
              </a:tr>
              <a:tr h="289921">
                <a:tc vMerge="1">
                  <a:txBody>
                    <a:bodyPr/>
                    <a:lstStyle/>
                    <a:p>
                      <a:endParaRPr lang="en-IN"/>
                    </a:p>
                  </a:txBody>
                  <a:tcPr/>
                </a:tc>
                <a:tc>
                  <a:txBody>
                    <a:bodyPr/>
                    <a:lstStyle/>
                    <a:p>
                      <a:pPr algn="ctr">
                        <a:lnSpc>
                          <a:spcPct val="100000"/>
                        </a:lnSpc>
                        <a:spcAft>
                          <a:spcPts val="1000"/>
                        </a:spcAft>
                      </a:pPr>
                      <a:r>
                        <a:rPr lang="en-IN" sz="1400" b="1">
                          <a:effectLst/>
                        </a:rPr>
                        <a:t>Polynomial</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92.11</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96.11</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88.23</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2246134637"/>
                  </a:ext>
                </a:extLst>
              </a:tr>
              <a:tr h="289921">
                <a:tc vMerge="1">
                  <a:txBody>
                    <a:bodyPr/>
                    <a:lstStyle/>
                    <a:p>
                      <a:endParaRPr lang="en-IN"/>
                    </a:p>
                  </a:txBody>
                  <a:tcPr/>
                </a:tc>
                <a:tc>
                  <a:txBody>
                    <a:bodyPr/>
                    <a:lstStyle/>
                    <a:p>
                      <a:pPr algn="ctr">
                        <a:lnSpc>
                          <a:spcPct val="100000"/>
                        </a:lnSpc>
                        <a:spcAft>
                          <a:spcPts val="1000"/>
                        </a:spcAft>
                      </a:pPr>
                      <a:r>
                        <a:rPr lang="en-IN" sz="1400" b="1">
                          <a:effectLst/>
                        </a:rPr>
                        <a:t>RBF</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95.44</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96.45</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94.52</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2660103869"/>
                  </a:ext>
                </a:extLst>
              </a:tr>
              <a:tr h="289921">
                <a:tc rowSpan="3">
                  <a:txBody>
                    <a:bodyPr/>
                    <a:lstStyle/>
                    <a:p>
                      <a:pPr algn="ctr">
                        <a:lnSpc>
                          <a:spcPct val="100000"/>
                        </a:lnSpc>
                        <a:spcAft>
                          <a:spcPts val="1000"/>
                        </a:spcAft>
                      </a:pPr>
                      <a:r>
                        <a:rPr lang="en-IN" sz="1200">
                          <a:effectLst/>
                        </a:rPr>
                        <a:t>PCA</a:t>
                      </a:r>
                    </a:p>
                    <a:p>
                      <a:pPr algn="ctr">
                        <a:lnSpc>
                          <a:spcPct val="100000"/>
                        </a:lnSpc>
                        <a:spcAft>
                          <a:spcPts val="1000"/>
                        </a:spcAft>
                      </a:pPr>
                      <a:r>
                        <a:rPr lang="en-IN" sz="1200">
                          <a:effectLst/>
                        </a:rPr>
                        <a:t>+</a:t>
                      </a:r>
                    </a:p>
                    <a:p>
                      <a:pPr algn="ctr">
                        <a:lnSpc>
                          <a:spcPct val="100000"/>
                        </a:lnSpc>
                        <a:spcAft>
                          <a:spcPts val="1000"/>
                        </a:spcAft>
                      </a:pPr>
                      <a:r>
                        <a:rPr lang="en-IN" sz="1200">
                          <a:effectLst/>
                        </a:rPr>
                        <a:t>SVM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Linear</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94.22</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97.01</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91.54</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2430268081"/>
                  </a:ext>
                </a:extLst>
              </a:tr>
              <a:tr h="289921">
                <a:tc vMerge="1">
                  <a:txBody>
                    <a:bodyPr/>
                    <a:lstStyle/>
                    <a:p>
                      <a:endParaRPr lang="en-IN"/>
                    </a:p>
                  </a:txBody>
                  <a:tcPr/>
                </a:tc>
                <a:tc>
                  <a:txBody>
                    <a:bodyPr/>
                    <a:lstStyle/>
                    <a:p>
                      <a:pPr algn="ctr">
                        <a:lnSpc>
                          <a:spcPct val="100000"/>
                        </a:lnSpc>
                        <a:spcAft>
                          <a:spcPts val="1000"/>
                        </a:spcAft>
                      </a:pPr>
                      <a:r>
                        <a:rPr lang="en-IN" sz="1400" b="1">
                          <a:effectLst/>
                        </a:rPr>
                        <a:t>Polynomial</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92.66</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96.25</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89.15</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3879681371"/>
                  </a:ext>
                </a:extLst>
              </a:tr>
              <a:tr h="289921">
                <a:tc vMerge="1">
                  <a:txBody>
                    <a:bodyPr/>
                    <a:lstStyle/>
                    <a:p>
                      <a:endParaRPr lang="en-IN"/>
                    </a:p>
                  </a:txBody>
                  <a:tcPr/>
                </a:tc>
                <a:tc>
                  <a:txBody>
                    <a:bodyPr/>
                    <a:lstStyle/>
                    <a:p>
                      <a:pPr algn="ctr">
                        <a:lnSpc>
                          <a:spcPct val="100000"/>
                        </a:lnSpc>
                        <a:spcAft>
                          <a:spcPts val="1000"/>
                        </a:spcAft>
                      </a:pPr>
                      <a:r>
                        <a:rPr lang="en-IN" sz="1400" b="1">
                          <a:effectLst/>
                        </a:rPr>
                        <a:t>RBF</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96.88</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97.37</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96.52</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4217085045"/>
                  </a:ext>
                </a:extLst>
              </a:tr>
              <a:tr h="289921">
                <a:tc rowSpan="3">
                  <a:txBody>
                    <a:bodyPr/>
                    <a:lstStyle/>
                    <a:p>
                      <a:pPr algn="ctr">
                        <a:lnSpc>
                          <a:spcPct val="100000"/>
                        </a:lnSpc>
                        <a:spcAft>
                          <a:spcPts val="1000"/>
                        </a:spcAft>
                      </a:pPr>
                      <a:r>
                        <a:rPr lang="en-IN" sz="1200" dirty="0">
                          <a:effectLst/>
                        </a:rPr>
                        <a:t>Central Tendency</a:t>
                      </a:r>
                    </a:p>
                    <a:p>
                      <a:pPr algn="ctr">
                        <a:lnSpc>
                          <a:spcPct val="100000"/>
                        </a:lnSpc>
                        <a:spcAft>
                          <a:spcPts val="1000"/>
                        </a:spcAft>
                      </a:pPr>
                      <a:r>
                        <a:rPr lang="en-IN" sz="1200" dirty="0">
                          <a:effectLst/>
                        </a:rPr>
                        <a:t>+</a:t>
                      </a:r>
                    </a:p>
                    <a:p>
                      <a:pPr algn="ctr">
                        <a:lnSpc>
                          <a:spcPct val="100000"/>
                        </a:lnSpc>
                        <a:spcAft>
                          <a:spcPts val="1000"/>
                        </a:spcAft>
                      </a:pPr>
                      <a:r>
                        <a:rPr lang="en-IN" sz="1200" dirty="0">
                          <a:effectLst/>
                        </a:rPr>
                        <a:t>SVM (128x128)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Linear</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79.44</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82.21</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79.71</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4065730429"/>
                  </a:ext>
                </a:extLst>
              </a:tr>
              <a:tr h="289921">
                <a:tc vMerge="1">
                  <a:txBody>
                    <a:bodyPr/>
                    <a:lstStyle/>
                    <a:p>
                      <a:endParaRPr lang="en-IN"/>
                    </a:p>
                  </a:txBody>
                  <a:tcPr/>
                </a:tc>
                <a:tc>
                  <a:txBody>
                    <a:bodyPr/>
                    <a:lstStyle/>
                    <a:p>
                      <a:pPr algn="ctr">
                        <a:lnSpc>
                          <a:spcPct val="100000"/>
                        </a:lnSpc>
                        <a:spcAft>
                          <a:spcPts val="1000"/>
                        </a:spcAft>
                      </a:pPr>
                      <a:r>
                        <a:rPr lang="en-IN" sz="1400" b="1">
                          <a:effectLst/>
                        </a:rPr>
                        <a:t>Polynomial</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82.88</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94.25</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73.22</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298277065"/>
                  </a:ext>
                </a:extLst>
              </a:tr>
              <a:tr h="367285">
                <a:tc vMerge="1">
                  <a:txBody>
                    <a:bodyPr/>
                    <a:lstStyle/>
                    <a:p>
                      <a:endParaRPr lang="en-IN"/>
                    </a:p>
                  </a:txBody>
                  <a:tcPr/>
                </a:tc>
                <a:tc>
                  <a:txBody>
                    <a:bodyPr/>
                    <a:lstStyle/>
                    <a:p>
                      <a:pPr algn="ctr">
                        <a:lnSpc>
                          <a:spcPct val="100000"/>
                        </a:lnSpc>
                        <a:spcAft>
                          <a:spcPts val="1000"/>
                        </a:spcAft>
                      </a:pPr>
                      <a:r>
                        <a:rPr lang="en-IN" sz="1400" b="1">
                          <a:effectLst/>
                        </a:rPr>
                        <a:t>RBF</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85.11</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87.31</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85.19</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1891138316"/>
                  </a:ext>
                </a:extLst>
              </a:tr>
              <a:tr h="289921">
                <a:tc rowSpan="3">
                  <a:txBody>
                    <a:bodyPr/>
                    <a:lstStyle/>
                    <a:p>
                      <a:pPr algn="ctr">
                        <a:lnSpc>
                          <a:spcPct val="100000"/>
                        </a:lnSpc>
                        <a:spcAft>
                          <a:spcPts val="1000"/>
                        </a:spcAft>
                      </a:pPr>
                      <a:r>
                        <a:rPr lang="en-IN" sz="1200" dirty="0">
                          <a:effectLst/>
                        </a:rPr>
                        <a:t>Central Tendency</a:t>
                      </a:r>
                    </a:p>
                    <a:p>
                      <a:pPr algn="ctr">
                        <a:lnSpc>
                          <a:spcPct val="100000"/>
                        </a:lnSpc>
                        <a:spcAft>
                          <a:spcPts val="1000"/>
                        </a:spcAft>
                      </a:pPr>
                      <a:r>
                        <a:rPr lang="en-IN" sz="1200" dirty="0">
                          <a:effectLst/>
                        </a:rPr>
                        <a:t>+</a:t>
                      </a:r>
                    </a:p>
                    <a:p>
                      <a:pPr algn="ctr">
                        <a:lnSpc>
                          <a:spcPct val="100000"/>
                        </a:lnSpc>
                        <a:spcAft>
                          <a:spcPts val="1000"/>
                        </a:spcAft>
                      </a:pPr>
                      <a:r>
                        <a:rPr lang="en-IN" sz="1200" dirty="0">
                          <a:effectLst/>
                        </a:rPr>
                        <a:t>SVM (256x256)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Linear</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88.33</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90.75</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87.62</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2043968360"/>
                  </a:ext>
                </a:extLst>
              </a:tr>
              <a:tr h="289921">
                <a:tc vMerge="1">
                  <a:txBody>
                    <a:bodyPr/>
                    <a:lstStyle/>
                    <a:p>
                      <a:endParaRPr lang="en-IN"/>
                    </a:p>
                  </a:txBody>
                  <a:tcPr/>
                </a:tc>
                <a:tc>
                  <a:txBody>
                    <a:bodyPr/>
                    <a:lstStyle/>
                    <a:p>
                      <a:pPr algn="ctr">
                        <a:lnSpc>
                          <a:spcPct val="100000"/>
                        </a:lnSpc>
                        <a:spcAft>
                          <a:spcPts val="1000"/>
                        </a:spcAft>
                      </a:pPr>
                      <a:r>
                        <a:rPr lang="en-IN" sz="1400" b="1">
                          <a:effectLst/>
                        </a:rPr>
                        <a:t>Polynomial</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89.88</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96.31</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84.87</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3981363127"/>
                  </a:ext>
                </a:extLst>
              </a:tr>
              <a:tr h="333299">
                <a:tc vMerge="1">
                  <a:txBody>
                    <a:bodyPr/>
                    <a:lstStyle/>
                    <a:p>
                      <a:endParaRPr lang="en-IN"/>
                    </a:p>
                  </a:txBody>
                  <a:tcPr/>
                </a:tc>
                <a:tc>
                  <a:txBody>
                    <a:bodyPr/>
                    <a:lstStyle/>
                    <a:p>
                      <a:pPr algn="ctr">
                        <a:lnSpc>
                          <a:spcPct val="100000"/>
                        </a:lnSpc>
                        <a:spcAft>
                          <a:spcPts val="1000"/>
                        </a:spcAft>
                      </a:pPr>
                      <a:r>
                        <a:rPr lang="en-IN" sz="1400" b="1">
                          <a:effectLst/>
                        </a:rPr>
                        <a:t>RBF</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87.55</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90.96</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85.80</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3135196052"/>
                  </a:ext>
                </a:extLst>
              </a:tr>
              <a:tr h="289921">
                <a:tc>
                  <a:txBody>
                    <a:bodyPr/>
                    <a:lstStyle/>
                    <a:p>
                      <a:pPr algn="ctr">
                        <a:lnSpc>
                          <a:spcPct val="100000"/>
                        </a:lnSpc>
                        <a:spcAft>
                          <a:spcPts val="1000"/>
                        </a:spcAft>
                      </a:pPr>
                      <a:r>
                        <a:rPr lang="en-IN" sz="1200" dirty="0">
                          <a:effectLst/>
                        </a:rPr>
                        <a:t>CNN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98.13</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a:effectLst/>
                        </a:rPr>
                        <a:t>97.33</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tc>
                  <a:txBody>
                    <a:bodyPr/>
                    <a:lstStyle/>
                    <a:p>
                      <a:pPr algn="ctr">
                        <a:lnSpc>
                          <a:spcPct val="100000"/>
                        </a:lnSpc>
                        <a:spcAft>
                          <a:spcPts val="1000"/>
                        </a:spcAft>
                      </a:pPr>
                      <a:r>
                        <a:rPr lang="en-IN" sz="1400" b="1" dirty="0">
                          <a:effectLst/>
                        </a:rPr>
                        <a:t>98.2</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3779" marR="43779" marT="0" marB="0" anchor="ctr"/>
                </a:tc>
                <a:extLst>
                  <a:ext uri="{0D108BD9-81ED-4DB2-BD59-A6C34878D82A}">
                    <a16:rowId xmlns:a16="http://schemas.microsoft.com/office/drawing/2014/main" val="3067470546"/>
                  </a:ext>
                </a:extLst>
              </a:tr>
            </a:tbl>
          </a:graphicData>
        </a:graphic>
      </p:graphicFrame>
    </p:spTree>
    <p:extLst>
      <p:ext uri="{BB962C8B-B14F-4D97-AF65-F5344CB8AC3E}">
        <p14:creationId xmlns:p14="http://schemas.microsoft.com/office/powerpoint/2010/main" val="455541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EBC1-C13B-677A-B099-EC8833990C9B}"/>
              </a:ext>
            </a:extLst>
          </p:cNvPr>
          <p:cNvSpPr>
            <a:spLocks noGrp="1"/>
          </p:cNvSpPr>
          <p:nvPr>
            <p:ph type="title"/>
          </p:nvPr>
        </p:nvSpPr>
        <p:spPr>
          <a:xfrm>
            <a:off x="1097280" y="286604"/>
            <a:ext cx="10058400" cy="680806"/>
          </a:xfrm>
        </p:spPr>
        <p:txBody>
          <a:bodyPr>
            <a:normAutofit fontScale="90000"/>
          </a:bodyPr>
          <a:lstStyle/>
          <a:p>
            <a:r>
              <a:rPr lang="en-IN" b="1" dirty="0"/>
              <a:t>RESULT ANALYSIS (80:20 Split)</a:t>
            </a:r>
            <a:endParaRPr lang="en-IN" dirty="0"/>
          </a:p>
        </p:txBody>
      </p:sp>
      <p:graphicFrame>
        <p:nvGraphicFramePr>
          <p:cNvPr id="3" name="Table 2">
            <a:extLst>
              <a:ext uri="{FF2B5EF4-FFF2-40B4-BE49-F238E27FC236}">
                <a16:creationId xmlns:a16="http://schemas.microsoft.com/office/drawing/2014/main" id="{E6D4ECD4-FC79-EFAB-1014-70C455BC3F7B}"/>
              </a:ext>
            </a:extLst>
          </p:cNvPr>
          <p:cNvGraphicFramePr>
            <a:graphicFrameLocks noGrp="1"/>
          </p:cNvGraphicFramePr>
          <p:nvPr>
            <p:extLst>
              <p:ext uri="{D42A27DB-BD31-4B8C-83A1-F6EECF244321}">
                <p14:modId xmlns:p14="http://schemas.microsoft.com/office/powerpoint/2010/main" val="3317937705"/>
              </p:ext>
            </p:extLst>
          </p:nvPr>
        </p:nvGraphicFramePr>
        <p:xfrm>
          <a:off x="954157" y="1113183"/>
          <a:ext cx="10310190" cy="4917254"/>
        </p:xfrm>
        <a:graphic>
          <a:graphicData uri="http://schemas.openxmlformats.org/drawingml/2006/table">
            <a:tbl>
              <a:tblPr firstRow="1" firstCol="1" bandRow="1">
                <a:tableStyleId>{5C22544A-7EE6-4342-B048-85BDC9FD1C3A}</a:tableStyleId>
              </a:tblPr>
              <a:tblGrid>
                <a:gridCol w="2061390">
                  <a:extLst>
                    <a:ext uri="{9D8B030D-6E8A-4147-A177-3AD203B41FA5}">
                      <a16:colId xmlns:a16="http://schemas.microsoft.com/office/drawing/2014/main" val="2182661296"/>
                    </a:ext>
                  </a:extLst>
                </a:gridCol>
                <a:gridCol w="2061390">
                  <a:extLst>
                    <a:ext uri="{9D8B030D-6E8A-4147-A177-3AD203B41FA5}">
                      <a16:colId xmlns:a16="http://schemas.microsoft.com/office/drawing/2014/main" val="1625308383"/>
                    </a:ext>
                  </a:extLst>
                </a:gridCol>
                <a:gridCol w="2062470">
                  <a:extLst>
                    <a:ext uri="{9D8B030D-6E8A-4147-A177-3AD203B41FA5}">
                      <a16:colId xmlns:a16="http://schemas.microsoft.com/office/drawing/2014/main" val="1149076781"/>
                    </a:ext>
                  </a:extLst>
                </a:gridCol>
                <a:gridCol w="2062470">
                  <a:extLst>
                    <a:ext uri="{9D8B030D-6E8A-4147-A177-3AD203B41FA5}">
                      <a16:colId xmlns:a16="http://schemas.microsoft.com/office/drawing/2014/main" val="1087643370"/>
                    </a:ext>
                  </a:extLst>
                </a:gridCol>
                <a:gridCol w="2062470">
                  <a:extLst>
                    <a:ext uri="{9D8B030D-6E8A-4147-A177-3AD203B41FA5}">
                      <a16:colId xmlns:a16="http://schemas.microsoft.com/office/drawing/2014/main" val="641754620"/>
                    </a:ext>
                  </a:extLst>
                </a:gridCol>
              </a:tblGrid>
              <a:tr h="279951">
                <a:tc>
                  <a:txBody>
                    <a:bodyPr/>
                    <a:lstStyle/>
                    <a:p>
                      <a:pPr algn="ctr">
                        <a:lnSpc>
                          <a:spcPct val="115000"/>
                        </a:lnSpc>
                        <a:spcAft>
                          <a:spcPts val="1000"/>
                        </a:spcAft>
                      </a:pPr>
                      <a:r>
                        <a:rPr lang="en-IN" sz="1200">
                          <a:effectLst/>
                        </a:rPr>
                        <a:t>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200">
                          <a:effectLst/>
                        </a:rPr>
                        <a:t>Kernel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200">
                          <a:effectLst/>
                        </a:rPr>
                        <a:t>Accuracy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200">
                          <a:effectLst/>
                        </a:rPr>
                        <a:t>Precision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200">
                          <a:effectLst/>
                        </a:rPr>
                        <a:t>Recall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1094610722"/>
                  </a:ext>
                </a:extLst>
              </a:tr>
              <a:tr h="279951">
                <a:tc rowSpan="3">
                  <a:txBody>
                    <a:bodyPr/>
                    <a:lstStyle/>
                    <a:p>
                      <a:pPr algn="ctr">
                        <a:lnSpc>
                          <a:spcPct val="115000"/>
                        </a:lnSpc>
                        <a:spcAft>
                          <a:spcPts val="1000"/>
                        </a:spcAft>
                      </a:pPr>
                      <a:r>
                        <a:rPr lang="en-IN" sz="1200" dirty="0">
                          <a:effectLst/>
                        </a:rPr>
                        <a:t>DWT</a:t>
                      </a:r>
                    </a:p>
                    <a:p>
                      <a:pPr algn="ctr">
                        <a:lnSpc>
                          <a:spcPct val="115000"/>
                        </a:lnSpc>
                        <a:spcAft>
                          <a:spcPts val="1000"/>
                        </a:spcAft>
                      </a:pPr>
                      <a:r>
                        <a:rPr lang="en-IN" sz="1200" dirty="0">
                          <a:effectLst/>
                        </a:rPr>
                        <a:t>+</a:t>
                      </a:r>
                    </a:p>
                    <a:p>
                      <a:pPr algn="ctr">
                        <a:lnSpc>
                          <a:spcPct val="115000"/>
                        </a:lnSpc>
                        <a:spcAft>
                          <a:spcPts val="1000"/>
                        </a:spcAft>
                      </a:pPr>
                      <a:r>
                        <a:rPr lang="en-IN" sz="1200" dirty="0">
                          <a:effectLst/>
                        </a:rPr>
                        <a:t>SVM</a:t>
                      </a:r>
                    </a:p>
                  </a:txBody>
                  <a:tcPr marL="44630" marR="44630" marT="0" marB="0" anchor="ctr"/>
                </a:tc>
                <a:tc>
                  <a:txBody>
                    <a:bodyPr/>
                    <a:lstStyle/>
                    <a:p>
                      <a:pPr algn="ctr">
                        <a:lnSpc>
                          <a:spcPct val="115000"/>
                        </a:lnSpc>
                        <a:spcAft>
                          <a:spcPts val="1000"/>
                        </a:spcAft>
                      </a:pPr>
                      <a:r>
                        <a:rPr lang="en-IN" sz="1600" b="1">
                          <a:effectLst/>
                        </a:rPr>
                        <a:t>Linear</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96.5%</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96.8%</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97.08%</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804384805"/>
                  </a:ext>
                </a:extLst>
              </a:tr>
              <a:tr h="279951">
                <a:tc vMerge="1">
                  <a:txBody>
                    <a:bodyPr/>
                    <a:lstStyle/>
                    <a:p>
                      <a:endParaRPr lang="en-IN"/>
                    </a:p>
                  </a:txBody>
                  <a:tcPr/>
                </a:tc>
                <a:tc>
                  <a:txBody>
                    <a:bodyPr/>
                    <a:lstStyle/>
                    <a:p>
                      <a:pPr algn="ctr">
                        <a:lnSpc>
                          <a:spcPct val="115000"/>
                        </a:lnSpc>
                        <a:spcAft>
                          <a:spcPts val="1000"/>
                        </a:spcAft>
                      </a:pPr>
                      <a:r>
                        <a:rPr lang="en-IN" sz="1600" b="1">
                          <a:effectLst/>
                        </a:rPr>
                        <a:t>Polynomial</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98.16</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98.53</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98.25%</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1042865472"/>
                  </a:ext>
                </a:extLst>
              </a:tr>
              <a:tr h="299834">
                <a:tc vMerge="1">
                  <a:txBody>
                    <a:bodyPr/>
                    <a:lstStyle/>
                    <a:p>
                      <a:endParaRPr lang="en-IN"/>
                    </a:p>
                  </a:txBody>
                  <a:tcPr/>
                </a:tc>
                <a:tc>
                  <a:txBody>
                    <a:bodyPr/>
                    <a:lstStyle/>
                    <a:p>
                      <a:pPr algn="ctr">
                        <a:lnSpc>
                          <a:spcPct val="115000"/>
                        </a:lnSpc>
                        <a:spcAft>
                          <a:spcPts val="1000"/>
                        </a:spcAft>
                      </a:pPr>
                      <a:r>
                        <a:rPr lang="en-IN" sz="1600" b="1">
                          <a:effectLst/>
                        </a:rPr>
                        <a:t>RBF</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97.33</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97.11</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98.25</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2013448369"/>
                  </a:ext>
                </a:extLst>
              </a:tr>
              <a:tr h="269441">
                <a:tc rowSpan="3">
                  <a:txBody>
                    <a:bodyPr/>
                    <a:lstStyle/>
                    <a:p>
                      <a:pPr algn="ctr">
                        <a:lnSpc>
                          <a:spcPct val="115000"/>
                        </a:lnSpc>
                        <a:spcAft>
                          <a:spcPts val="1000"/>
                        </a:spcAft>
                      </a:pPr>
                      <a:r>
                        <a:rPr lang="en-IN" sz="1200">
                          <a:effectLst/>
                        </a:rPr>
                        <a:t>Without feature extraction</a:t>
                      </a:r>
                    </a:p>
                    <a:p>
                      <a:pPr algn="ctr">
                        <a:lnSpc>
                          <a:spcPct val="115000"/>
                        </a:lnSpc>
                        <a:spcAft>
                          <a:spcPts val="1000"/>
                        </a:spcAft>
                      </a:pPr>
                      <a:r>
                        <a:rPr lang="en-IN" sz="1200">
                          <a:effectLst/>
                        </a:rPr>
                        <a:t>+ </a:t>
                      </a:r>
                    </a:p>
                    <a:p>
                      <a:pPr algn="ctr">
                        <a:lnSpc>
                          <a:spcPct val="115000"/>
                        </a:lnSpc>
                        <a:spcAft>
                          <a:spcPts val="1000"/>
                        </a:spcAft>
                      </a:pPr>
                      <a:r>
                        <a:rPr lang="en-IN" sz="1200">
                          <a:effectLst/>
                        </a:rPr>
                        <a:t>SVM</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Linear</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94.66</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95.75</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93.91</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1909370431"/>
                  </a:ext>
                </a:extLst>
              </a:tr>
              <a:tr h="269441">
                <a:tc vMerge="1">
                  <a:txBody>
                    <a:bodyPr/>
                    <a:lstStyle/>
                    <a:p>
                      <a:endParaRPr lang="en-IN"/>
                    </a:p>
                  </a:txBody>
                  <a:tcPr/>
                </a:tc>
                <a:tc>
                  <a:txBody>
                    <a:bodyPr/>
                    <a:lstStyle/>
                    <a:p>
                      <a:pPr algn="ctr">
                        <a:lnSpc>
                          <a:spcPct val="115000"/>
                        </a:lnSpc>
                        <a:spcAft>
                          <a:spcPts val="1000"/>
                        </a:spcAft>
                      </a:pPr>
                      <a:r>
                        <a:rPr lang="en-IN" sz="1600" b="1">
                          <a:effectLst/>
                        </a:rPr>
                        <a:t>Polynomial</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94.33</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96.36</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92.65</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780433153"/>
                  </a:ext>
                </a:extLst>
              </a:tr>
              <a:tr h="313777">
                <a:tc vMerge="1">
                  <a:txBody>
                    <a:bodyPr/>
                    <a:lstStyle/>
                    <a:p>
                      <a:endParaRPr lang="en-IN"/>
                    </a:p>
                  </a:txBody>
                  <a:tcPr/>
                </a:tc>
                <a:tc>
                  <a:txBody>
                    <a:bodyPr/>
                    <a:lstStyle/>
                    <a:p>
                      <a:pPr algn="ctr">
                        <a:lnSpc>
                          <a:spcPct val="115000"/>
                        </a:lnSpc>
                        <a:spcAft>
                          <a:spcPts val="1000"/>
                        </a:spcAft>
                      </a:pPr>
                      <a:r>
                        <a:rPr lang="en-IN" sz="1600" b="1">
                          <a:effectLst/>
                        </a:rPr>
                        <a:t>RBF</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95.66</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96.10</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95.48</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1682119699"/>
                  </a:ext>
                </a:extLst>
              </a:tr>
              <a:tr h="269441">
                <a:tc rowSpan="3">
                  <a:txBody>
                    <a:bodyPr/>
                    <a:lstStyle/>
                    <a:p>
                      <a:pPr algn="ctr">
                        <a:lnSpc>
                          <a:spcPct val="115000"/>
                        </a:lnSpc>
                        <a:spcAft>
                          <a:spcPts val="1000"/>
                        </a:spcAft>
                      </a:pPr>
                      <a:r>
                        <a:rPr lang="en-IN" sz="1200" dirty="0">
                          <a:effectLst/>
                        </a:rPr>
                        <a:t>PCA</a:t>
                      </a:r>
                    </a:p>
                    <a:p>
                      <a:pPr algn="ctr">
                        <a:lnSpc>
                          <a:spcPct val="115000"/>
                        </a:lnSpc>
                        <a:spcAft>
                          <a:spcPts val="1000"/>
                        </a:spcAft>
                      </a:pPr>
                      <a:r>
                        <a:rPr lang="en-IN" sz="1200" dirty="0">
                          <a:effectLst/>
                        </a:rPr>
                        <a:t>+</a:t>
                      </a:r>
                    </a:p>
                    <a:p>
                      <a:pPr algn="ctr">
                        <a:lnSpc>
                          <a:spcPct val="115000"/>
                        </a:lnSpc>
                        <a:spcAft>
                          <a:spcPts val="1000"/>
                        </a:spcAft>
                      </a:pPr>
                      <a:r>
                        <a:rPr lang="en-IN" sz="1200" dirty="0">
                          <a:effectLst/>
                        </a:rPr>
                        <a:t>SVM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Linear</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95.33</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97.07</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94.02</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2566309300"/>
                  </a:ext>
                </a:extLst>
              </a:tr>
              <a:tr h="269441">
                <a:tc vMerge="1">
                  <a:txBody>
                    <a:bodyPr/>
                    <a:lstStyle/>
                    <a:p>
                      <a:endParaRPr lang="en-IN"/>
                    </a:p>
                  </a:txBody>
                  <a:tcPr/>
                </a:tc>
                <a:tc>
                  <a:txBody>
                    <a:bodyPr/>
                    <a:lstStyle/>
                    <a:p>
                      <a:pPr algn="ctr">
                        <a:lnSpc>
                          <a:spcPct val="115000"/>
                        </a:lnSpc>
                        <a:spcAft>
                          <a:spcPts val="1000"/>
                        </a:spcAft>
                      </a:pPr>
                      <a:r>
                        <a:rPr lang="en-IN" sz="1600" b="1">
                          <a:effectLst/>
                        </a:rPr>
                        <a:t>Polynomial</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94.33</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96.71</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92.45</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1990838255"/>
                  </a:ext>
                </a:extLst>
              </a:tr>
              <a:tr h="269441">
                <a:tc vMerge="1">
                  <a:txBody>
                    <a:bodyPr/>
                    <a:lstStyle/>
                    <a:p>
                      <a:endParaRPr lang="en-IN"/>
                    </a:p>
                  </a:txBody>
                  <a:tcPr/>
                </a:tc>
                <a:tc>
                  <a:txBody>
                    <a:bodyPr/>
                    <a:lstStyle/>
                    <a:p>
                      <a:pPr algn="ctr">
                        <a:lnSpc>
                          <a:spcPct val="115000"/>
                        </a:lnSpc>
                        <a:spcAft>
                          <a:spcPts val="1000"/>
                        </a:spcAft>
                      </a:pPr>
                      <a:r>
                        <a:rPr lang="en-IN" sz="1600" b="1">
                          <a:effectLst/>
                        </a:rPr>
                        <a:t>RBF</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97.33</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97.40</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97.84</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1545269700"/>
                  </a:ext>
                </a:extLst>
              </a:tr>
              <a:tr h="269441">
                <a:tc rowSpan="3">
                  <a:txBody>
                    <a:bodyPr/>
                    <a:lstStyle/>
                    <a:p>
                      <a:pPr algn="ctr">
                        <a:lnSpc>
                          <a:spcPct val="115000"/>
                        </a:lnSpc>
                        <a:spcAft>
                          <a:spcPts val="1000"/>
                        </a:spcAft>
                      </a:pPr>
                      <a:r>
                        <a:rPr lang="en-IN" sz="1200" dirty="0">
                          <a:effectLst/>
                        </a:rPr>
                        <a:t>Central Tendency</a:t>
                      </a:r>
                    </a:p>
                    <a:p>
                      <a:pPr algn="ctr">
                        <a:lnSpc>
                          <a:spcPct val="115000"/>
                        </a:lnSpc>
                        <a:spcAft>
                          <a:spcPts val="1000"/>
                        </a:spcAft>
                      </a:pPr>
                      <a:r>
                        <a:rPr lang="en-IN" sz="1200" dirty="0">
                          <a:effectLst/>
                        </a:rPr>
                        <a:t>+</a:t>
                      </a:r>
                    </a:p>
                    <a:p>
                      <a:pPr algn="ctr">
                        <a:lnSpc>
                          <a:spcPct val="115000"/>
                        </a:lnSpc>
                        <a:spcAft>
                          <a:spcPts val="1000"/>
                        </a:spcAft>
                      </a:pPr>
                      <a:r>
                        <a:rPr lang="en-IN" sz="1200" dirty="0">
                          <a:effectLst/>
                        </a:rPr>
                        <a:t>SVM (128x128)</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Linear</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80.5</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85.31</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79.59</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2836818709"/>
                  </a:ext>
                </a:extLst>
              </a:tr>
              <a:tr h="269441">
                <a:tc vMerge="1">
                  <a:txBody>
                    <a:bodyPr/>
                    <a:lstStyle/>
                    <a:p>
                      <a:endParaRPr lang="en-IN"/>
                    </a:p>
                  </a:txBody>
                  <a:tcPr/>
                </a:tc>
                <a:tc>
                  <a:txBody>
                    <a:bodyPr/>
                    <a:lstStyle/>
                    <a:p>
                      <a:pPr algn="ctr">
                        <a:lnSpc>
                          <a:spcPct val="115000"/>
                        </a:lnSpc>
                        <a:spcAft>
                          <a:spcPts val="1000"/>
                        </a:spcAft>
                      </a:pPr>
                      <a:r>
                        <a:rPr lang="en-IN" sz="1600" b="1">
                          <a:effectLst/>
                        </a:rPr>
                        <a:t>Polynomial</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89.16</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95.72</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84.83</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674389112"/>
                  </a:ext>
                </a:extLst>
              </a:tr>
              <a:tr h="269441">
                <a:tc vMerge="1">
                  <a:txBody>
                    <a:bodyPr/>
                    <a:lstStyle/>
                    <a:p>
                      <a:endParaRPr lang="en-IN"/>
                    </a:p>
                  </a:txBody>
                  <a:tcPr/>
                </a:tc>
                <a:tc>
                  <a:txBody>
                    <a:bodyPr/>
                    <a:lstStyle/>
                    <a:p>
                      <a:pPr algn="ctr">
                        <a:lnSpc>
                          <a:spcPct val="115000"/>
                        </a:lnSpc>
                        <a:spcAft>
                          <a:spcPts val="1000"/>
                        </a:spcAft>
                      </a:pPr>
                      <a:r>
                        <a:rPr lang="en-IN" sz="1600" b="1">
                          <a:effectLst/>
                        </a:rPr>
                        <a:t>RBF</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87.5</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89.64</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88.33</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1238764278"/>
                  </a:ext>
                </a:extLst>
              </a:tr>
              <a:tr h="269441">
                <a:tc rowSpan="3">
                  <a:txBody>
                    <a:bodyPr/>
                    <a:lstStyle/>
                    <a:p>
                      <a:pPr algn="ctr">
                        <a:lnSpc>
                          <a:spcPct val="115000"/>
                        </a:lnSpc>
                        <a:spcAft>
                          <a:spcPts val="1000"/>
                        </a:spcAft>
                      </a:pPr>
                      <a:r>
                        <a:rPr lang="en-IN" sz="1200" dirty="0">
                          <a:effectLst/>
                        </a:rPr>
                        <a:t>Central Tendency</a:t>
                      </a:r>
                    </a:p>
                    <a:p>
                      <a:pPr algn="ctr">
                        <a:lnSpc>
                          <a:spcPct val="115000"/>
                        </a:lnSpc>
                        <a:spcAft>
                          <a:spcPts val="1000"/>
                        </a:spcAft>
                      </a:pPr>
                      <a:r>
                        <a:rPr lang="en-IN" sz="1200" dirty="0">
                          <a:effectLst/>
                        </a:rPr>
                        <a:t>+</a:t>
                      </a:r>
                    </a:p>
                    <a:p>
                      <a:pPr algn="ctr">
                        <a:lnSpc>
                          <a:spcPct val="115000"/>
                        </a:lnSpc>
                        <a:spcAft>
                          <a:spcPts val="1000"/>
                        </a:spcAft>
                      </a:pPr>
                      <a:r>
                        <a:rPr lang="en-IN" sz="1200" dirty="0">
                          <a:effectLst/>
                        </a:rPr>
                        <a:t>SVM (256x256)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Linear</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89.66</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93.76</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87.75</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3586430989"/>
                  </a:ext>
                </a:extLst>
              </a:tr>
              <a:tr h="269441">
                <a:tc vMerge="1">
                  <a:txBody>
                    <a:bodyPr/>
                    <a:lstStyle/>
                    <a:p>
                      <a:endParaRPr lang="en-IN"/>
                    </a:p>
                  </a:txBody>
                  <a:tcPr/>
                </a:tc>
                <a:tc>
                  <a:txBody>
                    <a:bodyPr/>
                    <a:lstStyle/>
                    <a:p>
                      <a:pPr algn="ctr">
                        <a:lnSpc>
                          <a:spcPct val="115000"/>
                        </a:lnSpc>
                        <a:spcAft>
                          <a:spcPts val="1000"/>
                        </a:spcAft>
                      </a:pPr>
                      <a:r>
                        <a:rPr lang="en-IN" sz="1600" b="1">
                          <a:effectLst/>
                        </a:rPr>
                        <a:t>Polynomial</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91.66</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97.41</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87.75</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1767245238"/>
                  </a:ext>
                </a:extLst>
              </a:tr>
              <a:tr h="225343">
                <a:tc vMerge="1">
                  <a:txBody>
                    <a:bodyPr/>
                    <a:lstStyle/>
                    <a:p>
                      <a:endParaRPr lang="en-IN"/>
                    </a:p>
                  </a:txBody>
                  <a:tcPr/>
                </a:tc>
                <a:tc>
                  <a:txBody>
                    <a:bodyPr/>
                    <a:lstStyle/>
                    <a:p>
                      <a:pPr algn="ctr">
                        <a:lnSpc>
                          <a:spcPct val="115000"/>
                        </a:lnSpc>
                        <a:spcAft>
                          <a:spcPts val="1000"/>
                        </a:spcAft>
                      </a:pPr>
                      <a:r>
                        <a:rPr lang="en-IN" sz="1600" b="1">
                          <a:effectLst/>
                        </a:rPr>
                        <a:t>RBF</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89.16</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91.61</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89.21</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1728199115"/>
                  </a:ext>
                </a:extLst>
              </a:tr>
              <a:tr h="274218">
                <a:tc>
                  <a:txBody>
                    <a:bodyPr/>
                    <a:lstStyle/>
                    <a:p>
                      <a:pPr algn="ctr">
                        <a:lnSpc>
                          <a:spcPct val="115000"/>
                        </a:lnSpc>
                        <a:spcAft>
                          <a:spcPts val="1000"/>
                        </a:spcAft>
                      </a:pPr>
                      <a:r>
                        <a:rPr lang="en-IN" sz="1200">
                          <a:effectLst/>
                        </a:rPr>
                        <a:t>CNN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99.05</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a:effectLst/>
                        </a:rPr>
                        <a:t>98.33</a:t>
                      </a:r>
                      <a:endParaRPr lang="en-IN" sz="1600" b="1">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tc>
                  <a:txBody>
                    <a:bodyPr/>
                    <a:lstStyle/>
                    <a:p>
                      <a:pPr algn="ctr">
                        <a:lnSpc>
                          <a:spcPct val="115000"/>
                        </a:lnSpc>
                        <a:spcAft>
                          <a:spcPts val="1000"/>
                        </a:spcAft>
                      </a:pPr>
                      <a:r>
                        <a:rPr lang="en-IN" sz="1600" b="1" dirty="0">
                          <a:effectLst/>
                        </a:rPr>
                        <a:t>99.1</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630" marR="44630" marT="0" marB="0" anchor="ctr"/>
                </a:tc>
                <a:extLst>
                  <a:ext uri="{0D108BD9-81ED-4DB2-BD59-A6C34878D82A}">
                    <a16:rowId xmlns:a16="http://schemas.microsoft.com/office/drawing/2014/main" val="572835658"/>
                  </a:ext>
                </a:extLst>
              </a:tr>
            </a:tbl>
          </a:graphicData>
        </a:graphic>
      </p:graphicFrame>
    </p:spTree>
    <p:extLst>
      <p:ext uri="{BB962C8B-B14F-4D97-AF65-F5344CB8AC3E}">
        <p14:creationId xmlns:p14="http://schemas.microsoft.com/office/powerpoint/2010/main" val="2147068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D87D-5922-0FDC-EC95-9603FF19832C}"/>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D6A87053-FA9C-F09D-55F8-B85CFE5BEEA2}"/>
              </a:ext>
            </a:extLst>
          </p:cNvPr>
          <p:cNvSpPr>
            <a:spLocks noGrp="1"/>
          </p:cNvSpPr>
          <p:nvPr>
            <p:ph idx="1"/>
          </p:nvPr>
        </p:nvSpPr>
        <p:spPr/>
        <p:txBody>
          <a:bodyPr/>
          <a:lstStyle/>
          <a:p>
            <a:pPr algn="just">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The proposed methodology outperforms other methodologies under consideration. The accuracy of feature extraction using Discrete Wavelet Transform and classification using SVM is higher than that of the studied model. </a:t>
            </a:r>
          </a:p>
          <a:p>
            <a:pPr algn="just">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PCA and central tendency are lossy data reduction techniques, they do not provide the expected accuracy. </a:t>
            </a:r>
          </a:p>
          <a:p>
            <a:pPr algn="just">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 We have achieved more than 99% accuracy using CNN, which is better than the models studied for this research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690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CAAC-A2E2-0388-6469-CF32175B9D77}"/>
              </a:ext>
            </a:extLst>
          </p:cNvPr>
          <p:cNvSpPr>
            <a:spLocks noGrp="1"/>
          </p:cNvSpPr>
          <p:nvPr>
            <p:ph type="title"/>
          </p:nvPr>
        </p:nvSpPr>
        <p:spPr/>
        <p:txBody>
          <a:bodyPr/>
          <a:lstStyle/>
          <a:p>
            <a:r>
              <a:rPr lang="en-IN" b="1" dirty="0"/>
              <a:t>FUTURE WORK</a:t>
            </a:r>
          </a:p>
        </p:txBody>
      </p:sp>
      <p:sp>
        <p:nvSpPr>
          <p:cNvPr id="3" name="Content Placeholder 2">
            <a:extLst>
              <a:ext uri="{FF2B5EF4-FFF2-40B4-BE49-F238E27FC236}">
                <a16:creationId xmlns:a16="http://schemas.microsoft.com/office/drawing/2014/main" id="{010C6B74-B298-6FC5-A689-0B5503CFA6CC}"/>
              </a:ext>
            </a:extLst>
          </p:cNvPr>
          <p:cNvSpPr>
            <a:spLocks noGrp="1"/>
          </p:cNvSpPr>
          <p:nvPr>
            <p:ph idx="1"/>
          </p:nvPr>
        </p:nvSpPr>
        <p:spPr/>
        <p:txBody>
          <a:bodyPr/>
          <a:lstStyle/>
          <a:p>
            <a:pPr>
              <a:lnSpc>
                <a:spcPct val="150000"/>
              </a:lnSpc>
              <a:buFont typeface="Wingdings" panose="05000000000000000000" pitchFamily="2" charset="2"/>
              <a:buChar char="q"/>
            </a:pPr>
            <a:r>
              <a:rPr lang="en-IN" dirty="0"/>
              <a:t> To Study </a:t>
            </a:r>
            <a:r>
              <a:rPr lang="en-IN" dirty="0" err="1"/>
              <a:t>GoogleNet</a:t>
            </a:r>
            <a:r>
              <a:rPr lang="en-IN" dirty="0"/>
              <a:t> and </a:t>
            </a:r>
            <a:r>
              <a:rPr lang="en-IN" dirty="0" err="1"/>
              <a:t>ResNet</a:t>
            </a:r>
            <a:r>
              <a:rPr lang="en-IN" dirty="0"/>
              <a:t> algorithms</a:t>
            </a:r>
          </a:p>
          <a:p>
            <a:pPr>
              <a:lnSpc>
                <a:spcPct val="150000"/>
              </a:lnSpc>
              <a:buFont typeface="Wingdings" panose="05000000000000000000" pitchFamily="2" charset="2"/>
              <a:buChar char="q"/>
            </a:pPr>
            <a:r>
              <a:rPr lang="en-IN" dirty="0"/>
              <a:t> Try to achieve accuracy near 100%</a:t>
            </a:r>
          </a:p>
          <a:p>
            <a:pPr>
              <a:lnSpc>
                <a:spcPct val="150000"/>
              </a:lnSpc>
              <a:buFont typeface="Wingdings" panose="05000000000000000000" pitchFamily="2" charset="2"/>
              <a:buChar char="q"/>
            </a:pPr>
            <a:r>
              <a:rPr lang="en-IN" dirty="0"/>
              <a:t> Deploy model in a way that it can be used in live detection</a:t>
            </a:r>
          </a:p>
        </p:txBody>
      </p:sp>
    </p:spTree>
    <p:extLst>
      <p:ext uri="{BB962C8B-B14F-4D97-AF65-F5344CB8AC3E}">
        <p14:creationId xmlns:p14="http://schemas.microsoft.com/office/powerpoint/2010/main" val="2044204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09A5-5250-67CA-EDFC-9BF004E1B6F4}"/>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53F4B93B-556C-2F54-D2E9-85014C9D26D6}"/>
              </a:ext>
            </a:extLst>
          </p:cNvPr>
          <p:cNvSpPr>
            <a:spLocks noGrp="1"/>
          </p:cNvSpPr>
          <p:nvPr>
            <p:ph idx="1"/>
          </p:nvPr>
        </p:nvSpPr>
        <p:spPr/>
        <p:txBody>
          <a:bodyPr>
            <a:normAutofit fontScale="77500" lnSpcReduction="20000"/>
          </a:bodyPr>
          <a:lstStyle/>
          <a:p>
            <a:pPr lvl="0" algn="just">
              <a:lnSpc>
                <a:spcPct val="170000"/>
              </a:lnSpc>
              <a:spcBef>
                <a:spcPts val="600"/>
              </a:spcBef>
              <a:spcAft>
                <a:spcPts val="0"/>
              </a:spcAft>
              <a:buSzPts val="80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R. Jahan and M. M. Tripathi, "Brain Tumor Detection Using Machine Learning in MR Im-</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ages," 2021 10th IEEE International Conference on Communication Systems and Network</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Technologies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(CSNT),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664-668,</a:t>
            </a:r>
            <a:r>
              <a:rPr lang="en-US" sz="1800" spc="-1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10.1109/CSNT51715.2021.9509695.</a:t>
            </a:r>
            <a:endParaRPr lang="en-IN" sz="1800" dirty="0">
              <a:effectLst/>
              <a:latin typeface="Times New Roman" panose="02020603050405020304" pitchFamily="18" charset="0"/>
              <a:ea typeface="Times New Roman" panose="02020603050405020304" pitchFamily="18" charset="0"/>
            </a:endParaRPr>
          </a:p>
          <a:p>
            <a:pPr lvl="0" algn="just">
              <a:lnSpc>
                <a:spcPct val="170000"/>
              </a:lnSpc>
              <a:spcBef>
                <a:spcPts val="600"/>
              </a:spcBef>
              <a:spcAft>
                <a:spcPts val="0"/>
              </a:spcAft>
              <a:buSzPts val="80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H. </a:t>
            </a:r>
            <a:r>
              <a:rPr lang="en-US" sz="1800" dirty="0" err="1">
                <a:effectLst/>
                <a:latin typeface="Times New Roman" panose="02020603050405020304" pitchFamily="18" charset="0"/>
                <a:ea typeface="Times New Roman" panose="02020603050405020304" pitchFamily="18" charset="0"/>
              </a:rPr>
              <a:t>Kibriya</a:t>
            </a:r>
            <a:r>
              <a:rPr lang="en-US" sz="1800" dirty="0">
                <a:effectLst/>
                <a:latin typeface="Times New Roman" panose="02020603050405020304" pitchFamily="18" charset="0"/>
                <a:ea typeface="Times New Roman" panose="02020603050405020304" pitchFamily="18" charset="0"/>
              </a:rPr>
              <a:t>, M. Masood, M. Nawaz, R. Rafique and S. Rehman, "Multiclass Brain Tumor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 Using Convolutional Neural Network and Support Vector Machine," 2021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Mohammad Ali Jinnah University International Conference on Computing (MAJICC),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 1-4,</a:t>
            </a:r>
            <a:r>
              <a:rPr lang="en-US" sz="1800" spc="-1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10.1109/MAJICC53071.2021.9526262.</a:t>
            </a:r>
            <a:endParaRPr lang="en-IN" sz="1800" dirty="0">
              <a:effectLst/>
              <a:latin typeface="Times New Roman" panose="02020603050405020304" pitchFamily="18" charset="0"/>
              <a:ea typeface="Times New Roman" panose="02020603050405020304" pitchFamily="18" charset="0"/>
            </a:endParaRPr>
          </a:p>
          <a:p>
            <a:pPr lvl="0" algn="just">
              <a:lnSpc>
                <a:spcPct val="170000"/>
              </a:lnSpc>
              <a:spcBef>
                <a:spcPts val="600"/>
              </a:spcBef>
              <a:spcAft>
                <a:spcPts val="0"/>
              </a:spcAft>
              <a:buSzPts val="80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S. Arora and M. Sharma, "Deep Learning for Brain Tumor Classification from MRI Im-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ages,"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Sixth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International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Conference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(ICIIP),</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409-412,doi:</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10.1109/ICIIP53038.2021.9702609.</a:t>
            </a:r>
            <a:endParaRPr lang="en-IN" sz="1800" dirty="0">
              <a:effectLst/>
              <a:latin typeface="Times New Roman" panose="02020603050405020304" pitchFamily="18" charset="0"/>
              <a:ea typeface="Times New Roman" panose="02020603050405020304" pitchFamily="18" charset="0"/>
            </a:endParaRPr>
          </a:p>
          <a:p>
            <a:pPr lvl="0" algn="just">
              <a:lnSpc>
                <a:spcPct val="170000"/>
              </a:lnSpc>
              <a:spcBef>
                <a:spcPts val="600"/>
              </a:spcBef>
              <a:spcAft>
                <a:spcPts val="0"/>
              </a:spcAft>
              <a:buSzPts val="80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S. A. El-</a:t>
            </a:r>
            <a:r>
              <a:rPr lang="en-US" sz="1800" dirty="0" err="1">
                <a:effectLst/>
                <a:latin typeface="Times New Roman" panose="02020603050405020304" pitchFamily="18" charset="0"/>
                <a:ea typeface="Times New Roman" panose="02020603050405020304" pitchFamily="18" charset="0"/>
              </a:rPr>
              <a:t>Feshawy</a:t>
            </a:r>
            <a:r>
              <a:rPr lang="en-US" sz="1800" dirty="0">
                <a:effectLst/>
                <a:latin typeface="Times New Roman" panose="02020603050405020304" pitchFamily="18" charset="0"/>
                <a:ea typeface="Times New Roman" panose="02020603050405020304" pitchFamily="18" charset="0"/>
              </a:rPr>
              <a:t>, W. Saad, M. </a:t>
            </a:r>
            <a:r>
              <a:rPr lang="en-US" sz="1800" dirty="0" err="1">
                <a:effectLst/>
                <a:latin typeface="Times New Roman" panose="02020603050405020304" pitchFamily="18" charset="0"/>
                <a:ea typeface="Times New Roman" panose="02020603050405020304" pitchFamily="18" charset="0"/>
              </a:rPr>
              <a:t>Shokair</a:t>
            </a:r>
            <a:r>
              <a:rPr lang="en-US" sz="1800" dirty="0">
                <a:effectLst/>
                <a:latin typeface="Times New Roman" panose="02020603050405020304" pitchFamily="18" charset="0"/>
                <a:ea typeface="Times New Roman" panose="02020603050405020304" pitchFamily="18" charset="0"/>
              </a:rPr>
              <a:t> and M. </a:t>
            </a:r>
            <a:r>
              <a:rPr lang="en-US" sz="1800" dirty="0" err="1">
                <a:effectLst/>
                <a:latin typeface="Times New Roman" panose="02020603050405020304" pitchFamily="18" charset="0"/>
                <a:ea typeface="Times New Roman" panose="02020603050405020304" pitchFamily="18" charset="0"/>
              </a:rPr>
              <a:t>Dessouky</a:t>
            </a:r>
            <a:r>
              <a:rPr lang="en-US" sz="1800" dirty="0">
                <a:effectLst/>
                <a:latin typeface="Times New Roman" panose="02020603050405020304" pitchFamily="18" charset="0"/>
                <a:ea typeface="Times New Roman" panose="02020603050405020304" pitchFamily="18" charset="0"/>
              </a:rPr>
              <a:t>, "Brain Tumor Classification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 on Deep Convolutional Neural Networks," 2021 International Conference on Elec-</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tronic</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Engineering (ICEEM),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2021,</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1-5,</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10.1109/ICEEM52022.2021.9480637.</a:t>
            </a:r>
            <a:endParaRPr lang="en-IN" sz="1800" dirty="0">
              <a:effectLst/>
              <a:latin typeface="Times New Roman" panose="02020603050405020304" pitchFamily="18" charset="0"/>
              <a:ea typeface="Times New Roman" panose="02020603050405020304" pitchFamily="18" charset="0"/>
            </a:endParaRPr>
          </a:p>
          <a:p>
            <a:pPr lvl="0" algn="just">
              <a:lnSpc>
                <a:spcPct val="170000"/>
              </a:lnSpc>
              <a:spcBef>
                <a:spcPts val="600"/>
              </a:spcBef>
              <a:spcAft>
                <a:spcPts val="0"/>
              </a:spcAft>
              <a:buSzPts val="800"/>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P</a:t>
            </a:r>
            <a:r>
              <a:rPr lang="en-US" sz="1800" spc="-3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Gokila</a:t>
            </a:r>
            <a:r>
              <a:rPr lang="en-US" sz="1800" spc="-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Brindha</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
            </a:r>
            <a:r>
              <a:rPr lang="en-US" sz="1800" spc="-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Kavinraj</a:t>
            </a:r>
            <a:r>
              <a:rPr lang="en-US" sz="1800" dirty="0">
                <a:effectLst/>
                <a:latin typeface="Times New Roman" panose="02020603050405020304" pitchFamily="18" charset="0"/>
                <a:ea typeface="Times New Roman" panose="02020603050405020304" pitchFamily="18" charset="0"/>
              </a:rPr>
              <a:t>,</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
            </a:r>
            <a:r>
              <a:rPr lang="en-US" sz="1800" spc="-5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Manivasakam</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Prasanth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“Brain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tumor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MRI</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deep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5" dirty="0">
                <a:effectLst/>
                <a:latin typeface="Times New Roman" panose="02020603050405020304" pitchFamily="18" charset="0"/>
                <a:ea typeface="Times New Roman" panose="02020603050405020304" pitchFamily="18" charset="0"/>
              </a:rPr>
              <a:t> </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2"/>
              </a:rPr>
              <a:t>https://iopscience.iop.org/arti-</a:t>
            </a:r>
            <a:r>
              <a:rPr lang="en-US" sz="1800" spc="5" dirty="0">
                <a:effectLst/>
                <a:latin typeface="Times New Roman" panose="02020603050405020304" pitchFamily="18" charset="0"/>
                <a:ea typeface="Times New Roman" panose="02020603050405020304" pitchFamily="18" charset="0"/>
              </a:rPr>
              <a:t> </a:t>
            </a:r>
            <a:r>
              <a:rPr lang="en-US" sz="1800" u="none" strike="noStrike" dirty="0" err="1">
                <a:solidFill>
                  <a:srgbClr val="0000FF"/>
                </a:solidFill>
                <a:effectLst/>
                <a:latin typeface="Times New Roman" panose="02020603050405020304" pitchFamily="18" charset="0"/>
                <a:ea typeface="Times New Roman" panose="02020603050405020304" pitchFamily="18" charset="0"/>
                <a:hlinkClick r:id="rId2"/>
              </a:rPr>
              <a:t>cle</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2"/>
              </a:rPr>
              <a:t>/10.1088/1757-899X/1055/1/012115/pdf</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21203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100A-2E56-90BA-F602-CF0844E26F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FCF8C9-E8D8-453F-1E3F-93B22AFF6C9C}"/>
              </a:ext>
            </a:extLst>
          </p:cNvPr>
          <p:cNvSpPr>
            <a:spLocks noGrp="1"/>
          </p:cNvSpPr>
          <p:nvPr>
            <p:ph idx="1"/>
          </p:nvPr>
        </p:nvSpPr>
        <p:spPr/>
        <p:txBody>
          <a:bodyPr>
            <a:normAutofit fontScale="85000" lnSpcReduction="20000"/>
          </a:bodyPr>
          <a:lstStyle/>
          <a:p>
            <a:pPr lvl="0" algn="just">
              <a:lnSpc>
                <a:spcPct val="160000"/>
              </a:lnSpc>
              <a:spcBef>
                <a:spcPts val="600"/>
              </a:spcBef>
              <a:spcAft>
                <a:spcPts val="0"/>
              </a:spcAft>
              <a:buSzPts val="8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Yongli</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Zhang</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"Support</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Vector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Machine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Classification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Algorithm</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Application"</a:t>
            </a:r>
            <a:endParaRPr lang="en-IN" sz="2000" dirty="0">
              <a:effectLst/>
              <a:latin typeface="Times New Roman" panose="02020603050405020304" pitchFamily="18" charset="0"/>
              <a:ea typeface="Times New Roman" panose="02020603050405020304" pitchFamily="18" charset="0"/>
            </a:endParaRPr>
          </a:p>
          <a:p>
            <a:pPr lvl="0" algn="just">
              <a:lnSpc>
                <a:spcPct val="160000"/>
              </a:lnSpc>
              <a:spcBef>
                <a:spcPts val="600"/>
              </a:spcBef>
              <a:spcAft>
                <a:spcPts val="0"/>
              </a:spcAft>
              <a:buSzPts val="8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 Mahmoud </a:t>
            </a:r>
            <a:r>
              <a:rPr lang="en-US" sz="2000" dirty="0" err="1">
                <a:effectLst/>
                <a:latin typeface="Times New Roman" panose="02020603050405020304" pitchFamily="18" charset="0"/>
                <a:ea typeface="Times New Roman" panose="02020603050405020304" pitchFamily="18" charset="0"/>
              </a:rPr>
              <a:t>Ayyoub,Ghaith</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Husari</a:t>
            </a:r>
            <a:r>
              <a:rPr lang="en-US" sz="2000" dirty="0">
                <a:effectLst/>
                <a:latin typeface="Times New Roman" panose="02020603050405020304" pitchFamily="18" charset="0"/>
                <a:ea typeface="Times New Roman" panose="02020603050405020304" pitchFamily="18" charset="0"/>
              </a:rPr>
              <a:t>, Omar Darwish, </a:t>
            </a:r>
            <a:r>
              <a:rPr lang="en-US" sz="2000" dirty="0" err="1">
                <a:effectLst/>
                <a:latin typeface="Times New Roman" panose="02020603050405020304" pitchFamily="18" charset="0"/>
                <a:ea typeface="Times New Roman" panose="02020603050405020304" pitchFamily="18" charset="0"/>
              </a:rPr>
              <a:t>Alabed</a:t>
            </a:r>
            <a:r>
              <a:rPr lang="en-US" sz="2000" dirty="0">
                <a:effectLst/>
                <a:latin typeface="Times New Roman" panose="02020603050405020304" pitchFamily="18" charset="0"/>
                <a:ea typeface="Times New Roman" panose="02020603050405020304" pitchFamily="18" charset="0"/>
              </a:rPr>
              <a:t> Ahmad, 2012/04/03,"Machine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learning</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approach</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brain</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tumor</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detection"</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DO:10.1145/2222444.2222467,</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ACM</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Interna-</a:t>
            </a:r>
            <a:r>
              <a:rPr lang="en-US" sz="2000" spc="-215"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tional</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Conference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Proceeding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Series</a:t>
            </a:r>
          </a:p>
          <a:p>
            <a:pPr lvl="0" algn="just">
              <a:lnSpc>
                <a:spcPct val="160000"/>
              </a:lnSpc>
              <a:spcBef>
                <a:spcPts val="600"/>
              </a:spcBef>
              <a:spcAft>
                <a:spcPts val="0"/>
              </a:spcAft>
              <a:buSzPts val="800"/>
              <a:buFont typeface="Wingdings" panose="05000000000000000000" pitchFamily="2" charset="2"/>
              <a:buChar char="Ø"/>
            </a:pPr>
            <a:r>
              <a:rPr lang="en-US" sz="2000" u="sng" dirty="0">
                <a:solidFill>
                  <a:srgbClr val="0000FF"/>
                </a:solidFill>
                <a:effectLst/>
                <a:latin typeface="Times New Roman" panose="02020603050405020304" pitchFamily="18" charset="0"/>
                <a:ea typeface="Times New Roman" panose="02020603050405020304" pitchFamily="18" charset="0"/>
                <a:hlinkClick r:id="rId2"/>
              </a:rPr>
              <a:t> https://www.researchgate.net/figure/Three-levels-of-decomposition-in-2D-DWT_fig3_220540085</a:t>
            </a:r>
            <a:endParaRPr lang="en-IN" sz="2000" dirty="0">
              <a:effectLst/>
              <a:latin typeface="Times New Roman" panose="02020603050405020304" pitchFamily="18" charset="0"/>
              <a:ea typeface="Times New Roman" panose="02020603050405020304" pitchFamily="18" charset="0"/>
            </a:endParaRPr>
          </a:p>
          <a:p>
            <a:pPr lvl="0" algn="just">
              <a:lnSpc>
                <a:spcPct val="160000"/>
              </a:lnSpc>
              <a:spcBef>
                <a:spcPts val="600"/>
              </a:spcBef>
              <a:spcAft>
                <a:spcPts val="0"/>
              </a:spcAft>
              <a:buSzPts val="800"/>
              <a:buFont typeface="Wingdings" panose="05000000000000000000" pitchFamily="2" charset="2"/>
              <a:buChar char="Ø"/>
            </a:pPr>
            <a:r>
              <a:rPr lang="en-US" sz="2000" u="sng" dirty="0">
                <a:solidFill>
                  <a:srgbClr val="0000FF"/>
                </a:solidFill>
                <a:effectLst/>
                <a:latin typeface="Times New Roman" panose="02020603050405020304" pitchFamily="18" charset="0"/>
                <a:ea typeface="Times New Roman" panose="02020603050405020304" pitchFamily="18" charset="0"/>
                <a:hlinkClick r:id="rId3"/>
              </a:rPr>
              <a:t> https://www.javatpoint.com/machine-learning-support-vector-machine-algorithm</a:t>
            </a:r>
            <a:endParaRPr lang="en-IN" sz="2000" dirty="0">
              <a:effectLst/>
              <a:latin typeface="Times New Roman" panose="02020603050405020304" pitchFamily="18" charset="0"/>
              <a:ea typeface="Times New Roman" panose="02020603050405020304" pitchFamily="18" charset="0"/>
            </a:endParaRPr>
          </a:p>
          <a:p>
            <a:pPr lvl="0" algn="just">
              <a:lnSpc>
                <a:spcPct val="160000"/>
              </a:lnSpc>
              <a:spcBef>
                <a:spcPts val="600"/>
              </a:spcBef>
              <a:spcAft>
                <a:spcPts val="0"/>
              </a:spcAft>
              <a:buSzPts val="800"/>
              <a:buFont typeface="Wingdings" panose="05000000000000000000" pitchFamily="2" charset="2"/>
              <a:buChar char="Ø"/>
            </a:pPr>
            <a:r>
              <a:rPr lang="en-US" sz="2000" u="sng" dirty="0">
                <a:solidFill>
                  <a:srgbClr val="0000FF"/>
                </a:solidFill>
                <a:effectLst/>
                <a:latin typeface="Times New Roman" panose="02020603050405020304" pitchFamily="18" charset="0"/>
                <a:ea typeface="Times New Roman" panose="02020603050405020304" pitchFamily="18" charset="0"/>
                <a:hlinkClick r:id="rId4"/>
              </a:rPr>
              <a:t> https://www.r-bloggers.com/2019/10/support-vector-machines-with-the-mlr-package/</a:t>
            </a:r>
            <a:endParaRPr lang="en-IN" sz="2000" dirty="0">
              <a:effectLst/>
              <a:latin typeface="Times New Roman" panose="02020603050405020304" pitchFamily="18" charset="0"/>
              <a:ea typeface="Times New Roman" panose="02020603050405020304" pitchFamily="18" charset="0"/>
            </a:endParaRPr>
          </a:p>
          <a:p>
            <a:pPr lvl="0" algn="just">
              <a:lnSpc>
                <a:spcPct val="160000"/>
              </a:lnSpc>
              <a:spcBef>
                <a:spcPts val="600"/>
              </a:spcBef>
              <a:spcAft>
                <a:spcPts val="0"/>
              </a:spcAft>
              <a:buSzPts val="800"/>
              <a:buFont typeface="Wingdings" panose="05000000000000000000" pitchFamily="2" charset="2"/>
              <a:buChar char="Ø"/>
            </a:pPr>
            <a:r>
              <a:rPr lang="en-US" sz="2000" u="sng" dirty="0">
                <a:solidFill>
                  <a:srgbClr val="0000FF"/>
                </a:solidFill>
                <a:effectLst/>
                <a:latin typeface="Times New Roman" panose="02020603050405020304" pitchFamily="18" charset="0"/>
                <a:ea typeface="Times New Roman" panose="02020603050405020304" pitchFamily="18" charset="0"/>
                <a:hlinkClick r:id="rId5"/>
              </a:rPr>
              <a:t> https://ujjwalkarn.me/2016/08/11/intuitive-explanation-convnets/</a:t>
            </a:r>
            <a:endParaRPr lang="en-IN" sz="2000" dirty="0">
              <a:effectLst/>
              <a:latin typeface="Times New Roman" panose="02020603050405020304" pitchFamily="18" charset="0"/>
              <a:ea typeface="Times New Roman" panose="02020603050405020304" pitchFamily="18" charset="0"/>
            </a:endParaRPr>
          </a:p>
          <a:p>
            <a:pPr lvl="0" algn="just">
              <a:lnSpc>
                <a:spcPct val="160000"/>
              </a:lnSpc>
              <a:spcBef>
                <a:spcPts val="600"/>
              </a:spcBef>
              <a:spcAft>
                <a:spcPts val="0"/>
              </a:spcAft>
              <a:buSzPts val="800"/>
              <a:buFont typeface="Wingdings" panose="05000000000000000000" pitchFamily="2" charset="2"/>
              <a:buChar char="Ø"/>
            </a:pPr>
            <a:r>
              <a:rPr lang="en-US" sz="2000" u="sng" dirty="0">
                <a:solidFill>
                  <a:srgbClr val="0000FF"/>
                </a:solidFill>
                <a:effectLst/>
                <a:latin typeface="Times New Roman" panose="02020603050405020304" pitchFamily="18" charset="0"/>
                <a:ea typeface="Times New Roman" panose="02020603050405020304" pitchFamily="18" charset="0"/>
                <a:hlinkClick r:id="rId5"/>
              </a:rPr>
              <a:t> https://ujjwalkarn.me/2016/08/11/intuitive-explanation-convnets/</a:t>
            </a:r>
            <a:endParaRPr lang="en-IN" sz="2000" dirty="0">
              <a:effectLst/>
              <a:latin typeface="Times New Roman" panose="02020603050405020304" pitchFamily="18" charset="0"/>
              <a:ea typeface="Times New Roman" panose="02020603050405020304" pitchFamily="18" charset="0"/>
            </a:endParaRPr>
          </a:p>
          <a:p>
            <a:pPr lvl="0" algn="just">
              <a:lnSpc>
                <a:spcPct val="160000"/>
              </a:lnSpc>
              <a:spcBef>
                <a:spcPts val="600"/>
              </a:spcBef>
              <a:spcAft>
                <a:spcPts val="0"/>
              </a:spcAft>
              <a:buSzPts val="800"/>
              <a:buFont typeface="Wingdings" panose="05000000000000000000" pitchFamily="2" charset="2"/>
              <a:buChar char="Ø"/>
            </a:pPr>
            <a:r>
              <a:rPr lang="en-US" sz="2000" u="sng" dirty="0">
                <a:solidFill>
                  <a:srgbClr val="0000FF"/>
                </a:solidFill>
                <a:effectLst/>
                <a:latin typeface="Times New Roman" panose="02020603050405020304" pitchFamily="18" charset="0"/>
                <a:ea typeface="Times New Roman" panose="02020603050405020304" pitchFamily="18" charset="0"/>
                <a:hlinkClick r:id="rId6"/>
              </a:rPr>
              <a:t> https://livebook.manning.com/book/machine-learning-for-mortals-mere-and-oth-</a:t>
            </a:r>
            <a:r>
              <a:rPr lang="en-US" sz="2000" u="sng" spc="-210" dirty="0">
                <a:solidFill>
                  <a:srgbClr val="0000FF"/>
                </a:solidFill>
                <a:effectLst/>
                <a:latin typeface="Times New Roman" panose="02020603050405020304" pitchFamily="18" charset="0"/>
                <a:ea typeface="Times New Roman" panose="02020603050405020304" pitchFamily="18" charset="0"/>
                <a:hlinkClick r:id="rId6"/>
              </a:rPr>
              <a:t> </a:t>
            </a:r>
            <a:r>
              <a:rPr lang="en-US" sz="2000" u="sng" dirty="0" err="1">
                <a:solidFill>
                  <a:srgbClr val="0000FF"/>
                </a:solidFill>
                <a:effectLst/>
                <a:latin typeface="Times New Roman" panose="02020603050405020304" pitchFamily="18" charset="0"/>
                <a:ea typeface="Times New Roman" panose="02020603050405020304" pitchFamily="18" charset="0"/>
                <a:hlinkClick r:id="rId6"/>
              </a:rPr>
              <a:t>erwise</a:t>
            </a:r>
            <a:r>
              <a:rPr lang="en-US" sz="2000" u="sng" dirty="0">
                <a:solidFill>
                  <a:srgbClr val="0000FF"/>
                </a:solidFill>
                <a:effectLst/>
                <a:latin typeface="Times New Roman" panose="02020603050405020304" pitchFamily="18" charset="0"/>
                <a:ea typeface="Times New Roman" panose="02020603050405020304" pitchFamily="18" charset="0"/>
                <a:hlinkClick r:id="rId6"/>
              </a:rPr>
              <a:t>/chapter-6/148</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5658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F4AA-5CAE-2508-0256-97B50469F7A3}"/>
              </a:ext>
            </a:extLst>
          </p:cNvPr>
          <p:cNvSpPr>
            <a:spLocks noGrp="1"/>
          </p:cNvSpPr>
          <p:nvPr>
            <p:ph type="title"/>
          </p:nvPr>
        </p:nvSpPr>
        <p:spPr/>
        <p:txBody>
          <a:bodyPr/>
          <a:lstStyle/>
          <a:p>
            <a:r>
              <a:rPr lang="en-IN" b="1" dirty="0"/>
              <a:t>SCOPE</a:t>
            </a:r>
          </a:p>
        </p:txBody>
      </p:sp>
      <p:sp>
        <p:nvSpPr>
          <p:cNvPr id="3" name="Content Placeholder 2">
            <a:extLst>
              <a:ext uri="{FF2B5EF4-FFF2-40B4-BE49-F238E27FC236}">
                <a16:creationId xmlns:a16="http://schemas.microsoft.com/office/drawing/2014/main" id="{04FBD04D-6DA7-8815-D7E7-5C31FD7BDE03}"/>
              </a:ext>
            </a:extLst>
          </p:cNvPr>
          <p:cNvSpPr>
            <a:spLocks noGrp="1"/>
          </p:cNvSpPr>
          <p:nvPr>
            <p:ph idx="1"/>
          </p:nvPr>
        </p:nvSpPr>
        <p:spPr/>
        <p:txBody>
          <a:bodyPr>
            <a:normAutofit fontScale="92500" lnSpcReduction="20000"/>
          </a:bodyPr>
          <a:lstStyle/>
          <a:p>
            <a:pPr>
              <a:lnSpc>
                <a:spcPct val="150000"/>
              </a:lnSpc>
              <a:buFont typeface="Arial" panose="020B0604020202020204" pitchFamily="34" charset="0"/>
              <a:buChar char="•"/>
            </a:pPr>
            <a:r>
              <a:rPr lang="en-GB" sz="2400" dirty="0"/>
              <a:t>Our Proposed model can easily classify MR image uploaded by the user in malignant or benign.</a:t>
            </a:r>
          </a:p>
          <a:p>
            <a:pPr>
              <a:lnSpc>
                <a:spcPct val="150000"/>
              </a:lnSpc>
              <a:buFont typeface="Arial" panose="020B0604020202020204" pitchFamily="34" charset="0"/>
              <a:buChar char="•"/>
            </a:pPr>
            <a:r>
              <a:rPr lang="en-GB" sz="2400" dirty="0"/>
              <a:t>The MR picture should be taken from upward of the brain. Model is trained on particular type of MR images which are taken from particular angle of the brain. </a:t>
            </a:r>
          </a:p>
          <a:p>
            <a:pPr>
              <a:lnSpc>
                <a:spcPct val="150000"/>
              </a:lnSpc>
              <a:buFont typeface="Arial" panose="020B0604020202020204" pitchFamily="34" charset="0"/>
              <a:buChar char="•"/>
            </a:pPr>
            <a:r>
              <a:rPr lang="en-GB" sz="2400" dirty="0"/>
              <a:t>Model can be used after image is taken in machine. </a:t>
            </a:r>
          </a:p>
          <a:p>
            <a:pPr>
              <a:lnSpc>
                <a:spcPct val="150000"/>
              </a:lnSpc>
              <a:buFont typeface="Arial" panose="020B0604020202020204" pitchFamily="34" charset="0"/>
              <a:buChar char="•"/>
            </a:pPr>
            <a:r>
              <a:rPr lang="en-GB" sz="2400" dirty="0"/>
              <a:t>Image should be clean and with less noise.</a:t>
            </a:r>
          </a:p>
          <a:p>
            <a:pPr>
              <a:lnSpc>
                <a:spcPct val="150000"/>
              </a:lnSpc>
              <a:buFont typeface="Arial" panose="020B0604020202020204" pitchFamily="34" charset="0"/>
              <a:buChar char="•"/>
            </a:pPr>
            <a:r>
              <a:rPr lang="en-GB" sz="2400" dirty="0"/>
              <a:t>Model does not provide live detection of tumor in MR scan.</a:t>
            </a:r>
            <a:endParaRPr lang="en-IN" sz="2400" dirty="0"/>
          </a:p>
        </p:txBody>
      </p:sp>
    </p:spTree>
    <p:extLst>
      <p:ext uri="{BB962C8B-B14F-4D97-AF65-F5344CB8AC3E}">
        <p14:creationId xmlns:p14="http://schemas.microsoft.com/office/powerpoint/2010/main" val="1519802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Research Thank You Stock Illustrations – 57 Research Thank You Stock  Illustrations, Vectors &amp; Clipart - Dreamstime">
            <a:extLst>
              <a:ext uri="{FF2B5EF4-FFF2-40B4-BE49-F238E27FC236}">
                <a16:creationId xmlns:a16="http://schemas.microsoft.com/office/drawing/2014/main" id="{056771C1-9A36-A0D9-B3D8-B5B3BA8D33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842"/>
          <a:stretch/>
        </p:blipFill>
        <p:spPr bwMode="auto">
          <a:xfrm>
            <a:off x="283093" y="0"/>
            <a:ext cx="11908907" cy="5428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52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5873-DC9B-CC51-0538-E0FBBD05FCC0}"/>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6226D491-1154-AD16-2901-65BCC02AA8DD}"/>
              </a:ext>
            </a:extLst>
          </p:cNvPr>
          <p:cNvSpPr>
            <a:spLocks noGrp="1"/>
          </p:cNvSpPr>
          <p:nvPr>
            <p:ph idx="1"/>
          </p:nvPr>
        </p:nvSpPr>
        <p:spPr>
          <a:xfrm>
            <a:off x="1097280" y="1845733"/>
            <a:ext cx="10058400" cy="4410687"/>
          </a:xfrm>
        </p:spPr>
        <p:txBody>
          <a:bodyPr>
            <a:normAutofit fontScale="92500" lnSpcReduction="10000"/>
          </a:bodyPr>
          <a:lstStyle/>
          <a:p>
            <a:pPr marL="0" indent="0">
              <a:lnSpc>
                <a:spcPct val="150000"/>
              </a:lnSpc>
              <a:buNone/>
            </a:pPr>
            <a:r>
              <a:rPr lang="en-US" sz="1700" dirty="0">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 central nervous system (CNS), which is made up of the brain and spinal column, regulates all essential bodily processes. These processes include voice, movement, and thought. This implies that a person's mental processes, speech, or movement might be affected when a tumor arises in the CNS.</a:t>
            </a:r>
          </a:p>
          <a:p>
            <a:pPr marL="434340" indent="-342900" algn="just">
              <a:lnSpc>
                <a:spcPct val="150000"/>
              </a:lnSpc>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According to the International Association of Cancer Registries (IARC), about 24,000 people pass away each year as a result of brain tumors.  </a:t>
            </a:r>
            <a:endParaRPr lang="en-IN" sz="2200" dirty="0">
              <a:effectLst/>
              <a:latin typeface="Times New Roman" panose="02020603050405020304" pitchFamily="18" charset="0"/>
              <a:ea typeface="Times New Roman" panose="02020603050405020304" pitchFamily="18" charset="0"/>
            </a:endParaRPr>
          </a:p>
          <a:p>
            <a:pPr marL="434340" indent="-342900" algn="just">
              <a:lnSpc>
                <a:spcPct val="150000"/>
              </a:lnSpc>
              <a:buFont typeface="Arial" panose="020B0604020202020204" pitchFamily="34" charset="0"/>
              <a:buChar char="•"/>
            </a:pPr>
            <a:r>
              <a:rPr lang="en-US" sz="2200" dirty="0">
                <a:solidFill>
                  <a:srgbClr val="333333"/>
                </a:solidFill>
                <a:effectLst/>
                <a:latin typeface="Times New Roman" panose="02020603050405020304" pitchFamily="18" charset="0"/>
                <a:ea typeface="Times New Roman" panose="02020603050405020304" pitchFamily="18" charset="0"/>
              </a:rPr>
              <a:t>The usual method to detect brain tumor is Magnetic Resonance Imaging (MRI) scans. Our proposed methodology will identify the tumor from MR image by using Machine Learning algorithm. Our system will identify tumor very fast </a:t>
            </a:r>
            <a:r>
              <a:rPr lang="en-US" sz="2200" dirty="0">
                <a:solidFill>
                  <a:srgbClr val="333333"/>
                </a:solidFill>
                <a:latin typeface="Times New Roman" panose="02020603050405020304" pitchFamily="18" charset="0"/>
                <a:ea typeface="Times New Roman" panose="02020603050405020304" pitchFamily="18" charset="0"/>
              </a:rPr>
              <a:t>and</a:t>
            </a:r>
            <a:r>
              <a:rPr lang="en-US" sz="2200" dirty="0">
                <a:solidFill>
                  <a:srgbClr val="333333"/>
                </a:solidFill>
                <a:effectLst/>
                <a:latin typeface="Times New Roman" panose="02020603050405020304" pitchFamily="18" charset="0"/>
                <a:ea typeface="Times New Roman" panose="02020603050405020304" pitchFamily="18" charset="0"/>
              </a:rPr>
              <a:t> efficiently</a:t>
            </a:r>
            <a:endParaRPr lang="en-IN" sz="2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81278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9CA8-28D3-DA0B-ACF9-2B769A9EB068}"/>
              </a:ext>
            </a:extLst>
          </p:cNvPr>
          <p:cNvSpPr>
            <a:spLocks noGrp="1"/>
          </p:cNvSpPr>
          <p:nvPr>
            <p:ph type="title"/>
          </p:nvPr>
        </p:nvSpPr>
        <p:spPr>
          <a:xfrm>
            <a:off x="1081238" y="0"/>
            <a:ext cx="10029524" cy="945431"/>
          </a:xfrm>
        </p:spPr>
        <p:txBody>
          <a:bodyPr>
            <a:normAutofit/>
          </a:bodyPr>
          <a:lstStyle/>
          <a:p>
            <a:pPr algn="ctr"/>
            <a:r>
              <a:rPr lang="en-IN" sz="5400" b="1" dirty="0"/>
              <a:t>Literature survey</a:t>
            </a:r>
          </a:p>
        </p:txBody>
      </p:sp>
      <p:graphicFrame>
        <p:nvGraphicFramePr>
          <p:cNvPr id="4" name="Content Placeholder 3">
            <a:extLst>
              <a:ext uri="{FF2B5EF4-FFF2-40B4-BE49-F238E27FC236}">
                <a16:creationId xmlns:a16="http://schemas.microsoft.com/office/drawing/2014/main" id="{CABDF0E2-6B7C-2FA1-3D0E-7F20BC3256E0}"/>
              </a:ext>
            </a:extLst>
          </p:cNvPr>
          <p:cNvGraphicFramePr>
            <a:graphicFrameLocks noGrp="1"/>
          </p:cNvGraphicFramePr>
          <p:nvPr>
            <p:ph idx="1"/>
            <p:extLst>
              <p:ext uri="{D42A27DB-BD31-4B8C-83A1-F6EECF244321}">
                <p14:modId xmlns:p14="http://schemas.microsoft.com/office/powerpoint/2010/main" val="2981794660"/>
              </p:ext>
            </p:extLst>
          </p:nvPr>
        </p:nvGraphicFramePr>
        <p:xfrm>
          <a:off x="328025" y="797306"/>
          <a:ext cx="11585679" cy="5298694"/>
        </p:xfrm>
        <a:graphic>
          <a:graphicData uri="http://schemas.openxmlformats.org/drawingml/2006/table">
            <a:tbl>
              <a:tblPr firstRow="1" firstCol="1" bandRow="1">
                <a:tableStyleId>{5C22544A-7EE6-4342-B048-85BDC9FD1C3A}</a:tableStyleId>
              </a:tblPr>
              <a:tblGrid>
                <a:gridCol w="872361">
                  <a:extLst>
                    <a:ext uri="{9D8B030D-6E8A-4147-A177-3AD203B41FA5}">
                      <a16:colId xmlns:a16="http://schemas.microsoft.com/office/drawing/2014/main" val="578956696"/>
                    </a:ext>
                  </a:extLst>
                </a:gridCol>
                <a:gridCol w="4499180">
                  <a:extLst>
                    <a:ext uri="{9D8B030D-6E8A-4147-A177-3AD203B41FA5}">
                      <a16:colId xmlns:a16="http://schemas.microsoft.com/office/drawing/2014/main" val="922185429"/>
                    </a:ext>
                  </a:extLst>
                </a:gridCol>
                <a:gridCol w="2742728">
                  <a:extLst>
                    <a:ext uri="{9D8B030D-6E8A-4147-A177-3AD203B41FA5}">
                      <a16:colId xmlns:a16="http://schemas.microsoft.com/office/drawing/2014/main" val="514055108"/>
                    </a:ext>
                  </a:extLst>
                </a:gridCol>
                <a:gridCol w="3471410">
                  <a:extLst>
                    <a:ext uri="{9D8B030D-6E8A-4147-A177-3AD203B41FA5}">
                      <a16:colId xmlns:a16="http://schemas.microsoft.com/office/drawing/2014/main" val="3202139868"/>
                    </a:ext>
                  </a:extLst>
                </a:gridCol>
              </a:tblGrid>
              <a:tr h="547755">
                <a:tc>
                  <a:txBody>
                    <a:bodyPr/>
                    <a:lstStyle/>
                    <a:p>
                      <a:pPr algn="ctr">
                        <a:lnSpc>
                          <a:spcPct val="150000"/>
                        </a:lnSpc>
                      </a:pPr>
                      <a:r>
                        <a:rPr lang="en-US" sz="1200" dirty="0">
                          <a:solidFill>
                            <a:schemeClr val="tx1"/>
                          </a:solidFill>
                          <a:effectLst/>
                          <a:latin typeface="Times New Roman" panose="02020603050405020304" pitchFamily="18" charset="0"/>
                          <a:cs typeface="Times New Roman" panose="02020603050405020304" pitchFamily="18" charset="0"/>
                        </a:rPr>
                        <a:t>Sr No</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Literature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Results</a:t>
                      </a:r>
                      <a:endParaRPr lang="en-IN" sz="1200" dirty="0">
                        <a:effectLst/>
                        <a:latin typeface="Times New Roman" panose="02020603050405020304" pitchFamily="18" charset="0"/>
                        <a:cs typeface="Times New Roman" panose="02020603050405020304" pitchFamily="18" charset="0"/>
                      </a:endParaRPr>
                    </a:p>
                    <a:p>
                      <a:pPr algn="ctr">
                        <a:lnSpc>
                          <a:spcPct val="150000"/>
                        </a:lnSpc>
                      </a:pPr>
                      <a:r>
                        <a:rPr lang="en-US" sz="1200" dirty="0">
                          <a:effectLst/>
                          <a:latin typeface="Times New Roman" panose="02020603050405020304" pitchFamily="18" charset="0"/>
                          <a:cs typeface="Times New Roman" panose="02020603050405020304" pitchFamily="18" charset="0"/>
                        </a:rPr>
                        <a:t>(Accuracy)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gn="ctr">
                        <a:lnSpc>
                          <a:spcPct val="150000"/>
                        </a:lnSpc>
                      </a:pPr>
                      <a:r>
                        <a:rPr lang="en-US" sz="1200" dirty="0">
                          <a:effectLst/>
                          <a:latin typeface="Times New Roman" panose="02020603050405020304" pitchFamily="18" charset="0"/>
                          <a:cs typeface="Times New Roman" panose="02020603050405020304" pitchFamily="18" charset="0"/>
                        </a:rPr>
                        <a:t>Findings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extLst>
                  <a:ext uri="{0D108BD9-81ED-4DB2-BD59-A6C34878D82A}">
                    <a16:rowId xmlns:a16="http://schemas.microsoft.com/office/drawing/2014/main" val="3288512640"/>
                  </a:ext>
                </a:extLst>
              </a:tr>
              <a:tr h="1616018">
                <a:tc>
                  <a:txBody>
                    <a:bodyPr/>
                    <a:lstStyle/>
                    <a:p>
                      <a:pPr algn="ctr">
                        <a:lnSpc>
                          <a:spcPct val="150000"/>
                        </a:lnSpc>
                      </a:pPr>
                      <a:r>
                        <a:rPr lang="en-US" sz="1200" dirty="0">
                          <a:solidFill>
                            <a:schemeClr val="tx1"/>
                          </a:solidFill>
                          <a:effectLst/>
                          <a:latin typeface="Times New Roman" panose="02020603050405020304" pitchFamily="18" charset="0"/>
                          <a:cs typeface="Times New Roman" panose="02020603050405020304" pitchFamily="18" charset="0"/>
                        </a:rPr>
                        <a:t>1</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gn="l"/>
                      <a:r>
                        <a:rPr lang="en-IN" sz="1200" dirty="0">
                          <a:effectLst/>
                          <a:latin typeface="Times New Roman" panose="02020603050405020304" pitchFamily="18" charset="0"/>
                          <a:cs typeface="Times New Roman" panose="02020603050405020304" pitchFamily="18" charset="0"/>
                        </a:rPr>
                        <a:t>Brain </a:t>
                      </a:r>
                      <a:r>
                        <a:rPr lang="en-IN" sz="1200" dirty="0" err="1">
                          <a:effectLst/>
                          <a:latin typeface="Times New Roman" panose="02020603050405020304" pitchFamily="18" charset="0"/>
                          <a:cs typeface="Times New Roman" panose="02020603050405020304" pitchFamily="18" charset="0"/>
                        </a:rPr>
                        <a:t>Tumor</a:t>
                      </a:r>
                      <a:r>
                        <a:rPr lang="en-IN" sz="1200" dirty="0">
                          <a:effectLst/>
                          <a:latin typeface="Times New Roman" panose="02020603050405020304" pitchFamily="18" charset="0"/>
                          <a:cs typeface="Times New Roman" panose="02020603050405020304" pitchFamily="18" charset="0"/>
                        </a:rPr>
                        <a:t> Detection Using Machine Learning in MR Images, Dept. of Computer Science Engineering Integral University Lucknow</a:t>
                      </a:r>
                    </a:p>
                    <a:p>
                      <a:pPr algn="l"/>
                      <a:r>
                        <a:rPr lang="en-IN" sz="1200" u="sng" dirty="0">
                          <a:effectLst/>
                          <a:latin typeface="Times New Roman" panose="02020603050405020304" pitchFamily="18" charset="0"/>
                          <a:cs typeface="Times New Roman" panose="02020603050405020304" pitchFamily="18" charset="0"/>
                          <a:hlinkClick r:id="rId2"/>
                        </a:rPr>
                        <a:t>https://ieeexplore.ieee.org/document/9509695</a:t>
                      </a:r>
                      <a:endParaRPr lang="en-IN" sz="1200" dirty="0">
                        <a:effectLst/>
                        <a:latin typeface="Times New Roman" panose="02020603050405020304" pitchFamily="18" charset="0"/>
                        <a:cs typeface="Times New Roman" panose="02020603050405020304" pitchFamily="18" charset="0"/>
                      </a:endParaRPr>
                    </a:p>
                    <a:p>
                      <a:pPr algn="l"/>
                      <a:r>
                        <a:rPr lang="en-IN" sz="1200" dirty="0">
                          <a:effectLst/>
                          <a:latin typeface="Times New Roman" panose="02020603050405020304" pitchFamily="18" charset="0"/>
                          <a:cs typeface="Times New Roman" panose="02020603050405020304" pitchFamily="18" charset="0"/>
                        </a:rPr>
                        <a:t> </a:t>
                      </a:r>
                    </a:p>
                    <a:p>
                      <a:pPr algn="l"/>
                      <a:r>
                        <a:rPr lang="en-IN" sz="1200" dirty="0">
                          <a:effectLst/>
                          <a:latin typeface="Times New Roman" panose="02020603050405020304" pitchFamily="18" charset="0"/>
                          <a:cs typeface="Times New Roman" panose="02020603050405020304" pitchFamily="18" charset="0"/>
                        </a:rPr>
                        <a:t>Publish Year:  2021</a:t>
                      </a:r>
                    </a:p>
                    <a:p>
                      <a:pPr algn="l"/>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1122" marR="21122" marT="0" marB="0"/>
                </a:tc>
                <a:tc>
                  <a:txBody>
                    <a:bodyPr/>
                    <a:lstStyle/>
                    <a:p>
                      <a:pPr algn="l"/>
                      <a:r>
                        <a:rPr lang="en-IN" sz="1200" dirty="0">
                          <a:effectLst/>
                          <a:latin typeface="Times New Roman" panose="02020603050405020304" pitchFamily="18" charset="0"/>
                          <a:cs typeface="Times New Roman" panose="02020603050405020304" pitchFamily="18" charset="0"/>
                        </a:rPr>
                        <a:t>Three Features No Dropout =&gt; 92.17 %</a:t>
                      </a:r>
                    </a:p>
                    <a:p>
                      <a:pPr algn="l"/>
                      <a:r>
                        <a:rPr lang="en-IN" sz="1200" dirty="0">
                          <a:effectLst/>
                          <a:latin typeface="Times New Roman" panose="02020603050405020304" pitchFamily="18" charset="0"/>
                          <a:cs typeface="Times New Roman" panose="02020603050405020304" pitchFamily="18" charset="0"/>
                        </a:rPr>
                        <a:t> </a:t>
                      </a:r>
                    </a:p>
                    <a:p>
                      <a:pPr algn="l"/>
                      <a:r>
                        <a:rPr lang="en-IN" sz="1200" dirty="0">
                          <a:effectLst/>
                          <a:latin typeface="Times New Roman" panose="02020603050405020304" pitchFamily="18" charset="0"/>
                          <a:cs typeface="Times New Roman" panose="02020603050405020304" pitchFamily="18" charset="0"/>
                        </a:rPr>
                        <a:t>Two Features No Dropout =&gt; 89.06 %</a:t>
                      </a:r>
                    </a:p>
                    <a:p>
                      <a:pPr algn="l"/>
                      <a:r>
                        <a:rPr lang="en-IN" sz="1200" dirty="0">
                          <a:effectLst/>
                          <a:latin typeface="Times New Roman" panose="02020603050405020304" pitchFamily="18" charset="0"/>
                          <a:cs typeface="Times New Roman" panose="02020603050405020304" pitchFamily="18" charset="0"/>
                        </a:rPr>
                        <a:t> </a:t>
                      </a:r>
                    </a:p>
                    <a:p>
                      <a:pPr algn="l"/>
                      <a:r>
                        <a:rPr lang="en-IN" sz="1200" dirty="0">
                          <a:effectLst/>
                          <a:latin typeface="Times New Roman" panose="02020603050405020304" pitchFamily="18" charset="0"/>
                          <a:cs typeface="Times New Roman" panose="02020603050405020304" pitchFamily="18" charset="0"/>
                        </a:rPr>
                        <a:t>Three Features With Dropout =&gt; 89.25 %</a:t>
                      </a:r>
                    </a:p>
                    <a:p>
                      <a:pPr algn="l"/>
                      <a:r>
                        <a:rPr lang="en-IN" sz="1200" dirty="0">
                          <a:effectLst/>
                          <a:latin typeface="Times New Roman" panose="02020603050405020304" pitchFamily="18" charset="0"/>
                          <a:cs typeface="Times New Roman" panose="02020603050405020304" pitchFamily="18" charset="0"/>
                        </a:rPr>
                        <a:t> </a:t>
                      </a:r>
                    </a:p>
                    <a:p>
                      <a:pPr algn="l"/>
                      <a:r>
                        <a:rPr lang="en-IN" sz="1200" dirty="0">
                          <a:effectLst/>
                          <a:latin typeface="Times New Roman" panose="02020603050405020304" pitchFamily="18" charset="0"/>
                          <a:cs typeface="Times New Roman" panose="02020603050405020304" pitchFamily="18" charset="0"/>
                        </a:rPr>
                        <a:t>Two Features With Dropout =&gt; 91.91%</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1122" marR="21122" marT="0" marB="0"/>
                </a:tc>
                <a:tc>
                  <a:txBody>
                    <a:bodyPr/>
                    <a:lstStyle/>
                    <a:p>
                      <a:pPr algn="l"/>
                      <a:r>
                        <a:rPr lang="en-IN" sz="1200" dirty="0">
                          <a:effectLst/>
                          <a:latin typeface="Times New Roman" panose="02020603050405020304" pitchFamily="18" charset="0"/>
                          <a:cs typeface="Times New Roman" panose="02020603050405020304" pitchFamily="18" charset="0"/>
                        </a:rPr>
                        <a:t>Didn’t use algorithm like PCA or WT for pre-processing or feature extraction.</a:t>
                      </a:r>
                    </a:p>
                    <a:p>
                      <a:pPr algn="l"/>
                      <a:r>
                        <a:rPr lang="en-IN" sz="1200" dirty="0">
                          <a:effectLst/>
                          <a:latin typeface="Times New Roman" panose="02020603050405020304" pitchFamily="18" charset="0"/>
                          <a:cs typeface="Times New Roman" panose="02020603050405020304" pitchFamily="18" charset="0"/>
                        </a:rPr>
                        <a:t> </a:t>
                      </a:r>
                    </a:p>
                    <a:p>
                      <a:pPr algn="l"/>
                      <a:r>
                        <a:rPr lang="en-IN" sz="1200" dirty="0">
                          <a:effectLst/>
                          <a:latin typeface="Times New Roman" panose="02020603050405020304" pitchFamily="18" charset="0"/>
                          <a:cs typeface="Times New Roman" panose="02020603050405020304" pitchFamily="18" charset="0"/>
                        </a:rPr>
                        <a:t>CNN can achieve better accuracy.</a:t>
                      </a:r>
                    </a:p>
                    <a:p>
                      <a:pPr algn="l"/>
                      <a:r>
                        <a:rPr lang="en-IN" sz="1200" dirty="0">
                          <a:effectLst/>
                          <a:latin typeface="Times New Roman" panose="02020603050405020304" pitchFamily="18" charset="0"/>
                          <a:cs typeface="Times New Roman" panose="02020603050405020304" pitchFamily="18" charset="0"/>
                        </a:rPr>
                        <a:t> </a:t>
                      </a:r>
                    </a:p>
                    <a:p>
                      <a:pPr algn="l"/>
                      <a:r>
                        <a:rPr lang="en-IN" sz="1200" dirty="0">
                          <a:effectLst/>
                          <a:latin typeface="Times New Roman" panose="02020603050405020304" pitchFamily="18" charset="0"/>
                          <a:cs typeface="Times New Roman" panose="02020603050405020304" pitchFamily="18" charset="0"/>
                        </a:rPr>
                        <a:t>Achieved more accuracy than previous paper they have studied.</a:t>
                      </a:r>
                    </a:p>
                    <a:p>
                      <a:pPr algn="l">
                        <a:lnSpc>
                          <a:spcPct val="150000"/>
                        </a:lnSpc>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extLst>
                  <a:ext uri="{0D108BD9-81ED-4DB2-BD59-A6C34878D82A}">
                    <a16:rowId xmlns:a16="http://schemas.microsoft.com/office/drawing/2014/main" val="1915861547"/>
                  </a:ext>
                </a:extLst>
              </a:tr>
              <a:tr h="1713133">
                <a:tc>
                  <a:txBody>
                    <a:bodyPr/>
                    <a:lstStyle/>
                    <a:p>
                      <a:pPr algn="ctr">
                        <a:lnSpc>
                          <a:spcPct val="150000"/>
                        </a:lnSpc>
                      </a:pPr>
                      <a:r>
                        <a:rPr lang="en-US" sz="1200" dirty="0">
                          <a:solidFill>
                            <a:schemeClr val="tx1"/>
                          </a:solidFill>
                          <a:effectLst/>
                          <a:latin typeface="Times New Roman" panose="02020603050405020304" pitchFamily="18" charset="0"/>
                          <a:cs typeface="Times New Roman" panose="02020603050405020304" pitchFamily="18" charset="0"/>
                        </a:rPr>
                        <a:t>2</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gn="l"/>
                      <a:r>
                        <a:rPr lang="en-IN" sz="1200" dirty="0">
                          <a:effectLst/>
                          <a:latin typeface="Times New Roman" panose="02020603050405020304" pitchFamily="18" charset="0"/>
                          <a:cs typeface="Times New Roman" panose="02020603050405020304" pitchFamily="18" charset="0"/>
                        </a:rPr>
                        <a:t>Brain Tumour Classification Based on Deep Convolutional Neural Networks, Electronic and Electrical Communication Department, Faculty of Electronic Engineering, Menoufia University</a:t>
                      </a:r>
                    </a:p>
                    <a:p>
                      <a:pPr algn="l"/>
                      <a:r>
                        <a:rPr lang="en-IN" sz="1200" u="sng" dirty="0">
                          <a:effectLst/>
                          <a:latin typeface="Times New Roman" panose="02020603050405020304" pitchFamily="18" charset="0"/>
                          <a:cs typeface="Times New Roman" panose="02020603050405020304" pitchFamily="18" charset="0"/>
                          <a:hlinkClick r:id="rId3"/>
                        </a:rPr>
                        <a:t>https://ieeexplore.ieee.org/document/9480637</a:t>
                      </a:r>
                      <a:endParaRPr lang="en-IN" sz="1200" dirty="0">
                        <a:effectLst/>
                        <a:latin typeface="Times New Roman" panose="02020603050405020304" pitchFamily="18" charset="0"/>
                        <a:cs typeface="Times New Roman" panose="02020603050405020304" pitchFamily="18" charset="0"/>
                      </a:endParaRPr>
                    </a:p>
                    <a:p>
                      <a:pPr algn="l"/>
                      <a:r>
                        <a:rPr lang="en-IN" sz="1200" dirty="0">
                          <a:effectLst/>
                          <a:latin typeface="Times New Roman" panose="02020603050405020304" pitchFamily="18" charset="0"/>
                          <a:cs typeface="Times New Roman" panose="02020603050405020304" pitchFamily="18" charset="0"/>
                        </a:rPr>
                        <a:t> </a:t>
                      </a:r>
                    </a:p>
                    <a:p>
                      <a:pPr algn="l"/>
                      <a:r>
                        <a:rPr lang="en-IN" sz="1200" dirty="0">
                          <a:effectLst/>
                          <a:latin typeface="Times New Roman" panose="02020603050405020304" pitchFamily="18" charset="0"/>
                          <a:cs typeface="Times New Roman" panose="02020603050405020304" pitchFamily="18" charset="0"/>
                        </a:rPr>
                        <a:t>Publish Year:  2021</a:t>
                      </a:r>
                    </a:p>
                    <a:p>
                      <a:pPr algn="l"/>
                      <a:r>
                        <a:rPr lang="en-IN" sz="1200" dirty="0">
                          <a:effectLst/>
                          <a:latin typeface="Times New Roman" panose="02020603050405020304" pitchFamily="18" charset="0"/>
                          <a:cs typeface="Times New Roman" panose="02020603050405020304" pitchFamily="18" charset="0"/>
                        </a:rPr>
                        <a:t> </a:t>
                      </a:r>
                    </a:p>
                    <a:p>
                      <a:pPr algn="l">
                        <a:lnSpc>
                          <a:spcPct val="150000"/>
                        </a:lnSpc>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gn="l">
                        <a:lnSpc>
                          <a:spcPct val="150000"/>
                        </a:lnSpc>
                      </a:pPr>
                      <a:r>
                        <a:rPr lang="en-US" sz="1200" dirty="0">
                          <a:effectLst/>
                          <a:latin typeface="Times New Roman" panose="02020603050405020304" pitchFamily="18" charset="0"/>
                          <a:cs typeface="Times New Roman" panose="02020603050405020304" pitchFamily="18" charset="0"/>
                        </a:rPr>
                        <a:t>CNN With Splitting Ratio 70:30 =&gt; 94.14%</a:t>
                      </a:r>
                      <a:endParaRPr lang="en-IN" sz="1200" dirty="0">
                        <a:effectLst/>
                        <a:latin typeface="Times New Roman" panose="02020603050405020304" pitchFamily="18" charset="0"/>
                        <a:cs typeface="Times New Roman" panose="02020603050405020304" pitchFamily="18" charset="0"/>
                      </a:endParaRPr>
                    </a:p>
                    <a:p>
                      <a:pPr algn="l">
                        <a:lnSpc>
                          <a:spcPct val="150000"/>
                        </a:lnSpc>
                      </a:pPr>
                      <a:r>
                        <a:rPr lang="en-US" sz="1200" dirty="0">
                          <a:effectLst/>
                          <a:latin typeface="Times New Roman" panose="02020603050405020304" pitchFamily="18" charset="0"/>
                          <a:cs typeface="Times New Roman" panose="02020603050405020304" pitchFamily="18" charset="0"/>
                        </a:rPr>
                        <a:t>CNN With Splitting Ratio 80:20 =&gt; 96.05%</a:t>
                      </a:r>
                      <a:endParaRPr lang="en-IN" sz="1200" dirty="0">
                        <a:effectLst/>
                        <a:latin typeface="Times New Roman" panose="02020603050405020304" pitchFamily="18" charset="0"/>
                        <a:cs typeface="Times New Roman" panose="02020603050405020304" pitchFamily="18" charset="0"/>
                      </a:endParaRPr>
                    </a:p>
                    <a:p>
                      <a:pPr algn="l">
                        <a:lnSpc>
                          <a:spcPct val="150000"/>
                        </a:lnSpc>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cs typeface="Times New Roman" panose="02020603050405020304" pitchFamily="18" charset="0"/>
                      </a:endParaRPr>
                    </a:p>
                    <a:p>
                      <a:pPr algn="l">
                        <a:lnSpc>
                          <a:spcPct val="150000"/>
                        </a:lnSpc>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gn="l">
                        <a:lnSpc>
                          <a:spcPct val="150000"/>
                        </a:lnSpc>
                      </a:pPr>
                      <a:r>
                        <a:rPr lang="en-US" sz="1200" dirty="0">
                          <a:effectLst/>
                          <a:latin typeface="Times New Roman" panose="02020603050405020304" pitchFamily="18" charset="0"/>
                          <a:cs typeface="Times New Roman" panose="02020603050405020304" pitchFamily="18" charset="0"/>
                        </a:rPr>
                        <a:t>Used dataset is raw and resolution of image is not stable &amp; quality is not high.</a:t>
                      </a:r>
                      <a:endParaRPr lang="en-IN" sz="1200" dirty="0">
                        <a:effectLst/>
                        <a:latin typeface="Times New Roman" panose="02020603050405020304" pitchFamily="18" charset="0"/>
                        <a:cs typeface="Times New Roman" panose="02020603050405020304" pitchFamily="18" charset="0"/>
                      </a:endParaRPr>
                    </a:p>
                    <a:p>
                      <a:pPr algn="l">
                        <a:lnSpc>
                          <a:spcPct val="150000"/>
                        </a:lnSpc>
                      </a:pPr>
                      <a:r>
                        <a:rPr lang="en-US" sz="1200" dirty="0">
                          <a:effectLst/>
                          <a:latin typeface="Times New Roman" panose="02020603050405020304" pitchFamily="18" charset="0"/>
                          <a:cs typeface="Times New Roman" panose="02020603050405020304" pitchFamily="18" charset="0"/>
                        </a:rPr>
                        <a:t>Accuracy can be increased with another available dataset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extLst>
                  <a:ext uri="{0D108BD9-81ED-4DB2-BD59-A6C34878D82A}">
                    <a16:rowId xmlns:a16="http://schemas.microsoft.com/office/drawing/2014/main" val="1228287178"/>
                  </a:ext>
                </a:extLst>
              </a:tr>
              <a:tr h="1421788">
                <a:tc>
                  <a:txBody>
                    <a:bodyPr/>
                    <a:lstStyle/>
                    <a:p>
                      <a:pPr algn="ctr">
                        <a:lnSpc>
                          <a:spcPct val="150000"/>
                        </a:lnSpc>
                      </a:pPr>
                      <a:r>
                        <a:rPr lang="en-US" sz="1200" dirty="0">
                          <a:solidFill>
                            <a:schemeClr val="tx1"/>
                          </a:solidFill>
                          <a:effectLst/>
                          <a:latin typeface="Times New Roman" panose="02020603050405020304" pitchFamily="18" charset="0"/>
                          <a:cs typeface="Times New Roman" panose="02020603050405020304" pitchFamily="18" charset="0"/>
                        </a:rPr>
                        <a:t>3</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gn="l"/>
                      <a:r>
                        <a:rPr lang="en-IN" sz="1200" dirty="0">
                          <a:effectLst/>
                          <a:latin typeface="Times New Roman" panose="02020603050405020304" pitchFamily="18" charset="0"/>
                          <a:cs typeface="Times New Roman" panose="02020603050405020304" pitchFamily="18" charset="0"/>
                        </a:rPr>
                        <a:t>Deep Learning for Brain Tumor Classification from </a:t>
                      </a:r>
                      <a:r>
                        <a:rPr lang="en-US" sz="1200" dirty="0">
                          <a:effectLst/>
                          <a:latin typeface="Times New Roman" panose="02020603050405020304" pitchFamily="18" charset="0"/>
                          <a:cs typeface="Times New Roman" panose="02020603050405020304" pitchFamily="18" charset="0"/>
                        </a:rPr>
                        <a:t>MRI Images, </a:t>
                      </a:r>
                      <a:r>
                        <a:rPr lang="en-IN" sz="1200" dirty="0">
                          <a:effectLst/>
                          <a:latin typeface="Times New Roman" panose="02020603050405020304" pitchFamily="18" charset="0"/>
                          <a:cs typeface="Times New Roman" panose="02020603050405020304" pitchFamily="18" charset="0"/>
                        </a:rPr>
                        <a:t>Department of Computer Science and Engineering The North Cap University Gurugram, Haryana, India.</a:t>
                      </a:r>
                    </a:p>
                    <a:p>
                      <a:pPr algn="l"/>
                      <a:r>
                        <a:rPr lang="en-IN" sz="1200" u="sng" dirty="0">
                          <a:effectLst/>
                          <a:latin typeface="Times New Roman" panose="02020603050405020304" pitchFamily="18" charset="0"/>
                          <a:cs typeface="Times New Roman" panose="02020603050405020304" pitchFamily="18" charset="0"/>
                          <a:hlinkClick r:id="rId4"/>
                        </a:rPr>
                        <a:t>https://ieeexplore.ieee.org/document/9702609</a:t>
                      </a:r>
                      <a:endParaRPr lang="en-IN" sz="1200" dirty="0">
                        <a:effectLst/>
                        <a:latin typeface="Times New Roman" panose="02020603050405020304" pitchFamily="18" charset="0"/>
                        <a:cs typeface="Times New Roman" panose="02020603050405020304" pitchFamily="18" charset="0"/>
                      </a:endParaRPr>
                    </a:p>
                    <a:p>
                      <a:pPr algn="l"/>
                      <a:r>
                        <a:rPr lang="en-IN" sz="1200" dirty="0">
                          <a:effectLst/>
                          <a:latin typeface="Times New Roman" panose="02020603050405020304" pitchFamily="18" charset="0"/>
                          <a:cs typeface="Times New Roman" panose="02020603050405020304" pitchFamily="18" charset="0"/>
                        </a:rPr>
                        <a:t> </a:t>
                      </a:r>
                    </a:p>
                    <a:p>
                      <a:pPr algn="l"/>
                      <a:r>
                        <a:rPr lang="en-IN" sz="1200" dirty="0">
                          <a:effectLst/>
                          <a:latin typeface="Times New Roman" panose="02020603050405020304" pitchFamily="18" charset="0"/>
                          <a:cs typeface="Times New Roman" panose="02020603050405020304" pitchFamily="18" charset="0"/>
                        </a:rPr>
                        <a:t>Publish Year:  	2021</a:t>
                      </a:r>
                    </a:p>
                    <a:p>
                      <a:pPr algn="l">
                        <a:lnSpc>
                          <a:spcPct val="150000"/>
                        </a:lnSpc>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gn="l">
                        <a:lnSpc>
                          <a:spcPct val="150000"/>
                        </a:lnSpc>
                      </a:pPr>
                      <a:r>
                        <a:rPr lang="en-US" sz="1200" dirty="0">
                          <a:effectLst/>
                          <a:latin typeface="Times New Roman" panose="02020603050405020304" pitchFamily="18" charset="0"/>
                          <a:cs typeface="Times New Roman" panose="02020603050405020304" pitchFamily="18" charset="0"/>
                        </a:rPr>
                        <a:t>SVM =&gt; 71.34%</a:t>
                      </a:r>
                      <a:endParaRPr lang="en-IN" sz="1200" dirty="0">
                        <a:effectLst/>
                        <a:latin typeface="Times New Roman" panose="02020603050405020304" pitchFamily="18" charset="0"/>
                        <a:cs typeface="Times New Roman" panose="02020603050405020304" pitchFamily="18" charset="0"/>
                      </a:endParaRPr>
                    </a:p>
                    <a:p>
                      <a:pPr algn="l">
                        <a:lnSpc>
                          <a:spcPct val="150000"/>
                        </a:lnSpc>
                      </a:pPr>
                      <a:r>
                        <a:rPr lang="en-US" sz="1200" dirty="0">
                          <a:effectLst/>
                          <a:latin typeface="Times New Roman" panose="02020603050405020304" pitchFamily="18" charset="0"/>
                          <a:cs typeface="Times New Roman" panose="02020603050405020304" pitchFamily="18" charset="0"/>
                        </a:rPr>
                        <a:t>RFC =&gt; 72.78%</a:t>
                      </a:r>
                      <a:endParaRPr lang="en-IN" sz="1200" dirty="0">
                        <a:effectLst/>
                        <a:latin typeface="Times New Roman" panose="02020603050405020304" pitchFamily="18" charset="0"/>
                        <a:cs typeface="Times New Roman" panose="02020603050405020304" pitchFamily="18" charset="0"/>
                      </a:endParaRPr>
                    </a:p>
                    <a:p>
                      <a:pPr algn="l">
                        <a:lnSpc>
                          <a:spcPct val="150000"/>
                        </a:lnSpc>
                      </a:pPr>
                      <a:r>
                        <a:rPr lang="en-US" sz="1200" dirty="0">
                          <a:effectLst/>
                          <a:latin typeface="Times New Roman" panose="02020603050405020304" pitchFamily="18" charset="0"/>
                          <a:cs typeface="Times New Roman" panose="02020603050405020304" pitchFamily="18" charset="0"/>
                        </a:rPr>
                        <a:t>VGG-16 =&gt;96.3%</a:t>
                      </a:r>
                      <a:endParaRPr lang="en-IN" sz="1200" dirty="0">
                        <a:effectLst/>
                        <a:latin typeface="Times New Roman" panose="02020603050405020304" pitchFamily="18" charset="0"/>
                        <a:cs typeface="Times New Roman" panose="02020603050405020304" pitchFamily="18" charset="0"/>
                      </a:endParaRPr>
                    </a:p>
                    <a:p>
                      <a:pPr algn="l">
                        <a:lnSpc>
                          <a:spcPct val="150000"/>
                        </a:lnSpc>
                      </a:pPr>
                      <a:r>
                        <a:rPr lang="en-US" sz="1200" dirty="0">
                          <a:effectLst/>
                          <a:latin typeface="Times New Roman" panose="02020603050405020304" pitchFamily="18" charset="0"/>
                          <a:cs typeface="Times New Roman" panose="02020603050405020304" pitchFamily="18" charset="0"/>
                        </a:rPr>
                        <a:t>Inception_V3 =&gt; 93.4%</a:t>
                      </a:r>
                      <a:endParaRPr lang="en-IN" sz="1200" dirty="0">
                        <a:effectLst/>
                        <a:latin typeface="Times New Roman" panose="02020603050405020304" pitchFamily="18" charset="0"/>
                        <a:cs typeface="Times New Roman" panose="02020603050405020304" pitchFamily="18" charset="0"/>
                      </a:endParaRPr>
                    </a:p>
                    <a:p>
                      <a:pPr algn="l">
                        <a:lnSpc>
                          <a:spcPct val="150000"/>
                        </a:lnSpc>
                      </a:pPr>
                      <a:r>
                        <a:rPr lang="en-US" sz="1200" dirty="0" err="1">
                          <a:effectLst/>
                          <a:latin typeface="Times New Roman" panose="02020603050405020304" pitchFamily="18" charset="0"/>
                          <a:cs typeface="Times New Roman" panose="02020603050405020304" pitchFamily="18" charset="0"/>
                        </a:rPr>
                        <a:t>ResNet</a:t>
                      </a:r>
                      <a:r>
                        <a:rPr lang="en-US" sz="1200" dirty="0">
                          <a:effectLst/>
                          <a:latin typeface="Times New Roman" panose="02020603050405020304" pitchFamily="18" charset="0"/>
                          <a:cs typeface="Times New Roman" panose="02020603050405020304" pitchFamily="18" charset="0"/>
                        </a:rPr>
                        <a:t> =&gt; 99.7%</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gn="l">
                        <a:lnSpc>
                          <a:spcPct val="150000"/>
                        </a:lnSpc>
                      </a:pPr>
                      <a:r>
                        <a:rPr lang="en-US" sz="1200" dirty="0">
                          <a:effectLst/>
                          <a:latin typeface="Times New Roman" panose="02020603050405020304" pitchFamily="18" charset="0"/>
                          <a:cs typeface="Times New Roman" panose="02020603050405020304" pitchFamily="18" charset="0"/>
                        </a:rPr>
                        <a:t>Didn’t use algorithm like PCA or WT for pre-processing or feature extraction</a:t>
                      </a:r>
                      <a:endParaRPr lang="en-IN" sz="1200" dirty="0">
                        <a:effectLst/>
                        <a:latin typeface="Times New Roman" panose="02020603050405020304" pitchFamily="18" charset="0"/>
                        <a:cs typeface="Times New Roman" panose="02020603050405020304" pitchFamily="18" charset="0"/>
                      </a:endParaRPr>
                    </a:p>
                    <a:p>
                      <a:pPr algn="l">
                        <a:lnSpc>
                          <a:spcPct val="150000"/>
                        </a:lnSpc>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cs typeface="Times New Roman" panose="02020603050405020304" pitchFamily="18" charset="0"/>
                      </a:endParaRPr>
                    </a:p>
                    <a:p>
                      <a:pPr algn="l">
                        <a:lnSpc>
                          <a:spcPct val="150000"/>
                        </a:lnSpc>
                      </a:pPr>
                      <a:r>
                        <a:rPr lang="en-US" sz="1200" dirty="0">
                          <a:effectLst/>
                          <a:latin typeface="Times New Roman" panose="02020603050405020304" pitchFamily="18" charset="0"/>
                          <a:cs typeface="Times New Roman" panose="02020603050405020304" pitchFamily="18" charset="0"/>
                        </a:rPr>
                        <a:t>SVM accuracy can be increased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extLst>
                  <a:ext uri="{0D108BD9-81ED-4DB2-BD59-A6C34878D82A}">
                    <a16:rowId xmlns:a16="http://schemas.microsoft.com/office/drawing/2014/main" val="400159879"/>
                  </a:ext>
                </a:extLst>
              </a:tr>
            </a:tbl>
          </a:graphicData>
        </a:graphic>
      </p:graphicFrame>
    </p:spTree>
    <p:extLst>
      <p:ext uri="{BB962C8B-B14F-4D97-AF65-F5344CB8AC3E}">
        <p14:creationId xmlns:p14="http://schemas.microsoft.com/office/powerpoint/2010/main" val="280475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413360E1-523D-6FDC-4D71-FF4C77BDA637}"/>
              </a:ext>
            </a:extLst>
          </p:cNvPr>
          <p:cNvGraphicFramePr>
            <a:graphicFrameLocks noGrp="1"/>
          </p:cNvGraphicFramePr>
          <p:nvPr>
            <p:ph idx="1"/>
            <p:extLst>
              <p:ext uri="{D42A27DB-BD31-4B8C-83A1-F6EECF244321}">
                <p14:modId xmlns:p14="http://schemas.microsoft.com/office/powerpoint/2010/main" val="3576312208"/>
              </p:ext>
            </p:extLst>
          </p:nvPr>
        </p:nvGraphicFramePr>
        <p:xfrm>
          <a:off x="251791" y="662610"/>
          <a:ext cx="11304105" cy="5208103"/>
        </p:xfrm>
        <a:graphic>
          <a:graphicData uri="http://schemas.openxmlformats.org/drawingml/2006/table">
            <a:tbl>
              <a:tblPr firstRow="1" bandRow="1">
                <a:tableStyleId>{5C22544A-7EE6-4342-B048-85BDC9FD1C3A}</a:tableStyleId>
              </a:tblPr>
              <a:tblGrid>
                <a:gridCol w="762899">
                  <a:extLst>
                    <a:ext uri="{9D8B030D-6E8A-4147-A177-3AD203B41FA5}">
                      <a16:colId xmlns:a16="http://schemas.microsoft.com/office/drawing/2014/main" val="3036024164"/>
                    </a:ext>
                  </a:extLst>
                </a:gridCol>
                <a:gridCol w="4889154">
                  <a:extLst>
                    <a:ext uri="{9D8B030D-6E8A-4147-A177-3AD203B41FA5}">
                      <a16:colId xmlns:a16="http://schemas.microsoft.com/office/drawing/2014/main" val="559799913"/>
                    </a:ext>
                  </a:extLst>
                </a:gridCol>
                <a:gridCol w="2826026">
                  <a:extLst>
                    <a:ext uri="{9D8B030D-6E8A-4147-A177-3AD203B41FA5}">
                      <a16:colId xmlns:a16="http://schemas.microsoft.com/office/drawing/2014/main" val="1359627066"/>
                    </a:ext>
                  </a:extLst>
                </a:gridCol>
                <a:gridCol w="2826026">
                  <a:extLst>
                    <a:ext uri="{9D8B030D-6E8A-4147-A177-3AD203B41FA5}">
                      <a16:colId xmlns:a16="http://schemas.microsoft.com/office/drawing/2014/main" val="2880532555"/>
                    </a:ext>
                  </a:extLst>
                </a:gridCol>
              </a:tblGrid>
              <a:tr h="902485">
                <a:tc>
                  <a:txBody>
                    <a:bodyPr/>
                    <a:lstStyle/>
                    <a:p>
                      <a:pPr algn="ctr">
                        <a:lnSpc>
                          <a:spcPct val="150000"/>
                        </a:lnSpc>
                      </a:pPr>
                      <a:r>
                        <a:rPr lang="en-US" sz="1400" b="1" dirty="0">
                          <a:effectLst/>
                          <a:latin typeface="Times New Roman" panose="02020603050405020304" pitchFamily="18" charset="0"/>
                          <a:cs typeface="Times New Roman" panose="02020603050405020304" pitchFamily="18" charset="0"/>
                        </a:rPr>
                        <a:t>Sr No</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gn="ctr">
                        <a:lnSpc>
                          <a:spcPct val="150000"/>
                        </a:lnSpc>
                      </a:pPr>
                      <a:r>
                        <a:rPr lang="en-US" sz="1400" dirty="0">
                          <a:effectLst/>
                          <a:latin typeface="Times New Roman" panose="02020603050405020304" pitchFamily="18" charset="0"/>
                          <a:cs typeface="Times New Roman" panose="02020603050405020304" pitchFamily="18" charset="0"/>
                        </a:rPr>
                        <a:t>Literature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gn="ctr">
                        <a:lnSpc>
                          <a:spcPct val="150000"/>
                        </a:lnSpc>
                      </a:pPr>
                      <a:r>
                        <a:rPr lang="en-US" sz="1400" dirty="0">
                          <a:effectLst/>
                          <a:latin typeface="Times New Roman" panose="02020603050405020304" pitchFamily="18" charset="0"/>
                          <a:cs typeface="Times New Roman" panose="02020603050405020304" pitchFamily="18" charset="0"/>
                        </a:rPr>
                        <a:t>Results</a:t>
                      </a:r>
                      <a:endParaRPr lang="en-IN" sz="1400" dirty="0">
                        <a:effectLst/>
                        <a:latin typeface="Times New Roman" panose="02020603050405020304" pitchFamily="18" charset="0"/>
                        <a:cs typeface="Times New Roman" panose="02020603050405020304" pitchFamily="18" charset="0"/>
                      </a:endParaRPr>
                    </a:p>
                    <a:p>
                      <a:pPr algn="ctr">
                        <a:lnSpc>
                          <a:spcPct val="150000"/>
                        </a:lnSpc>
                      </a:pPr>
                      <a:r>
                        <a:rPr lang="en-US" sz="1400" dirty="0">
                          <a:effectLst/>
                          <a:latin typeface="Times New Roman" panose="02020603050405020304" pitchFamily="18" charset="0"/>
                          <a:cs typeface="Times New Roman" panose="02020603050405020304" pitchFamily="18" charset="0"/>
                        </a:rPr>
                        <a:t>(Accuracy)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gn="ctr">
                        <a:lnSpc>
                          <a:spcPct val="150000"/>
                        </a:lnSpc>
                      </a:pPr>
                      <a:r>
                        <a:rPr lang="en-US" sz="1400" dirty="0">
                          <a:effectLst/>
                          <a:latin typeface="Times New Roman" panose="02020603050405020304" pitchFamily="18" charset="0"/>
                          <a:cs typeface="Times New Roman" panose="02020603050405020304" pitchFamily="18" charset="0"/>
                        </a:rPr>
                        <a:t>Findings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extLst>
                  <a:ext uri="{0D108BD9-81ED-4DB2-BD59-A6C34878D82A}">
                    <a16:rowId xmlns:a16="http://schemas.microsoft.com/office/drawing/2014/main" val="3348001407"/>
                  </a:ext>
                </a:extLst>
              </a:tr>
              <a:tr h="2383784">
                <a:tc>
                  <a:txBody>
                    <a:bodyPr/>
                    <a:lstStyle/>
                    <a:p>
                      <a:pPr algn="ctr">
                        <a:lnSpc>
                          <a:spcPct val="150000"/>
                        </a:lnSpc>
                      </a:pPr>
                      <a:r>
                        <a:rPr lang="en-US" sz="1400" b="1" dirty="0">
                          <a:solidFill>
                            <a:schemeClr val="tx1"/>
                          </a:solidFill>
                          <a:effectLst/>
                          <a:latin typeface="Times New Roman" panose="02020603050405020304" pitchFamily="18" charset="0"/>
                          <a:cs typeface="Times New Roman" panose="02020603050405020304" pitchFamily="18" charset="0"/>
                        </a:rPr>
                        <a:t>4</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r>
                        <a:rPr lang="en-IN" sz="1400" dirty="0">
                          <a:effectLst/>
                          <a:latin typeface="Times New Roman" panose="02020603050405020304" pitchFamily="18" charset="0"/>
                          <a:cs typeface="Times New Roman" panose="02020603050405020304" pitchFamily="18" charset="0"/>
                        </a:rPr>
                        <a:t>Multiclass Brain Tumor Classification Using Convolutional Neural Network and Support Vector Machine, Department of Computer Sciences University of Engineering and Technology Taxila, Pakistan</a:t>
                      </a:r>
                    </a:p>
                    <a:p>
                      <a:r>
                        <a:rPr lang="en-IN" sz="1400" dirty="0">
                          <a:effectLst/>
                          <a:latin typeface="Times New Roman" panose="02020603050405020304" pitchFamily="18" charset="0"/>
                          <a:cs typeface="Times New Roman" panose="02020603050405020304" pitchFamily="18" charset="0"/>
                        </a:rPr>
                        <a:t> </a:t>
                      </a:r>
                    </a:p>
                    <a:p>
                      <a:r>
                        <a:rPr lang="en-IN" sz="1400" u="sng" dirty="0">
                          <a:effectLst/>
                          <a:latin typeface="Times New Roman" panose="02020603050405020304" pitchFamily="18" charset="0"/>
                          <a:cs typeface="Times New Roman" panose="02020603050405020304" pitchFamily="18" charset="0"/>
                          <a:hlinkClick r:id="rId2"/>
                        </a:rPr>
                        <a:t>https://ieeexplore.ieee.org/document/9526262</a:t>
                      </a:r>
                      <a:endParaRPr lang="en-IN" sz="1400" dirty="0">
                        <a:effectLst/>
                        <a:latin typeface="Times New Roman" panose="02020603050405020304" pitchFamily="18" charset="0"/>
                        <a:cs typeface="Times New Roman" panose="02020603050405020304" pitchFamily="18" charset="0"/>
                      </a:endParaRPr>
                    </a:p>
                    <a:p>
                      <a:r>
                        <a:rPr lang="en-IN" sz="1400" dirty="0">
                          <a:effectLst/>
                          <a:latin typeface="Times New Roman" panose="02020603050405020304" pitchFamily="18" charset="0"/>
                          <a:cs typeface="Times New Roman" panose="02020603050405020304" pitchFamily="18" charset="0"/>
                        </a:rPr>
                        <a:t> </a:t>
                      </a:r>
                    </a:p>
                    <a:p>
                      <a:r>
                        <a:rPr lang="en-IN" sz="1400" dirty="0">
                          <a:effectLst/>
                          <a:latin typeface="Times New Roman" panose="02020603050405020304" pitchFamily="18" charset="0"/>
                          <a:cs typeface="Times New Roman" panose="02020603050405020304" pitchFamily="18" charset="0"/>
                        </a:rPr>
                        <a:t>Publish Year: 2021</a:t>
                      </a:r>
                    </a:p>
                    <a:p>
                      <a:r>
                        <a:rPr lang="en-IN" sz="1400" dirty="0">
                          <a:effectLst/>
                          <a:latin typeface="Times New Roman" panose="02020603050405020304" pitchFamily="18" charset="0"/>
                          <a:cs typeface="Times New Roman" panose="02020603050405020304" pitchFamily="18" charset="0"/>
                        </a:rPr>
                        <a:t> </a:t>
                      </a:r>
                    </a:p>
                    <a:p>
                      <a:pPr>
                        <a:lnSpc>
                          <a:spcPct val="150000"/>
                        </a:lnSpc>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r>
                        <a:rPr lang="en-IN" sz="1400" dirty="0" err="1">
                          <a:effectLst/>
                          <a:latin typeface="Times New Roman" panose="02020603050405020304" pitchFamily="18" charset="0"/>
                          <a:cs typeface="Times New Roman" panose="02020603050405020304" pitchFamily="18" charset="0"/>
                        </a:rPr>
                        <a:t>ResNet</a:t>
                      </a:r>
                      <a:r>
                        <a:rPr lang="en-IN" sz="1400" dirty="0">
                          <a:effectLst/>
                          <a:latin typeface="Times New Roman" panose="02020603050405020304" pitchFamily="18" charset="0"/>
                          <a:cs typeface="Times New Roman" panose="02020603050405020304" pitchFamily="18" charset="0"/>
                        </a:rPr>
                        <a:t> =&gt;  97.8%</a:t>
                      </a:r>
                    </a:p>
                    <a:p>
                      <a:r>
                        <a:rPr lang="en-IN" sz="1400" dirty="0">
                          <a:effectLst/>
                          <a:latin typeface="Times New Roman" panose="02020603050405020304" pitchFamily="18" charset="0"/>
                          <a:cs typeface="Times New Roman" panose="02020603050405020304" pitchFamily="18" charset="0"/>
                        </a:rPr>
                        <a:t> </a:t>
                      </a:r>
                    </a:p>
                    <a:p>
                      <a:r>
                        <a:rPr lang="en-IN" sz="1400" dirty="0" err="1">
                          <a:effectLst/>
                          <a:latin typeface="Times New Roman" panose="02020603050405020304" pitchFamily="18" charset="0"/>
                          <a:cs typeface="Times New Roman" panose="02020603050405020304" pitchFamily="18" charset="0"/>
                        </a:rPr>
                        <a:t>GoogleNet</a:t>
                      </a:r>
                      <a:r>
                        <a:rPr lang="en-IN" sz="1400" dirty="0">
                          <a:effectLst/>
                          <a:latin typeface="Times New Roman" panose="02020603050405020304" pitchFamily="18" charset="0"/>
                          <a:cs typeface="Times New Roman" panose="02020603050405020304" pitchFamily="18" charset="0"/>
                        </a:rPr>
                        <a:t> =&gt; 97.4%</a:t>
                      </a:r>
                    </a:p>
                    <a:p>
                      <a:r>
                        <a:rPr lang="en-IN" sz="1400" dirty="0">
                          <a:effectLst/>
                          <a:latin typeface="Times New Roman" panose="02020603050405020304" pitchFamily="18" charset="0"/>
                          <a:cs typeface="Times New Roman" panose="02020603050405020304" pitchFamily="18" charset="0"/>
                        </a:rPr>
                        <a:t> </a:t>
                      </a:r>
                    </a:p>
                    <a:p>
                      <a:r>
                        <a:rPr lang="en-IN" sz="1400" dirty="0">
                          <a:effectLst/>
                          <a:latin typeface="Times New Roman" panose="02020603050405020304" pitchFamily="18" charset="0"/>
                          <a:cs typeface="Times New Roman" panose="02020603050405020304" pitchFamily="18" charset="0"/>
                        </a:rPr>
                        <a:t>ResNet-18 + SVM =&gt; 98%</a:t>
                      </a:r>
                    </a:p>
                    <a:p>
                      <a:r>
                        <a:rPr lang="en-IN" sz="1400" dirty="0">
                          <a:effectLst/>
                          <a:latin typeface="Times New Roman" panose="02020603050405020304" pitchFamily="18" charset="0"/>
                          <a:cs typeface="Times New Roman" panose="02020603050405020304" pitchFamily="18" charset="0"/>
                        </a:rPr>
                        <a:t> </a:t>
                      </a:r>
                    </a:p>
                    <a:p>
                      <a:r>
                        <a:rPr lang="en-IN" sz="1400" dirty="0" err="1">
                          <a:effectLst/>
                          <a:latin typeface="Times New Roman" panose="02020603050405020304" pitchFamily="18" charset="0"/>
                          <a:cs typeface="Times New Roman" panose="02020603050405020304" pitchFamily="18" charset="0"/>
                        </a:rPr>
                        <a:t>GoogleNet</a:t>
                      </a:r>
                      <a:r>
                        <a:rPr lang="en-IN" sz="1400" dirty="0">
                          <a:effectLst/>
                          <a:latin typeface="Times New Roman" panose="02020603050405020304" pitchFamily="18" charset="0"/>
                          <a:cs typeface="Times New Roman" panose="02020603050405020304" pitchFamily="18" charset="0"/>
                        </a:rPr>
                        <a:t> + SVM =&gt; 97.6%</a:t>
                      </a:r>
                    </a:p>
                    <a:p>
                      <a:pPr>
                        <a:lnSpc>
                          <a:spcPct val="150000"/>
                        </a:lnSpc>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 Have studied some </a:t>
                      </a:r>
                      <a:r>
                        <a:rPr lang="en-US" sz="1400" dirty="0" err="1">
                          <a:effectLst/>
                          <a:latin typeface="Times New Roman" panose="02020603050405020304" pitchFamily="18" charset="0"/>
                          <a:cs typeface="Times New Roman" panose="02020603050405020304" pitchFamily="18" charset="0"/>
                        </a:rPr>
                        <a:t>ResNet</a:t>
                      </a:r>
                      <a:r>
                        <a:rPr lang="en-US" sz="1400" dirty="0">
                          <a:effectLst/>
                          <a:latin typeface="Times New Roman" panose="02020603050405020304" pitchFamily="18" charset="0"/>
                          <a:cs typeface="Times New Roman" panose="02020603050405020304" pitchFamily="18" charset="0"/>
                        </a:rPr>
                        <a:t> and </a:t>
                      </a:r>
                      <a:r>
                        <a:rPr lang="en-US" sz="1400" dirty="0" err="1">
                          <a:effectLst/>
                          <a:latin typeface="Times New Roman" panose="02020603050405020304" pitchFamily="18" charset="0"/>
                          <a:cs typeface="Times New Roman" panose="02020603050405020304" pitchFamily="18" charset="0"/>
                        </a:rPr>
                        <a:t>GoogleNet</a:t>
                      </a:r>
                      <a:r>
                        <a:rPr lang="en-US" sz="1400" dirty="0">
                          <a:effectLst/>
                          <a:latin typeface="Times New Roman" panose="02020603050405020304" pitchFamily="18" charset="0"/>
                          <a:cs typeface="Times New Roman" panose="02020603050405020304" pitchFamily="18" charset="0"/>
                        </a:rPr>
                        <a:t> models, that achieved higher accuracy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extLst>
                  <a:ext uri="{0D108BD9-81ED-4DB2-BD59-A6C34878D82A}">
                    <a16:rowId xmlns:a16="http://schemas.microsoft.com/office/drawing/2014/main" val="3312932218"/>
                  </a:ext>
                </a:extLst>
              </a:tr>
              <a:tr h="1921834">
                <a:tc>
                  <a:txBody>
                    <a:bodyPr/>
                    <a:lstStyle/>
                    <a:p>
                      <a:pPr algn="ctr">
                        <a:lnSpc>
                          <a:spcPct val="150000"/>
                        </a:lnSpc>
                      </a:pPr>
                      <a:r>
                        <a:rPr lang="en-US" sz="1400" b="1" dirty="0">
                          <a:solidFill>
                            <a:schemeClr val="tx1"/>
                          </a:solidFill>
                          <a:effectLst/>
                          <a:latin typeface="Times New Roman" panose="02020603050405020304" pitchFamily="18" charset="0"/>
                          <a:cs typeface="Times New Roman" panose="02020603050405020304" pitchFamily="18" charset="0"/>
                        </a:rPr>
                        <a:t>5</a:t>
                      </a:r>
                      <a:endParaRPr lang="en-IN"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r>
                        <a:rPr lang="en-IN" sz="1400" dirty="0">
                          <a:effectLst/>
                          <a:latin typeface="Times New Roman" panose="02020603050405020304" pitchFamily="18" charset="0"/>
                          <a:cs typeface="Times New Roman" panose="02020603050405020304" pitchFamily="18" charset="0"/>
                        </a:rPr>
                        <a:t>Survey on Brain </a:t>
                      </a:r>
                      <a:r>
                        <a:rPr lang="en-IN" sz="1400" dirty="0" err="1">
                          <a:effectLst/>
                          <a:latin typeface="Times New Roman" panose="02020603050405020304" pitchFamily="18" charset="0"/>
                          <a:cs typeface="Times New Roman" panose="02020603050405020304" pitchFamily="18" charset="0"/>
                        </a:rPr>
                        <a:t>Tumor</a:t>
                      </a:r>
                      <a:r>
                        <a:rPr lang="en-IN" sz="1400" dirty="0">
                          <a:effectLst/>
                          <a:latin typeface="Times New Roman" panose="02020603050405020304" pitchFamily="18" charset="0"/>
                          <a:cs typeface="Times New Roman" panose="02020603050405020304" pitchFamily="18" charset="0"/>
                        </a:rPr>
                        <a:t> Detection using Machine Learning and Deep Learning ,ME CSE. </a:t>
                      </a:r>
                      <a:r>
                        <a:rPr lang="en-IN" sz="1400" dirty="0" err="1">
                          <a:effectLst/>
                          <a:latin typeface="Times New Roman" panose="02020603050405020304" pitchFamily="18" charset="0"/>
                          <a:cs typeface="Times New Roman" panose="02020603050405020304" pitchFamily="18" charset="0"/>
                        </a:rPr>
                        <a:t>Panimalar</a:t>
                      </a:r>
                      <a:r>
                        <a:rPr lang="en-IN" sz="1400" dirty="0">
                          <a:effectLst/>
                          <a:latin typeface="Times New Roman" panose="02020603050405020304" pitchFamily="18" charset="0"/>
                          <a:cs typeface="Times New Roman" panose="02020603050405020304" pitchFamily="18" charset="0"/>
                        </a:rPr>
                        <a:t> Engineering College </a:t>
                      </a:r>
                      <a:r>
                        <a:rPr lang="en-IN" sz="1400" dirty="0" err="1">
                          <a:effectLst/>
                          <a:latin typeface="Times New Roman" panose="02020603050405020304" pitchFamily="18" charset="0"/>
                          <a:cs typeface="Times New Roman" panose="02020603050405020304" pitchFamily="18" charset="0"/>
                        </a:rPr>
                        <a:t>Chennai,India</a:t>
                      </a:r>
                      <a:r>
                        <a:rPr lang="en-IN" sz="1400" dirty="0">
                          <a:effectLst/>
                          <a:latin typeface="Times New Roman" panose="02020603050405020304" pitchFamily="18" charset="0"/>
                          <a:cs typeface="Times New Roman" panose="02020603050405020304" pitchFamily="18" charset="0"/>
                        </a:rPr>
                        <a:t>.</a:t>
                      </a:r>
                    </a:p>
                    <a:p>
                      <a:r>
                        <a:rPr lang="en-IN" sz="1400" dirty="0">
                          <a:effectLst/>
                          <a:latin typeface="Times New Roman" panose="02020603050405020304" pitchFamily="18" charset="0"/>
                          <a:cs typeface="Times New Roman" panose="02020603050405020304" pitchFamily="18" charset="0"/>
                        </a:rPr>
                        <a:t> </a:t>
                      </a:r>
                    </a:p>
                    <a:p>
                      <a:r>
                        <a:rPr lang="en-IN" sz="1400" u="sng" dirty="0">
                          <a:effectLst/>
                          <a:latin typeface="Times New Roman" panose="02020603050405020304" pitchFamily="18" charset="0"/>
                          <a:cs typeface="Times New Roman" panose="02020603050405020304" pitchFamily="18" charset="0"/>
                          <a:hlinkClick r:id="rId3"/>
                        </a:rPr>
                        <a:t>https://ieeexplore.ieee.org/document/9457019</a:t>
                      </a:r>
                      <a:endParaRPr lang="en-IN" sz="1400" dirty="0">
                        <a:effectLst/>
                        <a:latin typeface="Times New Roman" panose="02020603050405020304" pitchFamily="18" charset="0"/>
                        <a:cs typeface="Times New Roman" panose="02020603050405020304" pitchFamily="18" charset="0"/>
                      </a:endParaRPr>
                    </a:p>
                    <a:p>
                      <a:r>
                        <a:rPr lang="en-IN" sz="1400" u="none" strike="noStrike"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r>
                        <a:rPr lang="en-IN" sz="1400" dirty="0">
                          <a:effectLst/>
                          <a:latin typeface="Times New Roman" panose="02020603050405020304" pitchFamily="18" charset="0"/>
                          <a:cs typeface="Times New Roman" panose="02020603050405020304" pitchFamily="18" charset="0"/>
                        </a:rPr>
                        <a:t>Publish Year: 2021</a:t>
                      </a:r>
                    </a:p>
                    <a:p>
                      <a:pPr>
                        <a:lnSpc>
                          <a:spcPct val="150000"/>
                        </a:lnSpc>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SVM =&gt; 98%</a:t>
                      </a:r>
                      <a:endParaRPr lang="en-IN" sz="1400" dirty="0">
                        <a:effectLst/>
                        <a:latin typeface="Times New Roman" panose="02020603050405020304" pitchFamily="18" charset="0"/>
                        <a:cs typeface="Times New Roman" panose="02020603050405020304" pitchFamily="18" charset="0"/>
                      </a:endParaRPr>
                    </a:p>
                    <a:p>
                      <a:pPr>
                        <a:lnSpc>
                          <a:spcPct val="150000"/>
                        </a:lnSpc>
                      </a:pPr>
                      <a:r>
                        <a:rPr lang="en-US" sz="1400" dirty="0">
                          <a:effectLst/>
                          <a:latin typeface="Times New Roman" panose="02020603050405020304" pitchFamily="18" charset="0"/>
                          <a:cs typeface="Times New Roman" panose="02020603050405020304" pitchFamily="18" charset="0"/>
                        </a:rPr>
                        <a:t>KBFC =&gt; 97%</a:t>
                      </a:r>
                      <a:endParaRPr lang="en-IN" sz="1400" dirty="0">
                        <a:effectLst/>
                        <a:latin typeface="Times New Roman" panose="02020603050405020304" pitchFamily="18" charset="0"/>
                        <a:cs typeface="Times New Roman" panose="02020603050405020304" pitchFamily="18" charset="0"/>
                      </a:endParaRPr>
                    </a:p>
                    <a:p>
                      <a:pPr>
                        <a:lnSpc>
                          <a:spcPct val="150000"/>
                        </a:lnSpc>
                      </a:pPr>
                      <a:r>
                        <a:rPr lang="en-US" sz="1400" dirty="0">
                          <a:effectLst/>
                          <a:latin typeface="Times New Roman" panose="02020603050405020304" pitchFamily="18" charset="0"/>
                          <a:cs typeface="Times New Roman" panose="02020603050405020304" pitchFamily="18" charset="0"/>
                        </a:rPr>
                        <a:t>FPCNN =&gt; 99%</a:t>
                      </a:r>
                      <a:endParaRPr lang="en-IN" sz="1400" dirty="0">
                        <a:effectLst/>
                        <a:latin typeface="Times New Roman" panose="02020603050405020304" pitchFamily="18" charset="0"/>
                        <a:cs typeface="Times New Roman" panose="02020603050405020304" pitchFamily="18" charset="0"/>
                      </a:endParaRPr>
                    </a:p>
                    <a:p>
                      <a:pPr>
                        <a:lnSpc>
                          <a:spcPct val="150000"/>
                        </a:lnSpc>
                      </a:pPr>
                      <a:r>
                        <a:rPr lang="en-US" sz="1400" dirty="0">
                          <a:effectLst/>
                          <a:latin typeface="Times New Roman" panose="02020603050405020304" pitchFamily="18" charset="0"/>
                          <a:cs typeface="Times New Roman" panose="02020603050405020304" pitchFamily="18" charset="0"/>
                        </a:rPr>
                        <a:t>ST =&gt; 100%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Applied many Algorithms of ML and DL</a:t>
                      </a:r>
                      <a:endParaRPr lang="en-IN" sz="1400" dirty="0">
                        <a:effectLst/>
                        <a:latin typeface="Times New Roman" panose="02020603050405020304" pitchFamily="18" charset="0"/>
                        <a:cs typeface="Times New Roman" panose="02020603050405020304" pitchFamily="18" charset="0"/>
                      </a:endParaRPr>
                    </a:p>
                    <a:p>
                      <a:pPr>
                        <a:lnSpc>
                          <a:spcPct val="150000"/>
                        </a:lnSpc>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a:lnSpc>
                          <a:spcPct val="150000"/>
                        </a:lnSpc>
                      </a:pPr>
                      <a:r>
                        <a:rPr lang="en-US" sz="1400" dirty="0">
                          <a:effectLst/>
                          <a:latin typeface="Times New Roman" panose="02020603050405020304" pitchFamily="18" charset="0"/>
                          <a:cs typeface="Times New Roman" panose="02020603050405020304" pitchFamily="18" charset="0"/>
                        </a:rPr>
                        <a:t>Most accurate model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122" marR="21122" marT="0" marB="0"/>
                </a:tc>
                <a:extLst>
                  <a:ext uri="{0D108BD9-81ED-4DB2-BD59-A6C34878D82A}">
                    <a16:rowId xmlns:a16="http://schemas.microsoft.com/office/drawing/2014/main" val="3714388230"/>
                  </a:ext>
                </a:extLst>
              </a:tr>
            </a:tbl>
          </a:graphicData>
        </a:graphic>
      </p:graphicFrame>
    </p:spTree>
    <p:extLst>
      <p:ext uri="{BB962C8B-B14F-4D97-AF65-F5344CB8AC3E}">
        <p14:creationId xmlns:p14="http://schemas.microsoft.com/office/powerpoint/2010/main" val="88304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39AC-8BAA-CB95-ABF3-AB85D6AA42A4}"/>
              </a:ext>
            </a:extLst>
          </p:cNvPr>
          <p:cNvSpPr>
            <a:spLocks noGrp="1"/>
          </p:cNvSpPr>
          <p:nvPr>
            <p:ph type="title"/>
          </p:nvPr>
        </p:nvSpPr>
        <p:spPr/>
        <p:txBody>
          <a:bodyPr/>
          <a:lstStyle/>
          <a:p>
            <a:r>
              <a:rPr lang="en-IN" b="1" dirty="0"/>
              <a:t>Use-case diagram</a:t>
            </a:r>
          </a:p>
        </p:txBody>
      </p:sp>
      <p:pic>
        <p:nvPicPr>
          <p:cNvPr id="4" name="Content Placeholder 3">
            <a:extLst>
              <a:ext uri="{FF2B5EF4-FFF2-40B4-BE49-F238E27FC236}">
                <a16:creationId xmlns:a16="http://schemas.microsoft.com/office/drawing/2014/main" id="{96F65EAF-9E6C-BC98-BB06-B93A84B79B7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9380" y="1615256"/>
            <a:ext cx="7551503" cy="4844361"/>
          </a:xfrm>
          <a:prstGeom prst="rect">
            <a:avLst/>
          </a:prstGeom>
          <a:noFill/>
          <a:ln>
            <a:noFill/>
          </a:ln>
        </p:spPr>
      </p:pic>
    </p:spTree>
    <p:extLst>
      <p:ext uri="{BB962C8B-B14F-4D97-AF65-F5344CB8AC3E}">
        <p14:creationId xmlns:p14="http://schemas.microsoft.com/office/powerpoint/2010/main" val="2837038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C752-13C8-DC37-CD9F-221C4A696547}"/>
              </a:ext>
            </a:extLst>
          </p:cNvPr>
          <p:cNvSpPr>
            <a:spLocks noGrp="1"/>
          </p:cNvSpPr>
          <p:nvPr>
            <p:ph type="title"/>
          </p:nvPr>
        </p:nvSpPr>
        <p:spPr>
          <a:xfrm>
            <a:off x="1097280" y="257727"/>
            <a:ext cx="10058400" cy="1450757"/>
          </a:xfrm>
        </p:spPr>
        <p:txBody>
          <a:bodyPr/>
          <a:lstStyle/>
          <a:p>
            <a:r>
              <a:rPr lang="en-IN" b="1" dirty="0"/>
              <a:t>Data flow diagram</a:t>
            </a:r>
          </a:p>
        </p:txBody>
      </p:sp>
      <p:pic>
        <p:nvPicPr>
          <p:cNvPr id="4" name="Content Placeholder 3">
            <a:extLst>
              <a:ext uri="{FF2B5EF4-FFF2-40B4-BE49-F238E27FC236}">
                <a16:creationId xmlns:a16="http://schemas.microsoft.com/office/drawing/2014/main" id="{3D511751-7FB6-459D-BAD4-45E3E56F22C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2783" y="1823987"/>
            <a:ext cx="9096452" cy="4182177"/>
          </a:xfrm>
          <a:prstGeom prst="rect">
            <a:avLst/>
          </a:prstGeom>
          <a:noFill/>
          <a:ln>
            <a:noFill/>
          </a:ln>
        </p:spPr>
      </p:pic>
      <p:sp>
        <p:nvSpPr>
          <p:cNvPr id="6" name="TextBox 5">
            <a:extLst>
              <a:ext uri="{FF2B5EF4-FFF2-40B4-BE49-F238E27FC236}">
                <a16:creationId xmlns:a16="http://schemas.microsoft.com/office/drawing/2014/main" id="{C79820BF-AEBB-F802-9DDA-C28D298012A1}"/>
              </a:ext>
            </a:extLst>
          </p:cNvPr>
          <p:cNvSpPr txBox="1"/>
          <p:nvPr/>
        </p:nvSpPr>
        <p:spPr>
          <a:xfrm>
            <a:off x="5301114" y="5287296"/>
            <a:ext cx="6097604" cy="369332"/>
          </a:xfrm>
          <a:prstGeom prst="rect">
            <a:avLst/>
          </a:prstGeom>
          <a:noFill/>
        </p:spPr>
        <p:txBody>
          <a:bodyPr wrap="square">
            <a:spAutoFit/>
          </a:bodyPr>
          <a:lstStyle/>
          <a:p>
            <a:r>
              <a:rPr lang="en-IN" dirty="0"/>
              <a:t>level 0</a:t>
            </a:r>
          </a:p>
        </p:txBody>
      </p:sp>
    </p:spTree>
    <p:extLst>
      <p:ext uri="{BB962C8B-B14F-4D97-AF65-F5344CB8AC3E}">
        <p14:creationId xmlns:p14="http://schemas.microsoft.com/office/powerpoint/2010/main" val="26476957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218</TotalTime>
  <Words>2619</Words>
  <Application>Microsoft Office PowerPoint</Application>
  <PresentationFormat>Widescreen</PresentationFormat>
  <Paragraphs>428</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Symbol</vt:lpstr>
      <vt:lpstr>Times New Roman</vt:lpstr>
      <vt:lpstr>urw-din</vt:lpstr>
      <vt:lpstr>Wingdings</vt:lpstr>
      <vt:lpstr>Retrospect</vt:lpstr>
      <vt:lpstr>BIRLA VISHVAKARMA MAHAVIDYALAYA (Engineering College) (An Autonomous Institution) Information Technology Department AY: 2022 -23 4IT31 – Project I</vt:lpstr>
      <vt:lpstr>Outline of the presentation</vt:lpstr>
      <vt:lpstr>OBJECTIVE</vt:lpstr>
      <vt:lpstr>SCOPE</vt:lpstr>
      <vt:lpstr>INTRODUCTION</vt:lpstr>
      <vt:lpstr>Literature survey</vt:lpstr>
      <vt:lpstr>PowerPoint Presentation</vt:lpstr>
      <vt:lpstr>Use-case diagram</vt:lpstr>
      <vt:lpstr>Data flow diagram</vt:lpstr>
      <vt:lpstr>Level-1</vt:lpstr>
      <vt:lpstr>Sequence Diagram</vt:lpstr>
      <vt:lpstr>Project Modules</vt:lpstr>
      <vt:lpstr>Data Collection</vt:lpstr>
      <vt:lpstr>IMAGE PREPROCESSING</vt:lpstr>
      <vt:lpstr>FEATURE EXTRACTION</vt:lpstr>
      <vt:lpstr>DISCRETE WAVELET TRANSFORM (DWT)</vt:lpstr>
      <vt:lpstr>DISCRETE WAVELET TRANSFORM (DWT)</vt:lpstr>
      <vt:lpstr>DISCRETE WAVELET TRANSFROM (DWT)</vt:lpstr>
      <vt:lpstr>PRINCIPAL COMPONENT ANALYSIS</vt:lpstr>
      <vt:lpstr>CENTRAL MOMENTS</vt:lpstr>
      <vt:lpstr>CLASSIFICATION</vt:lpstr>
      <vt:lpstr>SUPPORT VECTOR MACHINE (SVM)</vt:lpstr>
      <vt:lpstr>SUPPORT VECTOR MACHINE</vt:lpstr>
      <vt:lpstr>CONVOLUTION NEURAL NETWORK (CNN)</vt:lpstr>
      <vt:lpstr>Convolution</vt:lpstr>
      <vt:lpstr>Pooling</vt:lpstr>
      <vt:lpstr>ReLU (Rectified Linear Unit)</vt:lpstr>
      <vt:lpstr>Fully Connected Layer (Dense Layer)</vt:lpstr>
      <vt:lpstr>Dropout Layer</vt:lpstr>
      <vt:lpstr>DEPLOYMENT</vt:lpstr>
      <vt:lpstr>USER INTERFACE (UI)</vt:lpstr>
      <vt:lpstr>USER INTERFACE (UI)</vt:lpstr>
      <vt:lpstr>USER INTERFACE (UI)</vt:lpstr>
      <vt:lpstr>RESULT ANALYSIS (70:30 Split)</vt:lpstr>
      <vt:lpstr>RESULT ANALYSIS (80:20 Split)</vt:lpstr>
      <vt:lpstr>CONCLUSION</vt:lpstr>
      <vt:lpstr>FUTURE WORK</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BIRLA VISHVAKARMA MAHAVIDYALAYA (Engineering College) (An Autonomous Institution) Information Technology Department AY: 2022 -23 4IT31 – Project I</dc:title>
  <dc:creator>SPV</dc:creator>
  <cp:lastModifiedBy>Sneh</cp:lastModifiedBy>
  <cp:revision>8</cp:revision>
  <dcterms:created xsi:type="dcterms:W3CDTF">2022-12-18T15:31:33Z</dcterms:created>
  <dcterms:modified xsi:type="dcterms:W3CDTF">2022-12-19T15:38:13Z</dcterms:modified>
</cp:coreProperties>
</file>