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embeddedFontLst>
    <p:embeddedFont>
      <p:font typeface="IBM Plex Mono" panose="020B0509050203000203" pitchFamily="49" charset="77"/>
      <p:regular r:id="rId11"/>
      <p:bold r:id="rId12"/>
      <p:italic r:id="rId13"/>
      <p:boldItalic r:id="rId14"/>
    </p:embeddedFont>
    <p:embeddedFont>
      <p:font typeface="Poppi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D695F2-5C0A-4E33-9E7A-E542BF238239}">
  <a:tblStyle styleId="{D7D695F2-5C0A-4E33-9E7A-E542BF2382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61" d="100"/>
          <a:sy n="161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4Z0tF5AOLTWHTeoeCJjk9DGZtvFqDcm1?usp=sharing" TargetMode="External"/><Relationship Id="rId2" Type="http://schemas.openxmlformats.org/officeDocument/2006/relationships/hyperlink" Target="https://www.kaggle.com/datasets/shahtabkhandakar/credit-card-fraud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3665550" y="3456249"/>
            <a:ext cx="4293705" cy="482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	</a:t>
            </a:r>
            <a:r>
              <a:rPr lang="en" dirty="0" err="1">
                <a:solidFill>
                  <a:srgbClr val="FFC000"/>
                </a:solidFill>
              </a:rPr>
              <a:t>Shahtab</a:t>
            </a:r>
            <a:r>
              <a:rPr lang="en" dirty="0">
                <a:solidFill>
                  <a:srgbClr val="FFC000"/>
                </a:solidFill>
              </a:rPr>
              <a:t> </a:t>
            </a:r>
            <a:r>
              <a:rPr lang="en" dirty="0" err="1">
                <a:solidFill>
                  <a:srgbClr val="FFC000"/>
                </a:solidFill>
              </a:rPr>
              <a:t>Khandakar</a:t>
            </a:r>
            <a:r>
              <a:rPr lang="en" dirty="0">
                <a:solidFill>
                  <a:srgbClr val="FFC000"/>
                </a:solidFill>
              </a:rPr>
              <a:t> 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2"/>
                </a:solidFill>
              </a:rPr>
              <a:t>Deep Learning Model  </a:t>
            </a:r>
            <a:r>
              <a:rPr lang="en" sz="2400" dirty="0">
                <a:solidFill>
                  <a:schemeClr val="dk2"/>
                </a:solidFill>
              </a:rPr>
              <a:t>	 	</a:t>
            </a:r>
            <a:br>
              <a:rPr lang="en" sz="2400" dirty="0">
                <a:solidFill>
                  <a:schemeClr val="dk2"/>
                </a:solidFill>
              </a:rPr>
            </a:br>
            <a:r>
              <a:rPr lang="en" sz="2400" dirty="0">
                <a:solidFill>
                  <a:schemeClr val="dk2"/>
                </a:solidFill>
              </a:rPr>
              <a:t>  </a:t>
            </a:r>
            <a:r>
              <a:rPr lang="en" sz="2000" dirty="0">
                <a:solidFill>
                  <a:schemeClr val="dk2"/>
                </a:solidFill>
              </a:rPr>
              <a:t>Credit Card Transaction Fraud Check</a:t>
            </a:r>
            <a:endParaRPr sz="20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494919" y="103161"/>
            <a:ext cx="730376" cy="401397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01</a:t>
            </a:r>
            <a:endParaRPr sz="1400" dirty="0"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585408" y="1056818"/>
            <a:ext cx="6713894" cy="3847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01 -&gt;  Data Preparation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</a:t>
            </a:r>
            <a:r>
              <a:rPr lang="en" sz="1000" dirty="0"/>
              <a:t>Collect and process transaction data for model training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 Train, test and validate datasets are located in Kaggle 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02 -&gt; Model Selection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Choose architectures like FNN, CNN, RNN </a:t>
            </a:r>
            <a:r>
              <a:rPr lang="en" sz="1000" dirty="0" err="1"/>
              <a:t>etc</a:t>
            </a:r>
            <a:r>
              <a:rPr lang="en" sz="1000" dirty="0"/>
              <a:t> relevant to the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A Feedforward Neural Network model is used for this use case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03 -&gt; Feature Engineering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Identify and create relevant features to improve model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Five columns from the CSV file is used for </a:t>
            </a:r>
            <a:r>
              <a:rPr lang="en" sz="1000" dirty="0" err="1"/>
              <a:t>in_features</a:t>
            </a:r>
            <a:r>
              <a:rPr lang="en" sz="1000" dirty="0"/>
              <a:t> (X) and one last column for label (y)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04 -&gt; Model creation and evaluation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Evaluate and utilize metrics for model accuracy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05 -&gt; Realtime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           Deploy model for continuous monitoring of transactions in real-time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116597" y="2970691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516835" y="261557"/>
            <a:ext cx="7656992" cy="9329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oppins" pitchFamily="2" charset="77"/>
                <a:cs typeface="Poppins" pitchFamily="2" charset="77"/>
              </a:rPr>
              <a:t>Design Guidelines</a:t>
            </a:r>
            <a:br>
              <a:rPr lang="en" sz="1800" dirty="0">
                <a:latin typeface="Poppins" pitchFamily="2" charset="77"/>
                <a:cs typeface="Poppins" pitchFamily="2" charset="77"/>
              </a:rPr>
            </a:br>
            <a:r>
              <a:rPr lang="en" sz="900" dirty="0">
                <a:solidFill>
                  <a:schemeClr val="accent2">
                    <a:lumMod val="25000"/>
                  </a:schemeClr>
                </a:solidFill>
                <a:latin typeface="Poppins" pitchFamily="2" charset="77"/>
                <a:cs typeface="Poppins" pitchFamily="2" charset="77"/>
              </a:rPr>
              <a:t>Inference to process live data points for the model to be able to say if a particular credit card transaction is fraudulent or not</a:t>
            </a:r>
            <a:endParaRPr sz="900" dirty="0">
              <a:solidFill>
                <a:schemeClr val="accent2">
                  <a:lumMod val="2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-334623" y="1033959"/>
            <a:ext cx="6787849" cy="160522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D1CA-1783-2693-9683-190E0553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804673"/>
            <a:ext cx="5598000" cy="1086452"/>
          </a:xfrm>
        </p:spPr>
        <p:txBody>
          <a:bodyPr/>
          <a:lstStyle/>
          <a:p>
            <a:r>
              <a:rPr lang="en-US" sz="3600" dirty="0"/>
              <a:t>Dataset source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915CF-D44B-FF07-F502-2DD5C42C645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66928" y="237745"/>
            <a:ext cx="1426464" cy="457800"/>
          </a:xfrm>
        </p:spPr>
        <p:txBody>
          <a:bodyPr/>
          <a:lstStyle/>
          <a:p>
            <a:r>
              <a:rPr lang="en-US" sz="1400" dirty="0"/>
              <a:t>03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80113A-178E-651A-F49C-64AD8734E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4" y="1878675"/>
            <a:ext cx="7973568" cy="3027079"/>
          </a:xfrm>
        </p:spPr>
        <p:txBody>
          <a:bodyPr/>
          <a:lstStyle/>
          <a:p>
            <a:r>
              <a:rPr lang="en-US" dirty="0"/>
              <a:t>Obtained custom data from a vendor and uploaded</a:t>
            </a:r>
            <a:r>
              <a:rPr lang="en-US" u="sng" dirty="0"/>
              <a:t> following </a:t>
            </a:r>
            <a:r>
              <a:rPr lang="en-US" dirty="0"/>
              <a:t>datasets to</a:t>
            </a:r>
          </a:p>
          <a:p>
            <a:r>
              <a:rPr lang="en-US" dirty="0"/>
              <a:t>my own space in Kaggle Hub</a:t>
            </a:r>
          </a:p>
          <a:p>
            <a:endParaRPr lang="en-US" dirty="0"/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train.csv</a:t>
            </a:r>
            <a:r>
              <a:rPr lang="en-US" sz="1000" dirty="0"/>
              <a:t>  ( 600,000 rows)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test.csv</a:t>
            </a:r>
            <a:r>
              <a:rPr lang="en-US" sz="1000" dirty="0"/>
              <a:t> (200,000 rows)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en-US" sz="1000" dirty="0" err="1"/>
              <a:t>validate.csv</a:t>
            </a:r>
            <a:r>
              <a:rPr lang="en-US" sz="1000" dirty="0"/>
              <a:t> (200,000 rows)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/>
            <a:r>
              <a:rPr lang="en-US" dirty="0"/>
              <a:t>Kaggle Hub location:</a:t>
            </a:r>
          </a:p>
          <a:p>
            <a:pPr marL="139700" indent="0"/>
            <a:r>
              <a:rPr lang="en-US" dirty="0"/>
              <a:t>     </a:t>
            </a:r>
            <a:r>
              <a:rPr lang="en-US" sz="1000" dirty="0">
                <a:solidFill>
                  <a:schemeClr val="accent2">
                    <a:lumMod val="25000"/>
                  </a:schemeClr>
                </a:solidFill>
                <a:hlinkClick r:id="rId2"/>
              </a:rPr>
              <a:t>https://www.kaggle.com/datasets/shahtabkhandakar/credit-card-fraud-detection</a:t>
            </a:r>
            <a:endParaRPr lang="en-US" sz="1000" dirty="0">
              <a:solidFill>
                <a:schemeClr val="accent2">
                  <a:lumMod val="25000"/>
                </a:schemeClr>
              </a:solidFill>
            </a:endParaRPr>
          </a:p>
          <a:p>
            <a:pPr marL="139700" indent="0"/>
            <a:endParaRPr lang="en-US" sz="1000" dirty="0">
              <a:solidFill>
                <a:schemeClr val="accent2">
                  <a:lumMod val="25000"/>
                </a:schemeClr>
              </a:solidFill>
            </a:endParaRPr>
          </a:p>
          <a:p>
            <a:pPr marL="139700" indent="0"/>
            <a:r>
              <a:rPr lang="en-US" dirty="0">
                <a:solidFill>
                  <a:schemeClr val="tx1"/>
                </a:solidFill>
              </a:rPr>
              <a:t>Full and completed code of the notebook: </a:t>
            </a:r>
          </a:p>
          <a:p>
            <a:pPr marL="139700" indent="0"/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1000" dirty="0">
                <a:solidFill>
                  <a:schemeClr val="tx1"/>
                </a:solidFill>
                <a:hlinkClick r:id="rId3"/>
              </a:rPr>
              <a:t>https://colab.research.google.com/drive/14Z0tF5AOLTWHTeoeCJjk9DGZtvFqDcm1?usp=sharing</a:t>
            </a:r>
            <a:endParaRPr lang="en-US" sz="1000" dirty="0">
              <a:solidFill>
                <a:schemeClr val="tx1"/>
              </a:solidFill>
            </a:endParaRPr>
          </a:p>
          <a:p>
            <a:pPr marL="139700" indent="0"/>
            <a:endParaRPr lang="en-US" sz="1000" dirty="0">
              <a:solidFill>
                <a:schemeClr val="tx1"/>
              </a:solidFill>
            </a:endParaRPr>
          </a:p>
          <a:p>
            <a:pPr marL="139700" indent="0"/>
            <a:r>
              <a:rPr lang="en-US" sz="1000" dirty="0">
                <a:solidFill>
                  <a:schemeClr val="accent2">
                    <a:lumMod val="25000"/>
                  </a:schemeClr>
                </a:solidFill>
              </a:rPr>
              <a:t>    </a:t>
            </a:r>
          </a:p>
        </p:txBody>
      </p:sp>
      <p:grpSp>
        <p:nvGrpSpPr>
          <p:cNvPr id="5" name="Google Shape;1522;p38">
            <a:extLst>
              <a:ext uri="{FF2B5EF4-FFF2-40B4-BE49-F238E27FC236}">
                <a16:creationId xmlns:a16="http://schemas.microsoft.com/office/drawing/2014/main" id="{444B72F1-A7F5-66B6-90E6-5EF2B751A8CF}"/>
              </a:ext>
            </a:extLst>
          </p:cNvPr>
          <p:cNvGrpSpPr/>
          <p:nvPr/>
        </p:nvGrpSpPr>
        <p:grpSpPr>
          <a:xfrm flipV="1">
            <a:off x="649224" y="1435608"/>
            <a:ext cx="5668776" cy="347472"/>
            <a:chOff x="796100" y="3019701"/>
            <a:chExt cx="4558967" cy="134100"/>
          </a:xfrm>
        </p:grpSpPr>
        <p:sp>
          <p:nvSpPr>
            <p:cNvPr id="6" name="Google Shape;1523;p38">
              <a:extLst>
                <a:ext uri="{FF2B5EF4-FFF2-40B4-BE49-F238E27FC236}">
                  <a16:creationId xmlns:a16="http://schemas.microsoft.com/office/drawing/2014/main" id="{98E73D20-E33C-A312-9A34-BF04484FF96E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1524;p38">
              <a:extLst>
                <a:ext uri="{FF2B5EF4-FFF2-40B4-BE49-F238E27FC236}">
                  <a16:creationId xmlns:a16="http://schemas.microsoft.com/office/drawing/2014/main" id="{AC38ED35-5DE2-5D0B-648E-4198DD35ADDF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Google Shape;1525;p38">
              <a:extLst>
                <a:ext uri="{FF2B5EF4-FFF2-40B4-BE49-F238E27FC236}">
                  <a16:creationId xmlns:a16="http://schemas.microsoft.com/office/drawing/2014/main" id="{15EEC312-B84B-09C9-8D1C-88D86BD19F27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786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222B-3ED5-3E96-1DD3-B1009DD9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640128"/>
            <a:ext cx="7900416" cy="1842420"/>
          </a:xfrm>
        </p:spPr>
        <p:txBody>
          <a:bodyPr/>
          <a:lstStyle/>
          <a:p>
            <a:r>
              <a:rPr lang="en-US" sz="1200" i="0" dirty="0">
                <a:effectLst/>
                <a:latin typeface="system-ui"/>
              </a:rPr>
              <a:t>The CSV data  that is used to train the model contains the following fields: (each row in the csv file)</a:t>
            </a:r>
            <a:br>
              <a:rPr lang="en-US" sz="1000" b="0" i="0" dirty="0">
                <a:effectLst/>
                <a:latin typeface="system-ui"/>
              </a:rPr>
            </a:br>
            <a:br>
              <a:rPr lang="en-US" sz="1000" b="0" i="0" dirty="0"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distance_from_home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The distance from home where the transaction happened.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d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istance_from_last_transaction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The distance from the last transaction that happened.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r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atio_to_median_purchase_price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The ratio of purchased price compared to median purchase price.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repeat_retailer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If it's from a retailer that already has been purchased from before.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used_chip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If the credit card chip was used.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dirty="0" err="1">
                <a:solidFill>
                  <a:schemeClr val="tx1"/>
                </a:solidFill>
                <a:latin typeface="+mn-lt"/>
              </a:rPr>
              <a:t>u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sed_pin_number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If the PIN number was used.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b="1" i="0" dirty="0" err="1">
                <a:solidFill>
                  <a:schemeClr val="tx1"/>
                </a:solidFill>
                <a:effectLst/>
                <a:latin typeface="+mn-lt"/>
              </a:rPr>
              <a:t>online_order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If it was an online order.</a:t>
            </a:r>
            <a:b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    </a:t>
            </a:r>
            <a:r>
              <a:rPr lang="en-US" sz="1000" b="1" i="0" dirty="0">
                <a:solidFill>
                  <a:schemeClr val="tx1"/>
                </a:solidFill>
                <a:effectLst/>
                <a:latin typeface="+mn-lt"/>
              </a:rPr>
              <a:t>fraud</a:t>
            </a:r>
            <a:r>
              <a:rPr lang="en-US" sz="1000" b="0" i="0" dirty="0">
                <a:solidFill>
                  <a:schemeClr val="tx1"/>
                </a:solidFill>
                <a:effectLst/>
                <a:latin typeface="+mn-lt"/>
              </a:rPr>
              <a:t> - If the transaction is fraudulent.</a:t>
            </a:r>
            <a:br>
              <a:rPr lang="en-US" sz="1000" b="0" i="0" dirty="0">
                <a:effectLst/>
                <a:latin typeface="system-ui"/>
              </a:rPr>
            </a:br>
            <a:endParaRPr lang="en-US" sz="1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E36619-12BD-8B90-86A8-0B93FACF2EC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57200" y="182329"/>
            <a:ext cx="630936" cy="457800"/>
          </a:xfrm>
        </p:spPr>
        <p:txBody>
          <a:bodyPr/>
          <a:lstStyle/>
          <a:p>
            <a:r>
              <a:rPr lang="en-US" sz="1400" dirty="0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6307B9F-8550-92E3-8C6C-DE3020A1F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48" y="4187951"/>
            <a:ext cx="5933952" cy="315421"/>
          </a:xfrm>
        </p:spPr>
        <p:txBody>
          <a:bodyPr/>
          <a:lstStyle/>
          <a:p>
            <a:r>
              <a:rPr lang="en-US" sz="1000" dirty="0"/>
              <a:t>A few sample training data from </a:t>
            </a:r>
            <a:r>
              <a:rPr lang="en-US" sz="1000" dirty="0" err="1"/>
              <a:t>train.csv</a:t>
            </a:r>
            <a:r>
              <a:rPr lang="en-US" sz="1000" dirty="0"/>
              <a:t> file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DFC5CB3-8836-79A2-D506-82BBC2156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660952"/>
            <a:ext cx="7969982" cy="15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4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7EE2-3643-0832-076C-B826CCC5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356617"/>
            <a:ext cx="6592427" cy="521207"/>
          </a:xfrm>
        </p:spPr>
        <p:txBody>
          <a:bodyPr/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Simple Feedforward Neural Network Model (3 fully connected layers)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01AA8-BF12-2D21-536E-1EA73BD8468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03504" y="1"/>
            <a:ext cx="557784" cy="521207"/>
          </a:xfrm>
        </p:spPr>
        <p:txBody>
          <a:bodyPr/>
          <a:lstStyle/>
          <a:p>
            <a:r>
              <a:rPr lang="en-US" sz="1400" dirty="0"/>
              <a:t>05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9657B54-34E8-4D2F-788B-4F8CF6D9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216152"/>
            <a:ext cx="5598000" cy="36758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2144D-9208-C083-EAC4-08468E8B1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77824"/>
            <a:ext cx="5955120" cy="426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7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6856-9BA0-30E4-FD8C-DE8DAF1D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612648"/>
            <a:ext cx="6766560" cy="301752"/>
          </a:xfrm>
        </p:spPr>
        <p:txBody>
          <a:bodyPr/>
          <a:lstStyle/>
          <a:p>
            <a:r>
              <a:rPr lang="en-US" sz="1400" dirty="0"/>
              <a:t>Train model</a:t>
            </a:r>
            <a:br>
              <a:rPr lang="en-US" sz="1400" dirty="0"/>
            </a:br>
            <a:r>
              <a:rPr lang="en-US" sz="1400" dirty="0"/>
              <a:t>Results obtained for Loss and confusion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32A012-8485-24BB-5B4F-48AED406B29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76072" y="237743"/>
            <a:ext cx="1846428" cy="502921"/>
          </a:xfrm>
        </p:spPr>
        <p:txBody>
          <a:bodyPr/>
          <a:lstStyle/>
          <a:p>
            <a:r>
              <a:rPr lang="en-US" sz="1400" dirty="0"/>
              <a:t>06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04D1A4-D04A-C788-00E3-6F036EE72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246633"/>
            <a:ext cx="3488521" cy="1652015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ADABE48D-D39F-07FA-9553-29FFDB2B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143" y="1241298"/>
            <a:ext cx="4323785" cy="30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28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0346-1EB3-0520-B3FA-6890A12C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84049"/>
            <a:ext cx="5598000" cy="630936"/>
          </a:xfrm>
        </p:spPr>
        <p:txBody>
          <a:bodyPr/>
          <a:lstStyle/>
          <a:p>
            <a:r>
              <a:rPr lang="en-US" sz="1400" dirty="0"/>
              <a:t>Save model in ONNX format for future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D19D1-C6D2-BF73-F8AC-9F261AD40A59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03504" y="155449"/>
            <a:ext cx="1818996" cy="457200"/>
          </a:xfrm>
        </p:spPr>
        <p:txBody>
          <a:bodyPr/>
          <a:lstStyle/>
          <a:p>
            <a:r>
              <a:rPr lang="en-US" sz="1400" dirty="0"/>
              <a:t>07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79DFFF-395F-4422-7806-F5DA792BA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1014985"/>
            <a:ext cx="7488936" cy="630937"/>
          </a:xfrm>
        </p:spPr>
        <p:txBody>
          <a:bodyPr/>
          <a:lstStyle/>
          <a:p>
            <a:r>
              <a:rPr lang="en-US" sz="1000" dirty="0"/>
              <a:t>ONNX is a universal format where the essential operations of a deep learning model written differently  with</a:t>
            </a:r>
          </a:p>
          <a:p>
            <a:r>
              <a:rPr lang="en-US" sz="1000" dirty="0"/>
              <a:t>different deep learning libraries are standardized, enabling us to interchangeably use different deep</a:t>
            </a:r>
          </a:p>
          <a:p>
            <a:r>
              <a:rPr lang="en-US" sz="1000" dirty="0"/>
              <a:t>learning libraries.</a:t>
            </a:r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AF1B73-4E4F-A7FF-4B9E-E63C5342E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45921"/>
            <a:ext cx="5980176" cy="334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B86D-0E8E-81F4-A4BD-3CA84595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31521"/>
            <a:ext cx="5598000" cy="457800"/>
          </a:xfrm>
        </p:spPr>
        <p:txBody>
          <a:bodyPr/>
          <a:lstStyle/>
          <a:p>
            <a:r>
              <a:rPr lang="en-US" sz="1400" dirty="0">
                <a:latin typeface="Poppins" pitchFamily="2" charset="77"/>
                <a:cs typeface="Poppins" pitchFamily="2" charset="77"/>
              </a:rPr>
              <a:t>Inferencing with the trained and saved model to see if certain transaction is fraudulent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DC5A00-368C-0E16-05B7-0AB9530FCA9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1"/>
            <a:ext cx="1492848" cy="932688"/>
          </a:xfrm>
        </p:spPr>
        <p:txBody>
          <a:bodyPr/>
          <a:lstStyle/>
          <a:p>
            <a:r>
              <a:rPr lang="en-US" sz="1000" dirty="0"/>
              <a:t>08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284328-4971-77DC-96FF-92F729F34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147815"/>
            <a:ext cx="6860376" cy="1890529"/>
          </a:xfrm>
        </p:spPr>
        <p:txBody>
          <a:bodyPr/>
          <a:lstStyle/>
          <a:p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prediction =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+mj-lt"/>
              </a:rPr>
              <a:t>sess.run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(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                                    [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+mj-lt"/>
              </a:rPr>
              <a:t>output_name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], </a:t>
            </a:r>
          </a:p>
          <a:p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                                    {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+mj-lt"/>
              </a:rPr>
              <a:t>input_name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+mj-lt"/>
              </a:rPr>
              <a:t>scaler.transform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effectLst/>
                <a:latin typeface="+mj-lt"/>
              </a:rPr>
              <a:t>shahtab_creditcard_transaction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).</a:t>
            </a:r>
            <a:r>
              <a:rPr lang="en-US" sz="1000" b="0" dirty="0" err="1">
                <a:solidFill>
                  <a:schemeClr val="tx1"/>
                </a:solidFill>
                <a:effectLst/>
                <a:latin typeface="+mj-lt"/>
              </a:rPr>
              <a:t>astype</a:t>
            </a:r>
            <a:r>
              <a:rPr lang="en-US" sz="1000" b="0" dirty="0">
                <a:solidFill>
                  <a:schemeClr val="tx1"/>
                </a:solidFill>
                <a:effectLst/>
                <a:latin typeface="+mj-lt"/>
              </a:rPr>
              <a:t>(np.float32)}</a:t>
            </a:r>
          </a:p>
          <a:p>
            <a:r>
              <a:rPr lang="en-US" sz="1000" dirty="0">
                <a:solidFill>
                  <a:schemeClr val="tx1"/>
                </a:solidFill>
                <a:latin typeface="+mj-lt"/>
              </a:rPr>
              <a:t>                                  )</a:t>
            </a:r>
          </a:p>
          <a:p>
            <a:endParaRPr lang="en-US" sz="1000" dirty="0">
              <a:solidFill>
                <a:schemeClr val="tx1"/>
              </a:solidFill>
              <a:latin typeface="+mj-lt"/>
            </a:endParaRPr>
          </a:p>
          <a:p>
            <a:r>
              <a:rPr lang="en-US" sz="1000" b="1" dirty="0">
                <a:solidFill>
                  <a:schemeClr val="accent2">
                    <a:lumMod val="25000"/>
                  </a:schemeClr>
                </a:solidFill>
                <a:latin typeface="+mj-lt"/>
              </a:rPr>
              <a:t>The prediction would be either TRUE (fraudulent) or FALSE ( not fraudulent)</a:t>
            </a:r>
            <a:endParaRPr lang="en-US" b="1" dirty="0">
              <a:solidFill>
                <a:schemeClr val="accent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000" dirty="0"/>
              <a:t> Result:</a:t>
            </a:r>
          </a:p>
          <a:p>
            <a:endParaRPr lang="en-US" dirty="0"/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6199D9FF-47FD-F272-591B-B7FCC8C4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305850"/>
            <a:ext cx="4206494" cy="172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CD4B4-B68F-75E2-89E9-240ECDB1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411979"/>
            <a:ext cx="5132160" cy="5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8188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554</Words>
  <Application>Microsoft Macintosh PowerPoint</Application>
  <PresentationFormat>On-screen Show (16:9)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IBM Plex Mono</vt:lpstr>
      <vt:lpstr>Arial</vt:lpstr>
      <vt:lpstr>system-ui</vt:lpstr>
      <vt:lpstr>Poppins</vt:lpstr>
      <vt:lpstr>Courier New</vt:lpstr>
      <vt:lpstr>Introduction to Coding Workshop by Slidesgo</vt:lpstr>
      <vt:lpstr>Deep Learning Model        Credit Card Transaction Fraud Check</vt:lpstr>
      <vt:lpstr>01</vt:lpstr>
      <vt:lpstr>Dataset source</vt:lpstr>
      <vt:lpstr>The CSV data  that is used to train the model contains the following fields: (each row in the csv file)      distance_from_home - The distance from home where the transaction happened.     distance_from_last_transaction - The distance from the last transaction that happened.     ratio_to_median_purchase_price - The ratio of purchased price compared to median purchase price.     repeat_retailer - If it's from a retailer that already has been purchased from before.     used_chip - If the credit card chip was used.     used_pin_number - If the PIN number was used.     online_order - If it was an online order.     fraud - If the transaction is fraudulent. </vt:lpstr>
      <vt:lpstr>Simple Feedforward Neural Network Model (3 fully connected layers)</vt:lpstr>
      <vt:lpstr>Train model Results obtained for Loss and confusion matrix</vt:lpstr>
      <vt:lpstr>Save model in ONNX format for future inference</vt:lpstr>
      <vt:lpstr>Inferencing with the trained and saved model to see if certain transaction is fraudulent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Shahtab Khandakar</cp:lastModifiedBy>
  <cp:revision>16</cp:revision>
  <dcterms:modified xsi:type="dcterms:W3CDTF">2025-06-16T04:55:20Z</dcterms:modified>
</cp:coreProperties>
</file>