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Old Standard TT"/>
      <p:regular r:id="rId39"/>
      <p:bold r:id="rId40"/>
      <p: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2" roundtripDataSignature="AMtx7miTAKtJyJug1DEwFy0U2zDib93i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C570E99-D26B-468D-A17F-849FA1F610D1}">
  <a:tblStyle styleId="{0C570E99-D26B-468D-A17F-849FA1F610D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ldStandardTT-bold.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OldStandardTT-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OldStandardTT-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31ba13673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831ba13673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31ba13673_0_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g831ba13673_0_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31ba13673_0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831ba13673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31ba13673_0_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831ba13673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31ba13673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831ba13673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831ba13673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31ba13673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831ba1367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31ba1367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831ba13673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831ba13673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31ba13673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831ba13673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31ba13673_0_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831ba13673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4fe5a9b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4fe5a9b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31ba13673_0_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831ba13673_0_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84fe5a9be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4fe5a9be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31ba13673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831ba13673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84fe5a9be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4fe5a9b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831ba13673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831ba1367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831ba13673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g831ba1367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31ba13673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831ba13673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831ba13673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831ba13673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5"/>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25"/>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5"/>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4200"/>
              <a:buNone/>
              <a:defRPr sz="4200">
                <a:solidFill>
                  <a:schemeClr val="accent1"/>
                </a:solidFill>
              </a:defRPr>
            </a:lvl1pPr>
            <a:lvl2pPr lvl="1" algn="l">
              <a:lnSpc>
                <a:spcPct val="100000"/>
              </a:lnSpc>
              <a:spcBef>
                <a:spcPts val="0"/>
              </a:spcBef>
              <a:spcAft>
                <a:spcPts val="0"/>
              </a:spcAft>
              <a:buClr>
                <a:schemeClr val="accent1"/>
              </a:buClr>
              <a:buSzPts val="4200"/>
              <a:buNone/>
              <a:defRPr sz="4200">
                <a:solidFill>
                  <a:schemeClr val="accent1"/>
                </a:solidFill>
              </a:defRPr>
            </a:lvl2pPr>
            <a:lvl3pPr lvl="2" algn="l">
              <a:lnSpc>
                <a:spcPct val="100000"/>
              </a:lnSpc>
              <a:spcBef>
                <a:spcPts val="0"/>
              </a:spcBef>
              <a:spcAft>
                <a:spcPts val="0"/>
              </a:spcAft>
              <a:buClr>
                <a:schemeClr val="accent1"/>
              </a:buClr>
              <a:buSzPts val="4200"/>
              <a:buNone/>
              <a:defRPr sz="4200">
                <a:solidFill>
                  <a:schemeClr val="accent1"/>
                </a:solidFill>
              </a:defRPr>
            </a:lvl3pPr>
            <a:lvl4pPr lvl="3" algn="l">
              <a:lnSpc>
                <a:spcPct val="100000"/>
              </a:lnSpc>
              <a:spcBef>
                <a:spcPts val="0"/>
              </a:spcBef>
              <a:spcAft>
                <a:spcPts val="0"/>
              </a:spcAft>
              <a:buClr>
                <a:schemeClr val="accent1"/>
              </a:buClr>
              <a:buSzPts val="4200"/>
              <a:buNone/>
              <a:defRPr sz="4200">
                <a:solidFill>
                  <a:schemeClr val="accent1"/>
                </a:solidFill>
              </a:defRPr>
            </a:lvl4pPr>
            <a:lvl5pPr lvl="4" algn="l">
              <a:lnSpc>
                <a:spcPct val="100000"/>
              </a:lnSpc>
              <a:spcBef>
                <a:spcPts val="0"/>
              </a:spcBef>
              <a:spcAft>
                <a:spcPts val="0"/>
              </a:spcAft>
              <a:buClr>
                <a:schemeClr val="accent1"/>
              </a:buClr>
              <a:buSzPts val="4200"/>
              <a:buNone/>
              <a:defRPr sz="4200">
                <a:solidFill>
                  <a:schemeClr val="accent1"/>
                </a:solidFill>
              </a:defRPr>
            </a:lvl5pPr>
            <a:lvl6pPr lvl="5" algn="l">
              <a:lnSpc>
                <a:spcPct val="100000"/>
              </a:lnSpc>
              <a:spcBef>
                <a:spcPts val="0"/>
              </a:spcBef>
              <a:spcAft>
                <a:spcPts val="0"/>
              </a:spcAft>
              <a:buClr>
                <a:schemeClr val="accent1"/>
              </a:buClr>
              <a:buSzPts val="4200"/>
              <a:buNone/>
              <a:defRPr sz="4200">
                <a:solidFill>
                  <a:schemeClr val="accent1"/>
                </a:solidFill>
              </a:defRPr>
            </a:lvl6pPr>
            <a:lvl7pPr lvl="6" algn="l">
              <a:lnSpc>
                <a:spcPct val="100000"/>
              </a:lnSpc>
              <a:spcBef>
                <a:spcPts val="0"/>
              </a:spcBef>
              <a:spcAft>
                <a:spcPts val="0"/>
              </a:spcAft>
              <a:buClr>
                <a:schemeClr val="accent1"/>
              </a:buClr>
              <a:buSzPts val="4200"/>
              <a:buNone/>
              <a:defRPr sz="4200">
                <a:solidFill>
                  <a:schemeClr val="accent1"/>
                </a:solidFill>
              </a:defRPr>
            </a:lvl7pPr>
            <a:lvl8pPr lvl="7" algn="l">
              <a:lnSpc>
                <a:spcPct val="100000"/>
              </a:lnSpc>
              <a:spcBef>
                <a:spcPts val="0"/>
              </a:spcBef>
              <a:spcAft>
                <a:spcPts val="0"/>
              </a:spcAft>
              <a:buClr>
                <a:schemeClr val="accent1"/>
              </a:buClr>
              <a:buSzPts val="4200"/>
              <a:buNone/>
              <a:defRPr sz="4200">
                <a:solidFill>
                  <a:schemeClr val="accent1"/>
                </a:solidFill>
              </a:defRPr>
            </a:lvl8pPr>
            <a:lvl9pPr lvl="8" algn="l">
              <a:lnSpc>
                <a:spcPct val="100000"/>
              </a:lnSpc>
              <a:spcBef>
                <a:spcPts val="0"/>
              </a:spcBef>
              <a:spcAft>
                <a:spcPts val="0"/>
              </a:spcAft>
              <a:buClr>
                <a:schemeClr val="accent1"/>
              </a:buClr>
              <a:buSzPts val="4200"/>
              <a:buNone/>
              <a:defRPr sz="4200">
                <a:solidFill>
                  <a:schemeClr val="accent1"/>
                </a:solidFill>
              </a:defRPr>
            </a:lvl9pPr>
          </a:lstStyle>
          <a:p/>
        </p:txBody>
      </p:sp>
      <p:sp>
        <p:nvSpPr>
          <p:cNvPr id="13" name="Google Shape;13;p25"/>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2400"/>
              <a:buNone/>
              <a:defRPr sz="2400">
                <a:solidFill>
                  <a:schemeClr val="accent2"/>
                </a:solidFill>
              </a:defRPr>
            </a:lvl1pPr>
            <a:lvl2pPr lvl="1" algn="l">
              <a:lnSpc>
                <a:spcPct val="100000"/>
              </a:lnSpc>
              <a:spcBef>
                <a:spcPts val="0"/>
              </a:spcBef>
              <a:spcAft>
                <a:spcPts val="0"/>
              </a:spcAft>
              <a:buClr>
                <a:schemeClr val="accent2"/>
              </a:buClr>
              <a:buSzPts val="2400"/>
              <a:buNone/>
              <a:defRPr sz="2400">
                <a:solidFill>
                  <a:schemeClr val="accent2"/>
                </a:solidFill>
              </a:defRPr>
            </a:lvl2pPr>
            <a:lvl3pPr lvl="2" algn="l">
              <a:lnSpc>
                <a:spcPct val="100000"/>
              </a:lnSpc>
              <a:spcBef>
                <a:spcPts val="0"/>
              </a:spcBef>
              <a:spcAft>
                <a:spcPts val="0"/>
              </a:spcAft>
              <a:buClr>
                <a:schemeClr val="accent2"/>
              </a:buClr>
              <a:buSzPts val="2400"/>
              <a:buNone/>
              <a:defRPr sz="2400">
                <a:solidFill>
                  <a:schemeClr val="accent2"/>
                </a:solidFill>
              </a:defRPr>
            </a:lvl3pPr>
            <a:lvl4pPr lvl="3" algn="l">
              <a:lnSpc>
                <a:spcPct val="100000"/>
              </a:lnSpc>
              <a:spcBef>
                <a:spcPts val="0"/>
              </a:spcBef>
              <a:spcAft>
                <a:spcPts val="0"/>
              </a:spcAft>
              <a:buClr>
                <a:schemeClr val="accent2"/>
              </a:buClr>
              <a:buSzPts val="2400"/>
              <a:buNone/>
              <a:defRPr sz="2400">
                <a:solidFill>
                  <a:schemeClr val="accent2"/>
                </a:solidFill>
              </a:defRPr>
            </a:lvl4pPr>
            <a:lvl5pPr lvl="4" algn="l">
              <a:lnSpc>
                <a:spcPct val="100000"/>
              </a:lnSpc>
              <a:spcBef>
                <a:spcPts val="0"/>
              </a:spcBef>
              <a:spcAft>
                <a:spcPts val="0"/>
              </a:spcAft>
              <a:buClr>
                <a:schemeClr val="accent2"/>
              </a:buClr>
              <a:buSzPts val="2400"/>
              <a:buNone/>
              <a:defRPr sz="2400">
                <a:solidFill>
                  <a:schemeClr val="accent2"/>
                </a:solidFill>
              </a:defRPr>
            </a:lvl5pPr>
            <a:lvl6pPr lvl="5" algn="l">
              <a:lnSpc>
                <a:spcPct val="100000"/>
              </a:lnSpc>
              <a:spcBef>
                <a:spcPts val="0"/>
              </a:spcBef>
              <a:spcAft>
                <a:spcPts val="0"/>
              </a:spcAft>
              <a:buClr>
                <a:schemeClr val="accent2"/>
              </a:buClr>
              <a:buSzPts val="2400"/>
              <a:buNone/>
              <a:defRPr sz="2400">
                <a:solidFill>
                  <a:schemeClr val="accent2"/>
                </a:solidFill>
              </a:defRPr>
            </a:lvl6pPr>
            <a:lvl7pPr lvl="6" algn="l">
              <a:lnSpc>
                <a:spcPct val="100000"/>
              </a:lnSpc>
              <a:spcBef>
                <a:spcPts val="0"/>
              </a:spcBef>
              <a:spcAft>
                <a:spcPts val="0"/>
              </a:spcAft>
              <a:buClr>
                <a:schemeClr val="accent2"/>
              </a:buClr>
              <a:buSzPts val="2400"/>
              <a:buNone/>
              <a:defRPr sz="2400">
                <a:solidFill>
                  <a:schemeClr val="accent2"/>
                </a:solidFill>
              </a:defRPr>
            </a:lvl7pPr>
            <a:lvl8pPr lvl="7" algn="l">
              <a:lnSpc>
                <a:spcPct val="100000"/>
              </a:lnSpc>
              <a:spcBef>
                <a:spcPts val="0"/>
              </a:spcBef>
              <a:spcAft>
                <a:spcPts val="0"/>
              </a:spcAft>
              <a:buClr>
                <a:schemeClr val="accent2"/>
              </a:buClr>
              <a:buSzPts val="2400"/>
              <a:buNone/>
              <a:defRPr sz="2400">
                <a:solidFill>
                  <a:schemeClr val="accent2"/>
                </a:solidFill>
              </a:defRPr>
            </a:lvl8pPr>
            <a:lvl9pPr lvl="8" algn="l">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34"/>
          <p:cNvSpPr txBox="1"/>
          <p:nvPr>
            <p:ph hasCustomPrompt="1" type="title"/>
          </p:nvPr>
        </p:nvSpPr>
        <p:spPr>
          <a:xfrm>
            <a:off x="311700" y="1039650"/>
            <a:ext cx="8520600" cy="2106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34"/>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26"/>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20" name="Shape 20"/>
        <p:cNvGrpSpPr/>
        <p:nvPr/>
      </p:nvGrpSpPr>
      <p:grpSpPr>
        <a:xfrm>
          <a:off x="0" y="0"/>
          <a:ext cx="0" cy="0"/>
          <a:chOff x="0" y="0"/>
          <a:chExt cx="0" cy="0"/>
        </a:xfrm>
      </p:grpSpPr>
      <p:cxnSp>
        <p:nvCxnSpPr>
          <p:cNvPr id="21" name="Google Shape;21;p27"/>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22" name="Google Shape;22;p27"/>
          <p:cNvSpPr txBox="1"/>
          <p:nvPr>
            <p:ph type="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6000"/>
              <a:buNone/>
              <a:defRPr sz="6000">
                <a:solidFill>
                  <a:schemeClr val="accent1"/>
                </a:solidFill>
              </a:defRPr>
            </a:lvl1pPr>
            <a:lvl2pPr lvl="1" algn="l">
              <a:lnSpc>
                <a:spcPct val="100000"/>
              </a:lnSpc>
              <a:spcBef>
                <a:spcPts val="0"/>
              </a:spcBef>
              <a:spcAft>
                <a:spcPts val="0"/>
              </a:spcAft>
              <a:buClr>
                <a:schemeClr val="accent1"/>
              </a:buClr>
              <a:buSzPts val="6000"/>
              <a:buNone/>
              <a:defRPr sz="6000">
                <a:solidFill>
                  <a:schemeClr val="accent1"/>
                </a:solidFill>
              </a:defRPr>
            </a:lvl2pPr>
            <a:lvl3pPr lvl="2" algn="l">
              <a:lnSpc>
                <a:spcPct val="100000"/>
              </a:lnSpc>
              <a:spcBef>
                <a:spcPts val="0"/>
              </a:spcBef>
              <a:spcAft>
                <a:spcPts val="0"/>
              </a:spcAft>
              <a:buClr>
                <a:schemeClr val="accent1"/>
              </a:buClr>
              <a:buSzPts val="6000"/>
              <a:buNone/>
              <a:defRPr sz="6000">
                <a:solidFill>
                  <a:schemeClr val="accent1"/>
                </a:solidFill>
              </a:defRPr>
            </a:lvl3pPr>
            <a:lvl4pPr lvl="3" algn="l">
              <a:lnSpc>
                <a:spcPct val="100000"/>
              </a:lnSpc>
              <a:spcBef>
                <a:spcPts val="0"/>
              </a:spcBef>
              <a:spcAft>
                <a:spcPts val="0"/>
              </a:spcAft>
              <a:buClr>
                <a:schemeClr val="accent1"/>
              </a:buClr>
              <a:buSzPts val="6000"/>
              <a:buNone/>
              <a:defRPr sz="6000">
                <a:solidFill>
                  <a:schemeClr val="accent1"/>
                </a:solidFill>
              </a:defRPr>
            </a:lvl4pPr>
            <a:lvl5pPr lvl="4" algn="l">
              <a:lnSpc>
                <a:spcPct val="100000"/>
              </a:lnSpc>
              <a:spcBef>
                <a:spcPts val="0"/>
              </a:spcBef>
              <a:spcAft>
                <a:spcPts val="0"/>
              </a:spcAft>
              <a:buClr>
                <a:schemeClr val="accent1"/>
              </a:buClr>
              <a:buSzPts val="6000"/>
              <a:buNone/>
              <a:defRPr sz="6000">
                <a:solidFill>
                  <a:schemeClr val="accent1"/>
                </a:solidFill>
              </a:defRPr>
            </a:lvl5pPr>
            <a:lvl6pPr lvl="5" algn="l">
              <a:lnSpc>
                <a:spcPct val="100000"/>
              </a:lnSpc>
              <a:spcBef>
                <a:spcPts val="0"/>
              </a:spcBef>
              <a:spcAft>
                <a:spcPts val="0"/>
              </a:spcAft>
              <a:buClr>
                <a:schemeClr val="accent1"/>
              </a:buClr>
              <a:buSzPts val="6000"/>
              <a:buNone/>
              <a:defRPr sz="6000">
                <a:solidFill>
                  <a:schemeClr val="accent1"/>
                </a:solidFill>
              </a:defRPr>
            </a:lvl6pPr>
            <a:lvl7pPr lvl="6" algn="l">
              <a:lnSpc>
                <a:spcPct val="100000"/>
              </a:lnSpc>
              <a:spcBef>
                <a:spcPts val="0"/>
              </a:spcBef>
              <a:spcAft>
                <a:spcPts val="0"/>
              </a:spcAft>
              <a:buClr>
                <a:schemeClr val="accent1"/>
              </a:buClr>
              <a:buSzPts val="6000"/>
              <a:buNone/>
              <a:defRPr sz="6000">
                <a:solidFill>
                  <a:schemeClr val="accent1"/>
                </a:solidFill>
              </a:defRPr>
            </a:lvl7pPr>
            <a:lvl8pPr lvl="7" algn="l">
              <a:lnSpc>
                <a:spcPct val="100000"/>
              </a:lnSpc>
              <a:spcBef>
                <a:spcPts val="0"/>
              </a:spcBef>
              <a:spcAft>
                <a:spcPts val="0"/>
              </a:spcAft>
              <a:buClr>
                <a:schemeClr val="accent1"/>
              </a:buClr>
              <a:buSzPts val="6000"/>
              <a:buNone/>
              <a:defRPr sz="6000">
                <a:solidFill>
                  <a:schemeClr val="accent1"/>
                </a:solidFill>
              </a:defRPr>
            </a:lvl8pPr>
            <a:lvl9pPr lvl="8" algn="l">
              <a:lnSpc>
                <a:spcPct val="100000"/>
              </a:lnSpc>
              <a:spcBef>
                <a:spcPts val="0"/>
              </a:spcBef>
              <a:spcAft>
                <a:spcPts val="0"/>
              </a:spcAft>
              <a:buClr>
                <a:schemeClr val="accent1"/>
              </a:buClr>
              <a:buSzPts val="6000"/>
              <a:buNone/>
              <a:defRPr sz="6000">
                <a:solidFill>
                  <a:schemeClr val="accent1"/>
                </a:solidFill>
              </a:defRPr>
            </a:lvl9pPr>
          </a:lstStyle>
          <a:p/>
        </p:txBody>
      </p:sp>
      <p:sp>
        <p:nvSpPr>
          <p:cNvPr id="23" name="Google Shape;2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8"/>
          <p:cNvSpPr txBox="1"/>
          <p:nvPr>
            <p:ph idx="1" type="body"/>
          </p:nvPr>
        </p:nvSpPr>
        <p:spPr>
          <a:xfrm>
            <a:off x="3117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28"/>
          <p:cNvSpPr txBox="1"/>
          <p:nvPr>
            <p:ph idx="2" type="body"/>
          </p:nvPr>
        </p:nvSpPr>
        <p:spPr>
          <a:xfrm>
            <a:off x="4832400" y="1171675"/>
            <a:ext cx="3999900" cy="3397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2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1"/>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5400"/>
              <a:buNone/>
              <a:defRPr sz="5400">
                <a:solidFill>
                  <a:schemeClr val="accent1"/>
                </a:solidFill>
              </a:defRPr>
            </a:lvl1pPr>
            <a:lvl2pPr lvl="1" algn="l">
              <a:lnSpc>
                <a:spcPct val="100000"/>
              </a:lnSpc>
              <a:spcBef>
                <a:spcPts val="0"/>
              </a:spcBef>
              <a:spcAft>
                <a:spcPts val="0"/>
              </a:spcAft>
              <a:buClr>
                <a:schemeClr val="accent1"/>
              </a:buClr>
              <a:buSzPts val="5400"/>
              <a:buNone/>
              <a:defRPr sz="5400">
                <a:solidFill>
                  <a:schemeClr val="accent1"/>
                </a:solidFill>
              </a:defRPr>
            </a:lvl2pPr>
            <a:lvl3pPr lvl="2" algn="l">
              <a:lnSpc>
                <a:spcPct val="100000"/>
              </a:lnSpc>
              <a:spcBef>
                <a:spcPts val="0"/>
              </a:spcBef>
              <a:spcAft>
                <a:spcPts val="0"/>
              </a:spcAft>
              <a:buClr>
                <a:schemeClr val="accent1"/>
              </a:buClr>
              <a:buSzPts val="5400"/>
              <a:buNone/>
              <a:defRPr sz="5400">
                <a:solidFill>
                  <a:schemeClr val="accent1"/>
                </a:solidFill>
              </a:defRPr>
            </a:lvl3pPr>
            <a:lvl4pPr lvl="3" algn="l">
              <a:lnSpc>
                <a:spcPct val="100000"/>
              </a:lnSpc>
              <a:spcBef>
                <a:spcPts val="0"/>
              </a:spcBef>
              <a:spcAft>
                <a:spcPts val="0"/>
              </a:spcAft>
              <a:buClr>
                <a:schemeClr val="accent1"/>
              </a:buClr>
              <a:buSzPts val="5400"/>
              <a:buNone/>
              <a:defRPr sz="5400">
                <a:solidFill>
                  <a:schemeClr val="accent1"/>
                </a:solidFill>
              </a:defRPr>
            </a:lvl4pPr>
            <a:lvl5pPr lvl="4" algn="l">
              <a:lnSpc>
                <a:spcPct val="100000"/>
              </a:lnSpc>
              <a:spcBef>
                <a:spcPts val="0"/>
              </a:spcBef>
              <a:spcAft>
                <a:spcPts val="0"/>
              </a:spcAft>
              <a:buClr>
                <a:schemeClr val="accent1"/>
              </a:buClr>
              <a:buSzPts val="5400"/>
              <a:buNone/>
              <a:defRPr sz="5400">
                <a:solidFill>
                  <a:schemeClr val="accent1"/>
                </a:solidFill>
              </a:defRPr>
            </a:lvl5pPr>
            <a:lvl6pPr lvl="5" algn="l">
              <a:lnSpc>
                <a:spcPct val="100000"/>
              </a:lnSpc>
              <a:spcBef>
                <a:spcPts val="0"/>
              </a:spcBef>
              <a:spcAft>
                <a:spcPts val="0"/>
              </a:spcAft>
              <a:buClr>
                <a:schemeClr val="accent1"/>
              </a:buClr>
              <a:buSzPts val="5400"/>
              <a:buNone/>
              <a:defRPr sz="5400">
                <a:solidFill>
                  <a:schemeClr val="accent1"/>
                </a:solidFill>
              </a:defRPr>
            </a:lvl6pPr>
            <a:lvl7pPr lvl="6" algn="l">
              <a:lnSpc>
                <a:spcPct val="100000"/>
              </a:lnSpc>
              <a:spcBef>
                <a:spcPts val="0"/>
              </a:spcBef>
              <a:spcAft>
                <a:spcPts val="0"/>
              </a:spcAft>
              <a:buClr>
                <a:schemeClr val="accent1"/>
              </a:buClr>
              <a:buSzPts val="5400"/>
              <a:buNone/>
              <a:defRPr sz="5400">
                <a:solidFill>
                  <a:schemeClr val="accent1"/>
                </a:solidFill>
              </a:defRPr>
            </a:lvl7pPr>
            <a:lvl8pPr lvl="7" algn="l">
              <a:lnSpc>
                <a:spcPct val="100000"/>
              </a:lnSpc>
              <a:spcBef>
                <a:spcPts val="0"/>
              </a:spcBef>
              <a:spcAft>
                <a:spcPts val="0"/>
              </a:spcAft>
              <a:buClr>
                <a:schemeClr val="accent1"/>
              </a:buClr>
              <a:buSzPts val="5400"/>
              <a:buNone/>
              <a:defRPr sz="5400">
                <a:solidFill>
                  <a:schemeClr val="accent1"/>
                </a:solidFill>
              </a:defRPr>
            </a:lvl8pPr>
            <a:lvl9pPr lvl="8" algn="l">
              <a:lnSpc>
                <a:spcPct val="100000"/>
              </a:lnSpc>
              <a:spcBef>
                <a:spcPts val="0"/>
              </a:spcBef>
              <a:spcAft>
                <a:spcPts val="0"/>
              </a:spcAft>
              <a:buClr>
                <a:schemeClr val="accent1"/>
              </a:buClr>
              <a:buSzPts val="5400"/>
              <a:buNone/>
              <a:defRPr sz="5400">
                <a:solidFill>
                  <a:schemeClr val="accent1"/>
                </a:solidFill>
              </a:defRPr>
            </a:lvl9pPr>
          </a:lstStyle>
          <a:p/>
        </p:txBody>
      </p:sp>
      <p:sp>
        <p:nvSpPr>
          <p:cNvPr id="38" name="Google Shape;3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2"/>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2"/>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32"/>
          <p:cNvSpPr txBox="1"/>
          <p:nvPr>
            <p:ph type="title"/>
          </p:nvPr>
        </p:nvSpPr>
        <p:spPr>
          <a:xfrm>
            <a:off x="265500" y="1382350"/>
            <a:ext cx="4045200" cy="1333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4200"/>
              <a:buNone/>
              <a:defRPr sz="4200">
                <a:solidFill>
                  <a:schemeClr val="lt2"/>
                </a:solidFill>
              </a:defRPr>
            </a:lvl1pPr>
            <a:lvl2pPr lvl="1" algn="ctr">
              <a:lnSpc>
                <a:spcPct val="100000"/>
              </a:lnSpc>
              <a:spcBef>
                <a:spcPts val="0"/>
              </a:spcBef>
              <a:spcAft>
                <a:spcPts val="0"/>
              </a:spcAft>
              <a:buClr>
                <a:schemeClr val="lt2"/>
              </a:buClr>
              <a:buSzPts val="4200"/>
              <a:buNone/>
              <a:defRPr sz="4200">
                <a:solidFill>
                  <a:schemeClr val="lt2"/>
                </a:solidFill>
              </a:defRPr>
            </a:lvl2pPr>
            <a:lvl3pPr lvl="2" algn="ctr">
              <a:lnSpc>
                <a:spcPct val="100000"/>
              </a:lnSpc>
              <a:spcBef>
                <a:spcPts val="0"/>
              </a:spcBef>
              <a:spcAft>
                <a:spcPts val="0"/>
              </a:spcAft>
              <a:buClr>
                <a:schemeClr val="lt2"/>
              </a:buClr>
              <a:buSzPts val="4200"/>
              <a:buNone/>
              <a:defRPr sz="4200">
                <a:solidFill>
                  <a:schemeClr val="lt2"/>
                </a:solidFill>
              </a:defRPr>
            </a:lvl3pPr>
            <a:lvl4pPr lvl="3" algn="ctr">
              <a:lnSpc>
                <a:spcPct val="100000"/>
              </a:lnSpc>
              <a:spcBef>
                <a:spcPts val="0"/>
              </a:spcBef>
              <a:spcAft>
                <a:spcPts val="0"/>
              </a:spcAft>
              <a:buClr>
                <a:schemeClr val="lt2"/>
              </a:buClr>
              <a:buSzPts val="4200"/>
              <a:buNone/>
              <a:defRPr sz="4200">
                <a:solidFill>
                  <a:schemeClr val="lt2"/>
                </a:solidFill>
              </a:defRPr>
            </a:lvl4pPr>
            <a:lvl5pPr lvl="4" algn="ctr">
              <a:lnSpc>
                <a:spcPct val="100000"/>
              </a:lnSpc>
              <a:spcBef>
                <a:spcPts val="0"/>
              </a:spcBef>
              <a:spcAft>
                <a:spcPts val="0"/>
              </a:spcAft>
              <a:buClr>
                <a:schemeClr val="lt2"/>
              </a:buClr>
              <a:buSzPts val="4200"/>
              <a:buNone/>
              <a:defRPr sz="4200">
                <a:solidFill>
                  <a:schemeClr val="lt2"/>
                </a:solidFill>
              </a:defRPr>
            </a:lvl5pPr>
            <a:lvl6pPr lvl="5" algn="ctr">
              <a:lnSpc>
                <a:spcPct val="100000"/>
              </a:lnSpc>
              <a:spcBef>
                <a:spcPts val="0"/>
              </a:spcBef>
              <a:spcAft>
                <a:spcPts val="0"/>
              </a:spcAft>
              <a:buClr>
                <a:schemeClr val="lt2"/>
              </a:buClr>
              <a:buSzPts val="4200"/>
              <a:buNone/>
              <a:defRPr sz="4200">
                <a:solidFill>
                  <a:schemeClr val="lt2"/>
                </a:solidFill>
              </a:defRPr>
            </a:lvl6pPr>
            <a:lvl7pPr lvl="6" algn="ctr">
              <a:lnSpc>
                <a:spcPct val="100000"/>
              </a:lnSpc>
              <a:spcBef>
                <a:spcPts val="0"/>
              </a:spcBef>
              <a:spcAft>
                <a:spcPts val="0"/>
              </a:spcAft>
              <a:buClr>
                <a:schemeClr val="lt2"/>
              </a:buClr>
              <a:buSzPts val="4200"/>
              <a:buNone/>
              <a:defRPr sz="4200">
                <a:solidFill>
                  <a:schemeClr val="lt2"/>
                </a:solidFill>
              </a:defRPr>
            </a:lvl7pPr>
            <a:lvl8pPr lvl="7" algn="ctr">
              <a:lnSpc>
                <a:spcPct val="100000"/>
              </a:lnSpc>
              <a:spcBef>
                <a:spcPts val="0"/>
              </a:spcBef>
              <a:spcAft>
                <a:spcPts val="0"/>
              </a:spcAft>
              <a:buClr>
                <a:schemeClr val="lt2"/>
              </a:buClr>
              <a:buSzPts val="4200"/>
              <a:buNone/>
              <a:defRPr sz="4200">
                <a:solidFill>
                  <a:schemeClr val="lt2"/>
                </a:solidFill>
              </a:defRPr>
            </a:lvl8pPr>
            <a:lvl9pPr lvl="8" algn="ctr">
              <a:lnSpc>
                <a:spcPct val="100000"/>
              </a:lnSpc>
              <a:spcBef>
                <a:spcPts val="0"/>
              </a:spcBef>
              <a:spcAft>
                <a:spcPts val="0"/>
              </a:spcAft>
              <a:buClr>
                <a:schemeClr val="lt2"/>
              </a:buClr>
              <a:buSzPts val="4200"/>
              <a:buNone/>
              <a:defRPr sz="4200">
                <a:solidFill>
                  <a:schemeClr val="lt2"/>
                </a:solidFill>
              </a:defRPr>
            </a:lvl9pPr>
          </a:lstStyle>
          <a:p/>
        </p:txBody>
      </p:sp>
      <p:sp>
        <p:nvSpPr>
          <p:cNvPr id="43" name="Google Shape;43;p3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accent1"/>
              </a:buClr>
              <a:buSzPts val="1800"/>
              <a:buChar char="●"/>
              <a:defRPr>
                <a:solidFill>
                  <a:schemeClr val="accent1"/>
                </a:solidFill>
              </a:defRPr>
            </a:lvl1pPr>
            <a:lvl2pPr indent="-317500" lvl="1" marL="914400" algn="l">
              <a:lnSpc>
                <a:spcPct val="115000"/>
              </a:lnSpc>
              <a:spcBef>
                <a:spcPts val="1600"/>
              </a:spcBef>
              <a:spcAft>
                <a:spcPts val="0"/>
              </a:spcAft>
              <a:buClr>
                <a:schemeClr val="accent1"/>
              </a:buClr>
              <a:buSzPts val="1400"/>
              <a:buChar char="○"/>
              <a:defRPr>
                <a:solidFill>
                  <a:schemeClr val="accent1"/>
                </a:solidFill>
              </a:defRPr>
            </a:lvl2pPr>
            <a:lvl3pPr indent="-317500" lvl="2" marL="1371600" algn="l">
              <a:lnSpc>
                <a:spcPct val="115000"/>
              </a:lnSpc>
              <a:spcBef>
                <a:spcPts val="1600"/>
              </a:spcBef>
              <a:spcAft>
                <a:spcPts val="0"/>
              </a:spcAft>
              <a:buClr>
                <a:schemeClr val="accent1"/>
              </a:buClr>
              <a:buSzPts val="1400"/>
              <a:buChar char="■"/>
              <a:defRPr>
                <a:solidFill>
                  <a:schemeClr val="accent1"/>
                </a:solidFill>
              </a:defRPr>
            </a:lvl3pPr>
            <a:lvl4pPr indent="-317500" lvl="3" marL="1828800" algn="l">
              <a:lnSpc>
                <a:spcPct val="115000"/>
              </a:lnSpc>
              <a:spcBef>
                <a:spcPts val="1600"/>
              </a:spcBef>
              <a:spcAft>
                <a:spcPts val="0"/>
              </a:spcAft>
              <a:buClr>
                <a:schemeClr val="accent1"/>
              </a:buClr>
              <a:buSzPts val="1400"/>
              <a:buChar char="●"/>
              <a:defRPr>
                <a:solidFill>
                  <a:schemeClr val="accent1"/>
                </a:solidFill>
              </a:defRPr>
            </a:lvl4pPr>
            <a:lvl5pPr indent="-317500" lvl="4" marL="2286000" algn="l">
              <a:lnSpc>
                <a:spcPct val="115000"/>
              </a:lnSpc>
              <a:spcBef>
                <a:spcPts val="1600"/>
              </a:spcBef>
              <a:spcAft>
                <a:spcPts val="0"/>
              </a:spcAft>
              <a:buClr>
                <a:schemeClr val="accent1"/>
              </a:buClr>
              <a:buSzPts val="1400"/>
              <a:buChar char="○"/>
              <a:defRPr>
                <a:solidFill>
                  <a:schemeClr val="accent1"/>
                </a:solidFill>
              </a:defRPr>
            </a:lvl5pPr>
            <a:lvl6pPr indent="-317500" lvl="5" marL="2743200" algn="l">
              <a:lnSpc>
                <a:spcPct val="115000"/>
              </a:lnSpc>
              <a:spcBef>
                <a:spcPts val="1600"/>
              </a:spcBef>
              <a:spcAft>
                <a:spcPts val="0"/>
              </a:spcAft>
              <a:buClr>
                <a:schemeClr val="accent1"/>
              </a:buClr>
              <a:buSzPts val="1400"/>
              <a:buChar char="■"/>
              <a:defRPr>
                <a:solidFill>
                  <a:schemeClr val="accent1"/>
                </a:solidFill>
              </a:defRPr>
            </a:lvl6pPr>
            <a:lvl7pPr indent="-317500" lvl="6" marL="3200400" algn="l">
              <a:lnSpc>
                <a:spcPct val="115000"/>
              </a:lnSpc>
              <a:spcBef>
                <a:spcPts val="1600"/>
              </a:spcBef>
              <a:spcAft>
                <a:spcPts val="0"/>
              </a:spcAft>
              <a:buClr>
                <a:schemeClr val="accent1"/>
              </a:buClr>
              <a:buSzPts val="1400"/>
              <a:buChar char="●"/>
              <a:defRPr>
                <a:solidFill>
                  <a:schemeClr val="accent1"/>
                </a:solidFill>
              </a:defRPr>
            </a:lvl7pPr>
            <a:lvl8pPr indent="-317500" lvl="7" marL="3657600" algn="l">
              <a:lnSpc>
                <a:spcPct val="115000"/>
              </a:lnSpc>
              <a:spcBef>
                <a:spcPts val="1600"/>
              </a:spcBef>
              <a:spcAft>
                <a:spcPts val="0"/>
              </a:spcAft>
              <a:buClr>
                <a:schemeClr val="accent1"/>
              </a:buClr>
              <a:buSzPts val="1400"/>
              <a:buChar char="○"/>
              <a:defRPr>
                <a:solidFill>
                  <a:schemeClr val="accent1"/>
                </a:solidFill>
              </a:defRPr>
            </a:lvl8pPr>
            <a:lvl9pPr indent="-317500" lvl="8" marL="4114800" algn="l">
              <a:lnSpc>
                <a:spcPct val="115000"/>
              </a:lnSpc>
              <a:spcBef>
                <a:spcPts val="1600"/>
              </a:spcBef>
              <a:spcAft>
                <a:spcPts val="1600"/>
              </a:spcAft>
              <a:buClr>
                <a:schemeClr val="accent1"/>
              </a:buClr>
              <a:buSzPts val="1400"/>
              <a:buChar char="■"/>
              <a:defRPr>
                <a:solidFill>
                  <a:schemeClr val="accent1"/>
                </a:solidFill>
              </a:defRPr>
            </a:lvl9pPr>
          </a:lstStyle>
          <a:p/>
        </p:txBody>
      </p:sp>
      <p:sp>
        <p:nvSpPr>
          <p:cNvPr id="45" name="Google Shape;45;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8" name="Google Shape;48;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perback">
    <p:bg>
      <p:bgPr>
        <a:solidFill>
          <a:schemeClr val="accen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1pPr>
            <a:lvl2pPr lvl="1"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2pPr>
            <a:lvl3pPr lvl="2"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3pPr>
            <a:lvl4pPr lvl="3"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4pPr>
            <a:lvl5pPr lvl="4"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5pPr>
            <a:lvl6pPr lvl="5"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6pPr>
            <a:lvl7pPr lvl="6"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7pPr>
            <a:lvl8pPr lvl="7"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8pPr>
            <a:lvl9pPr lvl="8" marR="0" rtl="0" algn="l">
              <a:lnSpc>
                <a:spcPct val="100000"/>
              </a:lnSpc>
              <a:spcBef>
                <a:spcPts val="0"/>
              </a:spcBef>
              <a:spcAft>
                <a:spcPts val="0"/>
              </a:spcAft>
              <a:buClr>
                <a:schemeClr val="dk1"/>
              </a:buClr>
              <a:buSzPts val="3000"/>
              <a:buFont typeface="Old Standard TT"/>
              <a:buNone/>
              <a:defRPr b="0" i="0" sz="3000" u="none" cap="none" strike="noStrike">
                <a:solidFill>
                  <a:schemeClr val="dk1"/>
                </a:solidFill>
                <a:latin typeface="Old Standard TT"/>
                <a:ea typeface="Old Standard TT"/>
                <a:cs typeface="Old Standard TT"/>
                <a:sym typeface="Old Standard TT"/>
              </a:defRPr>
            </a:lvl9pPr>
          </a:lstStyle>
          <a:p/>
        </p:txBody>
      </p:sp>
      <p:sp>
        <p:nvSpPr>
          <p:cNvPr id="7" name="Google Shape;7;p2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1"/>
              </a:buClr>
              <a:buSzPts val="1800"/>
              <a:buFont typeface="Old Standard TT"/>
              <a:buChar char="●"/>
              <a:defRPr b="0" i="0" sz="1800" u="none" cap="none" strike="noStrike">
                <a:solidFill>
                  <a:schemeClr val="dk1"/>
                </a:solidFill>
                <a:latin typeface="Old Standard TT"/>
                <a:ea typeface="Old Standard TT"/>
                <a:cs typeface="Old Standard TT"/>
                <a:sym typeface="Old Standard TT"/>
              </a:defRPr>
            </a:lvl1pPr>
            <a:lvl2pPr indent="-317500" lvl="1" marL="914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2pPr>
            <a:lvl3pPr indent="-317500" lvl="2" marL="1371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3pPr>
            <a:lvl4pPr indent="-317500" lvl="3" marL="18288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4pPr>
            <a:lvl5pPr indent="-317500" lvl="4" marL="22860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5pPr>
            <a:lvl6pPr indent="-317500" lvl="5" marL="27432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6pPr>
            <a:lvl7pPr indent="-317500" lvl="6" marL="32004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7pPr>
            <a:lvl8pPr indent="-317500" lvl="7" marL="3657600" marR="0" rtl="0" algn="l">
              <a:lnSpc>
                <a:spcPct val="115000"/>
              </a:lnSpc>
              <a:spcBef>
                <a:spcPts val="1600"/>
              </a:spcBef>
              <a:spcAft>
                <a:spcPts val="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8pPr>
            <a:lvl9pPr indent="-317500" lvl="8" marL="4114800" marR="0" rtl="0" algn="l">
              <a:lnSpc>
                <a:spcPct val="115000"/>
              </a:lnSpc>
              <a:spcBef>
                <a:spcPts val="1600"/>
              </a:spcBef>
              <a:spcAft>
                <a:spcPts val="1600"/>
              </a:spcAft>
              <a:buClr>
                <a:schemeClr val="dk1"/>
              </a:buClr>
              <a:buSzPts val="1400"/>
              <a:buFont typeface="Old Standard TT"/>
              <a:buChar char="■"/>
              <a:defRPr b="0" i="0" sz="1400" u="none" cap="none" strike="noStrike">
                <a:solidFill>
                  <a:schemeClr val="dk1"/>
                </a:solidFill>
                <a:latin typeface="Old Standard TT"/>
                <a:ea typeface="Old Standard TT"/>
                <a:cs typeface="Old Standard TT"/>
                <a:sym typeface="Old Standard TT"/>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pic>
        <p:nvPicPr>
          <p:cNvPr id="59" name="Google Shape;59;p1"/>
          <p:cNvPicPr preferRelativeResize="0"/>
          <p:nvPr/>
        </p:nvPicPr>
        <p:blipFill rotWithShape="1">
          <a:blip r:embed="rId3">
            <a:alphaModFix/>
          </a:blip>
          <a:srcRect b="0" l="0" r="0" t="0"/>
          <a:stretch/>
        </p:blipFill>
        <p:spPr>
          <a:xfrm>
            <a:off x="3072000" y="170525"/>
            <a:ext cx="3000000" cy="1994099"/>
          </a:xfrm>
          <a:prstGeom prst="rect">
            <a:avLst/>
          </a:prstGeom>
          <a:noFill/>
          <a:ln>
            <a:noFill/>
          </a:ln>
        </p:spPr>
      </p:pic>
      <p:sp>
        <p:nvSpPr>
          <p:cNvPr id="60" name="Google Shape;60;p1"/>
          <p:cNvSpPr txBox="1"/>
          <p:nvPr>
            <p:ph type="ctrTitle"/>
          </p:nvPr>
        </p:nvSpPr>
        <p:spPr>
          <a:xfrm>
            <a:off x="512700" y="2230250"/>
            <a:ext cx="8118600" cy="2348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3000">
                <a:latin typeface="Times New Roman"/>
                <a:ea typeface="Times New Roman"/>
                <a:cs typeface="Times New Roman"/>
                <a:sym typeface="Times New Roman"/>
              </a:rPr>
              <a:t>Department of Information Technology</a:t>
            </a:r>
            <a:endParaRPr b="1" sz="30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A.P. Shah Institute of Technology</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2400">
                <a:latin typeface="Times New Roman"/>
                <a:ea typeface="Times New Roman"/>
                <a:cs typeface="Times New Roman"/>
                <a:sym typeface="Times New Roman"/>
              </a:rPr>
              <a:t>G.B.Road,Kasarvadavli, Thane(W), Mumbai-400615</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UNIVERSITY OF MUMBAI</a:t>
            </a:r>
            <a:endParaRPr sz="24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rPr lang="en" sz="2400">
                <a:latin typeface="Times New Roman"/>
                <a:ea typeface="Times New Roman"/>
                <a:cs typeface="Times New Roman"/>
                <a:sym typeface="Times New Roman"/>
              </a:rPr>
              <a:t>Academic Year 2019-2020</a:t>
            </a:r>
            <a:endParaRPr sz="2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13" name="Google Shape;113;p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Our car will be able to provide automation between level 4 and 5.</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Car will be able to detect lane markings, obstacles, traffic signals, stop signs and take decisions accordingly.</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To traverse on any road not visited before.</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Clr>
                <a:schemeClr val="dk1"/>
              </a:buClr>
              <a:buSzPts val="2000"/>
              <a:buFont typeface="Times New Roman"/>
              <a:buChar char="●"/>
            </a:pPr>
            <a:r>
              <a:rPr lang="en" sz="2000">
                <a:latin typeface="Times New Roman"/>
                <a:ea typeface="Times New Roman"/>
                <a:cs typeface="Times New Roman"/>
                <a:sym typeface="Times New Roman"/>
              </a:rPr>
              <a:t>To work in a model environment.</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9"/>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19" name="Google Shape;119;p9"/>
          <p:cNvSpPr txBox="1"/>
          <p:nvPr>
            <p:ph idx="1" type="body"/>
          </p:nvPr>
        </p:nvSpPr>
        <p:spPr>
          <a:xfrm>
            <a:off x="311700" y="1115375"/>
            <a:ext cx="8520600" cy="3397200"/>
          </a:xfrm>
          <a:prstGeom prst="rect">
            <a:avLst/>
          </a:prstGeom>
          <a:noFill/>
          <a:ln>
            <a:noFill/>
          </a:ln>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Raspberry Pi 3</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Arduino Nano</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OpenCV</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Ultrasonic sensor </a:t>
            </a:r>
            <a:endParaRPr sz="2400">
              <a:latin typeface="Times New Roman"/>
              <a:ea typeface="Times New Roman"/>
              <a:cs typeface="Times New Roman"/>
              <a:sym typeface="Times New Roman"/>
            </a:endParaRPr>
          </a:p>
          <a:p>
            <a:pPr indent="-381000" lvl="0" marL="457200" rtl="0" algn="l">
              <a:lnSpc>
                <a:spcPct val="100000"/>
              </a:lnSpc>
              <a:spcBef>
                <a:spcPts val="0"/>
              </a:spcBef>
              <a:spcAft>
                <a:spcPts val="0"/>
              </a:spcAft>
              <a:buClr>
                <a:schemeClr val="dk1"/>
              </a:buClr>
              <a:buSzPts val="2400"/>
              <a:buFont typeface="Times New Roman"/>
              <a:buChar char="●"/>
            </a:pPr>
            <a:r>
              <a:rPr lang="en" sz="2400">
                <a:latin typeface="Times New Roman"/>
                <a:ea typeface="Times New Roman"/>
                <a:cs typeface="Times New Roman"/>
                <a:sym typeface="Times New Roman"/>
              </a:rPr>
              <a:t>Pi camera</a:t>
            </a:r>
            <a:endParaRPr sz="2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4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0"/>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25" name="Google Shape;125;p10"/>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Autonomous vehicles are also programmed to operate in a more fuel-efficient manner. Human drivers tend to ride the gas and brakes heavier than necessary, which burns excessive fuel. In contrast, self-driving trucks and cars can be programmed to operate at maximum efficiency all the time.</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lang="en" sz="2000">
                <a:latin typeface="Times New Roman"/>
                <a:ea typeface="Times New Roman"/>
                <a:cs typeface="Times New Roman"/>
                <a:sym typeface="Times New Roman"/>
              </a:rPr>
              <a:t>Majority of the self driving cars are implemented on electric cars which result in no emission.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lang="en" sz="2000">
                <a:latin typeface="Times New Roman"/>
                <a:ea typeface="Times New Roman"/>
                <a:cs typeface="Times New Roman"/>
                <a:sym typeface="Times New Roman"/>
              </a:rPr>
              <a:t>Higher levels of autonomy have the potential to reduce risky and dangerous driver behaviors. The greatest promise may be reducing the devastation of impaired driving, drugged driving, unbelted vehicle occupants, speeding and distraction.                       </a:t>
            </a:r>
            <a:endParaRPr sz="2000">
              <a:latin typeface="Times New Roman"/>
              <a:ea typeface="Times New Roman"/>
              <a:cs typeface="Times New Roman"/>
              <a:sym typeface="Times New Roman"/>
            </a:endParaRPr>
          </a:p>
          <a:p>
            <a:pPr indent="0" lvl="0" marL="45720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228600" lvl="0" marL="457200" rtl="0" algn="l">
              <a:spcBef>
                <a:spcPts val="0"/>
              </a:spcBef>
              <a:spcAft>
                <a:spcPts val="0"/>
              </a:spcAft>
              <a:buClr>
                <a:schemeClr val="dk1"/>
              </a:buClr>
              <a:buSzPts val="1800"/>
              <a:buFont typeface="Arial"/>
              <a:buNone/>
            </a:pPr>
            <a:r>
              <a:t/>
            </a:r>
            <a:endParaRPr sz="2000">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31" name="Google Shape;131;p1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37" name="Google Shape;137;p1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0" lvl="0" marL="457200" rtl="0" algn="l">
              <a:lnSpc>
                <a:spcPct val="115000"/>
              </a:lnSpc>
              <a:spcBef>
                <a:spcPts val="0"/>
              </a:spcBef>
              <a:spcAft>
                <a:spcPts val="0"/>
              </a:spcAft>
              <a:buNone/>
            </a:pPr>
            <a:r>
              <a:rPr lang="en"/>
              <a:t>                  </a:t>
            </a:r>
            <a:endParaRPr/>
          </a:p>
          <a:p>
            <a:pPr indent="-228600" lvl="0" marL="457200" rtl="0" algn="l">
              <a:lnSpc>
                <a:spcPct val="115000"/>
              </a:lnSpc>
              <a:spcBef>
                <a:spcPts val="0"/>
              </a:spcBef>
              <a:spcAft>
                <a:spcPts val="0"/>
              </a:spcAft>
              <a:buSzPts val="1800"/>
              <a:buNone/>
            </a:pPr>
            <a:r>
              <a:t/>
            </a:r>
            <a:endParaRPr/>
          </a:p>
        </p:txBody>
      </p:sp>
      <p:pic>
        <p:nvPicPr>
          <p:cNvPr id="138" name="Google Shape;138;p12"/>
          <p:cNvPicPr preferRelativeResize="0"/>
          <p:nvPr/>
        </p:nvPicPr>
        <p:blipFill>
          <a:blip r:embed="rId3">
            <a:alphaModFix/>
          </a:blip>
          <a:stretch>
            <a:fillRect/>
          </a:stretch>
        </p:blipFill>
        <p:spPr>
          <a:xfrm>
            <a:off x="1199225" y="1171600"/>
            <a:ext cx="6745550" cy="3794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g831ba13673_0_7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44" name="Google Shape;144;g831ba13673_0_72"/>
          <p:cNvSpPr txBox="1"/>
          <p:nvPr/>
        </p:nvSpPr>
        <p:spPr>
          <a:xfrm>
            <a:off x="614675" y="1427600"/>
            <a:ext cx="8290800" cy="3477300"/>
          </a:xfrm>
          <a:prstGeom prst="rect">
            <a:avLst/>
          </a:prstGeom>
          <a:noFill/>
          <a:ln>
            <a:noFill/>
          </a:ln>
        </p:spPr>
        <p:txBody>
          <a:bodyPr anchorCtr="0" anchor="t" bIns="0" lIns="0" spcFirstLastPara="1" rIns="0" wrap="square" tIns="28075">
            <a:noAutofit/>
          </a:bodyPr>
          <a:lstStyle/>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This project builds a self-driving RC car using Raspberry Pi, Arduino and open source software.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Raspberry Pi collects inputs from a camera module and an ultrasonic sensor, and sends data to a computer wirelessly.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The computer processes input images and sensor data for object detection (stop sign and traffic light) and collision avoidance respectively. </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A neural network model runs on computer and makes predictions </a:t>
            </a:r>
            <a:endParaRPr sz="1800">
              <a:latin typeface="Times New Roman"/>
              <a:ea typeface="Times New Roman"/>
              <a:cs typeface="Times New Roman"/>
              <a:sym typeface="Times New Roman"/>
            </a:endParaRPr>
          </a:p>
          <a:p>
            <a:pPr indent="0" lvl="0" marL="457200" rtl="0" algn="just">
              <a:spcBef>
                <a:spcPts val="0"/>
              </a:spcBef>
              <a:spcAft>
                <a:spcPts val="0"/>
              </a:spcAft>
              <a:buNone/>
            </a:pPr>
            <a:r>
              <a:rPr lang="en" sz="1800">
                <a:latin typeface="Times New Roman"/>
                <a:ea typeface="Times New Roman"/>
                <a:cs typeface="Times New Roman"/>
                <a:sym typeface="Times New Roman"/>
              </a:rPr>
              <a:t>for steering based on input images. Predictions are then sent to the Arduino for RC car control.</a:t>
            </a:r>
            <a:endParaRPr sz="1800">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latin typeface="Times New Roman"/>
                <a:ea typeface="Times New Roman"/>
                <a:cs typeface="Times New Roman"/>
                <a:sym typeface="Times New Roman"/>
              </a:rPr>
              <a:t>The system uses sensor and camera constantly to check for obstacles and safety signs.</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g831ba13673_0_7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sp>
        <p:nvSpPr>
          <p:cNvPr id="150" name="Google Shape;150;g831ba13673_0_77"/>
          <p:cNvSpPr txBox="1"/>
          <p:nvPr/>
        </p:nvSpPr>
        <p:spPr>
          <a:xfrm>
            <a:off x="614675" y="1427600"/>
            <a:ext cx="8290800" cy="3477300"/>
          </a:xfrm>
          <a:prstGeom prst="rect">
            <a:avLst/>
          </a:prstGeom>
          <a:noFill/>
          <a:ln>
            <a:noFill/>
          </a:ln>
        </p:spPr>
        <p:txBody>
          <a:bodyPr anchorCtr="0" anchor="t" bIns="0" lIns="0" spcFirstLastPara="1" rIns="0" wrap="square" tIns="28075">
            <a:noAutofit/>
          </a:bodyPr>
          <a:lstStyle/>
          <a:p>
            <a:pPr indent="0" lvl="0" marL="457200" rtl="0" algn="just">
              <a:spcBef>
                <a:spcPts val="0"/>
              </a:spcBef>
              <a:spcAft>
                <a:spcPts val="0"/>
              </a:spcAft>
              <a:buNone/>
            </a:pPr>
            <a:r>
              <a:t/>
            </a:r>
            <a:endParaRPr sz="1800">
              <a:latin typeface="Times New Roman"/>
              <a:ea typeface="Times New Roman"/>
              <a:cs typeface="Times New Roman"/>
              <a:sym typeface="Times New Roman"/>
            </a:endParaRPr>
          </a:p>
        </p:txBody>
      </p:sp>
      <p:pic>
        <p:nvPicPr>
          <p:cNvPr id="151" name="Google Shape;151;g831ba13673_0_77"/>
          <p:cNvPicPr preferRelativeResize="0"/>
          <p:nvPr/>
        </p:nvPicPr>
        <p:blipFill>
          <a:blip r:embed="rId3">
            <a:alphaModFix/>
          </a:blip>
          <a:stretch>
            <a:fillRect/>
          </a:stretch>
        </p:blipFill>
        <p:spPr>
          <a:xfrm>
            <a:off x="971250" y="1058225"/>
            <a:ext cx="6702885" cy="3846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g831ba13673_0_83"/>
          <p:cNvSpPr txBox="1"/>
          <p:nvPr>
            <p:ph type="title"/>
          </p:nvPr>
        </p:nvSpPr>
        <p:spPr>
          <a:xfrm>
            <a:off x="311700" y="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57" name="Google Shape;157;g831ba13673_0_8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pic>
        <p:nvPicPr>
          <p:cNvPr id="158" name="Google Shape;158;g831ba13673_0_83"/>
          <p:cNvPicPr preferRelativeResize="0"/>
          <p:nvPr/>
        </p:nvPicPr>
        <p:blipFill>
          <a:blip r:embed="rId3">
            <a:alphaModFix/>
          </a:blip>
          <a:stretch>
            <a:fillRect/>
          </a:stretch>
        </p:blipFill>
        <p:spPr>
          <a:xfrm>
            <a:off x="2626475" y="613200"/>
            <a:ext cx="3529300" cy="4434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g831ba13673_0_89"/>
          <p:cNvSpPr txBox="1"/>
          <p:nvPr>
            <p:ph type="title"/>
          </p:nvPr>
        </p:nvSpPr>
        <p:spPr>
          <a:xfrm>
            <a:off x="311700" y="15775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2.3 Activity diagram</a:t>
            </a:r>
            <a:endParaRPr b="1">
              <a:latin typeface="Times New Roman"/>
              <a:ea typeface="Times New Roman"/>
              <a:cs typeface="Times New Roman"/>
              <a:sym typeface="Times New Roman"/>
            </a:endParaRPr>
          </a:p>
        </p:txBody>
      </p:sp>
      <p:sp>
        <p:nvSpPr>
          <p:cNvPr id="164" name="Google Shape;164;g831ba13673_0_89"/>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t/>
            </a:r>
            <a:endParaRPr/>
          </a:p>
        </p:txBody>
      </p:sp>
      <p:pic>
        <p:nvPicPr>
          <p:cNvPr id="165" name="Google Shape;165;g831ba13673_0_89"/>
          <p:cNvPicPr preferRelativeResize="0"/>
          <p:nvPr/>
        </p:nvPicPr>
        <p:blipFill>
          <a:blip r:embed="rId3">
            <a:alphaModFix/>
          </a:blip>
          <a:stretch>
            <a:fillRect/>
          </a:stretch>
        </p:blipFill>
        <p:spPr>
          <a:xfrm>
            <a:off x="2626475" y="770950"/>
            <a:ext cx="3953375" cy="4372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g831ba13673_0_9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sp>
        <p:nvSpPr>
          <p:cNvPr id="171" name="Google Shape;171;g831ba13673_0_9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Image processing</a:t>
            </a:r>
            <a:endParaRPr/>
          </a:p>
        </p:txBody>
      </p:sp>
      <p:pic>
        <p:nvPicPr>
          <p:cNvPr id="172" name="Google Shape;172;g831ba13673_0_95"/>
          <p:cNvPicPr preferRelativeResize="0"/>
          <p:nvPr/>
        </p:nvPicPr>
        <p:blipFill>
          <a:blip r:embed="rId3">
            <a:alphaModFix/>
          </a:blip>
          <a:stretch>
            <a:fillRect/>
          </a:stretch>
        </p:blipFill>
        <p:spPr>
          <a:xfrm>
            <a:off x="2362200" y="1014413"/>
            <a:ext cx="4419600" cy="402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2"/>
          <p:cNvSpPr txBox="1"/>
          <p:nvPr>
            <p:ph type="ctrTitle"/>
          </p:nvPr>
        </p:nvSpPr>
        <p:spPr>
          <a:xfrm>
            <a:off x="512700" y="275500"/>
            <a:ext cx="8118600" cy="4762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                                                    A Project Report on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2400">
                <a:latin typeface="Times New Roman"/>
                <a:ea typeface="Times New Roman"/>
                <a:cs typeface="Times New Roman"/>
                <a:sym typeface="Times New Roman"/>
              </a:rPr>
              <a:t>Title of your project</a:t>
            </a:r>
            <a:endParaRPr b="1" sz="24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Submitted in partial fulfillment of the degree of</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Bachelor of Engineering(Sem-7)</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in</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b="1" lang="en" sz="1800">
                <a:latin typeface="Times New Roman"/>
                <a:ea typeface="Times New Roman"/>
                <a:cs typeface="Times New Roman"/>
                <a:sym typeface="Times New Roman"/>
              </a:rPr>
              <a:t>INFORMATION TECHNOLOGY</a:t>
            </a:r>
            <a:endParaRPr b="1"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By</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Vinit Shah(17204014)</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Mahek Jain(17204010)</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Hiral Thadeshwar(17204012)</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Under the Guidance of</a:t>
            </a:r>
            <a:endParaRPr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Rujata Chaudhari</a:t>
            </a:r>
            <a:endParaRPr sz="18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 sz="1800">
                <a:latin typeface="Times New Roman"/>
                <a:ea typeface="Times New Roman"/>
                <a:cs typeface="Times New Roman"/>
                <a:sym typeface="Times New Roman"/>
              </a:rPr>
              <a:t>Vishal Badgujar</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ctr">
              <a:lnSpc>
                <a:spcPct val="100000"/>
              </a:lnSpc>
              <a:spcBef>
                <a:spcPts val="0"/>
              </a:spcBef>
              <a:spcAft>
                <a:spcPts val="0"/>
              </a:spcAft>
              <a:buSzPts val="4200"/>
              <a:buNone/>
            </a:pPr>
            <a:r>
              <a:t/>
            </a:r>
            <a:endParaRPr sz="1800">
              <a:latin typeface="Times New Roman"/>
              <a:ea typeface="Times New Roman"/>
              <a:cs typeface="Times New Roman"/>
              <a:sym typeface="Times New Roman"/>
            </a:endParaRPr>
          </a:p>
          <a:p>
            <a:pPr indent="0" lvl="0" marL="0" rtl="0" algn="l">
              <a:lnSpc>
                <a:spcPct val="100000"/>
              </a:lnSpc>
              <a:spcBef>
                <a:spcPts val="0"/>
              </a:spcBef>
              <a:spcAft>
                <a:spcPts val="0"/>
              </a:spcAft>
              <a:buSzPts val="4200"/>
              <a:buNone/>
            </a:pPr>
            <a:r>
              <a:t/>
            </a:r>
            <a:endParaRPr sz="1800"/>
          </a:p>
          <a:p>
            <a:pPr indent="0" lvl="0" marL="0" rtl="0" algn="l">
              <a:lnSpc>
                <a:spcPct val="100000"/>
              </a:lnSpc>
              <a:spcBef>
                <a:spcPts val="0"/>
              </a:spcBef>
              <a:spcAft>
                <a:spcPts val="0"/>
              </a:spcAft>
              <a:buSzPts val="420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g831ba13673_0_10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 Prediction</a:t>
            </a:r>
            <a:endParaRPr/>
          </a:p>
        </p:txBody>
      </p:sp>
      <p:sp>
        <p:nvSpPr>
          <p:cNvPr id="178" name="Google Shape;178;g831ba13673_0_10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pic>
        <p:nvPicPr>
          <p:cNvPr id="179" name="Google Shape;179;g831ba13673_0_101"/>
          <p:cNvPicPr preferRelativeResize="0"/>
          <p:nvPr/>
        </p:nvPicPr>
        <p:blipFill>
          <a:blip r:embed="rId3">
            <a:alphaModFix/>
          </a:blip>
          <a:stretch>
            <a:fillRect/>
          </a:stretch>
        </p:blipFill>
        <p:spPr>
          <a:xfrm>
            <a:off x="1573550" y="1591625"/>
            <a:ext cx="5921508" cy="3397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g831ba13673_0_107"/>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Obstacle Detection</a:t>
            </a:r>
            <a:endParaRPr/>
          </a:p>
        </p:txBody>
      </p:sp>
      <p:sp>
        <p:nvSpPr>
          <p:cNvPr id="185" name="Google Shape;185;g831ba13673_0_10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2.4 Sequence Diagram</a:t>
            </a:r>
            <a:endParaRPr b="1">
              <a:latin typeface="Times New Roman"/>
              <a:ea typeface="Times New Roman"/>
              <a:cs typeface="Times New Roman"/>
              <a:sym typeface="Times New Roman"/>
            </a:endParaRPr>
          </a:p>
        </p:txBody>
      </p:sp>
      <p:pic>
        <p:nvPicPr>
          <p:cNvPr id="186" name="Google Shape;186;g831ba13673_0_107"/>
          <p:cNvPicPr preferRelativeResize="0"/>
          <p:nvPr/>
        </p:nvPicPr>
        <p:blipFill>
          <a:blip r:embed="rId3">
            <a:alphaModFix/>
          </a:blip>
          <a:stretch>
            <a:fillRect/>
          </a:stretch>
        </p:blipFill>
        <p:spPr>
          <a:xfrm>
            <a:off x="1881208" y="1547833"/>
            <a:ext cx="5423875" cy="3165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g831ba13673_0_11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2.5 Module-1(Input Unit)</a:t>
            </a:r>
            <a:endParaRPr b="1">
              <a:latin typeface="Times New Roman"/>
              <a:ea typeface="Times New Roman"/>
              <a:cs typeface="Times New Roman"/>
              <a:sym typeface="Times New Roman"/>
            </a:endParaRPr>
          </a:p>
        </p:txBody>
      </p:sp>
      <p:sp>
        <p:nvSpPr>
          <p:cNvPr id="192" name="Google Shape;192;g831ba13673_0_11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2200">
                <a:solidFill>
                  <a:srgbClr val="000000"/>
                </a:solidFill>
                <a:latin typeface="Times New Roman"/>
                <a:ea typeface="Times New Roman"/>
                <a:cs typeface="Times New Roman"/>
                <a:sym typeface="Times New Roman"/>
              </a:rPr>
              <a:t>A Raspberry Pi board (model B+), attached with a pi camera module and an HC-SR04 ultrasonic sensor is used to collect input data. Two client programs run on Raspberry Pi for streaming color video and ultrasonic sensor data to the computer via local Wi-Fi connection. In order to achieve low latency video streaming, video is scaled down to QVGA (320×240) resolution.</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g831ba13673_0_11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Module-2(Processing Unit)</a:t>
            </a:r>
            <a:endParaRPr b="1">
              <a:latin typeface="Times New Roman"/>
              <a:ea typeface="Times New Roman"/>
              <a:cs typeface="Times New Roman"/>
              <a:sym typeface="Times New Roman"/>
            </a:endParaRPr>
          </a:p>
        </p:txBody>
      </p:sp>
      <p:sp>
        <p:nvSpPr>
          <p:cNvPr id="198" name="Google Shape;198;g831ba13673_0_11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The processing unit (computer) handles multiple tasks: receiving data from Raspberry Pi, neural network training and prediction(steering), object detection(stop sign and traffic light), distance measurement(monocular vision), and sending instructions to Arduino through USB connection.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SzPts val="1100"/>
              <a:buNone/>
            </a:pPr>
            <a:r>
              <a:rPr i="1" lang="en">
                <a:solidFill>
                  <a:srgbClr val="000000"/>
                </a:solidFill>
                <a:latin typeface="Times New Roman"/>
                <a:ea typeface="Times New Roman"/>
                <a:cs typeface="Times New Roman"/>
                <a:sym typeface="Times New Roman"/>
              </a:rPr>
              <a:t>TCP Server</a:t>
            </a:r>
            <a:endParaRPr i="1">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0"/>
              </a:spcAft>
              <a:buClr>
                <a:schemeClr val="dk1"/>
              </a:buClr>
              <a:buSzPts val="1100"/>
              <a:buFont typeface="Arial"/>
              <a:buNone/>
            </a:pPr>
            <a:r>
              <a:rPr lang="en">
                <a:solidFill>
                  <a:srgbClr val="000000"/>
                </a:solidFill>
                <a:latin typeface="Times New Roman"/>
                <a:ea typeface="Times New Roman"/>
                <a:cs typeface="Times New Roman"/>
                <a:sym typeface="Times New Roman"/>
              </a:rPr>
              <a:t>A multithread TCP server program runs on the computer to receive streamed image frames and ultrasonic data from the Raspberry Pi. Image frames are converted to gray scale and are decoded into numpy arrays.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2000"/>
              </a:spcBef>
              <a:spcAft>
                <a:spcPts val="1600"/>
              </a:spcAft>
              <a:buSzPts val="1800"/>
              <a:buNone/>
            </a:pPr>
            <a:r>
              <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g831ba13673_0_123"/>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Module-3(Neural Network)</a:t>
            </a:r>
            <a:endParaRPr b="1">
              <a:latin typeface="Times New Roman"/>
              <a:ea typeface="Times New Roman"/>
              <a:cs typeface="Times New Roman"/>
              <a:sym typeface="Times New Roman"/>
            </a:endParaRPr>
          </a:p>
        </p:txBody>
      </p:sp>
      <p:sp>
        <p:nvSpPr>
          <p:cNvPr id="204" name="Google Shape;204;g831ba13673_0_123"/>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solidFill>
                  <a:srgbClr val="000000"/>
                </a:solidFill>
                <a:latin typeface="Times New Roman"/>
                <a:ea typeface="Times New Roman"/>
                <a:cs typeface="Times New Roman"/>
                <a:sym typeface="Times New Roman"/>
              </a:rPr>
              <a:t>One advantage of using neural network is that once the network is trained, it only needs to load trained parameters afterwards, thus prediction can be very fast. Only lower half of the input image is used for training and prediction purposes. There are 38,400 (320×120) nodes in the input layer and 32 nodes in the hidden layer. The number of nodes in the hidden layer is chosen fairly arbitrary. There are four nodes in the output layer where each node corresponds to the steering control instructions: left, right, forward and reverse respectively</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g84fe5a9be4_0_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g84fe5a9be4_0_5"/>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g84fe5a9be4_0_5"/>
          <p:cNvPicPr preferRelativeResize="0"/>
          <p:nvPr/>
        </p:nvPicPr>
        <p:blipFill>
          <a:blip r:embed="rId3">
            <a:alphaModFix/>
          </a:blip>
          <a:stretch>
            <a:fillRect/>
          </a:stretch>
        </p:blipFill>
        <p:spPr>
          <a:xfrm>
            <a:off x="980350" y="711775"/>
            <a:ext cx="7101450" cy="369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31ba13673_0_128"/>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Module-4(Object Detection)</a:t>
            </a:r>
            <a:endParaRPr b="1">
              <a:latin typeface="Times New Roman"/>
              <a:ea typeface="Times New Roman"/>
              <a:cs typeface="Times New Roman"/>
              <a:sym typeface="Times New Roman"/>
            </a:endParaRPr>
          </a:p>
        </p:txBody>
      </p:sp>
      <p:sp>
        <p:nvSpPr>
          <p:cNvPr id="217" name="Google Shape;217;g831ba13673_0_128"/>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rgbClr val="000000"/>
                </a:solidFill>
                <a:latin typeface="Times New Roman"/>
                <a:ea typeface="Times New Roman"/>
                <a:cs typeface="Times New Roman"/>
                <a:sym typeface="Times New Roman"/>
              </a:rPr>
              <a:t>This project adapts the shape-based approach and used Haar feature-based cascade classifiers for object detection. Since each object requires its own classifier and follows the same process in training and detection, this project only focused on stop sign and traffic light detection.</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0"/>
              </a:spcAft>
              <a:buSzPts val="1800"/>
              <a:buNone/>
            </a:pPr>
            <a:r>
              <a:rPr lang="en">
                <a:solidFill>
                  <a:srgbClr val="000000"/>
                </a:solidFill>
                <a:latin typeface="Times New Roman"/>
                <a:ea typeface="Times New Roman"/>
                <a:cs typeface="Times New Roman"/>
                <a:sym typeface="Times New Roman"/>
              </a:rPr>
              <a:t>To recognize different states of the traffic light(red, green), some image processing is needed beyond detection. Flowchart below summarizes the traffic light recognition process.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600"/>
              </a:spcBef>
              <a:spcAft>
                <a:spcPts val="1600"/>
              </a:spcAft>
              <a:buSzPts val="1800"/>
              <a:buNone/>
            </a:pPr>
            <a:r>
              <a:t/>
            </a:r>
            <a:endParaRPr>
              <a:solidFill>
                <a:srgbClr val="000000"/>
              </a:solidFill>
              <a:latin typeface="Times New Roman"/>
              <a:ea typeface="Times New Roman"/>
              <a:cs typeface="Times New Roman"/>
              <a:sym typeface="Times New Roman"/>
            </a:endParaRPr>
          </a:p>
        </p:txBody>
      </p:sp>
      <p:pic>
        <p:nvPicPr>
          <p:cNvPr id="218" name="Google Shape;218;g831ba13673_0_128"/>
          <p:cNvPicPr preferRelativeResize="0"/>
          <p:nvPr/>
        </p:nvPicPr>
        <p:blipFill>
          <a:blip r:embed="rId3">
            <a:alphaModFix/>
          </a:blip>
          <a:stretch>
            <a:fillRect/>
          </a:stretch>
        </p:blipFill>
        <p:spPr>
          <a:xfrm>
            <a:off x="1223550" y="3521050"/>
            <a:ext cx="6286500" cy="1047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g84fe5a9be4_0_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Distance Measurement</a:t>
            </a:r>
            <a:endParaRPr b="1">
              <a:latin typeface="Times New Roman"/>
              <a:ea typeface="Times New Roman"/>
              <a:cs typeface="Times New Roman"/>
              <a:sym typeface="Times New Roman"/>
            </a:endParaRPr>
          </a:p>
        </p:txBody>
      </p:sp>
      <p:sp>
        <p:nvSpPr>
          <p:cNvPr id="224" name="Google Shape;224;g84fe5a9be4_0_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25" name="Google Shape;225;g84fe5a9be4_0_16"/>
          <p:cNvPicPr preferRelativeResize="0"/>
          <p:nvPr/>
        </p:nvPicPr>
        <p:blipFill>
          <a:blip r:embed="rId3">
            <a:alphaModFix/>
          </a:blip>
          <a:stretch>
            <a:fillRect/>
          </a:stretch>
        </p:blipFill>
        <p:spPr>
          <a:xfrm>
            <a:off x="1428750" y="1095375"/>
            <a:ext cx="6286500" cy="2952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g831ba13673_0_18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2.6 References</a:t>
            </a:r>
            <a:endParaRPr b="1">
              <a:latin typeface="Times New Roman"/>
              <a:ea typeface="Times New Roman"/>
              <a:cs typeface="Times New Roman"/>
              <a:sym typeface="Times New Roman"/>
            </a:endParaRPr>
          </a:p>
        </p:txBody>
      </p:sp>
      <p:sp>
        <p:nvSpPr>
          <p:cNvPr id="231" name="Google Shape;231;g831ba13673_0_185"/>
          <p:cNvSpPr txBox="1"/>
          <p:nvPr/>
        </p:nvSpPr>
        <p:spPr>
          <a:xfrm>
            <a:off x="37195" y="1058220"/>
            <a:ext cx="9069600" cy="4988100"/>
          </a:xfrm>
          <a:prstGeom prst="rect">
            <a:avLst/>
          </a:prstGeom>
          <a:noFill/>
          <a:ln>
            <a:noFill/>
          </a:ln>
        </p:spPr>
        <p:txBody>
          <a:bodyPr anchorCtr="0" anchor="t" bIns="0" lIns="0" spcFirstLastPara="1" rIns="0" wrap="square" tIns="28075">
            <a:noAutofit/>
          </a:bodyPr>
          <a:lstStyle/>
          <a:p>
            <a:pPr indent="0" lvl="0" marL="0" rtl="0" algn="just">
              <a:spcBef>
                <a:spcPts val="0"/>
              </a:spcBef>
              <a:spcAft>
                <a:spcPts val="0"/>
              </a:spcAft>
              <a:buNone/>
            </a:pPr>
            <a:r>
              <a:rPr lang="en" sz="1800">
                <a:latin typeface="Times New Roman"/>
                <a:ea typeface="Times New Roman"/>
                <a:cs typeface="Times New Roman"/>
                <a:sym typeface="Times New Roman"/>
              </a:rPr>
              <a:t>[1]Truong-Dong Do, Minh-Thien Duong, Quoc-Vu Dang and My-Ha Le, “Real-Time Self-Driving Car Navigation Using Deep Neural Network” in </a:t>
            </a:r>
            <a:r>
              <a:rPr i="1" lang="en" sz="1800">
                <a:latin typeface="Times New Roman"/>
                <a:ea typeface="Times New Roman"/>
                <a:cs typeface="Times New Roman"/>
                <a:sym typeface="Times New Roman"/>
              </a:rPr>
              <a:t>International Conference on Green Technology and Sustainable Development (GTSD), </a:t>
            </a:r>
            <a:r>
              <a:rPr lang="en"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[2]Hajer Omrane, Mohamed Slim Masmoudi and Mohamed Masmoudi, “Neural controller of autonomous driving mobile robot by an embedded camera” in </a:t>
            </a:r>
            <a:r>
              <a:rPr i="1" lang="en" sz="1800">
                <a:latin typeface="Times New Roman"/>
                <a:ea typeface="Times New Roman"/>
                <a:cs typeface="Times New Roman"/>
                <a:sym typeface="Times New Roman"/>
              </a:rPr>
              <a:t>International Conference on Advanced Technologies For Signal and Image Processing - ATSIP, </a:t>
            </a:r>
            <a:r>
              <a:rPr lang="en" sz="1800">
                <a:latin typeface="Times New Roman"/>
                <a:ea typeface="Times New Roman"/>
                <a:cs typeface="Times New Roman"/>
                <a:sym typeface="Times New Roman"/>
              </a:rPr>
              <a:t>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[3]Abdur R. Fayjie, Sabir Hossain, Doukhi Oualid, and Deok-Jin Lee, “Driverless Car: Autonomous Driving Using Deep Reinforcement Learning In Urban Environment” in </a:t>
            </a:r>
            <a:r>
              <a:rPr i="1" lang="en" sz="1800">
                <a:latin typeface="Times New Roman"/>
                <a:ea typeface="Times New Roman"/>
                <a:cs typeface="Times New Roman"/>
                <a:sym typeface="Times New Roman"/>
              </a:rPr>
              <a:t>15th International Conference on Ubiquitous Robots (UR) Hawaii Convention Center, Hawai'i, USA</a:t>
            </a:r>
            <a:r>
              <a:rPr lang="en" sz="1800">
                <a:latin typeface="Times New Roman"/>
                <a:ea typeface="Times New Roman"/>
                <a:cs typeface="Times New Roman"/>
                <a:sym typeface="Times New Roman"/>
              </a:rPr>
              <a:t>, June 27-30, 2018</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[4]F. Shumaila Mateenuddin, Mrs. V.S. Jahagirdar, "An Android Controlled Mini Rover for real time surveillance using Raspberry Pi 3", in </a:t>
            </a:r>
            <a:r>
              <a:rPr i="1" lang="en" sz="1800">
                <a:latin typeface="Times New Roman"/>
                <a:ea typeface="Times New Roman"/>
                <a:cs typeface="Times New Roman"/>
                <a:sym typeface="Times New Roman"/>
              </a:rPr>
              <a:t>International Journal Of Advanced Research in Engineering &amp; Management (IJAREM), 2017.</a:t>
            </a:r>
            <a:endParaRPr i="1"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1"/>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b="1" lang="en">
                <a:solidFill>
                  <a:srgbClr val="FFFBF0"/>
                </a:solidFill>
              </a:rPr>
              <a:t>3. Conclusion and Future Scope</a:t>
            </a:r>
            <a:endParaRPr b="1"/>
          </a:p>
        </p:txBody>
      </p:sp>
      <p:sp>
        <p:nvSpPr>
          <p:cNvPr id="237" name="Google Shape;237;p21"/>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sz="4000">
                <a:latin typeface="Times New Roman"/>
                <a:ea typeface="Times New Roman"/>
                <a:cs typeface="Times New Roman"/>
                <a:sym typeface="Times New Roman"/>
              </a:rPr>
              <a:t>1.Project Conception and Initiation</a:t>
            </a:r>
            <a:endParaRPr b="1" sz="4000">
              <a:latin typeface="Times New Roman"/>
              <a:ea typeface="Times New Roman"/>
              <a:cs typeface="Times New Roman"/>
              <a:sym typeface="Times New Roman"/>
            </a:endParaRPr>
          </a:p>
        </p:txBody>
      </p:sp>
      <p:sp>
        <p:nvSpPr>
          <p:cNvPr id="71" name="Google Shape;71;p3"/>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b="1">
              <a:latin typeface="Times New Roman"/>
              <a:ea typeface="Times New Roman"/>
              <a:cs typeface="Times New Roman"/>
              <a:sym typeface="Times New Roman"/>
            </a:endParaRPr>
          </a:p>
        </p:txBody>
      </p:sp>
      <p:sp>
        <p:nvSpPr>
          <p:cNvPr id="243" name="Google Shape;243;p22"/>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182880" lvl="0" marL="0" rtl="0" algn="just">
              <a:lnSpc>
                <a:spcPct val="95000"/>
              </a:lnSpc>
              <a:spcBef>
                <a:spcPts val="0"/>
              </a:spcBef>
              <a:spcAft>
                <a:spcPts val="0"/>
              </a:spcAft>
              <a:buClr>
                <a:schemeClr val="dk1"/>
              </a:buClr>
              <a:buSzPts val="1100"/>
              <a:buFont typeface="Arial"/>
              <a:buNone/>
            </a:pPr>
            <a:r>
              <a:rPr lang="en" sz="2200">
                <a:latin typeface="Times New Roman"/>
                <a:ea typeface="Times New Roman"/>
                <a:cs typeface="Times New Roman"/>
                <a:sym typeface="Times New Roman"/>
              </a:rPr>
              <a:t>Automation in cars in real world is a very big field, where many sensors come into action, our idea is to solve many of those into two sensors by detecting distance and objects like stop sign, signals and other obstacles with a single method of monocular vision which can be enhanced in future from a scaled car to an actual car. The prototype focuses on these functionalities which we are developing in a model rc car while others focus on only one aspect of it.</a:t>
            </a:r>
            <a:endParaRPr sz="2200">
              <a:latin typeface="Times New Roman"/>
              <a:ea typeface="Times New Roman"/>
              <a:cs typeface="Times New Roman"/>
              <a:sym typeface="Times New Roman"/>
            </a:endParaRPr>
          </a:p>
          <a:p>
            <a:pPr indent="0" lvl="0" marL="0" rtl="0" algn="l">
              <a:lnSpc>
                <a:spcPct val="115000"/>
              </a:lnSpc>
              <a:spcBef>
                <a:spcPts val="600"/>
              </a:spcBef>
              <a:spcAft>
                <a:spcPts val="1600"/>
              </a:spcAft>
              <a:buSzPts val="1800"/>
              <a:buNone/>
            </a:pPr>
            <a:r>
              <a:t/>
            </a:r>
            <a:endParaRPr sz="2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g84fe5a9be4_0_11"/>
          <p:cNvSpPr txBox="1"/>
          <p:nvPr>
            <p:ph type="title"/>
          </p:nvPr>
        </p:nvSpPr>
        <p:spPr>
          <a:xfrm>
            <a:off x="3879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Paper Publication</a:t>
            </a:r>
            <a:endParaRPr b="1">
              <a:latin typeface="Times New Roman"/>
              <a:ea typeface="Times New Roman"/>
              <a:cs typeface="Times New Roman"/>
              <a:sym typeface="Times New Roman"/>
            </a:endParaRPr>
          </a:p>
        </p:txBody>
      </p:sp>
      <p:sp>
        <p:nvSpPr>
          <p:cNvPr id="249" name="Google Shape;249;g84fe5a9be4_0_11"/>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Paper Title:</a:t>
            </a:r>
            <a:r>
              <a:rPr lang="en">
                <a:latin typeface="Times New Roman"/>
                <a:ea typeface="Times New Roman"/>
                <a:cs typeface="Times New Roman"/>
                <a:sym typeface="Times New Roman"/>
              </a:rPr>
              <a:t> Artificial Intelligence Based Self Driving Car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Authors: </a:t>
            </a:r>
            <a:r>
              <a:rPr lang="en">
                <a:latin typeface="Times New Roman"/>
                <a:ea typeface="Times New Roman"/>
                <a:cs typeface="Times New Roman"/>
                <a:sym typeface="Times New Roman"/>
              </a:rPr>
              <a:t>Vinit Shah, Hiral Thadeshwar, Mahek Jain, Rujata Chaudhari, Vishal Badgujar</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rPr b="1" lang="en">
                <a:latin typeface="Times New Roman"/>
                <a:ea typeface="Times New Roman"/>
                <a:cs typeface="Times New Roman"/>
                <a:sym typeface="Times New Roman"/>
              </a:rPr>
              <a:t>Publication Details:</a:t>
            </a:r>
            <a:r>
              <a:rPr lang="en">
                <a:latin typeface="Times New Roman"/>
                <a:ea typeface="Times New Roman"/>
                <a:cs typeface="Times New Roman"/>
                <a:sym typeface="Times New Roman"/>
              </a:rPr>
              <a:t> Communication and Signal Processing, ICCCSP 2020</a:t>
            </a:r>
            <a:endParaRPr>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3"/>
          <p:cNvSpPr txBox="1"/>
          <p:nvPr>
            <p:ph type="ctrTitle"/>
          </p:nvPr>
        </p:nvSpPr>
        <p:spPr>
          <a:xfrm>
            <a:off x="512700" y="1893300"/>
            <a:ext cx="8118600" cy="1522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b="1" lang="e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255" name="Google Shape;255;p23"/>
          <p:cNvSpPr txBox="1"/>
          <p:nvPr>
            <p:ph idx="1" type="subTitle"/>
          </p:nvPr>
        </p:nvSpPr>
        <p:spPr>
          <a:xfrm>
            <a:off x="512700" y="3840639"/>
            <a:ext cx="8118600" cy="78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5" name="Shape 75"/>
        <p:cNvGrpSpPr/>
        <p:nvPr/>
      </p:nvGrpSpPr>
      <p:grpSpPr>
        <a:xfrm>
          <a:off x="0" y="0"/>
          <a:ext cx="0" cy="0"/>
          <a:chOff x="0" y="0"/>
          <a:chExt cx="0" cy="0"/>
        </a:xfrm>
      </p:grpSpPr>
      <p:sp>
        <p:nvSpPr>
          <p:cNvPr id="76" name="Google Shape;76;p4"/>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4"/>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latin typeface="Times New Roman"/>
                <a:ea typeface="Times New Roman"/>
                <a:cs typeface="Times New Roman"/>
                <a:sym typeface="Times New Roman"/>
              </a:rPr>
              <a:t>.The basic idea behind the paper is to develop a 1/10 scale RC car to portray an automated car. The model consists of the following software and hardware components such as CNN(Convolutional neural network), Monocular vision algorithm, Haar cascade classifier, Raspberry Pi Board model B+, Pi camera,  Arduino, and an Ultrasonic sensor. The Pi camera and ultrasonic sensor are attached to the raspberry pi board to collect input images along with sensor data to stream these data to the server which in our case is the laptop. The (CNN)convolutional neural network running on the server will be used to enable lane detection to provide steering predictions that are left, right, forward based on the input image.</a:t>
            </a:r>
            <a:r>
              <a:rPr lang="en" sz="200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5"/>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5"/>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To have a driverless car.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To provide user convenience.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To make service available 24*7.</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 If a practical self-driving car is ever mass produced, the first major change would be to ride services.</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 Instead of relying on human instincts built up over millions of years that ensure self preservation, a computer will be safer.                 </a:t>
            </a:r>
            <a:endParaRPr sz="20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7" name="Shape 87"/>
        <p:cNvGrpSpPr/>
        <p:nvPr/>
      </p:nvGrpSpPr>
      <p:grpSpPr>
        <a:xfrm>
          <a:off x="0" y="0"/>
          <a:ext cx="0" cy="0"/>
          <a:chOff x="0" y="0"/>
          <a:chExt cx="0" cy="0"/>
        </a:xfrm>
      </p:grpSpPr>
      <p:sp>
        <p:nvSpPr>
          <p:cNvPr id="88" name="Google Shape;88;g831ba13673_0_2"/>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89" name="Google Shape;89;g831ba13673_0_2"/>
          <p:cNvSpPr txBox="1"/>
          <p:nvPr/>
        </p:nvSpPr>
        <p:spPr>
          <a:xfrm>
            <a:off x="311695" y="1148982"/>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Real-Time Self-Driving Car Navigation Using Deep Neural Network</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Truong-Dong Do, Minh-Thien Duong</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 International Conference on Green Technology and Sustainable Development (GTSD), 2018</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In this paper, they have presented an autonomous car platform based on the softmax function squashes the outputs of each unit to be between 0 and 1, just like a sigmoid function.[1]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The system uses only one single camera for all inputs and it drives at about 5-6 km/hr whether the lane markings are present or no.</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:This model only detects lane markings and turn signs. It just hovers the car left or right and does not sense signals or stop sign.</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3" name="Shape 93"/>
        <p:cNvGrpSpPr/>
        <p:nvPr/>
      </p:nvGrpSpPr>
      <p:grpSpPr>
        <a:xfrm>
          <a:off x="0" y="0"/>
          <a:ext cx="0" cy="0"/>
          <a:chOff x="0" y="0"/>
          <a:chExt cx="0" cy="0"/>
        </a:xfrm>
      </p:grpSpPr>
      <p:sp>
        <p:nvSpPr>
          <p:cNvPr id="94" name="Google Shape;94;g831ba13673_0_7"/>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95" name="Google Shape;95;g831ba13673_0_7"/>
          <p:cNvSpPr txBox="1"/>
          <p:nvPr/>
        </p:nvSpPr>
        <p:spPr>
          <a:xfrm>
            <a:off x="37208" y="1058220"/>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Neural controller of autonomous driving mobile robot by an embedded camera</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Hajer Omrane, Mohamed Slim Masmoudi and Mohamed Masmoudi</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 International Conference on Advanced Technologies For Signal and Image Processing - ATSIP, 2018</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They have build an autonomous RC Car that uses Artificial Neural Network (ANN) for control. It describes the theory behind the neural network and autonomous vehicles[2]</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Using an embedded pi camera for input and gray scale of images for training in neural network.[4]</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:The system detects lane markings for each direction and does not offer any other functionality other than that.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E696C"/>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9" name="Shape 99"/>
        <p:cNvGrpSpPr/>
        <p:nvPr/>
      </p:nvGrpSpPr>
      <p:grpSpPr>
        <a:xfrm>
          <a:off x="0" y="0"/>
          <a:ext cx="0" cy="0"/>
          <a:chOff x="0" y="0"/>
          <a:chExt cx="0" cy="0"/>
        </a:xfrm>
      </p:grpSpPr>
      <p:sp>
        <p:nvSpPr>
          <p:cNvPr id="100" name="Google Shape;100;g831ba13673_0_12"/>
          <p:cNvSpPr txBox="1"/>
          <p:nvPr>
            <p:ph type="title"/>
          </p:nvPr>
        </p:nvSpPr>
        <p:spPr>
          <a:xfrm>
            <a:off x="311700" y="362950"/>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sp>
        <p:nvSpPr>
          <p:cNvPr id="101" name="Google Shape;101;g831ba13673_0_12"/>
          <p:cNvSpPr txBox="1"/>
          <p:nvPr/>
        </p:nvSpPr>
        <p:spPr>
          <a:xfrm>
            <a:off x="37204" y="976157"/>
            <a:ext cx="9069600" cy="4988100"/>
          </a:xfrm>
          <a:prstGeom prst="rect">
            <a:avLst/>
          </a:prstGeom>
          <a:noFill/>
          <a:ln>
            <a:noFill/>
          </a:ln>
        </p:spPr>
        <p:txBody>
          <a:bodyPr anchorCtr="0" anchor="t" bIns="0" lIns="0" spcFirstLastPara="1" rIns="0" wrap="square" tIns="28075">
            <a:noAutofit/>
          </a:bodyPr>
          <a:lstStyle/>
          <a:p>
            <a:pPr indent="0" lvl="0" marL="0" rtl="0" algn="l">
              <a:spcBef>
                <a:spcPts val="0"/>
              </a:spcBef>
              <a:spcAft>
                <a:spcPts val="0"/>
              </a:spcAft>
              <a:buNone/>
            </a:pPr>
            <a:r>
              <a:rPr b="1" lang="en" sz="1600">
                <a:latin typeface="Times New Roman"/>
                <a:ea typeface="Times New Roman"/>
                <a:cs typeface="Times New Roman"/>
                <a:sym typeface="Times New Roman"/>
              </a:rPr>
              <a:t>Paper Title:</a:t>
            </a:r>
            <a:r>
              <a:rPr lang="en" sz="1600">
                <a:latin typeface="Times New Roman"/>
                <a:ea typeface="Times New Roman"/>
                <a:cs typeface="Times New Roman"/>
                <a:sym typeface="Times New Roman"/>
              </a:rPr>
              <a:t> Driverless Car: Autonomous Driving Using Deep Reinforcement Learning In Urban Environment</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Authors:</a:t>
            </a:r>
            <a:r>
              <a:rPr lang="en" sz="1600">
                <a:latin typeface="Times New Roman"/>
                <a:ea typeface="Times New Roman"/>
                <a:cs typeface="Times New Roman"/>
                <a:sym typeface="Times New Roman"/>
              </a:rPr>
              <a:t>Abdur R. Fayjie, Sabir Hossain, Doukhi Oualid, and Deok-Jin Lee</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Publication details</a:t>
            </a:r>
            <a:r>
              <a:rPr lang="en" sz="1600">
                <a:latin typeface="Times New Roman"/>
                <a:ea typeface="Times New Roman"/>
                <a:cs typeface="Times New Roman"/>
                <a:sym typeface="Times New Roman"/>
              </a:rPr>
              <a:t>:15th International Conference on Ubiquitous Robots (UR) Hawaii Convention Center, Hawai'i, USA, June 27-30, 2018</a:t>
            </a:r>
            <a:endParaRPr sz="1600">
              <a:latin typeface="Times New Roman"/>
              <a:ea typeface="Times New Roman"/>
              <a:cs typeface="Times New Roman"/>
              <a:sym typeface="Times New Roman"/>
            </a:endParaRPr>
          </a:p>
          <a:p>
            <a:pPr indent="0" lvl="0" marL="0" rtl="0" algn="l">
              <a:spcBef>
                <a:spcPts val="0"/>
              </a:spcBef>
              <a:spcAft>
                <a:spcPts val="0"/>
              </a:spcAft>
              <a:buNone/>
            </a:pPr>
            <a:r>
              <a:rPr lang="en"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Findings</a:t>
            </a:r>
            <a:r>
              <a:rPr lang="en" sz="1600">
                <a:latin typeface="Times New Roman"/>
                <a:ea typeface="Times New Roman"/>
                <a:cs typeface="Times New Roman"/>
                <a:sym typeface="Times New Roman"/>
              </a:rPr>
              <a:t>: In this paper, they have presented a reinforcement-learning based approach with Deep Q Network implemented in autonomous driving.[3] </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Advantages</a:t>
            </a:r>
            <a:r>
              <a:rPr lang="en" sz="1600">
                <a:latin typeface="Times New Roman"/>
                <a:ea typeface="Times New Roman"/>
                <a:cs typeface="Times New Roman"/>
                <a:sym typeface="Times New Roman"/>
              </a:rPr>
              <a:t>: Using fusion of camera and lidar helps in better knowing of the surroundings and all kinds of obstacles.</a:t>
            </a:r>
            <a:endParaRPr sz="1600">
              <a:latin typeface="Times New Roman"/>
              <a:ea typeface="Times New Roman"/>
              <a:cs typeface="Times New Roman"/>
              <a:sym typeface="Times New Roman"/>
            </a:endParaRPr>
          </a:p>
          <a:p>
            <a:pPr indent="0" lvl="0" marL="0" rtl="0" algn="l">
              <a:spcBef>
                <a:spcPts val="0"/>
              </a:spcBef>
              <a:spcAft>
                <a:spcPts val="0"/>
              </a:spcAft>
              <a:buNone/>
            </a:pPr>
            <a:r>
              <a:t/>
            </a:r>
            <a:endParaRPr sz="1600">
              <a:latin typeface="Times New Roman"/>
              <a:ea typeface="Times New Roman"/>
              <a:cs typeface="Times New Roman"/>
              <a:sym typeface="Times New Roman"/>
            </a:endParaRPr>
          </a:p>
          <a:p>
            <a:pPr indent="0" lvl="0" marL="0" rtl="0" algn="l">
              <a:spcBef>
                <a:spcPts val="0"/>
              </a:spcBef>
              <a:spcAft>
                <a:spcPts val="0"/>
              </a:spcAft>
              <a:buNone/>
            </a:pPr>
            <a:r>
              <a:rPr b="1" lang="en" sz="1600">
                <a:latin typeface="Times New Roman"/>
                <a:ea typeface="Times New Roman"/>
                <a:cs typeface="Times New Roman"/>
                <a:sym typeface="Times New Roman"/>
              </a:rPr>
              <a:t>Disadvantages</a:t>
            </a:r>
            <a:r>
              <a:rPr lang="en" sz="1600">
                <a:latin typeface="Times New Roman"/>
                <a:ea typeface="Times New Roman"/>
                <a:cs typeface="Times New Roman"/>
                <a:sym typeface="Times New Roman"/>
              </a:rPr>
              <a:t>:They have implemented a model using lidar(laser sensor)  which is a very costly sensor and it is applicable for large scale cars.</a:t>
            </a:r>
            <a:endParaRPr sz="1600">
              <a:solidFill>
                <a:srgbClr val="5E696C"/>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5E696C"/>
              </a:solidFill>
              <a:latin typeface="Times New Roman"/>
              <a:ea typeface="Times New Roman"/>
              <a:cs typeface="Times New Roman"/>
              <a:sym typeface="Times New Roman"/>
            </a:endParaRPr>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g831ba13673_0_17"/>
          <p:cNvSpPr txBox="1"/>
          <p:nvPr>
            <p:ph type="title"/>
          </p:nvPr>
        </p:nvSpPr>
        <p:spPr>
          <a:xfrm>
            <a:off x="311700" y="186775"/>
            <a:ext cx="8520600" cy="613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graphicFrame>
        <p:nvGraphicFramePr>
          <p:cNvPr id="107" name="Google Shape;107;g831ba13673_0_17"/>
          <p:cNvGraphicFramePr/>
          <p:nvPr/>
        </p:nvGraphicFramePr>
        <p:xfrm>
          <a:off x="155788" y="799963"/>
          <a:ext cx="3000000" cy="3000000"/>
        </p:xfrm>
        <a:graphic>
          <a:graphicData uri="http://schemas.openxmlformats.org/drawingml/2006/table">
            <a:tbl>
              <a:tblPr>
                <a:noFill/>
                <a:tableStyleId>{0C570E99-D26B-468D-A17F-849FA1F610D1}</a:tableStyleId>
              </a:tblPr>
              <a:tblGrid>
                <a:gridCol w="4338250"/>
                <a:gridCol w="4338250"/>
              </a:tblGrid>
              <a:tr h="429150">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Problem Detected</a:t>
                      </a:r>
                      <a:endParaRPr b="1"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b="1" lang="en" sz="1800">
                          <a:latin typeface="Times New Roman"/>
                          <a:ea typeface="Times New Roman"/>
                          <a:cs typeface="Times New Roman"/>
                          <a:sym typeface="Times New Roman"/>
                        </a:rPr>
                        <a:t>Solution</a:t>
                      </a:r>
                      <a:endParaRPr b="1" sz="1800">
                        <a:latin typeface="Times New Roman"/>
                        <a:ea typeface="Times New Roman"/>
                        <a:cs typeface="Times New Roman"/>
                        <a:sym typeface="Times New Roman"/>
                      </a:endParaRPr>
                    </a:p>
                  </a:txBody>
                  <a:tcPr marT="91425" marB="91425" marR="91425" marL="91425"/>
                </a:tc>
              </a:tr>
              <a:tr h="379012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Existing cars needs effort to be driven and certain amount of time goes in reaching one destination which could be utilised in some other work.</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just">
                        <a:spcBef>
                          <a:spcPts val="0"/>
                        </a:spcBef>
                        <a:spcAft>
                          <a:spcPts val="0"/>
                        </a:spcAft>
                        <a:buNone/>
                      </a:pPr>
                      <a:r>
                        <a:rPr lang="en" sz="1800">
                          <a:latin typeface="Times New Roman"/>
                          <a:ea typeface="Times New Roman"/>
                          <a:cs typeface="Times New Roman"/>
                          <a:sym typeface="Times New Roman"/>
                        </a:rPr>
                        <a:t>The existing human driven cars to be replaced by  effective self driven cars keeping in mind of various safety conditions. So developing a model scaled car which can be implemented using monocular vision method   and technology in an actual car.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Implementing machine learning and image processing to gain better knowledge of new technologies. We are creating a prototype to explain the concepts of machine learning which will be helpful to teach the students as it can be presented as the live example of machine learning.   </a:t>
                      </a:r>
                      <a:endParaRPr sz="18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