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i23t/PiLlPgmO8lanXJ0jbyVRb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14844B-F360-441B-AB65-42385EE7D1CF}">
  <a:tblStyle styleId="{3014844B-F360-441B-AB65-42385EE7D1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ldStandardT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ldStandardTT-italic.fntdata"/><Relationship Id="rId14" Type="http://schemas.openxmlformats.org/officeDocument/2006/relationships/slide" Target="slides/slide8.xml"/><Relationship Id="rId36" Type="http://schemas.openxmlformats.org/officeDocument/2006/relationships/font" Target="fonts/OldStandardTT-bold.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85aa1f37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6585aa1f37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585aa1f3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585aa1f3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585aa1f3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585aa1f3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585aa1f37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6585aa1f37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585aa1f37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6585aa1f37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585aa1f37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6585aa1f37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5"/>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5"/>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5"/>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34"/>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3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2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2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27"/>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27"/>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8"/>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8"/>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1"/>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3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3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2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ieeexplore.ieee.org/xpl/abstractAuthors.jsp?tp=&amp;arnumber=1336478&amp;url=http%3A%2F%2Fieeexplore.ieee.org%2Fxpls%2Fabs_all.jsp%3Farnumber%3D133647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60" name="Google Shape;60;p1"/>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Department of Information Technology</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13" name="Google Shape;113;p8"/>
          <p:cNvSpPr txBox="1"/>
          <p:nvPr/>
        </p:nvSpPr>
        <p:spPr>
          <a:xfrm>
            <a:off x="311695" y="1166420"/>
            <a:ext cx="9069600" cy="4988100"/>
          </a:xfrm>
          <a:prstGeom prst="rect">
            <a:avLst/>
          </a:prstGeom>
          <a:noFill/>
          <a:ln>
            <a:noFill/>
          </a:ln>
        </p:spPr>
        <p:txBody>
          <a:bodyPr anchorCtr="0" anchor="t" bIns="0" lIns="0" spcFirstLastPara="1" rIns="0" wrap="square" tIns="28075">
            <a:noAutofit/>
          </a:bodyPr>
          <a:lstStyle/>
          <a:p>
            <a:pPr indent="-355600" lvl="0" marL="457200" rtl="0" algn="l">
              <a:spcBef>
                <a:spcPts val="0"/>
              </a:spcBef>
              <a:spcAft>
                <a:spcPts val="0"/>
              </a:spcAft>
              <a:buClr>
                <a:srgbClr val="000000"/>
              </a:buClr>
              <a:buSzPts val="2000"/>
              <a:buFont typeface="Times New Roman"/>
              <a:buChar char="●"/>
            </a:pPr>
            <a:r>
              <a:rPr lang="en" sz="2000">
                <a:latin typeface="Times New Roman"/>
                <a:ea typeface="Times New Roman"/>
                <a:cs typeface="Times New Roman"/>
                <a:sym typeface="Times New Roman"/>
              </a:rPr>
              <a:t>Our car will be able to provide automation between level 4 and 5.</a:t>
            </a:r>
            <a:endParaRPr sz="2000">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latin typeface="Times New Roman"/>
                <a:ea typeface="Times New Roman"/>
                <a:cs typeface="Times New Roman"/>
                <a:sym typeface="Times New Roman"/>
              </a:rPr>
              <a:t>Car will be able to detect lane markings, obstacles, traffic signals, stop signs and take decisions accordingly.</a:t>
            </a:r>
            <a:endParaRPr sz="2000">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latin typeface="Times New Roman"/>
                <a:ea typeface="Times New Roman"/>
                <a:cs typeface="Times New Roman"/>
                <a:sym typeface="Times New Roman"/>
              </a:rPr>
              <a:t>To traverse on any road not visited before.</a:t>
            </a:r>
            <a:endParaRPr sz="2000">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latin typeface="Times New Roman"/>
                <a:ea typeface="Times New Roman"/>
                <a:cs typeface="Times New Roman"/>
                <a:sym typeface="Times New Roman"/>
              </a:rPr>
              <a:t>To work in a model environment.</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19" name="Google Shape;119;p9"/>
          <p:cNvSpPr txBox="1"/>
          <p:nvPr/>
        </p:nvSpPr>
        <p:spPr>
          <a:xfrm>
            <a:off x="311695" y="1139045"/>
            <a:ext cx="9069600" cy="4988100"/>
          </a:xfrm>
          <a:prstGeom prst="rect">
            <a:avLst/>
          </a:prstGeom>
          <a:noFill/>
          <a:ln>
            <a:noFill/>
          </a:ln>
        </p:spPr>
        <p:txBody>
          <a:bodyPr anchorCtr="0" anchor="t" bIns="0" lIns="0" spcFirstLastPara="1" rIns="0" wrap="square" tIns="28075">
            <a:noAutofit/>
          </a:bodyPr>
          <a:lstStyle/>
          <a:p>
            <a:pPr indent="-381000" lvl="0" marL="457200" rtl="0" algn="l">
              <a:spcBef>
                <a:spcPts val="0"/>
              </a:spcBef>
              <a:spcAft>
                <a:spcPts val="0"/>
              </a:spcAft>
              <a:buClr>
                <a:srgbClr val="000000"/>
              </a:buClr>
              <a:buSzPts val="2400"/>
              <a:buFont typeface="Times New Roman"/>
              <a:buChar char="●"/>
            </a:pPr>
            <a:r>
              <a:rPr lang="en" sz="2400">
                <a:latin typeface="Times New Roman"/>
                <a:ea typeface="Times New Roman"/>
                <a:cs typeface="Times New Roman"/>
                <a:sym typeface="Times New Roman"/>
              </a:rPr>
              <a:t>Raspberry Pi 3</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latin typeface="Times New Roman"/>
                <a:ea typeface="Times New Roman"/>
                <a:cs typeface="Times New Roman"/>
                <a:sym typeface="Times New Roman"/>
              </a:rPr>
              <a:t>Arduino Nano</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latin typeface="Times New Roman"/>
                <a:ea typeface="Times New Roman"/>
                <a:cs typeface="Times New Roman"/>
                <a:sym typeface="Times New Roman"/>
              </a:rPr>
              <a:t>OpenCV</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latin typeface="Times New Roman"/>
                <a:ea typeface="Times New Roman"/>
                <a:cs typeface="Times New Roman"/>
                <a:sym typeface="Times New Roman"/>
              </a:rPr>
              <a:t>Ultrasonic sensor </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latin typeface="Times New Roman"/>
                <a:ea typeface="Times New Roman"/>
                <a:cs typeface="Times New Roman"/>
                <a:sym typeface="Times New Roman"/>
              </a:rPr>
              <a:t>Pi camera</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25" name="Google Shape;125;p1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Autonomous vehicles are also programmed to operate in a more fuel-efficient manner. Human drivers tend to ride the gas and brakes heavier than necessary, which burns excessive fuel. In contrast, self-driving trucks and cars can be programmed to operate at maximum efficiency all the time.</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Char char="●"/>
            </a:pPr>
            <a:r>
              <a:rPr lang="en">
                <a:solidFill>
                  <a:srgbClr val="000000"/>
                </a:solidFill>
                <a:latin typeface="Times New Roman"/>
                <a:ea typeface="Times New Roman"/>
                <a:cs typeface="Times New Roman"/>
                <a:sym typeface="Times New Roman"/>
              </a:rPr>
              <a:t>Majority of the self driving cars are implemented on electric cars which result in no emission.</a:t>
            </a:r>
            <a:r>
              <a:rPr lang="en">
                <a:solidFill>
                  <a:srgbClr val="000000"/>
                </a:solidFill>
              </a:rPr>
              <a:t>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latin typeface="Times New Roman"/>
                <a:ea typeface="Times New Roman"/>
                <a:cs typeface="Times New Roman"/>
                <a:sym typeface="Times New Roman"/>
              </a:rPr>
              <a:t>Higher levels of autonomy have the potential to reduce risky and dangerous driver behaviors. The greatest promise may be reducing the devastation of impaired driving, drugged driving, unbelted vehicle occupants, speeding and distraction.</a:t>
            </a:r>
            <a:r>
              <a:rPr lang="en">
                <a:solidFill>
                  <a:srgbClr val="000000"/>
                </a:solidFill>
                <a:latin typeface="Times New Roman"/>
                <a:ea typeface="Times New Roman"/>
                <a:cs typeface="Times New Roman"/>
                <a:sym typeface="Times New Roman"/>
              </a:rPr>
              <a:t>  </a:t>
            </a:r>
            <a:r>
              <a:rPr lang="en">
                <a:solidFill>
                  <a:srgbClr val="000000"/>
                </a:solidFill>
              </a:rPr>
              <a:t>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228600" lvl="0" marL="457200" rtl="0" algn="l">
              <a:lnSpc>
                <a:spcPct val="115000"/>
              </a:lnSpc>
              <a:spcBef>
                <a:spcPts val="0"/>
              </a:spcBef>
              <a:spcAft>
                <a:spcPts val="0"/>
              </a:spcAft>
              <a:buSzPts val="1800"/>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31" name="Google Shape;131;p1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37" name="Google Shape;137;p12"/>
          <p:cNvSpPr txBox="1"/>
          <p:nvPr/>
        </p:nvSpPr>
        <p:spPr>
          <a:xfrm>
            <a:off x="614675" y="1427600"/>
            <a:ext cx="8290800" cy="3477300"/>
          </a:xfrm>
          <a:prstGeom prst="rect">
            <a:avLst/>
          </a:prstGeom>
          <a:noFill/>
          <a:ln>
            <a:noFill/>
          </a:ln>
        </p:spPr>
        <p:txBody>
          <a:bodyPr anchorCtr="0" anchor="t" bIns="0" lIns="0" spcFirstLastPara="1" rIns="0" wrap="square" tIns="28075">
            <a:noAutofit/>
          </a:bodyPr>
          <a:lstStyle/>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This project builds a self-driving RC car using Raspberry Pi, Arduino and open source software. </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Raspberry Pi collects inputs from a camera module and an ultrasonic sensor, and sends data to a computer wirelessly. </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The computer processes input images and sensor data for object detection (stop sign and traffic light) and collision avoidance respectively. </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A neural network model runs on computer and makes predictions </a:t>
            </a:r>
            <a:endParaRPr sz="1800">
              <a:latin typeface="Times New Roman"/>
              <a:ea typeface="Times New Roman"/>
              <a:cs typeface="Times New Roman"/>
              <a:sym typeface="Times New Roman"/>
            </a:endParaRPr>
          </a:p>
          <a:p>
            <a:pPr indent="0" lvl="0" marL="457200" rtl="0" algn="just">
              <a:spcBef>
                <a:spcPts val="0"/>
              </a:spcBef>
              <a:spcAft>
                <a:spcPts val="0"/>
              </a:spcAft>
              <a:buNone/>
            </a:pPr>
            <a:r>
              <a:rPr lang="en" sz="1800">
                <a:latin typeface="Times New Roman"/>
                <a:ea typeface="Times New Roman"/>
                <a:cs typeface="Times New Roman"/>
                <a:sym typeface="Times New Roman"/>
              </a:rPr>
              <a:t>for steering based on input images. Predictions are then sent to the Arduino for RC car control.</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The system uses sensor and camera constantly to check for obstacles and safety signs.</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g6585aa1f37_1_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43" name="Google Shape;143;g6585aa1f37_1_29"/>
          <p:cNvSpPr txBox="1"/>
          <p:nvPr/>
        </p:nvSpPr>
        <p:spPr>
          <a:xfrm>
            <a:off x="614675" y="1427600"/>
            <a:ext cx="8290800" cy="3477300"/>
          </a:xfrm>
          <a:prstGeom prst="rect">
            <a:avLst/>
          </a:prstGeom>
          <a:noFill/>
          <a:ln>
            <a:noFill/>
          </a:ln>
        </p:spPr>
        <p:txBody>
          <a:bodyPr anchorCtr="0" anchor="t" bIns="0" lIns="0" spcFirstLastPara="1" rIns="0" wrap="square" tIns="28075">
            <a:noAutofit/>
          </a:bodyPr>
          <a:lstStyle/>
          <a:p>
            <a:pPr indent="0" lvl="0" marL="457200" rtl="0" algn="just">
              <a:spcBef>
                <a:spcPts val="0"/>
              </a:spcBef>
              <a:spcAft>
                <a:spcPts val="0"/>
              </a:spcAft>
              <a:buNone/>
            </a:pPr>
            <a:r>
              <a:t/>
            </a:r>
            <a:endParaRPr sz="1800">
              <a:latin typeface="Times New Roman"/>
              <a:ea typeface="Times New Roman"/>
              <a:cs typeface="Times New Roman"/>
              <a:sym typeface="Times New Roman"/>
            </a:endParaRPr>
          </a:p>
        </p:txBody>
      </p:sp>
      <p:pic>
        <p:nvPicPr>
          <p:cNvPr id="144" name="Google Shape;144;g6585aa1f37_1_29"/>
          <p:cNvPicPr preferRelativeResize="0"/>
          <p:nvPr/>
        </p:nvPicPr>
        <p:blipFill>
          <a:blip r:embed="rId3">
            <a:alphaModFix/>
          </a:blip>
          <a:stretch>
            <a:fillRect/>
          </a:stretch>
        </p:blipFill>
        <p:spPr>
          <a:xfrm>
            <a:off x="971250" y="1058225"/>
            <a:ext cx="6702885" cy="384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50" name="Google Shape;150;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51" name="Google Shape;151;p13"/>
          <p:cNvPicPr preferRelativeResize="0"/>
          <p:nvPr/>
        </p:nvPicPr>
        <p:blipFill>
          <a:blip r:embed="rId3">
            <a:alphaModFix/>
          </a:blip>
          <a:stretch>
            <a:fillRect/>
          </a:stretch>
        </p:blipFill>
        <p:spPr>
          <a:xfrm>
            <a:off x="2626475" y="613200"/>
            <a:ext cx="3529300" cy="443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311700" y="15775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2.3 Activity diagram</a:t>
            </a:r>
            <a:endParaRPr b="1">
              <a:latin typeface="Times New Roman"/>
              <a:ea typeface="Times New Roman"/>
              <a:cs typeface="Times New Roman"/>
              <a:sym typeface="Times New Roman"/>
            </a:endParaRPr>
          </a:p>
        </p:txBody>
      </p:sp>
      <p:sp>
        <p:nvSpPr>
          <p:cNvPr id="157" name="Google Shape;157;p1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58" name="Google Shape;158;p15"/>
          <p:cNvPicPr preferRelativeResize="0"/>
          <p:nvPr/>
        </p:nvPicPr>
        <p:blipFill>
          <a:blip r:embed="rId3">
            <a:alphaModFix/>
          </a:blip>
          <a:stretch>
            <a:fillRect/>
          </a:stretch>
        </p:blipFill>
        <p:spPr>
          <a:xfrm>
            <a:off x="2626475" y="770950"/>
            <a:ext cx="3953375" cy="437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Sequence Diagram</a:t>
            </a:r>
            <a:endParaRPr b="1">
              <a:latin typeface="Times New Roman"/>
              <a:ea typeface="Times New Roman"/>
              <a:cs typeface="Times New Roman"/>
              <a:sym typeface="Times New Roman"/>
            </a:endParaRPr>
          </a:p>
        </p:txBody>
      </p:sp>
      <p:sp>
        <p:nvSpPr>
          <p:cNvPr id="164" name="Google Shape;164;p1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Image processing</a:t>
            </a:r>
            <a:endParaRPr/>
          </a:p>
        </p:txBody>
      </p:sp>
      <p:pic>
        <p:nvPicPr>
          <p:cNvPr id="165" name="Google Shape;165;p16"/>
          <p:cNvPicPr preferRelativeResize="0"/>
          <p:nvPr/>
        </p:nvPicPr>
        <p:blipFill>
          <a:blip r:embed="rId3">
            <a:alphaModFix/>
          </a:blip>
          <a:stretch>
            <a:fillRect/>
          </a:stretch>
        </p:blipFill>
        <p:spPr>
          <a:xfrm>
            <a:off x="2362200" y="1014413"/>
            <a:ext cx="4419600" cy="4029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6585aa1f37_1_5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 Prediction</a:t>
            </a:r>
            <a:endParaRPr/>
          </a:p>
        </p:txBody>
      </p:sp>
      <p:sp>
        <p:nvSpPr>
          <p:cNvPr id="171" name="Google Shape;171;g6585aa1f37_1_5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Sequence Diagram</a:t>
            </a:r>
            <a:endParaRPr b="1">
              <a:latin typeface="Times New Roman"/>
              <a:ea typeface="Times New Roman"/>
              <a:cs typeface="Times New Roman"/>
              <a:sym typeface="Times New Roman"/>
            </a:endParaRPr>
          </a:p>
        </p:txBody>
      </p:sp>
      <p:pic>
        <p:nvPicPr>
          <p:cNvPr id="172" name="Google Shape;172;g6585aa1f37_1_56"/>
          <p:cNvPicPr preferRelativeResize="0"/>
          <p:nvPr/>
        </p:nvPicPr>
        <p:blipFill>
          <a:blip r:embed="rId3">
            <a:alphaModFix/>
          </a:blip>
          <a:stretch>
            <a:fillRect/>
          </a:stretch>
        </p:blipFill>
        <p:spPr>
          <a:xfrm>
            <a:off x="1573550" y="1591625"/>
            <a:ext cx="5921508" cy="339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AI Based Self Driving Car</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Bachelor of Engineering(Sem-7)</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INFORMATION TECHNOLOGY</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Vinit Shah(17204014)</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Mahek Jain(17204010)</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Hiral Thadeshwar(17204012)</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Prof. Rujata </a:t>
            </a:r>
            <a:r>
              <a:rPr lang="en" sz="1800">
                <a:latin typeface="Times New Roman"/>
                <a:ea typeface="Times New Roman"/>
                <a:cs typeface="Times New Roman"/>
                <a:sym typeface="Times New Roman"/>
              </a:rPr>
              <a:t>Chaudhari</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Prof. Vishal Badgujar</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6585aa1f37_1_6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 Detection</a:t>
            </a:r>
            <a:endParaRPr/>
          </a:p>
        </p:txBody>
      </p:sp>
      <p:sp>
        <p:nvSpPr>
          <p:cNvPr id="178" name="Google Shape;178;g6585aa1f37_1_6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Sequence Diagram</a:t>
            </a:r>
            <a:endParaRPr b="1">
              <a:latin typeface="Times New Roman"/>
              <a:ea typeface="Times New Roman"/>
              <a:cs typeface="Times New Roman"/>
              <a:sym typeface="Times New Roman"/>
            </a:endParaRPr>
          </a:p>
        </p:txBody>
      </p:sp>
      <p:pic>
        <p:nvPicPr>
          <p:cNvPr id="179" name="Google Shape;179;g6585aa1f37_1_67"/>
          <p:cNvPicPr preferRelativeResize="0"/>
          <p:nvPr/>
        </p:nvPicPr>
        <p:blipFill>
          <a:blip r:embed="rId3">
            <a:alphaModFix/>
          </a:blip>
          <a:stretch>
            <a:fillRect/>
          </a:stretch>
        </p:blipFill>
        <p:spPr>
          <a:xfrm>
            <a:off x="1881208" y="1547833"/>
            <a:ext cx="5423875" cy="3165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 Module-1(Input Unit)</a:t>
            </a:r>
            <a:endParaRPr b="1">
              <a:latin typeface="Times New Roman"/>
              <a:ea typeface="Times New Roman"/>
              <a:cs typeface="Times New Roman"/>
              <a:sym typeface="Times New Roman"/>
            </a:endParaRPr>
          </a:p>
        </p:txBody>
      </p:sp>
      <p:sp>
        <p:nvSpPr>
          <p:cNvPr id="185" name="Google Shape;185;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200">
                <a:solidFill>
                  <a:srgbClr val="000000"/>
                </a:solidFill>
                <a:latin typeface="Times New Roman"/>
                <a:ea typeface="Times New Roman"/>
                <a:cs typeface="Times New Roman"/>
                <a:sym typeface="Times New Roman"/>
              </a:rPr>
              <a:t>A Raspberry Pi board (model B+), attached with a pi camera module and an HC-SR04 ultrasonic sensor is used to collect input data. Two client programs run on Raspberry Pi for streaming color video and ultrasonic sensor data to the computer via local Wi-Fi connection. In order to achieve low latency video streaming, video is scaled down to QVGA (320×240) resolution.</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Module-2(Processing Unit)</a:t>
            </a:r>
            <a:endParaRPr b="1">
              <a:latin typeface="Times New Roman"/>
              <a:ea typeface="Times New Roman"/>
              <a:cs typeface="Times New Roman"/>
              <a:sym typeface="Times New Roman"/>
            </a:endParaRPr>
          </a:p>
        </p:txBody>
      </p:sp>
      <p:sp>
        <p:nvSpPr>
          <p:cNvPr id="191" name="Google Shape;191;p1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The processing unit (computer) handles multiple tasks: receiving data from Raspberry Pi, neural network training and prediction(steering), object detection(stop sign and traffic light), distance measurement(monocular vision), and sending instructions to Arduino through USB connection.</a:t>
            </a:r>
            <a:endParaRPr>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0"/>
              </a:spcAft>
              <a:buSzPts val="1100"/>
              <a:buNone/>
            </a:pPr>
            <a:r>
              <a:rPr i="1" lang="en">
                <a:solidFill>
                  <a:srgbClr val="000000"/>
                </a:solidFill>
                <a:latin typeface="Times New Roman"/>
                <a:ea typeface="Times New Roman"/>
                <a:cs typeface="Times New Roman"/>
                <a:sym typeface="Times New Roman"/>
              </a:rPr>
              <a:t>TCP Server</a:t>
            </a:r>
            <a:endParaRPr i="1">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A multithread TCP server program runs on the computer to receive streamed image frames and ultrasonic data from the Raspberry Pi. Image frames are converted to gray scale and are decoded into numpy arrays.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1600"/>
              </a:spcAft>
              <a:buSzPts val="1800"/>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Module-3(Neural Network)</a:t>
            </a:r>
            <a:endParaRPr b="1">
              <a:latin typeface="Times New Roman"/>
              <a:ea typeface="Times New Roman"/>
              <a:cs typeface="Times New Roman"/>
              <a:sym typeface="Times New Roman"/>
            </a:endParaRPr>
          </a:p>
        </p:txBody>
      </p:sp>
      <p:sp>
        <p:nvSpPr>
          <p:cNvPr id="197" name="Google Shape;197;p1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solidFill>
                  <a:srgbClr val="000000"/>
                </a:solidFill>
                <a:latin typeface="Times New Roman"/>
                <a:ea typeface="Times New Roman"/>
                <a:cs typeface="Times New Roman"/>
                <a:sym typeface="Times New Roman"/>
              </a:rPr>
              <a:t>One advantage of using neural network is that once the network is trained, it only needs to load trained parameters afterwards, thus prediction can be very fast. Only lower half of the input image is used for training and prediction purposes. There are 38,400 (320×120) nodes in the input layer and 32 nodes in the hidden layer. The number of nodes in the hidden layer is chosen fairly arbitrary. There are four nodes in the output layer where each node corresponds to the steering control instructions: left, right, forward and reverse respectively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6585aa1f37_1_4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Module-4(Object Detection)</a:t>
            </a:r>
            <a:endParaRPr b="1">
              <a:latin typeface="Times New Roman"/>
              <a:ea typeface="Times New Roman"/>
              <a:cs typeface="Times New Roman"/>
              <a:sym typeface="Times New Roman"/>
            </a:endParaRPr>
          </a:p>
        </p:txBody>
      </p:sp>
      <p:sp>
        <p:nvSpPr>
          <p:cNvPr id="203" name="Google Shape;203;g6585aa1f37_1_4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Times New Roman"/>
                <a:ea typeface="Times New Roman"/>
                <a:cs typeface="Times New Roman"/>
                <a:sym typeface="Times New Roman"/>
              </a:rPr>
              <a:t>This project adapts the shape-based approach and used Haar feature-based cascade classifiers for object detection. Since each object requires its own classifier and follows the same process in training and detection, this project only focused on stop sign and traffic light detection.</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
                <a:solidFill>
                  <a:srgbClr val="000000"/>
                </a:solidFill>
                <a:latin typeface="Times New Roman"/>
                <a:ea typeface="Times New Roman"/>
                <a:cs typeface="Times New Roman"/>
                <a:sym typeface="Times New Roman"/>
              </a:rPr>
              <a:t>To recognize different states of the traffic light(red, green), some image processing is needed beyond detection. Flowchart below summarizes the traffic light recognition process.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solidFill>
                <a:srgbClr val="000000"/>
              </a:solidFill>
              <a:latin typeface="Times New Roman"/>
              <a:ea typeface="Times New Roman"/>
              <a:cs typeface="Times New Roman"/>
              <a:sym typeface="Times New Roman"/>
            </a:endParaRPr>
          </a:p>
        </p:txBody>
      </p:sp>
      <p:pic>
        <p:nvPicPr>
          <p:cNvPr id="204" name="Google Shape;204;g6585aa1f37_1_40"/>
          <p:cNvPicPr preferRelativeResize="0"/>
          <p:nvPr/>
        </p:nvPicPr>
        <p:blipFill>
          <a:blip r:embed="rId3">
            <a:alphaModFix/>
          </a:blip>
          <a:stretch>
            <a:fillRect/>
          </a:stretch>
        </p:blipFill>
        <p:spPr>
          <a:xfrm>
            <a:off x="1223550" y="3521050"/>
            <a:ext cx="6286500" cy="1047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2.6 References</a:t>
            </a:r>
            <a:endParaRPr b="1">
              <a:latin typeface="Times New Roman"/>
              <a:ea typeface="Times New Roman"/>
              <a:cs typeface="Times New Roman"/>
              <a:sym typeface="Times New Roman"/>
            </a:endParaRPr>
          </a:p>
        </p:txBody>
      </p:sp>
      <p:sp>
        <p:nvSpPr>
          <p:cNvPr id="210" name="Google Shape;210;p20"/>
          <p:cNvSpPr txBox="1"/>
          <p:nvPr/>
        </p:nvSpPr>
        <p:spPr>
          <a:xfrm>
            <a:off x="37195" y="1058220"/>
            <a:ext cx="9069600" cy="4988100"/>
          </a:xfrm>
          <a:prstGeom prst="rect">
            <a:avLst/>
          </a:prstGeom>
          <a:noFill/>
          <a:ln>
            <a:noFill/>
          </a:ln>
        </p:spPr>
        <p:txBody>
          <a:bodyPr anchorCtr="0" anchor="t" bIns="0" lIns="0" spcFirstLastPara="1" rIns="0" wrap="square" tIns="28075">
            <a:no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[1]Truong-Dong Do, Minh-Thien Duong, Quoc-Vu Dang and My-Ha Le, “Real-Time Self-Driving Car Navigation Using Deep Neural Network” in </a:t>
            </a:r>
            <a:r>
              <a:rPr i="1" lang="en" sz="1800">
                <a:latin typeface="Times New Roman"/>
                <a:ea typeface="Times New Roman"/>
                <a:cs typeface="Times New Roman"/>
                <a:sym typeface="Times New Roman"/>
              </a:rPr>
              <a:t>International Conference on Green Technology and Sustainable Development (GTSD), </a:t>
            </a:r>
            <a:r>
              <a:rPr lang="en" sz="1800">
                <a:latin typeface="Times New Roman"/>
                <a:ea typeface="Times New Roman"/>
                <a:cs typeface="Times New Roman"/>
                <a:sym typeface="Times New Roman"/>
              </a:rPr>
              <a:t>2018</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[2]Hajer Omrane, Mohamed Slim Masmoudi and Mohamed Masmoudi, “Neural controller of autonomous driving mobile robot by an embedded camera” in </a:t>
            </a:r>
            <a:r>
              <a:rPr i="1" lang="en" sz="1800">
                <a:latin typeface="Times New Roman"/>
                <a:ea typeface="Times New Roman"/>
                <a:cs typeface="Times New Roman"/>
                <a:sym typeface="Times New Roman"/>
              </a:rPr>
              <a:t>International Conference on Advanced Technologies For Signal and Image Processing - ATSIP, </a:t>
            </a:r>
            <a:r>
              <a:rPr lang="en" sz="1800">
                <a:latin typeface="Times New Roman"/>
                <a:ea typeface="Times New Roman"/>
                <a:cs typeface="Times New Roman"/>
                <a:sym typeface="Times New Roman"/>
              </a:rPr>
              <a:t>2018</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[3]Abdur R. Fayjie, Sabir Hossain, Doukhi Oualid, and Deok-Jin Lee, “Driverless Car: Autonomous Driving Using Deep Reinforcement Learning In Urban Environment” in </a:t>
            </a:r>
            <a:r>
              <a:rPr i="1" lang="en" sz="1800">
                <a:latin typeface="Times New Roman"/>
                <a:ea typeface="Times New Roman"/>
                <a:cs typeface="Times New Roman"/>
                <a:sym typeface="Times New Roman"/>
              </a:rPr>
              <a:t>15th International Conference on Ubiquitous Robots (UR) Hawaii Convention Center, Hawai'i, USA</a:t>
            </a:r>
            <a:r>
              <a:rPr lang="en" sz="1800">
                <a:latin typeface="Times New Roman"/>
                <a:ea typeface="Times New Roman"/>
                <a:cs typeface="Times New Roman"/>
                <a:sym typeface="Times New Roman"/>
              </a:rPr>
              <a:t>, June 27-30, 2018</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[4]F. Shumaila Mateenuddin, Mrs. V.S. Jahagirdar, "An Android</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Controlled Mini Rover for real time surveillance using Raspberry Pi 3", in</a:t>
            </a:r>
            <a:endParaRPr sz="1800">
              <a:latin typeface="Times New Roman"/>
              <a:ea typeface="Times New Roman"/>
              <a:cs typeface="Times New Roman"/>
              <a:sym typeface="Times New Roman"/>
            </a:endParaRPr>
          </a:p>
          <a:p>
            <a:pPr indent="0" lvl="0" marL="0" rtl="0" algn="just">
              <a:spcBef>
                <a:spcPts val="0"/>
              </a:spcBef>
              <a:spcAft>
                <a:spcPts val="0"/>
              </a:spcAft>
              <a:buNone/>
            </a:pPr>
            <a:r>
              <a:rPr i="1" lang="en" sz="1800">
                <a:latin typeface="Times New Roman"/>
                <a:ea typeface="Times New Roman"/>
                <a:cs typeface="Times New Roman"/>
                <a:sym typeface="Times New Roman"/>
              </a:rPr>
              <a:t>International Journal Of Advanced Research in Engineering &amp;</a:t>
            </a:r>
            <a:endParaRPr i="1" sz="1800">
              <a:latin typeface="Times New Roman"/>
              <a:ea typeface="Times New Roman"/>
              <a:cs typeface="Times New Roman"/>
              <a:sym typeface="Times New Roman"/>
            </a:endParaRPr>
          </a:p>
          <a:p>
            <a:pPr indent="0" lvl="0" marL="0" rtl="0" algn="just">
              <a:spcBef>
                <a:spcPts val="0"/>
              </a:spcBef>
              <a:spcAft>
                <a:spcPts val="0"/>
              </a:spcAft>
              <a:buNone/>
            </a:pPr>
            <a:r>
              <a:rPr i="1" lang="en" sz="1800">
                <a:latin typeface="Times New Roman"/>
                <a:ea typeface="Times New Roman"/>
                <a:cs typeface="Times New Roman"/>
                <a:sym typeface="Times New Roman"/>
              </a:rPr>
              <a:t>Management (IJAREM), 2017.</a:t>
            </a:r>
            <a:endParaRPr i="1"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3.Planning for next semester</a:t>
            </a:r>
            <a:endParaRPr b="1"/>
          </a:p>
        </p:txBody>
      </p:sp>
      <p:sp>
        <p:nvSpPr>
          <p:cNvPr id="216" name="Google Shape;216;p2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222" name="Google Shape;222;p2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For the further phase we plan to complete distance measurement by adapting a geometry model of detecting distance to an object using monocular vision method proposed by </a:t>
            </a:r>
            <a:r>
              <a:rPr lang="en" sz="2200">
                <a:solidFill>
                  <a:srgbClr val="000000"/>
                </a:solidFill>
                <a:uFill>
                  <a:noFill/>
                </a:uFill>
                <a:latin typeface="Times New Roman"/>
                <a:ea typeface="Times New Roman"/>
                <a:cs typeface="Times New Roman"/>
                <a:sym typeface="Times New Roman"/>
                <a:hlinkClick r:id="rId3"/>
              </a:rPr>
              <a:t>Chu, Ji, Guo, Li and Wang (2004)</a:t>
            </a:r>
            <a:r>
              <a:rPr lang="en" sz="2200">
                <a:solidFill>
                  <a:srgbClr val="000000"/>
                </a:solidFill>
                <a:latin typeface="Times New Roman"/>
                <a:ea typeface="Times New Roman"/>
                <a:cs typeface="Times New Roman"/>
                <a:sym typeface="Times New Roman"/>
              </a:rPr>
              <a:t>.</a:t>
            </a:r>
            <a:endParaRPr sz="2200">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Also, completing the part of lane detection with as much as accuracy as possible.</a:t>
            </a:r>
            <a:endParaRPr sz="2200">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Creating a traffic signal using arduino controller and a trained classifier to detect traffic light.</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28" name="Google Shape;228;p23"/>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4000">
                <a:latin typeface="Times New Roman"/>
                <a:ea typeface="Times New Roman"/>
                <a:cs typeface="Times New Roman"/>
                <a:sym typeface="Times New Roman"/>
              </a:rPr>
              <a:t>1.Project Conception and Initiation</a:t>
            </a:r>
            <a:endParaRPr b="1" sz="4000">
              <a:latin typeface="Times New Roman"/>
              <a:ea typeface="Times New Roman"/>
              <a:cs typeface="Times New Roman"/>
              <a:sym typeface="Times New Roman"/>
            </a:endParaRPr>
          </a:p>
        </p:txBody>
      </p:sp>
      <p:sp>
        <p:nvSpPr>
          <p:cNvPr id="71" name="Google Shape;71;p3"/>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The basic idea behind the project is to develop an automated car that is capable of sensing its environment and moving without any human input. The automation will be achieved by detecting lane marking, signals, obstacles, stop sign using image processing and neural network to react and take decisions such as changing the course of the car, stopping on stop signs and red signal, and moving on green signal. Self-driving car processes inputs, plots a path, and sends instructions to the vehicle’s actuators, which control acceleration, braking, and steering. Hard-coded rules, obstacle avoidance algorithms, predictive modeling, and “smart” object discrimination help the software follow traffic rules and navigate obstacles.</a:t>
            </a:r>
            <a:r>
              <a:rPr lang="en" sz="2000"/>
              <a:t>                                                              </a:t>
            </a:r>
            <a:endParaRPr sz="2000"/>
          </a:p>
          <a:p>
            <a:pPr indent="0" lvl="0" marL="45720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To have a driverless car.</a:t>
            </a:r>
            <a:r>
              <a:rPr lang="en"/>
              <a:t>                                  </a:t>
            </a:r>
            <a:endParaRPr/>
          </a:p>
          <a:p>
            <a:pPr indent="-342900" lvl="0" marL="457200" rtl="0" algn="l">
              <a:lnSpc>
                <a:spcPct val="115000"/>
              </a:lnSpc>
              <a:spcBef>
                <a:spcPts val="0"/>
              </a:spcBef>
              <a:spcAft>
                <a:spcPts val="0"/>
              </a:spcAft>
              <a:buSzPts val="1800"/>
              <a:buChar char="●"/>
            </a:pPr>
            <a:r>
              <a:rPr lang="en"/>
              <a:t>To provide user convenience.                     </a:t>
            </a:r>
            <a:endParaRPr/>
          </a:p>
          <a:p>
            <a:pPr indent="-342900" lvl="0" marL="457200" rtl="0" algn="l">
              <a:lnSpc>
                <a:spcPct val="115000"/>
              </a:lnSpc>
              <a:spcBef>
                <a:spcPts val="0"/>
              </a:spcBef>
              <a:spcAft>
                <a:spcPts val="0"/>
              </a:spcAft>
              <a:buSzPts val="1800"/>
              <a:buChar char="●"/>
            </a:pPr>
            <a:r>
              <a:rPr lang="en"/>
              <a:t>To make service available 24*7.</a:t>
            </a:r>
            <a:endParaRPr/>
          </a:p>
          <a:p>
            <a:pPr indent="-342900" lvl="0" marL="457200" rtl="0" algn="l">
              <a:lnSpc>
                <a:spcPct val="115000"/>
              </a:lnSpc>
              <a:spcBef>
                <a:spcPts val="0"/>
              </a:spcBef>
              <a:spcAft>
                <a:spcPts val="0"/>
              </a:spcAft>
              <a:buSzPts val="1800"/>
              <a:buChar char="●"/>
            </a:pPr>
            <a:r>
              <a:rPr lang="en"/>
              <a:t> If a practical self-driving car is ever mass produced, the first major change would be to ride services.</a:t>
            </a:r>
            <a:endParaRPr/>
          </a:p>
          <a:p>
            <a:pPr indent="-342900" lvl="0" marL="457200" rtl="0" algn="l">
              <a:lnSpc>
                <a:spcPct val="115000"/>
              </a:lnSpc>
              <a:spcBef>
                <a:spcPts val="0"/>
              </a:spcBef>
              <a:spcAft>
                <a:spcPts val="0"/>
              </a:spcAft>
              <a:buSzPts val="1800"/>
              <a:buChar char="●"/>
            </a:pPr>
            <a:r>
              <a:rPr lang="en"/>
              <a:t> Instead of relying on human instincts built up over millions of years that ensure self preservation, a computer will be safer.</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6"/>
          <p:cNvSpPr txBox="1"/>
          <p:nvPr/>
        </p:nvSpPr>
        <p:spPr>
          <a:xfrm>
            <a:off x="311695" y="1148982"/>
            <a:ext cx="9069600" cy="4988100"/>
          </a:xfrm>
          <a:prstGeom prst="rect">
            <a:avLst/>
          </a:prstGeom>
          <a:noFill/>
          <a:ln>
            <a:noFill/>
          </a:ln>
        </p:spPr>
        <p:txBody>
          <a:bodyPr anchorCtr="0" anchor="t" bIns="0" lIns="0" spcFirstLastPara="1" rIns="0" wrap="square" tIns="2807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Paper Title:</a:t>
            </a:r>
            <a:r>
              <a:rPr lang="en" sz="1600">
                <a:latin typeface="Times New Roman"/>
                <a:ea typeface="Times New Roman"/>
                <a:cs typeface="Times New Roman"/>
                <a:sym typeface="Times New Roman"/>
              </a:rPr>
              <a:t> Real-Time Self-Driving Car Navigation Using Deep Neural Network</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Authors:</a:t>
            </a:r>
            <a:r>
              <a:rPr lang="en" sz="1600">
                <a:latin typeface="Times New Roman"/>
                <a:ea typeface="Times New Roman"/>
                <a:cs typeface="Times New Roman"/>
                <a:sym typeface="Times New Roman"/>
              </a:rPr>
              <a:t>Truong-Dong Do, Minh-Thien Duong</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Publication details</a:t>
            </a:r>
            <a:r>
              <a:rPr lang="en" sz="1600">
                <a:latin typeface="Times New Roman"/>
                <a:ea typeface="Times New Roman"/>
                <a:cs typeface="Times New Roman"/>
                <a:sym typeface="Times New Roman"/>
              </a:rPr>
              <a:t>: International Conference on Green Technology and Sustainable Development (GTSD), 2018</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Findings</a:t>
            </a:r>
            <a:r>
              <a:rPr lang="en" sz="1600">
                <a:latin typeface="Times New Roman"/>
                <a:ea typeface="Times New Roman"/>
                <a:cs typeface="Times New Roman"/>
                <a:sym typeface="Times New Roman"/>
              </a:rPr>
              <a:t>: In this paper, they have presented an autonomous car platform based on the softmax function squashes the outputs of each unit to be between 0 and 1, just like a sigmoid function.[1]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Advantages:</a:t>
            </a:r>
            <a:r>
              <a:rPr lang="en" sz="1600">
                <a:latin typeface="Times New Roman"/>
                <a:ea typeface="Times New Roman"/>
                <a:cs typeface="Times New Roman"/>
                <a:sym typeface="Times New Roman"/>
              </a:rPr>
              <a:t> The system uses only one single camera for all inputs and it drives at about 5-6 km/hr whether the lane markings are present or no.</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Disadvantages</a:t>
            </a:r>
            <a:r>
              <a:rPr lang="en" sz="1600">
                <a:latin typeface="Times New Roman"/>
                <a:ea typeface="Times New Roman"/>
                <a:cs typeface="Times New Roman"/>
                <a:sym typeface="Times New Roman"/>
              </a:rPr>
              <a:t>:This model only detects lane markings and turn signs. It just hovers the car left or right and does not sense signals or stop sign.</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g6585aa1f37_1_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95" name="Google Shape;95;g6585aa1f37_1_7"/>
          <p:cNvSpPr txBox="1"/>
          <p:nvPr/>
        </p:nvSpPr>
        <p:spPr>
          <a:xfrm>
            <a:off x="37208" y="1058220"/>
            <a:ext cx="9069600" cy="4988100"/>
          </a:xfrm>
          <a:prstGeom prst="rect">
            <a:avLst/>
          </a:prstGeom>
          <a:noFill/>
          <a:ln>
            <a:noFill/>
          </a:ln>
        </p:spPr>
        <p:txBody>
          <a:bodyPr anchorCtr="0" anchor="t" bIns="0" lIns="0" spcFirstLastPara="1" rIns="0" wrap="square" tIns="2807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Paper Title:</a:t>
            </a:r>
            <a:r>
              <a:rPr lang="en" sz="1600">
                <a:latin typeface="Times New Roman"/>
                <a:ea typeface="Times New Roman"/>
                <a:cs typeface="Times New Roman"/>
                <a:sym typeface="Times New Roman"/>
              </a:rPr>
              <a:t> Neural controller of autonomous driving mobile robot by an embedded camera</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Authors:</a:t>
            </a:r>
            <a:r>
              <a:rPr lang="en" sz="1600">
                <a:latin typeface="Times New Roman"/>
                <a:ea typeface="Times New Roman"/>
                <a:cs typeface="Times New Roman"/>
                <a:sym typeface="Times New Roman"/>
              </a:rPr>
              <a:t>Hajer Omrane, Mohamed Slim Masmoudi and Mohamed Masmoudi</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Publication details</a:t>
            </a:r>
            <a:r>
              <a:rPr lang="en" sz="1600">
                <a:latin typeface="Times New Roman"/>
                <a:ea typeface="Times New Roman"/>
                <a:cs typeface="Times New Roman"/>
                <a:sym typeface="Times New Roman"/>
              </a:rPr>
              <a:t>: International Conference on Advanced Technologies For Signal and Image Processing - ATSIP, 2018</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Findings</a:t>
            </a:r>
            <a:r>
              <a:rPr lang="en" sz="1600">
                <a:latin typeface="Times New Roman"/>
                <a:ea typeface="Times New Roman"/>
                <a:cs typeface="Times New Roman"/>
                <a:sym typeface="Times New Roman"/>
              </a:rPr>
              <a:t>: They have build an autonomous RC Car that uses Artificial Neural Network (ANN) for control. It describes the theory behind the neural network and autonomous vehicles[2]</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Advantages</a:t>
            </a:r>
            <a:r>
              <a:rPr lang="en" sz="1600">
                <a:latin typeface="Times New Roman"/>
                <a:ea typeface="Times New Roman"/>
                <a:cs typeface="Times New Roman"/>
                <a:sym typeface="Times New Roman"/>
              </a:rPr>
              <a:t>: Using an embedded pi camera for input and gray scale of images for training in neural network.[4]</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Disadvantages</a:t>
            </a:r>
            <a:r>
              <a:rPr lang="en" sz="1600">
                <a:latin typeface="Times New Roman"/>
                <a:ea typeface="Times New Roman"/>
                <a:cs typeface="Times New Roman"/>
                <a:sym typeface="Times New Roman"/>
              </a:rPr>
              <a:t>:The system detects lane markings for each direction and does not offer any other functionality other than that.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5E696C"/>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g6585aa1f37_1_15"/>
          <p:cNvSpPr txBox="1"/>
          <p:nvPr>
            <p:ph type="title"/>
          </p:nvPr>
        </p:nvSpPr>
        <p:spPr>
          <a:xfrm>
            <a:off x="311700" y="36295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101" name="Google Shape;101;g6585aa1f37_1_15"/>
          <p:cNvSpPr txBox="1"/>
          <p:nvPr/>
        </p:nvSpPr>
        <p:spPr>
          <a:xfrm>
            <a:off x="37204" y="976157"/>
            <a:ext cx="9069600" cy="4988100"/>
          </a:xfrm>
          <a:prstGeom prst="rect">
            <a:avLst/>
          </a:prstGeom>
          <a:noFill/>
          <a:ln>
            <a:noFill/>
          </a:ln>
        </p:spPr>
        <p:txBody>
          <a:bodyPr anchorCtr="0" anchor="t" bIns="0" lIns="0" spcFirstLastPara="1" rIns="0" wrap="square" tIns="2807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Paper Title:</a:t>
            </a:r>
            <a:r>
              <a:rPr lang="en" sz="1600">
                <a:latin typeface="Times New Roman"/>
                <a:ea typeface="Times New Roman"/>
                <a:cs typeface="Times New Roman"/>
                <a:sym typeface="Times New Roman"/>
              </a:rPr>
              <a:t> Driverless Car: Autonomous Driving Using Deep Reinforcement Learning In Urban Environment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Authors:</a:t>
            </a:r>
            <a:r>
              <a:rPr lang="en" sz="1600">
                <a:latin typeface="Times New Roman"/>
                <a:ea typeface="Times New Roman"/>
                <a:cs typeface="Times New Roman"/>
                <a:sym typeface="Times New Roman"/>
              </a:rPr>
              <a:t>Abdur R. Fayjie, Sabir Hossain, Doukhi Oualid, and Deok-Jin Lee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Publication details</a:t>
            </a:r>
            <a:r>
              <a:rPr lang="en" sz="1600">
                <a:latin typeface="Times New Roman"/>
                <a:ea typeface="Times New Roman"/>
                <a:cs typeface="Times New Roman"/>
                <a:sym typeface="Times New Roman"/>
              </a:rPr>
              <a:t>:15th International Conference on Ubiquitous Robots (UR) Hawaii Convention Center, Hawai'i, USA, June 27-30, 2018</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Findings</a:t>
            </a:r>
            <a:r>
              <a:rPr lang="en" sz="1600">
                <a:latin typeface="Times New Roman"/>
                <a:ea typeface="Times New Roman"/>
                <a:cs typeface="Times New Roman"/>
                <a:sym typeface="Times New Roman"/>
              </a:rPr>
              <a:t>: In this paper, they have presented a reinforcement-learning based approach with Deep Q Network implemented in autonomous driving.[3]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Advantages</a:t>
            </a:r>
            <a:r>
              <a:rPr lang="en" sz="1600">
                <a:latin typeface="Times New Roman"/>
                <a:ea typeface="Times New Roman"/>
                <a:cs typeface="Times New Roman"/>
                <a:sym typeface="Times New Roman"/>
              </a:rPr>
              <a:t>: Using fusion of camera and lidar helps in better knowing of the surroundings and all kinds of obstacles.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Disadvantages</a:t>
            </a:r>
            <a:r>
              <a:rPr lang="en" sz="1600">
                <a:latin typeface="Times New Roman"/>
                <a:ea typeface="Times New Roman"/>
                <a:cs typeface="Times New Roman"/>
                <a:sym typeface="Times New Roman"/>
              </a:rPr>
              <a:t>:They have implemented a model using lidar(laser sensor)  which is a very costly sensor and it is applicable for large scale cars.</a:t>
            </a:r>
            <a:endParaRPr sz="1600">
              <a:solidFill>
                <a:srgbClr val="5E696C"/>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5E696C"/>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1867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graphicFrame>
        <p:nvGraphicFramePr>
          <p:cNvPr id="107" name="Google Shape;107;p7"/>
          <p:cNvGraphicFramePr/>
          <p:nvPr/>
        </p:nvGraphicFramePr>
        <p:xfrm>
          <a:off x="155788" y="799963"/>
          <a:ext cx="3000000" cy="3000000"/>
        </p:xfrm>
        <a:graphic>
          <a:graphicData uri="http://schemas.openxmlformats.org/drawingml/2006/table">
            <a:tbl>
              <a:tblPr>
                <a:noFill/>
                <a:tableStyleId>{3014844B-F360-441B-AB65-42385EE7D1CF}</a:tableStyleId>
              </a:tblPr>
              <a:tblGrid>
                <a:gridCol w="4338250"/>
                <a:gridCol w="4338250"/>
              </a:tblGrid>
              <a:tr h="42915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Problem Detected</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Solution</a:t>
                      </a:r>
                      <a:endParaRPr b="1" sz="1800">
                        <a:latin typeface="Times New Roman"/>
                        <a:ea typeface="Times New Roman"/>
                        <a:cs typeface="Times New Roman"/>
                        <a:sym typeface="Times New Roman"/>
                      </a:endParaRPr>
                    </a:p>
                  </a:txBody>
                  <a:tcPr marT="91425" marB="91425" marR="91425" marL="91425"/>
                </a:tc>
              </a:tr>
              <a:tr h="37901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Existing cars needs effort to be driven and certain amount of time goes in reaching one destination which could be utilised in some other work.</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800">
                          <a:latin typeface="Times New Roman"/>
                          <a:ea typeface="Times New Roman"/>
                          <a:cs typeface="Times New Roman"/>
                          <a:sym typeface="Times New Roman"/>
                        </a:rPr>
                        <a:t>The existing human driven cars to be replaced by  effective self driven cars keeping in mind of various safety conditions. So developing a model scaled car which can be implemented using monocular vision method   and technology in an actual car.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Implementing machine learning and image processing to gain better knowledge of new technologies. We are creating a prototype to explain the concepts of machine learning which will be helpful to teach the students as it can be presented as the live example of machine learning.   </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