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7559675" cx="10080625"/>
  <p:notesSz cx="7559675" cy="106918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A4BD87-7E2E-4E94-8846-DFF06E369905}">
  <a:tblStyle styleId="{65A4BD87-7E2E-4E94-8846-DFF06E3699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e9244bd6_0_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e9244bd6_0_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bc7b046c93305d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bc7b046c93305d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5e9244bd6_0_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5e9244bd6_0_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f9d1e4c9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f9d1e4c9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39db07c5_4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39db07c5_4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39db07c5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39db07c5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39db07c5_3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39db07c5_3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f0f16c5b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f0f16c5b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f0f16c5b_1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f0f16c5b_1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f3724a89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f3724a89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e9244bd6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e9244bd6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e9244bd6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e9244bd6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39db07c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39db07c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39db07c5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39db07c5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39db07c5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39db07c5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e9244bd6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e9244bd6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30637" y="1100551"/>
            <a:ext cx="4019400" cy="535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99520" y="1459024"/>
            <a:ext cx="3481500" cy="4641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13401" y="2391582"/>
            <a:ext cx="3253800" cy="23286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13525" y="4801581"/>
            <a:ext cx="3253800" cy="10308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 sz="2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 sz="2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 sz="2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 sz="2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 sz="2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 sz="2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 sz="2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layfair Display"/>
              <a:buNone/>
              <a:defRPr b="1" sz="2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7415933"/>
            <a:ext cx="10080600" cy="14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43628" y="1812353"/>
            <a:ext cx="9393300" cy="23664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200"/>
              <a:buFont typeface="Lato"/>
              <a:buNone/>
              <a:defRPr sz="12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200"/>
              <a:buFont typeface="Lato"/>
              <a:buNone/>
              <a:defRPr sz="12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200"/>
              <a:buFont typeface="Lato"/>
              <a:buNone/>
              <a:defRPr sz="12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200"/>
              <a:buFont typeface="Lato"/>
              <a:buNone/>
              <a:defRPr sz="12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200"/>
              <a:buFont typeface="Lato"/>
              <a:buNone/>
              <a:defRPr sz="12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200"/>
              <a:buFont typeface="Lato"/>
              <a:buNone/>
              <a:defRPr sz="12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200"/>
              <a:buFont typeface="Lato"/>
              <a:buNone/>
              <a:defRPr sz="12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200"/>
              <a:buFont typeface="Lato"/>
              <a:buNone/>
              <a:defRPr sz="12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200"/>
              <a:buFont typeface="Lato"/>
              <a:buNone/>
              <a:defRPr sz="122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43628" y="4290871"/>
            <a:ext cx="9393300" cy="15750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61743" y="2092745"/>
            <a:ext cx="8957100" cy="26430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7415933"/>
            <a:ext cx="10080600" cy="14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43628" y="575188"/>
            <a:ext cx="9393300" cy="9201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43628" y="575188"/>
            <a:ext cx="9393300" cy="9201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43628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5327385" y="1693854"/>
            <a:ext cx="4409700" cy="5021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43628" y="575188"/>
            <a:ext cx="9393300" cy="9201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43628" y="816595"/>
            <a:ext cx="3095700" cy="11106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43628" y="2044981"/>
            <a:ext cx="3095700" cy="4672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540467" y="773605"/>
            <a:ext cx="6194100" cy="60126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Lato"/>
              <a:buNone/>
              <a:defRPr b="0" sz="5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5040313" y="-37"/>
            <a:ext cx="5040300" cy="755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544867" y="6607275"/>
            <a:ext cx="5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92695" y="1628413"/>
            <a:ext cx="4459500" cy="2474400"/>
          </a:xfrm>
          <a:prstGeom prst="rect">
            <a:avLst/>
          </a:prstGeom>
        </p:spPr>
        <p:txBody>
          <a:bodyPr anchorCtr="0" anchor="b" bIns="111975" lIns="111975" spcFirstLastPara="1" rIns="111975" wrap="square" tIns="1119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92695" y="4181743"/>
            <a:ext cx="4459500" cy="1977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5445456" y="1064395"/>
            <a:ext cx="4230000" cy="54309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52227" y="6217901"/>
            <a:ext cx="6613200" cy="880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3628" y="575188"/>
            <a:ext cx="9393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Playfair Display"/>
              <a:buNone/>
              <a:defRPr b="1" sz="3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○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■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○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■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○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Font typeface="Lato"/>
              <a:buChar char="■"/>
              <a:defRPr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59911" y="6879928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User_interfa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647707" y="1770131"/>
            <a:ext cx="9070800" cy="50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Self Driving Car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Group No. 15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Mahek Jain				17204010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Vinit Shah				17204014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Hiral Thadeshwar		17204012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Project Guide : P</a:t>
            </a: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rof. </a:t>
            </a:r>
            <a:r>
              <a:rPr b="1" i="0" lang="en-IN" sz="3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Rujata Chaud</a:t>
            </a: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i="0" lang="en-IN" sz="3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ar</a:t>
            </a: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Co-guide : Prof. </a:t>
            </a: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Vishal Badgujar</a:t>
            </a:r>
            <a:endParaRPr b="1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40" y="127080"/>
            <a:ext cx="9070920" cy="164304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008062" y="3312351"/>
            <a:ext cx="80646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502925" y="1768326"/>
            <a:ext cx="9069600" cy="64533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driven cars use technologies to provide safety and detect obstacles and auto stop in various high end cars but none of them works completely driverless.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existing cars does not contain the feature of automation to the extent that car can drive autonomously.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constant need of drivers without it the car becomes unavailable but with self driving car we can make the availability of car constant on roads.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traditional cars the driver constantly needs to keep check on the signals, road safety signs, obstacles and lane and needs to make decisions accordingly.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700"/>
            <a:ext cx="10080624" cy="74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14675" y="1427600"/>
            <a:ext cx="88461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builds a self-driving RC car using Raspberry Pi, Arduino and open source software.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Raspberry Pi collects inputs from a camera module and an ultrasonic sensor, and sends data to a computer wirelessly.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computer processes input images and sensor data for object detection (stop sign and traffic light) and collision avoidance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respectively.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neural network model runs on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computer and makes predictions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steering based on input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images. Predictions are then 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sent to the Arduino for RC car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control.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uses sensor and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constantly to check for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obstacles and safety signs.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000" y="4184400"/>
            <a:ext cx="4211625" cy="3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0" y="1768331"/>
            <a:ext cx="9968249" cy="572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7"/>
          <p:cNvGraphicFramePr/>
          <p:nvPr/>
        </p:nvGraphicFramePr>
        <p:xfrm>
          <a:off x="952488" y="358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{65A4BD87-7E2E-4E94-8846-DFF06E369905}</a:tableStyleId>
              </a:tblPr>
              <a:tblGrid>
                <a:gridCol w="4087825"/>
                <a:gridCol w="4087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Raspberry Pi 3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Nano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 camera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car will be able to provide automation between level 4 and 5.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will be able to detect lane markings, obstacles, traffic signals, stop signs and take decisions accordingly.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traverse on any road not visited before.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work in a model environment.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car will not work automatically if there is no internet connection.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are no lane markings on the road the pi camera will not be able to detect the boundary within which the car should move.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Trusting a computer to perform adequately.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fail during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Drastic weather conditions, Human traffic signals and Roadblocks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traffic laws.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this </a:t>
            </a:r>
            <a:r>
              <a:rPr lang="en-I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we are proposing a system that will allow automation of car with the help of machine learning and allows complete driverless controls and decisions made autonomously.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502920" y="15616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Truong-Dong Do, Minh-Thien Duong, Quoc-Vu Dang and My-Ha Le, “Real-Time Self-Driving Car Navigation Using Deep Neural Network” in </a:t>
            </a:r>
            <a:r>
              <a:rPr i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Conference on Green Technology and Sustainable Development (GTSD), 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[2]Hajer Omrane, Mohamed Slim Masmoudi and Mohamed Masmoudi, “Neural controller of autonomous driving mobile robot by an embedded camera” in </a:t>
            </a:r>
            <a:r>
              <a:rPr i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Conference on Advanced Technologies For Signal and Image Processing - ATSIP, 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[3]Abdur R. Fayjie, Sabir Hossain, Doukhi Oualid, and Deok-Jin Lee, “Driverless Car: Autonomous Driving Using Deep Reinforcement Learning In Urban Environment” in </a:t>
            </a:r>
            <a:r>
              <a:rPr i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15th International Conference on Ubiquitous Robots (UR) Hawaii Convention Center, Hawai'i, USA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June 27-30, 2018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[4]F. Shumaila Mateenuddin, Mrs. V.S. Jahagirdar, "An Android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Mini Rover for real time surveillance using Raspberry Pi 3", in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Advanced Research in Engineering &amp;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(IJAREM), 2017.</a:t>
            </a:r>
            <a:endParaRPr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647280" y="3057480"/>
            <a:ext cx="907092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0" sz="3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04360" y="144000"/>
            <a:ext cx="9070920" cy="10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04413" y="1127850"/>
            <a:ext cx="9070800" cy="6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407819" lvl="0" marL="431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9" lvl="0" marL="431639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9" lvl="0" marL="431639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9" lvl="0" marL="431639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9" lvl="0" marL="431639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9" lvl="0" marL="431639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Architecture/Working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8" lvl="0" marL="431638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Architecture/Working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8" lvl="0" marL="431638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8" lvl="0" marL="431638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9" lvl="0" marL="431639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Project Limitations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9" lvl="0" marL="431639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818" lvl="0" marL="431638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idea behind the project is to develop an automated car</a:t>
            </a:r>
            <a:r>
              <a:rPr lang="en-IN" sz="24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that is capable of sensing its environment and moving without any </a:t>
            </a:r>
            <a:r>
              <a:rPr lang="en-IN" sz="2400">
                <a:solidFill>
                  <a:srgbClr val="333333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human input</a:t>
            </a:r>
            <a:r>
              <a:rPr lang="en-IN" sz="24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automation will be achieved by detecting lane marking, signals, obstacles, stop sign using image processing and neural network to react </a:t>
            </a:r>
            <a:r>
              <a:rPr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decisions such as changing the course of the car, stopping on stop signs and red signal, and moving on green signal.</a:t>
            </a: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267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b="1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Automation?</a:t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835" y="2523525"/>
            <a:ext cx="4790164" cy="36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533050"/>
            <a:ext cx="4552424" cy="36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behind developing this project is:</a:t>
            </a: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have a driverless car.</a:t>
            </a: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user convenience.</a:t>
            </a: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service available 24*7.</a:t>
            </a: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502920" y="1285782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Title: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Self-Driving Car Navigation Using Deep Neural Network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Truong-Dong Do, Minh-Thien Duong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Publication details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Conference on Green Technology and Sustainable Development (GTSD), 2018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paper, they have presented an autonomous car platform based on the softmax function squashes the outputs of each unit to be between 0 and 1, just like a sigmoid function.[1]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system uses only one single camera for all inputs and it drives at about 5-6 km/hr whether the lane markings are present or no.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model only detects lane markings and turn signs. It just hovers the car left or right and does not sense signals or stop sign.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502933" y="15616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Title: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Neural controller of autonomous driving mobile robot by an embedded camera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Hajer Omrane, Mohamed Slim Masmoudi and Mohamed Masmoudi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Publication details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International Conference on Advanced Technologies For Signal and Image Processing - ATSIP, 2018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They have build an autonomous RC Car that uses Artificial Neural Network (ANN) for control. It describes the theory behind the neural network and autonomous vehicles[2]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an embedded pi camera for input and gray scale of images for training in neural network.[4]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:The system detects lane markings for each direction and does not offer any other functionality other than that.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502929" y="1285782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Title: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Driverless Car: Autonomous Driving Using Deep Reinforcement Learning In Urban Environment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Abdur R. Fayjie, Sabir Hossain, Doukhi Oualid, and Deok-Jin Lee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Publication details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:15th International Conference on Ubiquitous Robots (UR) Hawaii Convention Center, Hawai'i, USA, June 27-30, 2018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 this paper, they have presented a reinforcement-learning based approach with Deep Q Network implemented in autonomous driving.[3]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fusion of camera and lidar helps in better knowing of the surroundings and all kinds of obstacles.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r>
              <a:rPr lang="en-I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:They have implemented a model using lidar(laser sensor)  which is a very costly sensor and it is applicable for large scale cars.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502920" y="301320"/>
            <a:ext cx="9069600" cy="12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502920" y="1768320"/>
            <a:ext cx="9069600" cy="4988100"/>
          </a:xfrm>
          <a:prstGeom prst="rect">
            <a:avLst/>
          </a:prstGeom>
        </p:spPr>
        <p:txBody>
          <a:bodyPr anchorCtr="0" anchor="t" bIns="0" lIns="0" spcFirstLastPara="1" rIns="0" wrap="square" tIns="2807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502938" y="2027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{65A4BD87-7E2E-4E94-8846-DFF06E369905}</a:tableStyleId>
              </a:tblPr>
              <a:tblGrid>
                <a:gridCol w="4534800"/>
                <a:gridCol w="4534800"/>
              </a:tblGrid>
              <a:tr h="61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Detected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7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cars needs effort to be driven and certain amount of time goes in reaching one destination which could be utilised in some other work.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existing human driven cars to be replaced by  effective self driven cars keeping in mind of various safety conditions. So developing a model scaled car which can be implemented using monocular vision method   and technology in an actual car. 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Implementing machine learning and image processing to gain better knowledge of new technologies. We are creating a prototype to explain the concepts of machine learning which will be helpful to teach the students as it can be presented as the live example of machine learning.   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