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0DC9-CB68-42A6-B813-E5B05D2F536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C0B1-02A3-49A5-9847-DF92D837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E587-CCD4-4B09-959C-94C6F53297DB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B794-92A0-4437-AB6C-E742B832F1C2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B5A8-F89A-435C-807D-7F08D5A32AFA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A0CE-BBBC-4EE3-8E0C-CA8F8EEC68D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9627-E287-47EC-979A-997423F3C574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575C-282B-4877-AED7-2AC6D18C6130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8BD2-1C23-41F6-AFD9-9A36842211E1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5E69-BA63-4854-A1C3-055D3296CECF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7F82-93D8-42A0-A410-01392025A1D4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75D7-9BE6-4ED7-9D2D-BB1E52DA2615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CF07-00D4-4DB6-9B0F-ED092517F041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F1C1-29E0-4041-8975-E3B8818388D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ME592X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663" y="22631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Assignment </a:t>
            </a:r>
            <a:r>
              <a:rPr lang="en-US" dirty="0" smtClean="0">
                <a:cs typeface="Calibri Light"/>
              </a:rPr>
              <a:t>4</a:t>
            </a:r>
            <a:br>
              <a:rPr lang="en-US" dirty="0" smtClean="0">
                <a:cs typeface="Calibri Light"/>
              </a:rPr>
            </a:br>
            <a:r>
              <a:rPr lang="en-US" dirty="0" smtClean="0">
                <a:cs typeface="Calibri Light"/>
              </a:rPr>
              <a:t>Convolution LSTM</a:t>
            </a:r>
            <a:r>
              <a:rPr lang="en-US" dirty="0">
                <a:cs typeface="Calibri Light"/>
              </a:rPr>
              <a:t> 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B355-AB4E-4D6A-9D51-E4C4F8E2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6499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alibri"/>
              </a:rPr>
              <a:t>Training of combustion </a:t>
            </a:r>
            <a:r>
              <a:rPr lang="en-US" dirty="0" smtClean="0">
                <a:cs typeface="Calibri"/>
              </a:rPr>
              <a:t>dataset </a:t>
            </a:r>
            <a:r>
              <a:rPr lang="en-US" dirty="0">
                <a:cs typeface="Calibri"/>
              </a:rPr>
              <a:t>using </a:t>
            </a:r>
            <a:r>
              <a:rPr lang="en-US" dirty="0" smtClean="0">
                <a:cs typeface="Calibri"/>
              </a:rPr>
              <a:t>Convolution followed by LSTM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Input image – 100X250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126DAC-8054-4747-B0A7-B5F10E95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53555"/>
              </p:ext>
            </p:extLst>
          </p:nvPr>
        </p:nvGraphicFramePr>
        <p:xfrm>
          <a:off x="3924003" y="2949791"/>
          <a:ext cx="3978233" cy="2123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283">
                  <a:extLst>
                    <a:ext uri="{9D8B030D-6E8A-4147-A177-3AD203B41FA5}">
                      <a16:colId xmlns:a16="http://schemas.microsoft.com/office/drawing/2014/main" val="2576812544"/>
                    </a:ext>
                  </a:extLst>
                </a:gridCol>
                <a:gridCol w="2023950">
                  <a:extLst>
                    <a:ext uri="{9D8B030D-6E8A-4147-A177-3AD203B41FA5}">
                      <a16:colId xmlns:a16="http://schemas.microsoft.com/office/drawing/2014/main" val="275879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Resolution of the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Classification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4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64X32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16X32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108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99.77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5347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17003"/>
              </p:ext>
            </p:extLst>
          </p:nvPr>
        </p:nvGraphicFramePr>
        <p:xfrm>
          <a:off x="8238307" y="896984"/>
          <a:ext cx="3230880" cy="23948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3886">
                  <a:extLst>
                    <a:ext uri="{9D8B030D-6E8A-4147-A177-3AD203B41FA5}">
                      <a16:colId xmlns:a16="http://schemas.microsoft.com/office/drawing/2014/main" val="2845280143"/>
                    </a:ext>
                  </a:extLst>
                </a:gridCol>
                <a:gridCol w="923108">
                  <a:extLst>
                    <a:ext uri="{9D8B030D-6E8A-4147-A177-3AD203B41FA5}">
                      <a16:colId xmlns:a16="http://schemas.microsoft.com/office/drawing/2014/main" val="2375109867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389026223"/>
                    </a:ext>
                  </a:extLst>
                </a:gridCol>
              </a:tblGrid>
              <a:tr h="3421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Feature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Efficiency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654098"/>
                  </a:ext>
                </a:extLst>
              </a:tr>
              <a:tr h="34212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Number of filters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81.16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0035766"/>
                  </a:ext>
                </a:extLst>
              </a:tr>
              <a:tr h="342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87.69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590317"/>
                  </a:ext>
                </a:extLst>
              </a:tr>
              <a:tr h="342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89.33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832793"/>
                  </a:ext>
                </a:extLst>
              </a:tr>
              <a:tr h="34212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Number of frames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98.7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1113021"/>
                  </a:ext>
                </a:extLst>
              </a:tr>
              <a:tr h="342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92.34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7268383"/>
                  </a:ext>
                </a:extLst>
              </a:tr>
              <a:tr h="342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645820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527177" y="1994262"/>
            <a:ext cx="1741715" cy="2264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362585"/>
            <a:ext cx="11301549" cy="61427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alibri"/>
              </a:rPr>
              <a:t>Training of dataset </a:t>
            </a:r>
            <a:r>
              <a:rPr lang="en-US" dirty="0">
                <a:cs typeface="Calibri"/>
              </a:rPr>
              <a:t>using </a:t>
            </a:r>
            <a:r>
              <a:rPr lang="en-US" dirty="0" smtClean="0">
                <a:cs typeface="Calibri"/>
              </a:rPr>
              <a:t>Convolution LSTM:</a:t>
            </a:r>
          </a:p>
          <a:p>
            <a:pPr marL="0" indent="0">
              <a:buNone/>
            </a:pPr>
            <a:endParaRPr lang="en-US" sz="2400" dirty="0" smtClean="0"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cs typeface="Calibri"/>
              </a:rPr>
              <a:t>Hyper parameters:</a:t>
            </a:r>
          </a:p>
          <a:p>
            <a:r>
              <a:rPr lang="en-US" sz="1800" dirty="0" smtClean="0">
                <a:cs typeface="Calibri"/>
              </a:rPr>
              <a:t>Number of filters</a:t>
            </a:r>
          </a:p>
          <a:p>
            <a:r>
              <a:rPr lang="en-US" sz="1800" dirty="0" smtClean="0">
                <a:cs typeface="Calibri"/>
              </a:rPr>
              <a:t>Number of frames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Fixed </a:t>
            </a:r>
            <a:r>
              <a:rPr lang="en-US" dirty="0">
                <a:cs typeface="Calibri"/>
              </a:rPr>
              <a:t>parameters</a:t>
            </a:r>
            <a:r>
              <a:rPr lang="en-US" dirty="0" smtClean="0">
                <a:cs typeface="Calibri"/>
              </a:rPr>
              <a:t>:</a:t>
            </a:r>
          </a:p>
          <a:p>
            <a:r>
              <a:rPr lang="en-US" sz="1800" dirty="0" smtClean="0"/>
              <a:t>Number of channels = 1</a:t>
            </a:r>
            <a:endParaRPr lang="en-US" sz="1800" dirty="0"/>
          </a:p>
          <a:p>
            <a:r>
              <a:rPr lang="en-US" sz="1800" dirty="0"/>
              <a:t>Number of </a:t>
            </a:r>
            <a:r>
              <a:rPr lang="en-US" sz="1800" dirty="0" smtClean="0"/>
              <a:t>rows </a:t>
            </a:r>
            <a:r>
              <a:rPr lang="en-US" sz="1800" dirty="0"/>
              <a:t>= </a:t>
            </a:r>
            <a:r>
              <a:rPr lang="en-US" sz="1800" dirty="0" smtClean="0"/>
              <a:t>height of the resized image</a:t>
            </a:r>
            <a:endParaRPr lang="en-US" sz="1800" dirty="0"/>
          </a:p>
          <a:p>
            <a:r>
              <a:rPr lang="en-US" sz="1800" dirty="0"/>
              <a:t>Number of </a:t>
            </a:r>
            <a:r>
              <a:rPr lang="en-US" sz="1800" dirty="0" smtClean="0"/>
              <a:t>columns </a:t>
            </a:r>
            <a:r>
              <a:rPr lang="en-US" sz="1800" dirty="0"/>
              <a:t>= </a:t>
            </a:r>
            <a:r>
              <a:rPr lang="en-US" sz="1800" dirty="0" smtClean="0"/>
              <a:t>width of the resized image</a:t>
            </a:r>
            <a:endParaRPr lang="en-US" sz="1800" dirty="0"/>
          </a:p>
          <a:p>
            <a:r>
              <a:rPr lang="en-US" sz="1800" dirty="0"/>
              <a:t>Number of </a:t>
            </a:r>
            <a:r>
              <a:rPr lang="en-US" sz="1800" dirty="0" smtClean="0"/>
              <a:t>train samples </a:t>
            </a:r>
            <a:r>
              <a:rPr lang="en-US" sz="1800" dirty="0"/>
              <a:t>= </a:t>
            </a:r>
            <a:r>
              <a:rPr lang="en-US" sz="1800" dirty="0" smtClean="0"/>
              <a:t>80% of train data/number of frames</a:t>
            </a:r>
            <a:endParaRPr lang="en-US" sz="1800" dirty="0"/>
          </a:p>
          <a:p>
            <a:r>
              <a:rPr lang="en-US" sz="1800" dirty="0"/>
              <a:t>Number of </a:t>
            </a:r>
            <a:r>
              <a:rPr lang="en-US" sz="1800" dirty="0" smtClean="0"/>
              <a:t>test samples </a:t>
            </a:r>
            <a:r>
              <a:rPr lang="en-US" sz="1800" dirty="0"/>
              <a:t>= </a:t>
            </a:r>
            <a:r>
              <a:rPr lang="en-US" sz="1800" dirty="0" smtClean="0"/>
              <a:t>20% </a:t>
            </a:r>
            <a:r>
              <a:rPr lang="en-US" sz="1800" dirty="0"/>
              <a:t>of train </a:t>
            </a:r>
            <a:r>
              <a:rPr lang="en-US" sz="1800" dirty="0" smtClean="0"/>
              <a:t>data/number </a:t>
            </a:r>
            <a:r>
              <a:rPr lang="en-US" sz="1800" dirty="0"/>
              <a:t>of frames</a:t>
            </a:r>
            <a:endParaRPr lang="en-US" sz="1800" dirty="0"/>
          </a:p>
          <a:p>
            <a:endParaRPr lang="en-US" dirty="0"/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527176" y="2320834"/>
            <a:ext cx="1741715" cy="2264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96862"/>
              </p:ext>
            </p:extLst>
          </p:nvPr>
        </p:nvGraphicFramePr>
        <p:xfrm>
          <a:off x="8238307" y="3644537"/>
          <a:ext cx="3230880" cy="25124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4117">
                  <a:extLst>
                    <a:ext uri="{9D8B030D-6E8A-4147-A177-3AD203B41FA5}">
                      <a16:colId xmlns:a16="http://schemas.microsoft.com/office/drawing/2014/main" val="1587632611"/>
                    </a:ext>
                  </a:extLst>
                </a:gridCol>
                <a:gridCol w="994117">
                  <a:extLst>
                    <a:ext uri="{9D8B030D-6E8A-4147-A177-3AD203B41FA5}">
                      <a16:colId xmlns:a16="http://schemas.microsoft.com/office/drawing/2014/main" val="3281504384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606995315"/>
                    </a:ext>
                  </a:extLst>
                </a:gridCol>
              </a:tblGrid>
              <a:tr h="418737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</a:rPr>
                        <a:t>Resolution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</a:rPr>
                        <a:t>Efficiency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0922555"/>
                  </a:ext>
                </a:extLst>
              </a:tr>
              <a:tr h="4187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</a:rPr>
                        <a:t>Width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</a:rPr>
                        <a:t>Height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52462"/>
                  </a:ext>
                </a:extLst>
              </a:tr>
              <a:tr h="4187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16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effectLst/>
                        </a:rPr>
                        <a:t>16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98.12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7164364"/>
                  </a:ext>
                </a:extLst>
              </a:tr>
              <a:tr h="4187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16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effectLst/>
                        </a:rPr>
                        <a:t>32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98.8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3264528"/>
                  </a:ext>
                </a:extLst>
              </a:tr>
              <a:tr h="4187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32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effectLst/>
                        </a:rPr>
                        <a:t>16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effectLst/>
                        </a:rPr>
                        <a:t>98.95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8492759"/>
                  </a:ext>
                </a:extLst>
              </a:tr>
              <a:tr h="41873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32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effectLst/>
                        </a:rPr>
                        <a:t>32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effectLst/>
                        </a:rPr>
                        <a:t>99.78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0673025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ME592X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138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4 Convolution LSTM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3IimagingLab</cp:lastModifiedBy>
  <cp:revision>38</cp:revision>
  <dcterms:created xsi:type="dcterms:W3CDTF">2013-07-15T20:26:40Z</dcterms:created>
  <dcterms:modified xsi:type="dcterms:W3CDTF">2018-04-10T09:04:38Z</dcterms:modified>
</cp:coreProperties>
</file>