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7AD14-BC38-462D-989B-F9B2230E1EC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8FE38B61-144D-4E9C-BE2C-2777593DDEF5}">
      <dgm:prSet phldrT="[Text]" custT="1"/>
      <dgm:spPr>
        <a:effectLst>
          <a:glow rad="127000">
            <a:schemeClr val="tx1"/>
          </a:glow>
        </a:effectLst>
      </dgm:spPr>
      <dgm:t>
        <a:bodyPr/>
        <a:lstStyle/>
        <a:p>
          <a:r>
            <a:rPr lang="en-US" sz="1800" dirty="0"/>
            <a:t>Unethical</a:t>
          </a:r>
        </a:p>
        <a:p>
          <a:r>
            <a:rPr lang="en-US" sz="1800" dirty="0"/>
            <a:t> (based on right or wrong)</a:t>
          </a:r>
          <a:endParaRPr lang="en-IN" sz="1800" dirty="0"/>
        </a:p>
      </dgm:t>
    </dgm:pt>
    <dgm:pt modelId="{350B3D6A-65DB-4FE6-A735-8575A6376FC7}" type="parTrans" cxnId="{BD180E37-E38E-4871-AE9C-27E3C3CDDB3E}">
      <dgm:prSet/>
      <dgm:spPr/>
      <dgm:t>
        <a:bodyPr/>
        <a:lstStyle/>
        <a:p>
          <a:endParaRPr lang="en-IN" sz="1400"/>
        </a:p>
      </dgm:t>
    </dgm:pt>
    <dgm:pt modelId="{56CE65EC-BC20-4F30-A6CB-F3329C01487B}" type="sibTrans" cxnId="{BD180E37-E38E-4871-AE9C-27E3C3CDDB3E}">
      <dgm:prSet/>
      <dgm:spPr/>
      <dgm:t>
        <a:bodyPr/>
        <a:lstStyle/>
        <a:p>
          <a:endParaRPr lang="en-IN" sz="1400"/>
        </a:p>
      </dgm:t>
    </dgm:pt>
    <dgm:pt modelId="{F0C8B9DE-7DD8-4A66-9ACD-596ED2FC6792}">
      <dgm:prSet phldrT="[Text]" custT="1"/>
      <dgm:spPr>
        <a:effectLst>
          <a:glow rad="127000">
            <a:schemeClr val="tx1"/>
          </a:glow>
        </a:effectLst>
      </dgm:spPr>
      <dgm:t>
        <a:bodyPr/>
        <a:lstStyle/>
        <a:p>
          <a:r>
            <a:rPr lang="en-US" sz="1400" dirty="0"/>
            <a:t>Breach of Patient Privacy and  Confidentiality </a:t>
          </a:r>
          <a:endParaRPr lang="en-IN" sz="1400" dirty="0"/>
        </a:p>
      </dgm:t>
    </dgm:pt>
    <dgm:pt modelId="{B1237A41-FC93-464B-A075-D513EA94000C}" type="parTrans" cxnId="{E0123225-C2BE-4C1B-94F1-DF8EC261805F}">
      <dgm:prSet/>
      <dgm:spPr/>
      <dgm:t>
        <a:bodyPr/>
        <a:lstStyle/>
        <a:p>
          <a:endParaRPr lang="en-IN" sz="1400"/>
        </a:p>
      </dgm:t>
    </dgm:pt>
    <dgm:pt modelId="{02DF7683-C836-43A2-8943-72167CBC59F7}" type="sibTrans" cxnId="{E0123225-C2BE-4C1B-94F1-DF8EC261805F}">
      <dgm:prSet/>
      <dgm:spPr/>
      <dgm:t>
        <a:bodyPr/>
        <a:lstStyle/>
        <a:p>
          <a:endParaRPr lang="en-IN" sz="1400"/>
        </a:p>
      </dgm:t>
    </dgm:pt>
    <dgm:pt modelId="{032204F2-D7BD-4299-9B6E-B85024C0CD61}">
      <dgm:prSet phldrT="[Text]" custT="1"/>
      <dgm:spPr>
        <a:effectLst>
          <a:glow rad="127000">
            <a:schemeClr val="tx1"/>
          </a:glow>
        </a:effectLst>
      </dgm:spPr>
      <dgm:t>
        <a:bodyPr/>
        <a:lstStyle/>
        <a:p>
          <a:r>
            <a:rPr lang="en-US" sz="1800" dirty="0"/>
            <a:t>Unlawful</a:t>
          </a:r>
        </a:p>
        <a:p>
          <a:r>
            <a:rPr lang="en-US" sz="1800" dirty="0"/>
            <a:t> (standards based or written by law)</a:t>
          </a:r>
          <a:endParaRPr lang="en-IN" sz="1800" dirty="0"/>
        </a:p>
      </dgm:t>
    </dgm:pt>
    <dgm:pt modelId="{AF9C02C0-56BD-4678-9CF6-D18633D5A582}" type="parTrans" cxnId="{7D35083B-C8CE-4471-8B94-AC63B5BBDF94}">
      <dgm:prSet/>
      <dgm:spPr/>
      <dgm:t>
        <a:bodyPr/>
        <a:lstStyle/>
        <a:p>
          <a:endParaRPr lang="en-IN" sz="1400"/>
        </a:p>
      </dgm:t>
    </dgm:pt>
    <dgm:pt modelId="{85DDF98A-2025-476A-8CB3-422691004538}" type="sibTrans" cxnId="{7D35083B-C8CE-4471-8B94-AC63B5BBDF94}">
      <dgm:prSet/>
      <dgm:spPr/>
      <dgm:t>
        <a:bodyPr/>
        <a:lstStyle/>
        <a:p>
          <a:endParaRPr lang="en-IN" sz="1400"/>
        </a:p>
      </dgm:t>
    </dgm:pt>
    <dgm:pt modelId="{0C9A86E6-2F71-4540-9599-62DCB0F29691}">
      <dgm:prSet phldrT="[Text]" custT="1"/>
      <dgm:spPr>
        <a:effectLst>
          <a:glow rad="127000">
            <a:schemeClr val="tx1"/>
          </a:glow>
        </a:effectLst>
      </dgm:spPr>
      <dgm:t>
        <a:bodyPr/>
        <a:lstStyle/>
        <a:p>
          <a:r>
            <a:rPr lang="en-US" sz="1400" dirty="0"/>
            <a:t>Malpractice, negligence and tort reforms</a:t>
          </a:r>
          <a:endParaRPr lang="en-IN" sz="1400" dirty="0"/>
        </a:p>
      </dgm:t>
    </dgm:pt>
    <dgm:pt modelId="{B1FB9225-67D9-4011-BA5E-2333BD91BEF4}" type="parTrans" cxnId="{5DC05D7B-DB79-4292-A692-A7FE6500E891}">
      <dgm:prSet/>
      <dgm:spPr/>
      <dgm:t>
        <a:bodyPr/>
        <a:lstStyle/>
        <a:p>
          <a:endParaRPr lang="en-IN" sz="1400"/>
        </a:p>
      </dgm:t>
    </dgm:pt>
    <dgm:pt modelId="{91E623C5-61E7-48CA-B35C-A3038716D368}" type="sibTrans" cxnId="{5DC05D7B-DB79-4292-A692-A7FE6500E891}">
      <dgm:prSet/>
      <dgm:spPr/>
      <dgm:t>
        <a:bodyPr/>
        <a:lstStyle/>
        <a:p>
          <a:endParaRPr lang="en-IN" sz="1400"/>
        </a:p>
      </dgm:t>
    </dgm:pt>
    <dgm:pt modelId="{B99E7AC1-F829-4EB9-ABC2-43FFE47B129E}">
      <dgm:prSet phldrT="[Text]" custT="1"/>
      <dgm:spPr>
        <a:effectLst>
          <a:glow rad="127000">
            <a:schemeClr val="tx1"/>
          </a:glow>
        </a:effectLst>
      </dgm:spPr>
      <dgm:t>
        <a:bodyPr/>
        <a:lstStyle/>
        <a:p>
          <a:r>
            <a:rPr lang="en-US" sz="1400" dirty="0"/>
            <a:t>Informed consent </a:t>
          </a:r>
          <a:endParaRPr lang="en-IN" sz="1400" dirty="0"/>
        </a:p>
      </dgm:t>
    </dgm:pt>
    <dgm:pt modelId="{A546BA27-CD53-4F5E-AB55-48CE98D94EA2}" type="parTrans" cxnId="{37F76945-ECE8-41A3-A3E1-586C3F081047}">
      <dgm:prSet/>
      <dgm:spPr/>
      <dgm:t>
        <a:bodyPr/>
        <a:lstStyle/>
        <a:p>
          <a:endParaRPr lang="en-IN" sz="1400"/>
        </a:p>
      </dgm:t>
    </dgm:pt>
    <dgm:pt modelId="{7E512883-CD0C-4BED-86EC-8ECC6186D692}" type="sibTrans" cxnId="{37F76945-ECE8-41A3-A3E1-586C3F081047}">
      <dgm:prSet/>
      <dgm:spPr/>
      <dgm:t>
        <a:bodyPr/>
        <a:lstStyle/>
        <a:p>
          <a:endParaRPr lang="en-IN" sz="1400"/>
        </a:p>
      </dgm:t>
    </dgm:pt>
    <dgm:pt modelId="{A8F8CB10-8ED8-4E82-9281-0D60F86A4BF1}">
      <dgm:prSet phldrT="[Text]" custT="1"/>
      <dgm:spPr>
        <a:effectLst>
          <a:glow rad="127000">
            <a:schemeClr val="tx1"/>
          </a:glow>
        </a:effectLst>
      </dgm:spPr>
      <dgm:t>
        <a:bodyPr/>
        <a:lstStyle/>
        <a:p>
          <a:r>
            <a:rPr lang="en-US" sz="1400" dirty="0"/>
            <a:t>Issues related to physician assisted suicide</a:t>
          </a:r>
          <a:endParaRPr lang="en-IN" sz="1400" dirty="0"/>
        </a:p>
      </dgm:t>
    </dgm:pt>
    <dgm:pt modelId="{9819281C-B221-435B-9A26-945B10BB789B}" type="parTrans" cxnId="{692962E3-C1DC-409E-A135-989C707F4B53}">
      <dgm:prSet/>
      <dgm:spPr/>
      <dgm:t>
        <a:bodyPr/>
        <a:lstStyle/>
        <a:p>
          <a:endParaRPr lang="en-IN" sz="1400"/>
        </a:p>
      </dgm:t>
    </dgm:pt>
    <dgm:pt modelId="{145CE7DA-D3ED-4C3E-BEBE-AFFCE0F7FBBD}" type="sibTrans" cxnId="{692962E3-C1DC-409E-A135-989C707F4B53}">
      <dgm:prSet/>
      <dgm:spPr/>
      <dgm:t>
        <a:bodyPr/>
        <a:lstStyle/>
        <a:p>
          <a:endParaRPr lang="en-IN" sz="1400"/>
        </a:p>
      </dgm:t>
    </dgm:pt>
    <dgm:pt modelId="{B75A5877-5761-4BF5-9783-75C709B8C525}">
      <dgm:prSet phldrT="[Text]" custT="1"/>
      <dgm:spPr>
        <a:effectLst>
          <a:glow rad="127000">
            <a:schemeClr val="tx1"/>
          </a:glow>
        </a:effectLst>
      </dgm:spPr>
      <dgm:t>
        <a:bodyPr/>
        <a:lstStyle/>
        <a:p>
          <a:r>
            <a:rPr lang="en-US" sz="1400" dirty="0"/>
            <a:t>Transmission of disease</a:t>
          </a:r>
          <a:endParaRPr lang="en-IN" sz="1400" dirty="0"/>
        </a:p>
      </dgm:t>
    </dgm:pt>
    <dgm:pt modelId="{3CCC6717-60A1-4D62-B2F4-DDB663BB07B9}" type="parTrans" cxnId="{30528184-5B12-427A-AE28-84366C2BF63B}">
      <dgm:prSet/>
      <dgm:spPr/>
      <dgm:t>
        <a:bodyPr/>
        <a:lstStyle/>
        <a:p>
          <a:endParaRPr lang="en-IN" sz="1400"/>
        </a:p>
      </dgm:t>
    </dgm:pt>
    <dgm:pt modelId="{B86CE838-C32F-4D29-8AC6-6487C21AE91B}" type="sibTrans" cxnId="{30528184-5B12-427A-AE28-84366C2BF63B}">
      <dgm:prSet/>
      <dgm:spPr/>
      <dgm:t>
        <a:bodyPr/>
        <a:lstStyle/>
        <a:p>
          <a:endParaRPr lang="en-IN" sz="1400"/>
        </a:p>
      </dgm:t>
    </dgm:pt>
    <dgm:pt modelId="{BA82F7C8-155B-46CE-8D77-3FB7EE58920B}">
      <dgm:prSet phldrT="[Text]" custT="1"/>
      <dgm:spPr>
        <a:effectLst>
          <a:glow rad="127000">
            <a:schemeClr val="tx1"/>
          </a:glow>
        </a:effectLst>
      </dgm:spPr>
      <dgm:t>
        <a:bodyPr/>
        <a:lstStyle/>
        <a:p>
          <a:r>
            <a:rPr lang="en-US" sz="1400" dirty="0"/>
            <a:t>Fraudulence in health insurance</a:t>
          </a:r>
          <a:endParaRPr lang="en-IN" sz="1400" dirty="0"/>
        </a:p>
      </dgm:t>
    </dgm:pt>
    <dgm:pt modelId="{BD14095C-7203-483F-BF29-6887914DCFBB}" type="parTrans" cxnId="{0AFA6AFA-D873-4EB5-A3D0-2D773B6D54BA}">
      <dgm:prSet/>
      <dgm:spPr/>
      <dgm:t>
        <a:bodyPr/>
        <a:lstStyle/>
        <a:p>
          <a:endParaRPr lang="en-IN" sz="1400"/>
        </a:p>
      </dgm:t>
    </dgm:pt>
    <dgm:pt modelId="{A8E6556C-018D-42B7-96FA-78E095A9E1C8}" type="sibTrans" cxnId="{0AFA6AFA-D873-4EB5-A3D0-2D773B6D54BA}">
      <dgm:prSet/>
      <dgm:spPr/>
      <dgm:t>
        <a:bodyPr/>
        <a:lstStyle/>
        <a:p>
          <a:endParaRPr lang="en-IN" sz="1400"/>
        </a:p>
      </dgm:t>
    </dgm:pt>
    <dgm:pt modelId="{E19E4DA8-DE9B-492B-9D68-957E970AD95B}">
      <dgm:prSet phldrT="[Text]" custT="1"/>
      <dgm:spPr>
        <a:effectLst>
          <a:glow rad="127000">
            <a:schemeClr val="tx1"/>
          </a:glow>
        </a:effectLst>
      </dgm:spPr>
      <dgm:t>
        <a:bodyPr/>
        <a:lstStyle/>
        <a:p>
          <a:r>
            <a:rPr lang="en-US" sz="1400" dirty="0"/>
            <a:t>HIPAA and data breaches </a:t>
          </a:r>
          <a:endParaRPr lang="en-IN" sz="1400" dirty="0"/>
        </a:p>
      </dgm:t>
    </dgm:pt>
    <dgm:pt modelId="{E2406711-703F-4C82-940E-84EC3769EE68}" type="parTrans" cxnId="{29766C1E-4B40-48E7-B28B-7B29B78822C6}">
      <dgm:prSet/>
      <dgm:spPr/>
      <dgm:t>
        <a:bodyPr/>
        <a:lstStyle/>
        <a:p>
          <a:endParaRPr lang="en-IN" sz="1400"/>
        </a:p>
      </dgm:t>
    </dgm:pt>
    <dgm:pt modelId="{254D8CBA-2326-494E-B2BF-9C10288FB8B8}" type="sibTrans" cxnId="{29766C1E-4B40-48E7-B28B-7B29B78822C6}">
      <dgm:prSet/>
      <dgm:spPr/>
      <dgm:t>
        <a:bodyPr/>
        <a:lstStyle/>
        <a:p>
          <a:endParaRPr lang="en-IN" sz="1400"/>
        </a:p>
      </dgm:t>
    </dgm:pt>
    <dgm:pt modelId="{FD73A12D-F885-48B7-A335-B9B784A32EA8}">
      <dgm:prSet phldrT="[Text]" custT="1"/>
      <dgm:spPr>
        <a:effectLst>
          <a:glow rad="127000">
            <a:schemeClr val="tx1"/>
          </a:glow>
        </a:effectLst>
      </dgm:spPr>
      <dgm:t>
        <a:bodyPr/>
        <a:lstStyle/>
        <a:p>
          <a:endParaRPr lang="en-IN" sz="1400" dirty="0"/>
        </a:p>
      </dgm:t>
    </dgm:pt>
    <dgm:pt modelId="{FE41311E-673C-4BD3-917F-0B274C10FCFB}" type="parTrans" cxnId="{6D93FD4D-6ED3-4A14-925C-AF26DDF7ABBF}">
      <dgm:prSet/>
      <dgm:spPr/>
      <dgm:t>
        <a:bodyPr/>
        <a:lstStyle/>
        <a:p>
          <a:endParaRPr lang="en-IN" sz="1400"/>
        </a:p>
      </dgm:t>
    </dgm:pt>
    <dgm:pt modelId="{88EBFE72-C451-4504-A279-0F6CF149E026}" type="sibTrans" cxnId="{6D93FD4D-6ED3-4A14-925C-AF26DDF7ABBF}">
      <dgm:prSet/>
      <dgm:spPr/>
      <dgm:t>
        <a:bodyPr/>
        <a:lstStyle/>
        <a:p>
          <a:endParaRPr lang="en-IN" sz="1400"/>
        </a:p>
      </dgm:t>
    </dgm:pt>
    <dgm:pt modelId="{4BB4658C-6EC4-49C1-8239-7F4C80E39A66}">
      <dgm:prSet phldrT="[Text]" custT="1"/>
      <dgm:spPr>
        <a:effectLst>
          <a:glow rad="127000">
            <a:schemeClr val="tx1"/>
          </a:glow>
        </a:effectLst>
      </dgm:spPr>
      <dgm:t>
        <a:bodyPr/>
        <a:lstStyle/>
        <a:p>
          <a:r>
            <a:rPr lang="en-US" sz="1400" dirty="0"/>
            <a:t>Sex determination &amp; mutilation</a:t>
          </a:r>
          <a:endParaRPr lang="en-IN" sz="1400" dirty="0"/>
        </a:p>
      </dgm:t>
    </dgm:pt>
    <dgm:pt modelId="{AF0C73AA-2F3F-4452-9ACD-90FD778DE2CB}" type="parTrans" cxnId="{80D6092F-AA05-4B7B-A1C2-0BAB6B4E2EB5}">
      <dgm:prSet/>
      <dgm:spPr/>
      <dgm:t>
        <a:bodyPr/>
        <a:lstStyle/>
        <a:p>
          <a:endParaRPr lang="en-IN" sz="1400"/>
        </a:p>
      </dgm:t>
    </dgm:pt>
    <dgm:pt modelId="{0B6EB297-5FDA-44BC-BD9C-DF80DD85B965}" type="sibTrans" cxnId="{80D6092F-AA05-4B7B-A1C2-0BAB6B4E2EB5}">
      <dgm:prSet/>
      <dgm:spPr/>
      <dgm:t>
        <a:bodyPr/>
        <a:lstStyle/>
        <a:p>
          <a:endParaRPr lang="en-IN" sz="1400"/>
        </a:p>
      </dgm:t>
    </dgm:pt>
    <dgm:pt modelId="{F87EC8A1-5E60-49DD-96AA-0A6C99536C1D}">
      <dgm:prSet phldrT="[Text]" custT="1"/>
      <dgm:spPr>
        <a:effectLst>
          <a:glow rad="127000">
            <a:schemeClr val="tx1"/>
          </a:glow>
        </a:effectLst>
      </dgm:spPr>
      <dgm:t>
        <a:bodyPr/>
        <a:lstStyle/>
        <a:p>
          <a:r>
            <a:rPr lang="en-US" sz="1400" dirty="0"/>
            <a:t>Labor and employment issues</a:t>
          </a:r>
          <a:endParaRPr lang="en-IN" sz="1400" dirty="0"/>
        </a:p>
      </dgm:t>
    </dgm:pt>
    <dgm:pt modelId="{FD6C64C8-A1A4-4CD9-8F05-C41A081C2420}" type="parTrans" cxnId="{EDDE6AE7-3F5B-4B9A-BDB9-5D4B48E73587}">
      <dgm:prSet/>
      <dgm:spPr/>
      <dgm:t>
        <a:bodyPr/>
        <a:lstStyle/>
        <a:p>
          <a:endParaRPr lang="en-IN"/>
        </a:p>
      </dgm:t>
    </dgm:pt>
    <dgm:pt modelId="{1283168A-D85D-410E-8D95-76E4E4B7823B}" type="sibTrans" cxnId="{EDDE6AE7-3F5B-4B9A-BDB9-5D4B48E73587}">
      <dgm:prSet/>
      <dgm:spPr/>
      <dgm:t>
        <a:bodyPr/>
        <a:lstStyle/>
        <a:p>
          <a:endParaRPr lang="en-IN"/>
        </a:p>
      </dgm:t>
    </dgm:pt>
    <dgm:pt modelId="{EA163ED2-0C6B-4554-9780-116C2BD79C76}">
      <dgm:prSet phldrT="[Text]" custT="1"/>
      <dgm:spPr>
        <a:effectLst>
          <a:glow rad="127000">
            <a:schemeClr val="tx1"/>
          </a:glow>
        </a:effectLst>
      </dgm:spPr>
      <dgm:t>
        <a:bodyPr/>
        <a:lstStyle/>
        <a:p>
          <a:r>
            <a:rPr lang="en-US" sz="1400" dirty="0"/>
            <a:t>Quackery 	</a:t>
          </a:r>
          <a:endParaRPr lang="en-IN" sz="1400" dirty="0"/>
        </a:p>
      </dgm:t>
    </dgm:pt>
    <dgm:pt modelId="{BB388B82-40A9-4192-9575-C305299D8AE3}" type="parTrans" cxnId="{620E2FBF-E46F-4F51-B152-49595EDCFDE0}">
      <dgm:prSet/>
      <dgm:spPr/>
      <dgm:t>
        <a:bodyPr/>
        <a:lstStyle/>
        <a:p>
          <a:endParaRPr lang="en-IN"/>
        </a:p>
      </dgm:t>
    </dgm:pt>
    <dgm:pt modelId="{0BD04966-7F30-4946-A496-2BBFD603F44A}" type="sibTrans" cxnId="{620E2FBF-E46F-4F51-B152-49595EDCFDE0}">
      <dgm:prSet/>
      <dgm:spPr/>
      <dgm:t>
        <a:bodyPr/>
        <a:lstStyle/>
        <a:p>
          <a:endParaRPr lang="en-IN"/>
        </a:p>
      </dgm:t>
    </dgm:pt>
    <dgm:pt modelId="{70F95945-2A75-46D0-9CF3-2823BE351E96}">
      <dgm:prSet phldrT="[Text]" custT="1"/>
      <dgm:spPr>
        <a:effectLst>
          <a:glow rad="127000">
            <a:schemeClr val="tx1"/>
          </a:glow>
        </a:effectLst>
      </dgm:spPr>
      <dgm:t>
        <a:bodyPr/>
        <a:lstStyle/>
        <a:p>
          <a:r>
            <a:rPr lang="en-US" sz="1400" dirty="0"/>
            <a:t>Reimbursement issues </a:t>
          </a:r>
          <a:endParaRPr lang="en-IN" sz="1400" dirty="0"/>
        </a:p>
      </dgm:t>
    </dgm:pt>
    <dgm:pt modelId="{7F61F53A-6352-44E2-9F21-BA489146677B}" type="parTrans" cxnId="{1B2F5D82-EB33-45C1-A052-7B5AC0769465}">
      <dgm:prSet/>
      <dgm:spPr/>
      <dgm:t>
        <a:bodyPr/>
        <a:lstStyle/>
        <a:p>
          <a:endParaRPr lang="en-IN"/>
        </a:p>
      </dgm:t>
    </dgm:pt>
    <dgm:pt modelId="{1FE5735A-E446-44CF-A9F8-0F1B7F71E21D}" type="sibTrans" cxnId="{1B2F5D82-EB33-45C1-A052-7B5AC0769465}">
      <dgm:prSet/>
      <dgm:spPr/>
      <dgm:t>
        <a:bodyPr/>
        <a:lstStyle/>
        <a:p>
          <a:endParaRPr lang="en-IN"/>
        </a:p>
      </dgm:t>
    </dgm:pt>
    <dgm:pt modelId="{B05814B1-C6C8-478B-98B4-E9098765EBD2}">
      <dgm:prSet phldrT="[Text]" custT="1"/>
      <dgm:spPr>
        <a:effectLst>
          <a:glow rad="127000">
            <a:schemeClr val="tx1"/>
          </a:glow>
        </a:effectLst>
      </dgm:spPr>
      <dgm:t>
        <a:bodyPr/>
        <a:lstStyle/>
        <a:p>
          <a:r>
            <a:rPr lang="en-US" sz="1400" dirty="0"/>
            <a:t>Unethical medical bills practice</a:t>
          </a:r>
          <a:endParaRPr lang="en-IN" sz="1400" dirty="0"/>
        </a:p>
      </dgm:t>
    </dgm:pt>
    <dgm:pt modelId="{93736EA4-4204-4327-85FF-E66F42399312}" type="parTrans" cxnId="{06623440-49EF-4168-8AA6-0D50FBEAD009}">
      <dgm:prSet/>
      <dgm:spPr/>
      <dgm:t>
        <a:bodyPr/>
        <a:lstStyle/>
        <a:p>
          <a:endParaRPr lang="en-IN"/>
        </a:p>
      </dgm:t>
    </dgm:pt>
    <dgm:pt modelId="{BD8E693C-B2A5-41A5-A1FF-C6EDB18E6933}" type="sibTrans" cxnId="{06623440-49EF-4168-8AA6-0D50FBEAD009}">
      <dgm:prSet/>
      <dgm:spPr/>
      <dgm:t>
        <a:bodyPr/>
        <a:lstStyle/>
        <a:p>
          <a:endParaRPr lang="en-IN"/>
        </a:p>
      </dgm:t>
    </dgm:pt>
    <dgm:pt modelId="{3F008238-5D18-4E9F-9DE8-140C3E4F293D}">
      <dgm:prSet phldrT="[Text]" custT="1"/>
      <dgm:spPr>
        <a:effectLst>
          <a:glow rad="127000">
            <a:schemeClr val="tx1"/>
          </a:glow>
        </a:effectLst>
      </dgm:spPr>
      <dgm:t>
        <a:bodyPr/>
        <a:lstStyle/>
        <a:p>
          <a:endParaRPr lang="en-IN" sz="1400" dirty="0"/>
        </a:p>
      </dgm:t>
    </dgm:pt>
    <dgm:pt modelId="{DBF92994-7A74-4745-ADC7-6F6E9C2C1E78}" type="parTrans" cxnId="{1FF52512-96B1-43EC-AF10-FCE3C93A99C8}">
      <dgm:prSet/>
      <dgm:spPr/>
      <dgm:t>
        <a:bodyPr/>
        <a:lstStyle/>
        <a:p>
          <a:endParaRPr lang="en-IN"/>
        </a:p>
      </dgm:t>
    </dgm:pt>
    <dgm:pt modelId="{2955DFD3-5DD0-4263-AF68-CE413A0BEFAA}" type="sibTrans" cxnId="{1FF52512-96B1-43EC-AF10-FCE3C93A99C8}">
      <dgm:prSet/>
      <dgm:spPr/>
      <dgm:t>
        <a:bodyPr/>
        <a:lstStyle/>
        <a:p>
          <a:endParaRPr lang="en-IN"/>
        </a:p>
      </dgm:t>
    </dgm:pt>
    <dgm:pt modelId="{D09C7F0A-9548-4135-B29C-007B6ECBBDAF}" type="pres">
      <dgm:prSet presAssocID="{D917AD14-BC38-462D-989B-F9B2230E1ECC}" presName="Name0" presStyleCnt="0">
        <dgm:presLayoutVars>
          <dgm:dir/>
          <dgm:animLvl val="lvl"/>
          <dgm:resizeHandles val="exact"/>
        </dgm:presLayoutVars>
      </dgm:prSet>
      <dgm:spPr/>
    </dgm:pt>
    <dgm:pt modelId="{9E708AE0-3D55-4D2E-AAC8-9D07416FA9B2}" type="pres">
      <dgm:prSet presAssocID="{8FE38B61-144D-4E9C-BE2C-2777593DDEF5}" presName="composite" presStyleCnt="0"/>
      <dgm:spPr/>
    </dgm:pt>
    <dgm:pt modelId="{7732D6DB-ED16-4726-B021-B28212A3F37B}" type="pres">
      <dgm:prSet presAssocID="{8FE38B61-144D-4E9C-BE2C-2777593DDEF5}" presName="parTx" presStyleLbl="alignNode1" presStyleIdx="0" presStyleCnt="2" custScaleY="128240" custLinFactNeighborX="5051" custLinFactNeighborY="-824">
        <dgm:presLayoutVars>
          <dgm:chMax val="0"/>
          <dgm:chPref val="0"/>
          <dgm:bulletEnabled val="1"/>
        </dgm:presLayoutVars>
      </dgm:prSet>
      <dgm:spPr/>
    </dgm:pt>
    <dgm:pt modelId="{26D3762A-9342-47F9-BF2F-A5E4B3061727}" type="pres">
      <dgm:prSet presAssocID="{8FE38B61-144D-4E9C-BE2C-2777593DDEF5}" presName="desTx" presStyleLbl="alignAccFollowNode1" presStyleIdx="0" presStyleCnt="2" custScaleX="100000" custScaleY="100000" custLinFactNeighborX="2963" custLinFactNeighborY="2925">
        <dgm:presLayoutVars>
          <dgm:bulletEnabled val="1"/>
        </dgm:presLayoutVars>
      </dgm:prSet>
      <dgm:spPr/>
    </dgm:pt>
    <dgm:pt modelId="{CDD03929-CE77-474E-946E-75FBB2710EEA}" type="pres">
      <dgm:prSet presAssocID="{56CE65EC-BC20-4F30-A6CB-F3329C01487B}" presName="space" presStyleCnt="0"/>
      <dgm:spPr/>
    </dgm:pt>
    <dgm:pt modelId="{A435F012-28F2-4FAF-BB51-7457292CFC83}" type="pres">
      <dgm:prSet presAssocID="{032204F2-D7BD-4299-9B6E-B85024C0CD61}" presName="composite" presStyleCnt="0"/>
      <dgm:spPr/>
    </dgm:pt>
    <dgm:pt modelId="{2248BB8E-4B45-4666-B3FF-89B4F83CC481}" type="pres">
      <dgm:prSet presAssocID="{032204F2-D7BD-4299-9B6E-B85024C0CD61}" presName="parTx" presStyleLbl="alignNode1" presStyleIdx="1" presStyleCnt="2" custScaleY="126566" custLinFactNeighborX="-2888" custLinFactNeighborY="-6023">
        <dgm:presLayoutVars>
          <dgm:chMax val="0"/>
          <dgm:chPref val="0"/>
          <dgm:bulletEnabled val="1"/>
        </dgm:presLayoutVars>
      </dgm:prSet>
      <dgm:spPr/>
    </dgm:pt>
    <dgm:pt modelId="{2A0CC9F6-2F9C-457B-8E1E-9D1CAE623BA7}" type="pres">
      <dgm:prSet presAssocID="{032204F2-D7BD-4299-9B6E-B85024C0CD61}" presName="desTx" presStyleLbl="alignAccFollowNode1" presStyleIdx="1" presStyleCnt="2" custLinFactNeighborX="-3423" custLinFactNeighborY="6585">
        <dgm:presLayoutVars>
          <dgm:bulletEnabled val="1"/>
        </dgm:presLayoutVars>
      </dgm:prSet>
      <dgm:spPr/>
    </dgm:pt>
  </dgm:ptLst>
  <dgm:cxnLst>
    <dgm:cxn modelId="{1FF52512-96B1-43EC-AF10-FCE3C93A99C8}" srcId="{8FE38B61-144D-4E9C-BE2C-2777593DDEF5}" destId="{3F008238-5D18-4E9F-9DE8-140C3E4F293D}" srcOrd="6" destOrd="0" parTransId="{DBF92994-7A74-4745-ADC7-6F6E9C2C1E78}" sibTransId="{2955DFD3-5DD0-4263-AF68-CE413A0BEFAA}"/>
    <dgm:cxn modelId="{29766C1E-4B40-48E7-B28B-7B29B78822C6}" srcId="{032204F2-D7BD-4299-9B6E-B85024C0CD61}" destId="{E19E4DA8-DE9B-492B-9D68-957E970AD95B}" srcOrd="2" destOrd="0" parTransId="{E2406711-703F-4C82-940E-84EC3769EE68}" sibTransId="{254D8CBA-2326-494E-B2BF-9C10288FB8B8}"/>
    <dgm:cxn modelId="{E0123225-C2BE-4C1B-94F1-DF8EC261805F}" srcId="{8FE38B61-144D-4E9C-BE2C-2777593DDEF5}" destId="{F0C8B9DE-7DD8-4A66-9ACD-596ED2FC6792}" srcOrd="0" destOrd="0" parTransId="{B1237A41-FC93-464B-A075-D513EA94000C}" sibTransId="{02DF7683-C836-43A2-8943-72167CBC59F7}"/>
    <dgm:cxn modelId="{80D6092F-AA05-4B7B-A1C2-0BAB6B4E2EB5}" srcId="{032204F2-D7BD-4299-9B6E-B85024C0CD61}" destId="{4BB4658C-6EC4-49C1-8239-7F4C80E39A66}" srcOrd="5" destOrd="0" parTransId="{AF0C73AA-2F3F-4452-9ACD-90FD778DE2CB}" sibTransId="{0B6EB297-5FDA-44BC-BD9C-DF80DD85B965}"/>
    <dgm:cxn modelId="{2CB6DC31-B8E5-4891-B6EB-9BC202BB6078}" type="presOf" srcId="{B75A5877-5761-4BF5-9783-75C709B8C525}" destId="{26D3762A-9342-47F9-BF2F-A5E4B3061727}" srcOrd="0" destOrd="3" presId="urn:microsoft.com/office/officeart/2005/8/layout/hList1"/>
    <dgm:cxn modelId="{B924D235-C110-481C-A24D-C73C31FC94A4}" type="presOf" srcId="{B05814B1-C6C8-478B-98B4-E9098765EBD2}" destId="{26D3762A-9342-47F9-BF2F-A5E4B3061727}" srcOrd="0" destOrd="5" presId="urn:microsoft.com/office/officeart/2005/8/layout/hList1"/>
    <dgm:cxn modelId="{BD180E37-E38E-4871-AE9C-27E3C3CDDB3E}" srcId="{D917AD14-BC38-462D-989B-F9B2230E1ECC}" destId="{8FE38B61-144D-4E9C-BE2C-2777593DDEF5}" srcOrd="0" destOrd="0" parTransId="{350B3D6A-65DB-4FE6-A735-8575A6376FC7}" sibTransId="{56CE65EC-BC20-4F30-A6CB-F3329C01487B}"/>
    <dgm:cxn modelId="{E0270B39-BDD4-4C5F-924C-AD09B76203BC}" type="presOf" srcId="{EA163ED2-0C6B-4554-9780-116C2BD79C76}" destId="{26D3762A-9342-47F9-BF2F-A5E4B3061727}" srcOrd="0" destOrd="4" presId="urn:microsoft.com/office/officeart/2005/8/layout/hList1"/>
    <dgm:cxn modelId="{7D35083B-C8CE-4471-8B94-AC63B5BBDF94}" srcId="{D917AD14-BC38-462D-989B-F9B2230E1ECC}" destId="{032204F2-D7BD-4299-9B6E-B85024C0CD61}" srcOrd="1" destOrd="0" parTransId="{AF9C02C0-56BD-4678-9CF6-D18633D5A582}" sibTransId="{85DDF98A-2025-476A-8CB3-422691004538}"/>
    <dgm:cxn modelId="{06623440-49EF-4168-8AA6-0D50FBEAD009}" srcId="{8FE38B61-144D-4E9C-BE2C-2777593DDEF5}" destId="{B05814B1-C6C8-478B-98B4-E9098765EBD2}" srcOrd="5" destOrd="0" parTransId="{93736EA4-4204-4327-85FF-E66F42399312}" sibTransId="{BD8E693C-B2A5-41A5-A1FF-C6EDB18E6933}"/>
    <dgm:cxn modelId="{16900341-A245-4A8A-8B44-384C80288366}" type="presOf" srcId="{0C9A86E6-2F71-4540-9599-62DCB0F29691}" destId="{2A0CC9F6-2F9C-457B-8E1E-9D1CAE623BA7}" srcOrd="0" destOrd="0" presId="urn:microsoft.com/office/officeart/2005/8/layout/hList1"/>
    <dgm:cxn modelId="{37F76945-ECE8-41A3-A3E1-586C3F081047}" srcId="{8FE38B61-144D-4E9C-BE2C-2777593DDEF5}" destId="{B99E7AC1-F829-4EB9-ABC2-43FFE47B129E}" srcOrd="1" destOrd="0" parTransId="{A546BA27-CD53-4F5E-AB55-48CE98D94EA2}" sibTransId="{7E512883-CD0C-4BED-86EC-8ECC6186D692}"/>
    <dgm:cxn modelId="{70D1C147-03F8-4BC2-997A-2B75DBCDA214}" type="presOf" srcId="{B99E7AC1-F829-4EB9-ABC2-43FFE47B129E}" destId="{26D3762A-9342-47F9-BF2F-A5E4B3061727}" srcOrd="0" destOrd="1" presId="urn:microsoft.com/office/officeart/2005/8/layout/hList1"/>
    <dgm:cxn modelId="{6D580C49-3068-41E7-93D5-BEAE9B6CAA42}" type="presOf" srcId="{70F95945-2A75-46D0-9CF3-2823BE351E96}" destId="{2A0CC9F6-2F9C-457B-8E1E-9D1CAE623BA7}" srcOrd="0" destOrd="4" presId="urn:microsoft.com/office/officeart/2005/8/layout/hList1"/>
    <dgm:cxn modelId="{6D93FD4D-6ED3-4A14-925C-AF26DDF7ABBF}" srcId="{032204F2-D7BD-4299-9B6E-B85024C0CD61}" destId="{FD73A12D-F885-48B7-A335-B9B784A32EA8}" srcOrd="6" destOrd="0" parTransId="{FE41311E-673C-4BD3-917F-0B274C10FCFB}" sibTransId="{88EBFE72-C451-4504-A279-0F6CF149E026}"/>
    <dgm:cxn modelId="{9561F74F-E3FF-4AE3-91AA-FD363CB10B6E}" type="presOf" srcId="{032204F2-D7BD-4299-9B6E-B85024C0CD61}" destId="{2248BB8E-4B45-4666-B3FF-89B4F83CC481}" srcOrd="0" destOrd="0" presId="urn:microsoft.com/office/officeart/2005/8/layout/hList1"/>
    <dgm:cxn modelId="{97D68156-4906-4362-9112-BEF4F4835DDF}" type="presOf" srcId="{F0C8B9DE-7DD8-4A66-9ACD-596ED2FC6792}" destId="{26D3762A-9342-47F9-BF2F-A5E4B3061727}" srcOrd="0" destOrd="0" presId="urn:microsoft.com/office/officeart/2005/8/layout/hList1"/>
    <dgm:cxn modelId="{5DC05D7B-DB79-4292-A692-A7FE6500E891}" srcId="{032204F2-D7BD-4299-9B6E-B85024C0CD61}" destId="{0C9A86E6-2F71-4540-9599-62DCB0F29691}" srcOrd="0" destOrd="0" parTransId="{B1FB9225-67D9-4011-BA5E-2333BD91BEF4}" sibTransId="{91E623C5-61E7-48CA-B35C-A3038716D368}"/>
    <dgm:cxn modelId="{1B2F5D82-EB33-45C1-A052-7B5AC0769465}" srcId="{032204F2-D7BD-4299-9B6E-B85024C0CD61}" destId="{70F95945-2A75-46D0-9CF3-2823BE351E96}" srcOrd="4" destOrd="0" parTransId="{7F61F53A-6352-44E2-9F21-BA489146677B}" sibTransId="{1FE5735A-E446-44CF-A9F8-0F1B7F71E21D}"/>
    <dgm:cxn modelId="{30528184-5B12-427A-AE28-84366C2BF63B}" srcId="{8FE38B61-144D-4E9C-BE2C-2777593DDEF5}" destId="{B75A5877-5761-4BF5-9783-75C709B8C525}" srcOrd="3" destOrd="0" parTransId="{3CCC6717-60A1-4D62-B2F4-DDB663BB07B9}" sibTransId="{B86CE838-C32F-4D29-8AC6-6487C21AE91B}"/>
    <dgm:cxn modelId="{250A6989-BAFF-4815-8570-7D87ECA2011D}" type="presOf" srcId="{D917AD14-BC38-462D-989B-F9B2230E1ECC}" destId="{D09C7F0A-9548-4135-B29C-007B6ECBBDAF}" srcOrd="0" destOrd="0" presId="urn:microsoft.com/office/officeart/2005/8/layout/hList1"/>
    <dgm:cxn modelId="{BE24178F-D6A7-41DB-A697-4DB9FAD84B8B}" type="presOf" srcId="{E19E4DA8-DE9B-492B-9D68-957E970AD95B}" destId="{2A0CC9F6-2F9C-457B-8E1E-9D1CAE623BA7}" srcOrd="0" destOrd="2" presId="urn:microsoft.com/office/officeart/2005/8/layout/hList1"/>
    <dgm:cxn modelId="{9173A393-4485-4A3D-9B0F-DCEB0C11EE2C}" type="presOf" srcId="{4BB4658C-6EC4-49C1-8239-7F4C80E39A66}" destId="{2A0CC9F6-2F9C-457B-8E1E-9D1CAE623BA7}" srcOrd="0" destOrd="5" presId="urn:microsoft.com/office/officeart/2005/8/layout/hList1"/>
    <dgm:cxn modelId="{D0A0C39D-0645-4A84-938C-A1B122D8C5D1}" type="presOf" srcId="{F87EC8A1-5E60-49DD-96AA-0A6C99536C1D}" destId="{2A0CC9F6-2F9C-457B-8E1E-9D1CAE623BA7}" srcOrd="0" destOrd="3" presId="urn:microsoft.com/office/officeart/2005/8/layout/hList1"/>
    <dgm:cxn modelId="{480CBF9E-18B8-4784-9FB8-334FA6240C82}" type="presOf" srcId="{BA82F7C8-155B-46CE-8D77-3FB7EE58920B}" destId="{2A0CC9F6-2F9C-457B-8E1E-9D1CAE623BA7}" srcOrd="0" destOrd="1" presId="urn:microsoft.com/office/officeart/2005/8/layout/hList1"/>
    <dgm:cxn modelId="{939380A3-867A-4C20-9D2C-E4A14952D1CF}" type="presOf" srcId="{A8F8CB10-8ED8-4E82-9281-0D60F86A4BF1}" destId="{26D3762A-9342-47F9-BF2F-A5E4B3061727}" srcOrd="0" destOrd="2" presId="urn:microsoft.com/office/officeart/2005/8/layout/hList1"/>
    <dgm:cxn modelId="{D8E31CB7-B771-4CDC-A1F5-1802B9A3A597}" type="presOf" srcId="{FD73A12D-F885-48B7-A335-B9B784A32EA8}" destId="{2A0CC9F6-2F9C-457B-8E1E-9D1CAE623BA7}" srcOrd="0" destOrd="6" presId="urn:microsoft.com/office/officeart/2005/8/layout/hList1"/>
    <dgm:cxn modelId="{3F18CEBC-FC5E-4C76-B0B5-C2ECDD5F7F6B}" type="presOf" srcId="{3F008238-5D18-4E9F-9DE8-140C3E4F293D}" destId="{26D3762A-9342-47F9-BF2F-A5E4B3061727}" srcOrd="0" destOrd="6" presId="urn:microsoft.com/office/officeart/2005/8/layout/hList1"/>
    <dgm:cxn modelId="{620E2FBF-E46F-4F51-B152-49595EDCFDE0}" srcId="{8FE38B61-144D-4E9C-BE2C-2777593DDEF5}" destId="{EA163ED2-0C6B-4554-9780-116C2BD79C76}" srcOrd="4" destOrd="0" parTransId="{BB388B82-40A9-4192-9575-C305299D8AE3}" sibTransId="{0BD04966-7F30-4946-A496-2BBFD603F44A}"/>
    <dgm:cxn modelId="{692962E3-C1DC-409E-A135-989C707F4B53}" srcId="{8FE38B61-144D-4E9C-BE2C-2777593DDEF5}" destId="{A8F8CB10-8ED8-4E82-9281-0D60F86A4BF1}" srcOrd="2" destOrd="0" parTransId="{9819281C-B221-435B-9A26-945B10BB789B}" sibTransId="{145CE7DA-D3ED-4C3E-BEBE-AFFCE0F7FBBD}"/>
    <dgm:cxn modelId="{EDDE6AE7-3F5B-4B9A-BDB9-5D4B48E73587}" srcId="{032204F2-D7BD-4299-9B6E-B85024C0CD61}" destId="{F87EC8A1-5E60-49DD-96AA-0A6C99536C1D}" srcOrd="3" destOrd="0" parTransId="{FD6C64C8-A1A4-4CD9-8F05-C41A081C2420}" sibTransId="{1283168A-D85D-410E-8D95-76E4E4B7823B}"/>
    <dgm:cxn modelId="{16EFB9EA-D3A2-459E-85F1-4EF136FD1486}" type="presOf" srcId="{8FE38B61-144D-4E9C-BE2C-2777593DDEF5}" destId="{7732D6DB-ED16-4726-B021-B28212A3F37B}" srcOrd="0" destOrd="0" presId="urn:microsoft.com/office/officeart/2005/8/layout/hList1"/>
    <dgm:cxn modelId="{0AFA6AFA-D873-4EB5-A3D0-2D773B6D54BA}" srcId="{032204F2-D7BD-4299-9B6E-B85024C0CD61}" destId="{BA82F7C8-155B-46CE-8D77-3FB7EE58920B}" srcOrd="1" destOrd="0" parTransId="{BD14095C-7203-483F-BF29-6887914DCFBB}" sibTransId="{A8E6556C-018D-42B7-96FA-78E095A9E1C8}"/>
    <dgm:cxn modelId="{762725B8-ACBD-417C-A2B1-32145EA28B67}" type="presParOf" srcId="{D09C7F0A-9548-4135-B29C-007B6ECBBDAF}" destId="{9E708AE0-3D55-4D2E-AAC8-9D07416FA9B2}" srcOrd="0" destOrd="0" presId="urn:microsoft.com/office/officeart/2005/8/layout/hList1"/>
    <dgm:cxn modelId="{4E0D953C-D908-425C-9656-14667CAAA693}" type="presParOf" srcId="{9E708AE0-3D55-4D2E-AAC8-9D07416FA9B2}" destId="{7732D6DB-ED16-4726-B021-B28212A3F37B}" srcOrd="0" destOrd="0" presId="urn:microsoft.com/office/officeart/2005/8/layout/hList1"/>
    <dgm:cxn modelId="{7F714E7A-9F06-41C1-A025-93413B8B3607}" type="presParOf" srcId="{9E708AE0-3D55-4D2E-AAC8-9D07416FA9B2}" destId="{26D3762A-9342-47F9-BF2F-A5E4B3061727}" srcOrd="1" destOrd="0" presId="urn:microsoft.com/office/officeart/2005/8/layout/hList1"/>
    <dgm:cxn modelId="{13DAD76E-1C9D-4C45-893F-C46B3970BBE7}" type="presParOf" srcId="{D09C7F0A-9548-4135-B29C-007B6ECBBDAF}" destId="{CDD03929-CE77-474E-946E-75FBB2710EEA}" srcOrd="1" destOrd="0" presId="urn:microsoft.com/office/officeart/2005/8/layout/hList1"/>
    <dgm:cxn modelId="{9D7C7D2D-1C3B-4F92-9004-6C5779A5ADBC}" type="presParOf" srcId="{D09C7F0A-9548-4135-B29C-007B6ECBBDAF}" destId="{A435F012-28F2-4FAF-BB51-7457292CFC83}" srcOrd="2" destOrd="0" presId="urn:microsoft.com/office/officeart/2005/8/layout/hList1"/>
    <dgm:cxn modelId="{84695462-66A9-41B0-93DE-67DF7E5CE61C}" type="presParOf" srcId="{A435F012-28F2-4FAF-BB51-7457292CFC83}" destId="{2248BB8E-4B45-4666-B3FF-89B4F83CC481}" srcOrd="0" destOrd="0" presId="urn:microsoft.com/office/officeart/2005/8/layout/hList1"/>
    <dgm:cxn modelId="{BE3025DC-F92D-4373-B5ED-1FD80B874BCE}" type="presParOf" srcId="{A435F012-28F2-4FAF-BB51-7457292CFC83}" destId="{2A0CC9F6-2F9C-457B-8E1E-9D1CAE623B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2D6DB-ED16-4726-B021-B28212A3F37B}">
      <dsp:nvSpPr>
        <dsp:cNvPr id="0" name=""/>
        <dsp:cNvSpPr/>
      </dsp:nvSpPr>
      <dsp:spPr>
        <a:xfrm>
          <a:off x="117853" y="19158"/>
          <a:ext cx="2332794" cy="11966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27000">
            <a:schemeClr val="tx1"/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Unethical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(based on right or wrong)</a:t>
          </a:r>
          <a:endParaRPr lang="en-IN" sz="1800" kern="1200" dirty="0"/>
        </a:p>
      </dsp:txBody>
      <dsp:txXfrm>
        <a:off x="117853" y="19158"/>
        <a:ext cx="2332794" cy="1196630"/>
      </dsp:txXfrm>
    </dsp:sp>
    <dsp:sp modelId="{26D3762A-9342-47F9-BF2F-A5E4B3061727}">
      <dsp:nvSpPr>
        <dsp:cNvPr id="0" name=""/>
        <dsp:cNvSpPr/>
      </dsp:nvSpPr>
      <dsp:spPr>
        <a:xfrm>
          <a:off x="69145" y="1118569"/>
          <a:ext cx="2332794" cy="28108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27000">
            <a:schemeClr val="tx1"/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Breach of Patient Privacy and  Confidentiality 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Informed consent 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Issues related to physician assisted suicide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Transmission of disease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Quackery 	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Unethical medical bills practice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 dirty="0"/>
        </a:p>
      </dsp:txBody>
      <dsp:txXfrm>
        <a:off x="69145" y="1118569"/>
        <a:ext cx="2332794" cy="2810880"/>
      </dsp:txXfrm>
    </dsp:sp>
    <dsp:sp modelId="{2248BB8E-4B45-4666-B3FF-89B4F83CC481}">
      <dsp:nvSpPr>
        <dsp:cNvPr id="0" name=""/>
        <dsp:cNvSpPr/>
      </dsp:nvSpPr>
      <dsp:spPr>
        <a:xfrm>
          <a:off x="2592039" y="0"/>
          <a:ext cx="2332794" cy="118101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glow rad="127000">
            <a:schemeClr val="tx1"/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Unlawful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(standards based or written by law)</a:t>
          </a:r>
          <a:endParaRPr lang="en-IN" sz="1800" kern="1200" dirty="0"/>
        </a:p>
      </dsp:txBody>
      <dsp:txXfrm>
        <a:off x="2592039" y="0"/>
        <a:ext cx="2332794" cy="1181010"/>
      </dsp:txXfrm>
    </dsp:sp>
    <dsp:sp modelId="{2A0CC9F6-2F9C-457B-8E1E-9D1CAE623BA7}">
      <dsp:nvSpPr>
        <dsp:cNvPr id="0" name=""/>
        <dsp:cNvSpPr/>
      </dsp:nvSpPr>
      <dsp:spPr>
        <a:xfrm>
          <a:off x="2579559" y="1118569"/>
          <a:ext cx="2332794" cy="281088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>
          <a:glow rad="127000">
            <a:schemeClr val="tx1"/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Malpractice, negligence and tort reforms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Fraudulence in health insurance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HIPAA and data breaches 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Labor and employment issues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Reimbursement issues 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Sex determination &amp; mutilation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 dirty="0"/>
        </a:p>
      </dsp:txBody>
      <dsp:txXfrm>
        <a:off x="2579559" y="1118569"/>
        <a:ext cx="2332794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B9B7-2FD8-461D-8346-0FDE1B280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409B4-79A1-4716-B4AE-C4BE72341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CE56-FBE6-411F-BF43-C8F2BFBD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A07-C4FE-4A05-8E08-C6A74A685AE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92DC-8466-47A7-8247-14A8CFC4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B906-50D5-491C-B68E-05D28A38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A44-B169-4367-BAFF-D2501CE0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73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F90C-C2E8-4DC3-A454-F2F58B4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2B6E3-75E0-4305-A70F-51E654021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BA8D-F0BF-45EC-ADC3-F481E54A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A07-C4FE-4A05-8E08-C6A74A685AE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4E38-1827-424B-9366-9FFDF963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F3DD-9D2D-4BDE-9DB1-EF6F9DEA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A44-B169-4367-BAFF-D2501CE0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09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780F7-E204-4D4B-9320-15496DFDF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62BB8-1B43-47D4-BABE-8FE30A57F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11A7-EAB1-4E46-A43E-4E32C0CA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A07-C4FE-4A05-8E08-C6A74A685AE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321DB-8442-4295-9CF5-B52B1ED6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74843-BBBB-4DA5-BB19-1F009433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A44-B169-4367-BAFF-D2501CE0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F3E3-DAA7-4458-90CA-7915847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A20E-C63B-4B24-9DC7-255D8C1A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55F04-75E3-4FC0-BB60-FB5C6150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A07-C4FE-4A05-8E08-C6A74A685AE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6123-C2EA-4F7F-BA56-CE3D954C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D8F9-8517-4E85-868B-D94B5909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A44-B169-4367-BAFF-D2501CE0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63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CA56-6ECA-4CF3-9E4D-D0E46E7E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78128-1753-48EF-A0F2-AD6F78BB6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2420-22FB-48B4-8100-6E179E25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A07-C4FE-4A05-8E08-C6A74A685AE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221E-789E-4C46-B781-C7384CC6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1FC33-EA34-4CCF-B599-973003BE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A44-B169-4367-BAFF-D2501CE0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0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FB22-49A0-4C7F-9032-A19EE4E7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C3F5-7788-44E2-BD02-5210FC7D5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19F47-6833-40F8-B3F0-D7F431369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4DDA5-120F-49D2-B35D-3738595F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A07-C4FE-4A05-8E08-C6A74A685AE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35970-33BC-47ED-8E0A-AAD3DDA9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61C99-4231-4F7D-8C2D-637827F3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A44-B169-4367-BAFF-D2501CE0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2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0E92-C542-4049-B02F-B193E512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D1ADF-996F-4811-9B03-7F02EC98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D1C05-3AA7-4DF8-8C9E-AE3856EAF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7569D-3950-4F90-87F2-7AC777A6D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A6CBE-96DB-406D-A32F-E8230E096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B4DFD-2A2D-4864-84AF-87155600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A07-C4FE-4A05-8E08-C6A74A685AE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CF4F7-3213-4665-A95B-A29F49F7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F23D9-EAA1-43AF-9ADC-C7587A8E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A44-B169-4367-BAFF-D2501CE0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3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DAEB-F4D7-4792-8504-F98152D0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BEF54-BDD8-4C53-A367-B7A59E2B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A07-C4FE-4A05-8E08-C6A74A685AE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CCF9D-7530-4467-B3EE-18CFE1A4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F136B-6C2D-4349-97EE-92DFD22C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A44-B169-4367-BAFF-D2501CE0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4CCFC-4B66-48B9-ACB4-146EA40C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A07-C4FE-4A05-8E08-C6A74A685AE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70EFF-23C3-4E06-BF6F-58791CCF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27387-5DDC-47B9-9B37-30ABBA49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A44-B169-4367-BAFF-D2501CE0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11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CF2C-0B50-4A6A-AFD6-03120FEA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0175-6086-4A8E-979B-ACACF84D9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3E95D-0F20-4D4F-BDA2-790E3F2E9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3B174-D611-4A1F-8418-F845EA1F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A07-C4FE-4A05-8E08-C6A74A685AE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F9237-1B00-494B-87F5-2A3DA6A2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A05DD-B2C3-4F60-B1D6-0F38CD79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A44-B169-4367-BAFF-D2501CE0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6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1608-8545-4507-9324-AEB1E794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D75C8-D397-4A02-927D-8FD88BC08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4ED1E-972C-48C3-90F2-21367ABD8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EC33F-0644-420C-886E-2D7B7B60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A07-C4FE-4A05-8E08-C6A74A685AE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A4BBD-0009-48B5-99BE-C9AB7360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68398-D7A0-4E5A-B744-20D28E67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A44-B169-4367-BAFF-D2501CE0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3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38B38-09E5-4A2B-9C3F-261C6382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D6457-B0EA-4137-BA3E-501436F93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BC08-5E73-48E2-8F68-6DA29B0BA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BA07-C4FE-4A05-8E08-C6A74A685AE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66134-0260-47D7-B6D9-AE798EAA6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43690-0166-4E7F-9C84-FC0D8893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0A44-B169-4367-BAFF-D2501CE00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88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1C20-DBD8-4F0B-9732-AAD3E1C1E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0" y="61556"/>
            <a:ext cx="9017000" cy="91462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Investigations of unlawful and unethical practices in healthcare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3B974-1EF8-4EB5-BDAE-118B53045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9178" cy="1149178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3FF12B-CE1F-47CB-BBE1-428947509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065003"/>
              </p:ext>
            </p:extLst>
          </p:nvPr>
        </p:nvGraphicFramePr>
        <p:xfrm>
          <a:off x="659159" y="1149178"/>
          <a:ext cx="4992230" cy="392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486E93-8751-4D85-A503-0D954B01E8F1}"/>
              </a:ext>
            </a:extLst>
          </p:cNvPr>
          <p:cNvSpPr txBox="1"/>
          <p:nvPr/>
        </p:nvSpPr>
        <p:spPr>
          <a:xfrm>
            <a:off x="9091629" y="6211669"/>
            <a:ext cx="309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Presented to – Dr. Ashwini Pandit </a:t>
            </a:r>
          </a:p>
          <a:p>
            <a:r>
              <a:rPr lang="en-US" sz="1600" dirty="0"/>
              <a:t>Presented by – Dr. Vishra Shah (05)</a:t>
            </a:r>
            <a:endParaRPr lang="en-IN" sz="1600" dirty="0"/>
          </a:p>
        </p:txBody>
      </p:sp>
      <p:pic>
        <p:nvPicPr>
          <p:cNvPr id="1026" name="Picture 2" descr="An overview of the legal and ethical issues in healthcare | StPatrick">
            <a:extLst>
              <a:ext uri="{FF2B5EF4-FFF2-40B4-BE49-F238E27FC236}">
                <a16:creationId xmlns:a16="http://schemas.microsoft.com/office/drawing/2014/main" id="{21DD1726-2A59-4B57-9CCB-87B9BBA7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287"/>
            <a:ext cx="2185554" cy="161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 of Ethics | ISRRT">
            <a:extLst>
              <a:ext uri="{FF2B5EF4-FFF2-40B4-BE49-F238E27FC236}">
                <a16:creationId xmlns:a16="http://schemas.microsoft.com/office/drawing/2014/main" id="{55895EF6-8F8A-42CF-A046-0484DBE9D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168" y="0"/>
            <a:ext cx="1552832" cy="161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A4B71B5-116B-4D40-8EF0-500274D3B3C0}"/>
              </a:ext>
            </a:extLst>
          </p:cNvPr>
          <p:cNvGrpSpPr/>
          <p:nvPr/>
        </p:nvGrpSpPr>
        <p:grpSpPr>
          <a:xfrm>
            <a:off x="5733436" y="976183"/>
            <a:ext cx="4992230" cy="4102444"/>
            <a:chOff x="4649275" y="1614456"/>
            <a:chExt cx="4581221" cy="41351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8409A9B-2134-483F-8018-C1B6B317D5A6}"/>
                </a:ext>
              </a:extLst>
            </p:cNvPr>
            <p:cNvSpPr/>
            <p:nvPr/>
          </p:nvSpPr>
          <p:spPr>
            <a:xfrm>
              <a:off x="7955830" y="3049193"/>
              <a:ext cx="1274666" cy="1339724"/>
            </a:xfrm>
            <a:custGeom>
              <a:avLst/>
              <a:gdLst>
                <a:gd name="connsiteX0" fmla="*/ 0 w 1274666"/>
                <a:gd name="connsiteY0" fmla="*/ 127467 h 1339724"/>
                <a:gd name="connsiteX1" fmla="*/ 127467 w 1274666"/>
                <a:gd name="connsiteY1" fmla="*/ 0 h 1339724"/>
                <a:gd name="connsiteX2" fmla="*/ 1147199 w 1274666"/>
                <a:gd name="connsiteY2" fmla="*/ 0 h 1339724"/>
                <a:gd name="connsiteX3" fmla="*/ 1274666 w 1274666"/>
                <a:gd name="connsiteY3" fmla="*/ 127467 h 1339724"/>
                <a:gd name="connsiteX4" fmla="*/ 1274666 w 1274666"/>
                <a:gd name="connsiteY4" fmla="*/ 1212257 h 1339724"/>
                <a:gd name="connsiteX5" fmla="*/ 1147199 w 1274666"/>
                <a:gd name="connsiteY5" fmla="*/ 1339724 h 1339724"/>
                <a:gd name="connsiteX6" fmla="*/ 127467 w 1274666"/>
                <a:gd name="connsiteY6" fmla="*/ 1339724 h 1339724"/>
                <a:gd name="connsiteX7" fmla="*/ 0 w 1274666"/>
                <a:gd name="connsiteY7" fmla="*/ 1212257 h 1339724"/>
                <a:gd name="connsiteX8" fmla="*/ 0 w 1274666"/>
                <a:gd name="connsiteY8" fmla="*/ 127467 h 133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4666" h="1339724">
                  <a:moveTo>
                    <a:pt x="0" y="127467"/>
                  </a:moveTo>
                  <a:cubicBezTo>
                    <a:pt x="0" y="57069"/>
                    <a:pt x="57069" y="0"/>
                    <a:pt x="127467" y="0"/>
                  </a:cubicBezTo>
                  <a:lnTo>
                    <a:pt x="1147199" y="0"/>
                  </a:lnTo>
                  <a:cubicBezTo>
                    <a:pt x="1217597" y="0"/>
                    <a:pt x="1274666" y="57069"/>
                    <a:pt x="1274666" y="127467"/>
                  </a:cubicBezTo>
                  <a:lnTo>
                    <a:pt x="1274666" y="1212257"/>
                  </a:lnTo>
                  <a:cubicBezTo>
                    <a:pt x="1274666" y="1282655"/>
                    <a:pt x="1217597" y="1339724"/>
                    <a:pt x="1147199" y="1339724"/>
                  </a:cubicBezTo>
                  <a:lnTo>
                    <a:pt x="127467" y="1339724"/>
                  </a:lnTo>
                  <a:cubicBezTo>
                    <a:pt x="57069" y="1339724"/>
                    <a:pt x="0" y="1282655"/>
                    <a:pt x="0" y="1212257"/>
                  </a:cubicBezTo>
                  <a:lnTo>
                    <a:pt x="0" y="127467"/>
                  </a:ln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64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  <a:effectLst>
              <a:glow rad="127000">
                <a:schemeClr val="tx1"/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6384" tIns="56384" rIns="56384" bIns="5638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kern="1200" dirty="0">
                  <a:solidFill>
                    <a:schemeClr val="tx1"/>
                  </a:solidFill>
                </a:rPr>
                <a:t>Evaluate the reported information critically and objectively</a:t>
              </a:r>
              <a:endParaRPr lang="en-IN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7252DF-133E-434A-B6CA-6EC167D28A67}"/>
                </a:ext>
              </a:extLst>
            </p:cNvPr>
            <p:cNvSpPr/>
            <p:nvPr/>
          </p:nvSpPr>
          <p:spPr>
            <a:xfrm>
              <a:off x="4649275" y="2993916"/>
              <a:ext cx="1867046" cy="1339724"/>
            </a:xfrm>
            <a:custGeom>
              <a:avLst/>
              <a:gdLst>
                <a:gd name="connsiteX0" fmla="*/ 0 w 2212357"/>
                <a:gd name="connsiteY0" fmla="*/ 133972 h 1339724"/>
                <a:gd name="connsiteX1" fmla="*/ 133972 w 2212357"/>
                <a:gd name="connsiteY1" fmla="*/ 0 h 1339724"/>
                <a:gd name="connsiteX2" fmla="*/ 2078385 w 2212357"/>
                <a:gd name="connsiteY2" fmla="*/ 0 h 1339724"/>
                <a:gd name="connsiteX3" fmla="*/ 2212357 w 2212357"/>
                <a:gd name="connsiteY3" fmla="*/ 133972 h 1339724"/>
                <a:gd name="connsiteX4" fmla="*/ 2212357 w 2212357"/>
                <a:gd name="connsiteY4" fmla="*/ 1205752 h 1339724"/>
                <a:gd name="connsiteX5" fmla="*/ 2078385 w 2212357"/>
                <a:gd name="connsiteY5" fmla="*/ 1339724 h 1339724"/>
                <a:gd name="connsiteX6" fmla="*/ 133972 w 2212357"/>
                <a:gd name="connsiteY6" fmla="*/ 1339724 h 1339724"/>
                <a:gd name="connsiteX7" fmla="*/ 0 w 2212357"/>
                <a:gd name="connsiteY7" fmla="*/ 1205752 h 1339724"/>
                <a:gd name="connsiteX8" fmla="*/ 0 w 2212357"/>
                <a:gd name="connsiteY8" fmla="*/ 133972 h 133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2357" h="1339724">
                  <a:moveTo>
                    <a:pt x="0" y="133972"/>
                  </a:moveTo>
                  <a:cubicBezTo>
                    <a:pt x="0" y="59981"/>
                    <a:pt x="59981" y="0"/>
                    <a:pt x="133972" y="0"/>
                  </a:cubicBezTo>
                  <a:lnTo>
                    <a:pt x="2078385" y="0"/>
                  </a:lnTo>
                  <a:cubicBezTo>
                    <a:pt x="2152376" y="0"/>
                    <a:pt x="2212357" y="59981"/>
                    <a:pt x="2212357" y="133972"/>
                  </a:cubicBezTo>
                  <a:lnTo>
                    <a:pt x="2212357" y="1205752"/>
                  </a:lnTo>
                  <a:cubicBezTo>
                    <a:pt x="2212357" y="1279743"/>
                    <a:pt x="2152376" y="1339724"/>
                    <a:pt x="2078385" y="1339724"/>
                  </a:cubicBezTo>
                  <a:lnTo>
                    <a:pt x="133972" y="1339724"/>
                  </a:lnTo>
                  <a:cubicBezTo>
                    <a:pt x="59981" y="1339724"/>
                    <a:pt x="0" y="1279743"/>
                    <a:pt x="0" y="1205752"/>
                  </a:cubicBezTo>
                  <a:lnTo>
                    <a:pt x="0" y="133972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6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  <a:effectLst>
              <a:glow rad="127000">
                <a:schemeClr val="tx1"/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8289" tIns="58289" rIns="58289" bIns="5828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kern="1200" dirty="0">
                  <a:solidFill>
                    <a:schemeClr val="tx1"/>
                  </a:solidFill>
                </a:rPr>
                <a:t>Protect the privacy of any patients who may be involved to the greatest extent possible, consistent with due process.</a:t>
              </a:r>
              <a:endParaRPr lang="en-IN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D1A6D0B-F734-454F-97A3-8BCF6B6546AF}"/>
                </a:ext>
              </a:extLst>
            </p:cNvPr>
            <p:cNvSpPr/>
            <p:nvPr/>
          </p:nvSpPr>
          <p:spPr>
            <a:xfrm>
              <a:off x="4649275" y="1646225"/>
              <a:ext cx="1416301" cy="1339724"/>
            </a:xfrm>
            <a:custGeom>
              <a:avLst/>
              <a:gdLst>
                <a:gd name="connsiteX0" fmla="*/ 0 w 1047266"/>
                <a:gd name="connsiteY0" fmla="*/ 104727 h 1339724"/>
                <a:gd name="connsiteX1" fmla="*/ 104727 w 1047266"/>
                <a:gd name="connsiteY1" fmla="*/ 0 h 1339724"/>
                <a:gd name="connsiteX2" fmla="*/ 942539 w 1047266"/>
                <a:gd name="connsiteY2" fmla="*/ 0 h 1339724"/>
                <a:gd name="connsiteX3" fmla="*/ 1047266 w 1047266"/>
                <a:gd name="connsiteY3" fmla="*/ 104727 h 1339724"/>
                <a:gd name="connsiteX4" fmla="*/ 1047266 w 1047266"/>
                <a:gd name="connsiteY4" fmla="*/ 1234997 h 1339724"/>
                <a:gd name="connsiteX5" fmla="*/ 942539 w 1047266"/>
                <a:gd name="connsiteY5" fmla="*/ 1339724 h 1339724"/>
                <a:gd name="connsiteX6" fmla="*/ 104727 w 1047266"/>
                <a:gd name="connsiteY6" fmla="*/ 1339724 h 1339724"/>
                <a:gd name="connsiteX7" fmla="*/ 0 w 1047266"/>
                <a:gd name="connsiteY7" fmla="*/ 1234997 h 1339724"/>
                <a:gd name="connsiteX8" fmla="*/ 0 w 1047266"/>
                <a:gd name="connsiteY8" fmla="*/ 104727 h 133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266" h="1339724">
                  <a:moveTo>
                    <a:pt x="0" y="104727"/>
                  </a:moveTo>
                  <a:cubicBezTo>
                    <a:pt x="0" y="46888"/>
                    <a:pt x="46888" y="0"/>
                    <a:pt x="104727" y="0"/>
                  </a:cubicBezTo>
                  <a:lnTo>
                    <a:pt x="942539" y="0"/>
                  </a:lnTo>
                  <a:cubicBezTo>
                    <a:pt x="1000378" y="0"/>
                    <a:pt x="1047266" y="46888"/>
                    <a:pt x="1047266" y="104727"/>
                  </a:cubicBezTo>
                  <a:lnTo>
                    <a:pt x="1047266" y="1234997"/>
                  </a:lnTo>
                  <a:cubicBezTo>
                    <a:pt x="1047266" y="1292836"/>
                    <a:pt x="1000378" y="1339724"/>
                    <a:pt x="942539" y="1339724"/>
                  </a:cubicBezTo>
                  <a:lnTo>
                    <a:pt x="104727" y="1339724"/>
                  </a:lnTo>
                  <a:cubicBezTo>
                    <a:pt x="46888" y="1339724"/>
                    <a:pt x="0" y="1292836"/>
                    <a:pt x="0" y="1234997"/>
                  </a:cubicBezTo>
                  <a:lnTo>
                    <a:pt x="0" y="104727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2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  <a:effectLst>
              <a:glow rad="63500">
                <a:schemeClr val="tx1"/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723" tIns="49723" rIns="49723" bIns="4972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kern="1200" dirty="0">
                  <a:solidFill>
                    <a:schemeClr val="tx1"/>
                  </a:solidFill>
                </a:rPr>
                <a:t>Report the conduct to appropriate clinical authorities</a:t>
              </a:r>
              <a:r>
                <a:rPr lang="en-US" sz="1200" kern="1200" dirty="0">
                  <a:solidFill>
                    <a:schemeClr val="bg1"/>
                  </a:solidFill>
                </a:rPr>
                <a:t>		</a:t>
              </a:r>
              <a:endParaRPr lang="en-IN" sz="12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F47ED0B-D2A6-4A53-8DEB-AB13A4D0CF0D}"/>
                </a:ext>
              </a:extLst>
            </p:cNvPr>
            <p:cNvSpPr/>
            <p:nvPr/>
          </p:nvSpPr>
          <p:spPr>
            <a:xfrm>
              <a:off x="6146625" y="1633872"/>
              <a:ext cx="1291634" cy="1339724"/>
            </a:xfrm>
            <a:custGeom>
              <a:avLst/>
              <a:gdLst>
                <a:gd name="connsiteX0" fmla="*/ 0 w 1153256"/>
                <a:gd name="connsiteY0" fmla="*/ 115326 h 1339724"/>
                <a:gd name="connsiteX1" fmla="*/ 115326 w 1153256"/>
                <a:gd name="connsiteY1" fmla="*/ 0 h 1339724"/>
                <a:gd name="connsiteX2" fmla="*/ 1037930 w 1153256"/>
                <a:gd name="connsiteY2" fmla="*/ 0 h 1339724"/>
                <a:gd name="connsiteX3" fmla="*/ 1153256 w 1153256"/>
                <a:gd name="connsiteY3" fmla="*/ 115326 h 1339724"/>
                <a:gd name="connsiteX4" fmla="*/ 1153256 w 1153256"/>
                <a:gd name="connsiteY4" fmla="*/ 1224398 h 1339724"/>
                <a:gd name="connsiteX5" fmla="*/ 1037930 w 1153256"/>
                <a:gd name="connsiteY5" fmla="*/ 1339724 h 1339724"/>
                <a:gd name="connsiteX6" fmla="*/ 115326 w 1153256"/>
                <a:gd name="connsiteY6" fmla="*/ 1339724 h 1339724"/>
                <a:gd name="connsiteX7" fmla="*/ 0 w 1153256"/>
                <a:gd name="connsiteY7" fmla="*/ 1224398 h 1339724"/>
                <a:gd name="connsiteX8" fmla="*/ 0 w 1153256"/>
                <a:gd name="connsiteY8" fmla="*/ 115326 h 133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3256" h="1339724">
                  <a:moveTo>
                    <a:pt x="0" y="115326"/>
                  </a:moveTo>
                  <a:cubicBezTo>
                    <a:pt x="0" y="51633"/>
                    <a:pt x="51633" y="0"/>
                    <a:pt x="115326" y="0"/>
                  </a:cubicBezTo>
                  <a:lnTo>
                    <a:pt x="1037930" y="0"/>
                  </a:lnTo>
                  <a:cubicBezTo>
                    <a:pt x="1101623" y="0"/>
                    <a:pt x="1153256" y="51633"/>
                    <a:pt x="1153256" y="115326"/>
                  </a:cubicBezTo>
                  <a:lnTo>
                    <a:pt x="1153256" y="1224398"/>
                  </a:lnTo>
                  <a:cubicBezTo>
                    <a:pt x="1153256" y="1288091"/>
                    <a:pt x="1101623" y="1339724"/>
                    <a:pt x="1037930" y="1339724"/>
                  </a:cubicBezTo>
                  <a:lnTo>
                    <a:pt x="115326" y="1339724"/>
                  </a:lnTo>
                  <a:cubicBezTo>
                    <a:pt x="51633" y="1339724"/>
                    <a:pt x="0" y="1288091"/>
                    <a:pt x="0" y="1224398"/>
                  </a:cubicBezTo>
                  <a:lnTo>
                    <a:pt x="0" y="115326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50000"/>
                  </a:schemeClr>
                </a:gs>
                <a:gs pos="67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  <a:effectLst>
              <a:glow rad="127000">
                <a:schemeClr val="tx1">
                  <a:alpha val="73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2828" tIns="52828" rIns="52828" bIns="5282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kern="1200" dirty="0">
                  <a:solidFill>
                    <a:schemeClr val="tx1"/>
                  </a:solidFill>
                </a:rPr>
                <a:t>Report directly to the state licensing board </a:t>
              </a:r>
              <a:endParaRPr lang="en-IN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68A7A9-5698-41DE-863D-2C5F0F30A3A9}"/>
                </a:ext>
              </a:extLst>
            </p:cNvPr>
            <p:cNvSpPr/>
            <p:nvPr/>
          </p:nvSpPr>
          <p:spPr>
            <a:xfrm>
              <a:off x="6559871" y="3002464"/>
              <a:ext cx="1352932" cy="1339724"/>
            </a:xfrm>
            <a:custGeom>
              <a:avLst/>
              <a:gdLst>
                <a:gd name="connsiteX0" fmla="*/ 0 w 1352932"/>
                <a:gd name="connsiteY0" fmla="*/ 133972 h 1339724"/>
                <a:gd name="connsiteX1" fmla="*/ 133972 w 1352932"/>
                <a:gd name="connsiteY1" fmla="*/ 0 h 1339724"/>
                <a:gd name="connsiteX2" fmla="*/ 1218960 w 1352932"/>
                <a:gd name="connsiteY2" fmla="*/ 0 h 1339724"/>
                <a:gd name="connsiteX3" fmla="*/ 1352932 w 1352932"/>
                <a:gd name="connsiteY3" fmla="*/ 133972 h 1339724"/>
                <a:gd name="connsiteX4" fmla="*/ 1352932 w 1352932"/>
                <a:gd name="connsiteY4" fmla="*/ 1205752 h 1339724"/>
                <a:gd name="connsiteX5" fmla="*/ 1218960 w 1352932"/>
                <a:gd name="connsiteY5" fmla="*/ 1339724 h 1339724"/>
                <a:gd name="connsiteX6" fmla="*/ 133972 w 1352932"/>
                <a:gd name="connsiteY6" fmla="*/ 1339724 h 1339724"/>
                <a:gd name="connsiteX7" fmla="*/ 0 w 1352932"/>
                <a:gd name="connsiteY7" fmla="*/ 1205752 h 1339724"/>
                <a:gd name="connsiteX8" fmla="*/ 0 w 1352932"/>
                <a:gd name="connsiteY8" fmla="*/ 133972 h 133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2932" h="1339724">
                  <a:moveTo>
                    <a:pt x="0" y="133972"/>
                  </a:moveTo>
                  <a:cubicBezTo>
                    <a:pt x="0" y="59981"/>
                    <a:pt x="59981" y="0"/>
                    <a:pt x="133972" y="0"/>
                  </a:cubicBezTo>
                  <a:lnTo>
                    <a:pt x="1218960" y="0"/>
                  </a:lnTo>
                  <a:cubicBezTo>
                    <a:pt x="1292951" y="0"/>
                    <a:pt x="1352932" y="59981"/>
                    <a:pt x="1352932" y="133972"/>
                  </a:cubicBezTo>
                  <a:lnTo>
                    <a:pt x="1352932" y="1205752"/>
                  </a:lnTo>
                  <a:cubicBezTo>
                    <a:pt x="1352932" y="1279743"/>
                    <a:pt x="1292951" y="1339724"/>
                    <a:pt x="1218960" y="1339724"/>
                  </a:cubicBezTo>
                  <a:lnTo>
                    <a:pt x="133972" y="1339724"/>
                  </a:lnTo>
                  <a:cubicBezTo>
                    <a:pt x="59981" y="1339724"/>
                    <a:pt x="0" y="1279743"/>
                    <a:pt x="0" y="1205752"/>
                  </a:cubicBezTo>
                  <a:lnTo>
                    <a:pt x="0" y="133972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65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  <a:effectLst>
              <a:glow rad="127000">
                <a:schemeClr val="tx1"/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8289" tIns="58289" rIns="58289" bIns="5828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kern="1200" dirty="0">
                  <a:solidFill>
                    <a:schemeClr val="tx1"/>
                  </a:solidFill>
                </a:rPr>
                <a:t>Report the suspected violation to appropriate authorities</a:t>
              </a:r>
              <a:endParaRPr lang="en-IN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76A945-0194-4685-AAF9-9B74DCDEA620}"/>
                </a:ext>
              </a:extLst>
            </p:cNvPr>
            <p:cNvSpPr/>
            <p:nvPr/>
          </p:nvSpPr>
          <p:spPr>
            <a:xfrm>
              <a:off x="7562926" y="1614456"/>
              <a:ext cx="1661777" cy="1339724"/>
            </a:xfrm>
            <a:custGeom>
              <a:avLst/>
              <a:gdLst>
                <a:gd name="connsiteX0" fmla="*/ 0 w 1352932"/>
                <a:gd name="connsiteY0" fmla="*/ 133972 h 1339724"/>
                <a:gd name="connsiteX1" fmla="*/ 133972 w 1352932"/>
                <a:gd name="connsiteY1" fmla="*/ 0 h 1339724"/>
                <a:gd name="connsiteX2" fmla="*/ 1218960 w 1352932"/>
                <a:gd name="connsiteY2" fmla="*/ 0 h 1339724"/>
                <a:gd name="connsiteX3" fmla="*/ 1352932 w 1352932"/>
                <a:gd name="connsiteY3" fmla="*/ 133972 h 1339724"/>
                <a:gd name="connsiteX4" fmla="*/ 1352932 w 1352932"/>
                <a:gd name="connsiteY4" fmla="*/ 1205752 h 1339724"/>
                <a:gd name="connsiteX5" fmla="*/ 1218960 w 1352932"/>
                <a:gd name="connsiteY5" fmla="*/ 1339724 h 1339724"/>
                <a:gd name="connsiteX6" fmla="*/ 133972 w 1352932"/>
                <a:gd name="connsiteY6" fmla="*/ 1339724 h 1339724"/>
                <a:gd name="connsiteX7" fmla="*/ 0 w 1352932"/>
                <a:gd name="connsiteY7" fmla="*/ 1205752 h 1339724"/>
                <a:gd name="connsiteX8" fmla="*/ 0 w 1352932"/>
                <a:gd name="connsiteY8" fmla="*/ 133972 h 133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2932" h="1339724">
                  <a:moveTo>
                    <a:pt x="0" y="133972"/>
                  </a:moveTo>
                  <a:cubicBezTo>
                    <a:pt x="0" y="59981"/>
                    <a:pt x="59981" y="0"/>
                    <a:pt x="133972" y="0"/>
                  </a:cubicBezTo>
                  <a:lnTo>
                    <a:pt x="1218960" y="0"/>
                  </a:lnTo>
                  <a:cubicBezTo>
                    <a:pt x="1292951" y="0"/>
                    <a:pt x="1352932" y="59981"/>
                    <a:pt x="1352932" y="133972"/>
                  </a:cubicBezTo>
                  <a:lnTo>
                    <a:pt x="1352932" y="1205752"/>
                  </a:lnTo>
                  <a:cubicBezTo>
                    <a:pt x="1352932" y="1279743"/>
                    <a:pt x="1292951" y="1339724"/>
                    <a:pt x="1218960" y="1339724"/>
                  </a:cubicBezTo>
                  <a:lnTo>
                    <a:pt x="133972" y="1339724"/>
                  </a:lnTo>
                  <a:cubicBezTo>
                    <a:pt x="59981" y="1339724"/>
                    <a:pt x="0" y="1279743"/>
                    <a:pt x="0" y="1205752"/>
                  </a:cubicBezTo>
                  <a:lnTo>
                    <a:pt x="0" y="133972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61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  <a:effectLst>
              <a:glow rad="127000">
                <a:schemeClr val="tx1"/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8289" tIns="58289" rIns="58289" bIns="5828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kern="1200" dirty="0">
                  <a:solidFill>
                    <a:schemeClr val="tx1"/>
                  </a:solidFill>
                </a:rPr>
                <a:t>Report to a higher authority if the conduct continues unchanged despite initial reporting</a:t>
              </a:r>
              <a:r>
                <a:rPr lang="en-US" sz="1200" b="0" i="0" kern="1200" dirty="0"/>
                <a:t>.</a:t>
              </a:r>
              <a:endParaRPr lang="en-IN" sz="1200" kern="12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387C41-DA3D-4C8F-A7E3-895D62A417E2}"/>
                </a:ext>
              </a:extLst>
            </p:cNvPr>
            <p:cNvSpPr/>
            <p:nvPr/>
          </p:nvSpPr>
          <p:spPr>
            <a:xfrm>
              <a:off x="4649275" y="4409852"/>
              <a:ext cx="1249017" cy="1339724"/>
            </a:xfrm>
            <a:custGeom>
              <a:avLst/>
              <a:gdLst>
                <a:gd name="connsiteX0" fmla="*/ 0 w 282325"/>
                <a:gd name="connsiteY0" fmla="*/ 28233 h 1339724"/>
                <a:gd name="connsiteX1" fmla="*/ 28233 w 282325"/>
                <a:gd name="connsiteY1" fmla="*/ 0 h 1339724"/>
                <a:gd name="connsiteX2" fmla="*/ 254093 w 282325"/>
                <a:gd name="connsiteY2" fmla="*/ 0 h 1339724"/>
                <a:gd name="connsiteX3" fmla="*/ 282326 w 282325"/>
                <a:gd name="connsiteY3" fmla="*/ 28233 h 1339724"/>
                <a:gd name="connsiteX4" fmla="*/ 282325 w 282325"/>
                <a:gd name="connsiteY4" fmla="*/ 1311492 h 1339724"/>
                <a:gd name="connsiteX5" fmla="*/ 254092 w 282325"/>
                <a:gd name="connsiteY5" fmla="*/ 1339725 h 1339724"/>
                <a:gd name="connsiteX6" fmla="*/ 28233 w 282325"/>
                <a:gd name="connsiteY6" fmla="*/ 1339724 h 1339724"/>
                <a:gd name="connsiteX7" fmla="*/ 0 w 282325"/>
                <a:gd name="connsiteY7" fmla="*/ 1311491 h 1339724"/>
                <a:gd name="connsiteX8" fmla="*/ 0 w 282325"/>
                <a:gd name="connsiteY8" fmla="*/ 28233 h 133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325" h="1339724">
                  <a:moveTo>
                    <a:pt x="0" y="28233"/>
                  </a:moveTo>
                  <a:cubicBezTo>
                    <a:pt x="0" y="12640"/>
                    <a:pt x="12640" y="0"/>
                    <a:pt x="28233" y="0"/>
                  </a:cubicBezTo>
                  <a:lnTo>
                    <a:pt x="254093" y="0"/>
                  </a:lnTo>
                  <a:cubicBezTo>
                    <a:pt x="269686" y="0"/>
                    <a:pt x="282326" y="12640"/>
                    <a:pt x="282326" y="28233"/>
                  </a:cubicBezTo>
                  <a:cubicBezTo>
                    <a:pt x="282326" y="455986"/>
                    <a:pt x="282325" y="883739"/>
                    <a:pt x="282325" y="1311492"/>
                  </a:cubicBezTo>
                  <a:cubicBezTo>
                    <a:pt x="282325" y="1327085"/>
                    <a:pt x="269685" y="1339725"/>
                    <a:pt x="254092" y="1339725"/>
                  </a:cubicBezTo>
                  <a:lnTo>
                    <a:pt x="28233" y="1339724"/>
                  </a:lnTo>
                  <a:cubicBezTo>
                    <a:pt x="12640" y="1339724"/>
                    <a:pt x="0" y="1327084"/>
                    <a:pt x="0" y="1311491"/>
                  </a:cubicBezTo>
                  <a:lnTo>
                    <a:pt x="0" y="28233"/>
                  </a:lnTo>
                  <a:close/>
                </a:path>
              </a:pathLst>
            </a:custGeom>
            <a:gradFill>
              <a:gsLst>
                <a:gs pos="0">
                  <a:srgbClr val="182A78"/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  <a:effectLst>
              <a:glow rad="127000">
                <a:schemeClr val="tx1"/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7319" tIns="27319" rIns="27319" bIns="2731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kern="1200" dirty="0">
                  <a:solidFill>
                    <a:schemeClr val="tx1"/>
                  </a:solidFill>
                </a:rPr>
                <a:t>Hold the matter in confidence until it is resolved</a:t>
              </a:r>
              <a:r>
                <a:rPr lang="en-US" sz="1200" b="0" i="0" kern="1200" dirty="0">
                  <a:solidFill>
                    <a:schemeClr val="bg1"/>
                  </a:solidFill>
                </a:rPr>
                <a:t>`</a:t>
              </a:r>
              <a:endParaRPr lang="en-IN" sz="12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CE4761-A423-46A5-A036-9479A0F72010}"/>
                </a:ext>
              </a:extLst>
            </p:cNvPr>
            <p:cNvSpPr/>
            <p:nvPr/>
          </p:nvSpPr>
          <p:spPr>
            <a:xfrm>
              <a:off x="5976149" y="4388917"/>
              <a:ext cx="1274666" cy="1339724"/>
            </a:xfrm>
            <a:custGeom>
              <a:avLst/>
              <a:gdLst>
                <a:gd name="connsiteX0" fmla="*/ 0 w 282325"/>
                <a:gd name="connsiteY0" fmla="*/ 28233 h 1339724"/>
                <a:gd name="connsiteX1" fmla="*/ 28233 w 282325"/>
                <a:gd name="connsiteY1" fmla="*/ 0 h 1339724"/>
                <a:gd name="connsiteX2" fmla="*/ 254093 w 282325"/>
                <a:gd name="connsiteY2" fmla="*/ 0 h 1339724"/>
                <a:gd name="connsiteX3" fmla="*/ 282326 w 282325"/>
                <a:gd name="connsiteY3" fmla="*/ 28233 h 1339724"/>
                <a:gd name="connsiteX4" fmla="*/ 282325 w 282325"/>
                <a:gd name="connsiteY4" fmla="*/ 1311492 h 1339724"/>
                <a:gd name="connsiteX5" fmla="*/ 254092 w 282325"/>
                <a:gd name="connsiteY5" fmla="*/ 1339725 h 1339724"/>
                <a:gd name="connsiteX6" fmla="*/ 28233 w 282325"/>
                <a:gd name="connsiteY6" fmla="*/ 1339724 h 1339724"/>
                <a:gd name="connsiteX7" fmla="*/ 0 w 282325"/>
                <a:gd name="connsiteY7" fmla="*/ 1311491 h 1339724"/>
                <a:gd name="connsiteX8" fmla="*/ 0 w 282325"/>
                <a:gd name="connsiteY8" fmla="*/ 28233 h 133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325" h="1339724">
                  <a:moveTo>
                    <a:pt x="0" y="28233"/>
                  </a:moveTo>
                  <a:cubicBezTo>
                    <a:pt x="0" y="12640"/>
                    <a:pt x="12640" y="0"/>
                    <a:pt x="28233" y="0"/>
                  </a:cubicBezTo>
                  <a:lnTo>
                    <a:pt x="254093" y="0"/>
                  </a:lnTo>
                  <a:cubicBezTo>
                    <a:pt x="269686" y="0"/>
                    <a:pt x="282326" y="12640"/>
                    <a:pt x="282326" y="28233"/>
                  </a:cubicBezTo>
                  <a:cubicBezTo>
                    <a:pt x="282326" y="455986"/>
                    <a:pt x="282325" y="883739"/>
                    <a:pt x="282325" y="1311492"/>
                  </a:cubicBezTo>
                  <a:cubicBezTo>
                    <a:pt x="282325" y="1327085"/>
                    <a:pt x="269685" y="1339725"/>
                    <a:pt x="254092" y="1339725"/>
                  </a:cubicBezTo>
                  <a:lnTo>
                    <a:pt x="28233" y="1339724"/>
                  </a:lnTo>
                  <a:cubicBezTo>
                    <a:pt x="12640" y="1339724"/>
                    <a:pt x="0" y="1327084"/>
                    <a:pt x="0" y="1311491"/>
                  </a:cubicBezTo>
                  <a:lnTo>
                    <a:pt x="0" y="28233"/>
                  </a:lnTo>
                  <a:close/>
                </a:path>
              </a:pathLst>
            </a:custGeom>
            <a:gradFill>
              <a:gsLst>
                <a:gs pos="8000">
                  <a:srgbClr val="92D050"/>
                </a:gs>
                <a:gs pos="0">
                  <a:srgbClr val="FFC000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  <a:effectLst>
              <a:glow rad="127000">
                <a:schemeClr val="tx1"/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7319" tIns="27319" rIns="27319" bIns="2731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kern="1200" dirty="0"/>
                <a:t>Ensure that identified deficiencies are remedied or reported to other appropriate authorities for action</a:t>
              </a:r>
              <a:endParaRPr lang="en-IN" sz="12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D4FD31-D017-424A-9D8F-D1BAC5E71B2D}"/>
                </a:ext>
              </a:extLst>
            </p:cNvPr>
            <p:cNvSpPr/>
            <p:nvPr/>
          </p:nvSpPr>
          <p:spPr>
            <a:xfrm>
              <a:off x="7326107" y="4409852"/>
              <a:ext cx="1854977" cy="1339724"/>
            </a:xfrm>
            <a:custGeom>
              <a:avLst/>
              <a:gdLst>
                <a:gd name="connsiteX0" fmla="*/ 0 w 282325"/>
                <a:gd name="connsiteY0" fmla="*/ 28233 h 1339724"/>
                <a:gd name="connsiteX1" fmla="*/ 28233 w 282325"/>
                <a:gd name="connsiteY1" fmla="*/ 0 h 1339724"/>
                <a:gd name="connsiteX2" fmla="*/ 254093 w 282325"/>
                <a:gd name="connsiteY2" fmla="*/ 0 h 1339724"/>
                <a:gd name="connsiteX3" fmla="*/ 282326 w 282325"/>
                <a:gd name="connsiteY3" fmla="*/ 28233 h 1339724"/>
                <a:gd name="connsiteX4" fmla="*/ 282325 w 282325"/>
                <a:gd name="connsiteY4" fmla="*/ 1311492 h 1339724"/>
                <a:gd name="connsiteX5" fmla="*/ 254092 w 282325"/>
                <a:gd name="connsiteY5" fmla="*/ 1339725 h 1339724"/>
                <a:gd name="connsiteX6" fmla="*/ 28233 w 282325"/>
                <a:gd name="connsiteY6" fmla="*/ 1339724 h 1339724"/>
                <a:gd name="connsiteX7" fmla="*/ 0 w 282325"/>
                <a:gd name="connsiteY7" fmla="*/ 1311491 h 1339724"/>
                <a:gd name="connsiteX8" fmla="*/ 0 w 282325"/>
                <a:gd name="connsiteY8" fmla="*/ 28233 h 133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325" h="1339724">
                  <a:moveTo>
                    <a:pt x="0" y="28233"/>
                  </a:moveTo>
                  <a:cubicBezTo>
                    <a:pt x="0" y="12640"/>
                    <a:pt x="12640" y="0"/>
                    <a:pt x="28233" y="0"/>
                  </a:cubicBezTo>
                  <a:lnTo>
                    <a:pt x="254093" y="0"/>
                  </a:lnTo>
                  <a:cubicBezTo>
                    <a:pt x="269686" y="0"/>
                    <a:pt x="282326" y="12640"/>
                    <a:pt x="282326" y="28233"/>
                  </a:cubicBezTo>
                  <a:cubicBezTo>
                    <a:pt x="282326" y="455986"/>
                    <a:pt x="282325" y="883739"/>
                    <a:pt x="282325" y="1311492"/>
                  </a:cubicBezTo>
                  <a:cubicBezTo>
                    <a:pt x="282325" y="1327085"/>
                    <a:pt x="269685" y="1339725"/>
                    <a:pt x="254092" y="1339725"/>
                  </a:cubicBezTo>
                  <a:lnTo>
                    <a:pt x="28233" y="1339724"/>
                  </a:lnTo>
                  <a:cubicBezTo>
                    <a:pt x="12640" y="1339724"/>
                    <a:pt x="0" y="1327084"/>
                    <a:pt x="0" y="1311491"/>
                  </a:cubicBezTo>
                  <a:lnTo>
                    <a:pt x="0" y="28233"/>
                  </a:lnTo>
                  <a:close/>
                </a:path>
              </a:pathLst>
            </a:custGeom>
            <a:gradFill>
              <a:gsLst>
                <a:gs pos="7000">
                  <a:srgbClr val="FFFF00"/>
                </a:gs>
                <a:gs pos="7000">
                  <a:srgbClr val="FFFF00"/>
                </a:gs>
                <a:gs pos="9000">
                  <a:srgbClr val="FFFF00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  <a:effectLst>
              <a:glow rad="127000">
                <a:schemeClr val="tx1"/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7319" tIns="27319" rIns="27319" bIns="2731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kern="1200" dirty="0"/>
                <a:t>Notify the reporting physician when appropriate action has been taken, except in cases of anonymous reporting</a:t>
              </a:r>
              <a:endParaRPr lang="en-IN" sz="1200" kern="12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DBE5C-934E-4C46-965C-98EAB9BD40EF}"/>
              </a:ext>
            </a:extLst>
          </p:cNvPr>
          <p:cNvSpPr/>
          <p:nvPr/>
        </p:nvSpPr>
        <p:spPr>
          <a:xfrm>
            <a:off x="2292255" y="5229287"/>
            <a:ext cx="6799374" cy="161635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28575"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tx1"/>
                </a:solidFill>
              </a:rPr>
              <a:t>Other investigations – Forensic investigations done from the CCTV Cameras </a:t>
            </a:r>
          </a:p>
          <a:p>
            <a:r>
              <a:rPr lang="en-US" b="1" dirty="0">
                <a:ln/>
                <a:solidFill>
                  <a:schemeClr val="tx1"/>
                </a:solidFill>
              </a:rPr>
              <a:t>Forensic investigation done from the medical records and biological fluids of the patients body.</a:t>
            </a:r>
          </a:p>
          <a:p>
            <a:r>
              <a:rPr lang="en-US" b="1" dirty="0">
                <a:ln/>
                <a:solidFill>
                  <a:schemeClr val="tx1"/>
                </a:solidFill>
              </a:rPr>
              <a:t>Testimony and documents submitted by the nurses and paramedical staff.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F7E9EE-3141-47F0-8FB4-45EC756202D7}"/>
              </a:ext>
            </a:extLst>
          </p:cNvPr>
          <p:cNvSpPr/>
          <p:nvPr/>
        </p:nvSpPr>
        <p:spPr>
          <a:xfrm rot="16200000" flipH="1" flipV="1">
            <a:off x="9353579" y="3194342"/>
            <a:ext cx="4176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ETHICS</a:t>
            </a:r>
          </a:p>
        </p:txBody>
      </p:sp>
    </p:spTree>
    <p:extLst>
      <p:ext uri="{BB962C8B-B14F-4D97-AF65-F5344CB8AC3E}">
        <p14:creationId xmlns:p14="http://schemas.microsoft.com/office/powerpoint/2010/main" val="169018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234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Investigations of unlawful and unethical practices in healthcare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Vishra Shah</dc:creator>
  <cp:lastModifiedBy>raghunath pandit</cp:lastModifiedBy>
  <cp:revision>7</cp:revision>
  <dcterms:created xsi:type="dcterms:W3CDTF">2020-09-22T09:38:17Z</dcterms:created>
  <dcterms:modified xsi:type="dcterms:W3CDTF">2020-09-23T08:55:55Z</dcterms:modified>
</cp:coreProperties>
</file>