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Norwester" charset="1" panose="00000506000000000000"/>
      <p:regular r:id="rId14"/>
    </p:embeddedFont>
    <p:embeddedFont>
      <p:font typeface="Nine by Five" charset="1" panose="00000400000000000000"/>
      <p:regular r:id="rId15"/>
    </p:embeddedFont>
    <p:embeddedFont>
      <p:font typeface="Glacial Indifference" charset="1" panose="000000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1.png" Type="http://schemas.openxmlformats.org/officeDocument/2006/relationships/image"/><Relationship Id="rId20" Target="../media/image9.png" Type="http://schemas.openxmlformats.org/officeDocument/2006/relationships/image"/><Relationship Id="rId21" Target="../media/image10.sv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369596" y="1804802"/>
            <a:ext cx="13492131" cy="8047976"/>
            <a:chOff x="0" y="0"/>
            <a:chExt cx="3553483" cy="21196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53483" cy="2119632"/>
            </a:xfrm>
            <a:custGeom>
              <a:avLst/>
              <a:gdLst/>
              <a:ahLst/>
              <a:cxnLst/>
              <a:rect r="r" b="b" t="t" l="l"/>
              <a:pathLst>
                <a:path h="2119632" w="3553483">
                  <a:moveTo>
                    <a:pt x="29264" y="0"/>
                  </a:moveTo>
                  <a:lnTo>
                    <a:pt x="3524219" y="0"/>
                  </a:lnTo>
                  <a:cubicBezTo>
                    <a:pt x="3540381" y="0"/>
                    <a:pt x="3553483" y="13102"/>
                    <a:pt x="3553483" y="29264"/>
                  </a:cubicBezTo>
                  <a:lnTo>
                    <a:pt x="3553483" y="2090367"/>
                  </a:lnTo>
                  <a:cubicBezTo>
                    <a:pt x="3553483" y="2106530"/>
                    <a:pt x="3540381" y="2119632"/>
                    <a:pt x="3524219" y="2119632"/>
                  </a:cubicBezTo>
                  <a:lnTo>
                    <a:pt x="29264" y="2119632"/>
                  </a:lnTo>
                  <a:cubicBezTo>
                    <a:pt x="13102" y="2119632"/>
                    <a:pt x="0" y="2106530"/>
                    <a:pt x="0" y="2090367"/>
                  </a:cubicBezTo>
                  <a:lnTo>
                    <a:pt x="0" y="29264"/>
                  </a:lnTo>
                  <a:cubicBezTo>
                    <a:pt x="0" y="13102"/>
                    <a:pt x="13102" y="0"/>
                    <a:pt x="29264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553483" cy="2157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3058" y="4276236"/>
            <a:ext cx="11111034" cy="2955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Closest-Pair Problem by Divide-and-Conquer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15931" y="2631925"/>
            <a:ext cx="6747148" cy="2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7"/>
              </a:lnSpc>
            </a:pPr>
            <a:r>
              <a:rPr lang="en-US" sz="4734" spc="1051">
                <a:solidFill>
                  <a:srgbClr val="000000"/>
                </a:solidFill>
                <a:latin typeface="Nine by Five Bold"/>
              </a:rPr>
              <a:t>Design &amp; Analysis of Algorithms</a:t>
            </a:r>
          </a:p>
          <a:p>
            <a:pPr algn="ctr">
              <a:lnSpc>
                <a:spcPts val="662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180099" y="8610717"/>
            <a:ext cx="3235832" cy="87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7"/>
              </a:lnSpc>
            </a:pPr>
            <a:r>
              <a:rPr lang="en-US" sz="2476">
                <a:solidFill>
                  <a:srgbClr val="000000"/>
                </a:solidFill>
                <a:latin typeface="Norwester"/>
              </a:rPr>
              <a:t>shahenaz saied</a:t>
            </a:r>
          </a:p>
          <a:p>
            <a:pPr algn="ctr">
              <a:lnSpc>
                <a:spcPts val="3467"/>
              </a:lnSpc>
              <a:spcBef>
                <a:spcPct val="0"/>
              </a:spcBef>
            </a:pPr>
            <a:r>
              <a:rPr lang="en-US" sz="2476">
                <a:solidFill>
                  <a:srgbClr val="000000"/>
                </a:solidFill>
                <a:latin typeface="Norwester"/>
              </a:rPr>
              <a:t>224499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58239" y="-1390546"/>
            <a:ext cx="16230971" cy="13068092"/>
            <a:chOff x="0" y="0"/>
            <a:chExt cx="4274824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824" cy="3441802"/>
            </a:xfrm>
            <a:custGeom>
              <a:avLst/>
              <a:gdLst/>
              <a:ahLst/>
              <a:cxnLst/>
              <a:rect r="r" b="b" t="t" l="l"/>
              <a:pathLst>
                <a:path h="3441802" w="4274824">
                  <a:moveTo>
                    <a:pt x="24326" y="0"/>
                  </a:moveTo>
                  <a:lnTo>
                    <a:pt x="4250498" y="0"/>
                  </a:lnTo>
                  <a:cubicBezTo>
                    <a:pt x="4263932" y="0"/>
                    <a:pt x="4274824" y="10891"/>
                    <a:pt x="4274824" y="24326"/>
                  </a:cubicBezTo>
                  <a:lnTo>
                    <a:pt x="4274824" y="3417476"/>
                  </a:lnTo>
                  <a:cubicBezTo>
                    <a:pt x="4274824" y="3430911"/>
                    <a:pt x="4263932" y="3441802"/>
                    <a:pt x="4250498" y="3441802"/>
                  </a:cubicBezTo>
                  <a:lnTo>
                    <a:pt x="24326" y="3441802"/>
                  </a:lnTo>
                  <a:cubicBezTo>
                    <a:pt x="17874" y="3441802"/>
                    <a:pt x="11687" y="3439239"/>
                    <a:pt x="7125" y="3434677"/>
                  </a:cubicBezTo>
                  <a:cubicBezTo>
                    <a:pt x="2563" y="3430115"/>
                    <a:pt x="0" y="3423927"/>
                    <a:pt x="0" y="3417476"/>
                  </a:cubicBezTo>
                  <a:lnTo>
                    <a:pt x="0" y="24326"/>
                  </a:lnTo>
                  <a:cubicBezTo>
                    <a:pt x="0" y="17874"/>
                    <a:pt x="2563" y="11687"/>
                    <a:pt x="7125" y="7125"/>
                  </a:cubicBezTo>
                  <a:cubicBezTo>
                    <a:pt x="11687" y="2563"/>
                    <a:pt x="17874" y="0"/>
                    <a:pt x="24326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824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99003" y="3211043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Learning Target: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1979" y="5240193"/>
            <a:ext cx="9516485" cy="269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0000"/>
                </a:solidFill>
                <a:latin typeface="Glacial Indifference"/>
              </a:rPr>
              <a:t>I will be able to understand and solve the 2D closest pair algorithm divide and conquer 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2299423" y="4723816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265836" y="-1296563"/>
            <a:ext cx="18705897" cy="13068092"/>
            <a:chOff x="0" y="0"/>
            <a:chExt cx="4926656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26656" cy="3441802"/>
            </a:xfrm>
            <a:custGeom>
              <a:avLst/>
              <a:gdLst/>
              <a:ahLst/>
              <a:cxnLst/>
              <a:rect r="r" b="b" t="t" l="l"/>
              <a:pathLst>
                <a:path h="3441802" w="4926656">
                  <a:moveTo>
                    <a:pt x="21108" y="0"/>
                  </a:moveTo>
                  <a:lnTo>
                    <a:pt x="4905548" y="0"/>
                  </a:lnTo>
                  <a:cubicBezTo>
                    <a:pt x="4917206" y="0"/>
                    <a:pt x="4926656" y="9450"/>
                    <a:pt x="4926656" y="21108"/>
                  </a:cubicBezTo>
                  <a:lnTo>
                    <a:pt x="4926656" y="3420694"/>
                  </a:lnTo>
                  <a:cubicBezTo>
                    <a:pt x="4926656" y="3432352"/>
                    <a:pt x="4917206" y="3441802"/>
                    <a:pt x="4905548" y="3441802"/>
                  </a:cubicBezTo>
                  <a:lnTo>
                    <a:pt x="21108" y="3441802"/>
                  </a:lnTo>
                  <a:cubicBezTo>
                    <a:pt x="15510" y="3441802"/>
                    <a:pt x="10141" y="3439578"/>
                    <a:pt x="6182" y="3435620"/>
                  </a:cubicBezTo>
                  <a:cubicBezTo>
                    <a:pt x="2224" y="3431661"/>
                    <a:pt x="0" y="3426292"/>
                    <a:pt x="0" y="3420694"/>
                  </a:cubicBezTo>
                  <a:lnTo>
                    <a:pt x="0" y="21108"/>
                  </a:lnTo>
                  <a:cubicBezTo>
                    <a:pt x="0" y="9450"/>
                    <a:pt x="9450" y="0"/>
                    <a:pt x="21108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926656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70894" y="547149"/>
            <a:ext cx="12339604" cy="145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74"/>
              </a:lnSpc>
              <a:spcBef>
                <a:spcPct val="0"/>
              </a:spcBef>
            </a:pPr>
            <a:r>
              <a:rPr lang="en-US" sz="8481">
                <a:solidFill>
                  <a:srgbClr val="000000"/>
                </a:solidFill>
                <a:latin typeface="Norwester"/>
              </a:rPr>
              <a:t>closest pair problem</a:t>
            </a:r>
            <a:r>
              <a:rPr lang="en-US" sz="8481">
                <a:solidFill>
                  <a:srgbClr val="000000"/>
                </a:solidFill>
                <a:latin typeface="Norwester"/>
              </a:rPr>
              <a:t>: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029120" y="1973131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346262" y="3275596"/>
            <a:ext cx="7695971" cy="3923773"/>
          </a:xfrm>
          <a:custGeom>
            <a:avLst/>
            <a:gdLst/>
            <a:ahLst/>
            <a:cxnLst/>
            <a:rect r="r" b="b" t="t" l="l"/>
            <a:pathLst>
              <a:path h="3923773" w="7695971">
                <a:moveTo>
                  <a:pt x="0" y="0"/>
                </a:moveTo>
                <a:lnTo>
                  <a:pt x="7695971" y="0"/>
                </a:lnTo>
                <a:lnTo>
                  <a:pt x="7695971" y="3923773"/>
                </a:lnTo>
                <a:lnTo>
                  <a:pt x="0" y="39237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171" t="0" r="-22843" b="-1815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70894" y="2147481"/>
            <a:ext cx="9287266" cy="350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Glacial Indifference"/>
              </a:rPr>
              <a:t>problem: given a set of n points in 2d space find the pair of points with the minimum distance between them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9906" y="5711591"/>
            <a:ext cx="9287266" cy="70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5271FF"/>
                </a:solidFill>
                <a:latin typeface="Glacial Indifference"/>
              </a:rPr>
              <a:t>There is a two way to solve the problem: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9906" y="6559969"/>
            <a:ext cx="9287266" cy="1737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Glacial Indifference"/>
              </a:rPr>
              <a:t>1)Brute-force O(n^2) time complexity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69802" y="7846118"/>
            <a:ext cx="7040696" cy="244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1"/>
              </a:lnSpc>
              <a:spcBef>
                <a:spcPct val="0"/>
              </a:spcBef>
            </a:pPr>
            <a:r>
              <a:rPr lang="en-US" sz="3465">
                <a:solidFill>
                  <a:srgbClr val="000000"/>
                </a:solidFill>
                <a:latin typeface="Glacial Indifference"/>
              </a:rPr>
              <a:t>this mean it need alot of time to sollve the problem and compare all the point to each other so we will use divide and conquer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039189" y="-1390546"/>
            <a:ext cx="20121383" cy="13068092"/>
            <a:chOff x="0" y="0"/>
            <a:chExt cx="5299459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99459" cy="3441802"/>
            </a:xfrm>
            <a:custGeom>
              <a:avLst/>
              <a:gdLst/>
              <a:ahLst/>
              <a:cxnLst/>
              <a:rect r="r" b="b" t="t" l="l"/>
              <a:pathLst>
                <a:path h="3441802" w="5299459">
                  <a:moveTo>
                    <a:pt x="19623" y="0"/>
                  </a:moveTo>
                  <a:lnTo>
                    <a:pt x="5279836" y="0"/>
                  </a:lnTo>
                  <a:cubicBezTo>
                    <a:pt x="5285041" y="0"/>
                    <a:pt x="5290032" y="2067"/>
                    <a:pt x="5293712" y="5747"/>
                  </a:cubicBezTo>
                  <a:cubicBezTo>
                    <a:pt x="5297392" y="9427"/>
                    <a:pt x="5299459" y="14419"/>
                    <a:pt x="5299459" y="19623"/>
                  </a:cubicBezTo>
                  <a:lnTo>
                    <a:pt x="5299459" y="3422179"/>
                  </a:lnTo>
                  <a:cubicBezTo>
                    <a:pt x="5299459" y="3433016"/>
                    <a:pt x="5290674" y="3441802"/>
                    <a:pt x="5279836" y="3441802"/>
                  </a:cubicBezTo>
                  <a:lnTo>
                    <a:pt x="19623" y="3441802"/>
                  </a:lnTo>
                  <a:cubicBezTo>
                    <a:pt x="14419" y="3441802"/>
                    <a:pt x="9427" y="3439735"/>
                    <a:pt x="5747" y="3436055"/>
                  </a:cubicBezTo>
                  <a:cubicBezTo>
                    <a:pt x="2067" y="3432375"/>
                    <a:pt x="0" y="3427383"/>
                    <a:pt x="0" y="3422179"/>
                  </a:cubicBezTo>
                  <a:lnTo>
                    <a:pt x="0" y="19623"/>
                  </a:lnTo>
                  <a:cubicBezTo>
                    <a:pt x="0" y="14419"/>
                    <a:pt x="2067" y="9427"/>
                    <a:pt x="5747" y="5747"/>
                  </a:cubicBezTo>
                  <a:cubicBezTo>
                    <a:pt x="9427" y="2067"/>
                    <a:pt x="14419" y="0"/>
                    <a:pt x="19623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99459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7402" y="-422161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main steps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1097785"/>
            <a:ext cx="13240503" cy="573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9"/>
              </a:lnSpc>
            </a:pPr>
            <a:r>
              <a:rPr lang="en-US" sz="4649">
                <a:solidFill>
                  <a:srgbClr val="000000"/>
                </a:solidFill>
                <a:latin typeface="Glacial Indifference"/>
              </a:rPr>
              <a:t>1)Divide the set of points into two halves recursively</a:t>
            </a:r>
          </a:p>
          <a:p>
            <a:pPr algn="l">
              <a:lnSpc>
                <a:spcPts val="6509"/>
              </a:lnSpc>
            </a:pPr>
          </a:p>
          <a:p>
            <a:pPr algn="l">
              <a:lnSpc>
                <a:spcPts val="6509"/>
              </a:lnSpc>
            </a:pPr>
            <a:r>
              <a:rPr lang="en-US" sz="4649">
                <a:solidFill>
                  <a:srgbClr val="000000"/>
                </a:solidFill>
                <a:latin typeface="Glacial Indifference"/>
              </a:rPr>
              <a:t>2) find the closest pair in each half recursively in each half (d)</a:t>
            </a:r>
          </a:p>
          <a:p>
            <a:pPr algn="l">
              <a:lnSpc>
                <a:spcPts val="6509"/>
              </a:lnSpc>
            </a:pPr>
          </a:p>
          <a:p>
            <a:pPr algn="l">
              <a:lnSpc>
                <a:spcPts val="6509"/>
              </a:lnSpc>
              <a:spcBef>
                <a:spcPct val="0"/>
              </a:spcBef>
            </a:pPr>
            <a:r>
              <a:rPr lang="en-US" sz="4649">
                <a:solidFill>
                  <a:srgbClr val="000000"/>
                </a:solidFill>
                <a:latin typeface="Glacial Indifference"/>
              </a:rPr>
              <a:t>3) merge the two halve and find the closest pair across the split   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420" y="997744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589896" y="6063215"/>
            <a:ext cx="10224169" cy="4144775"/>
          </a:xfrm>
          <a:custGeom>
            <a:avLst/>
            <a:gdLst/>
            <a:ahLst/>
            <a:cxnLst/>
            <a:rect r="r" b="b" t="t" l="l"/>
            <a:pathLst>
              <a:path h="4144775" w="10224169">
                <a:moveTo>
                  <a:pt x="0" y="0"/>
                </a:moveTo>
                <a:lnTo>
                  <a:pt x="10224169" y="0"/>
                </a:lnTo>
                <a:lnTo>
                  <a:pt x="10224169" y="4144776"/>
                </a:lnTo>
                <a:lnTo>
                  <a:pt x="0" y="41447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550" r="-5576" b="-255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60000">
            <a:off x="-1058239" y="-1390546"/>
            <a:ext cx="19906951" cy="13068092"/>
            <a:chOff x="0" y="0"/>
            <a:chExt cx="5242983" cy="3441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42983" cy="3441802"/>
            </a:xfrm>
            <a:custGeom>
              <a:avLst/>
              <a:gdLst/>
              <a:ahLst/>
              <a:cxnLst/>
              <a:rect r="r" b="b" t="t" l="l"/>
              <a:pathLst>
                <a:path h="3441802" w="5242983">
                  <a:moveTo>
                    <a:pt x="19834" y="0"/>
                  </a:moveTo>
                  <a:lnTo>
                    <a:pt x="5223149" y="0"/>
                  </a:lnTo>
                  <a:cubicBezTo>
                    <a:pt x="5234103" y="0"/>
                    <a:pt x="5242983" y="8880"/>
                    <a:pt x="5242983" y="19834"/>
                  </a:cubicBezTo>
                  <a:lnTo>
                    <a:pt x="5242983" y="3421968"/>
                  </a:lnTo>
                  <a:cubicBezTo>
                    <a:pt x="5242983" y="3432922"/>
                    <a:pt x="5234103" y="3441802"/>
                    <a:pt x="5223149" y="3441802"/>
                  </a:cubicBezTo>
                  <a:lnTo>
                    <a:pt x="19834" y="3441802"/>
                  </a:lnTo>
                  <a:cubicBezTo>
                    <a:pt x="8880" y="3441802"/>
                    <a:pt x="0" y="3432922"/>
                    <a:pt x="0" y="3421968"/>
                  </a:cubicBezTo>
                  <a:lnTo>
                    <a:pt x="0" y="19834"/>
                  </a:lnTo>
                  <a:cubicBezTo>
                    <a:pt x="0" y="8880"/>
                    <a:pt x="8880" y="0"/>
                    <a:pt x="19834" y="0"/>
                  </a:cubicBezTo>
                  <a:close/>
                </a:path>
              </a:pathLst>
            </a:custGeom>
            <a:solidFill>
              <a:srgbClr val="FFFFFF"/>
            </a:solidFill>
            <a:ln w="2286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42983" cy="3479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90625" y="-249943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lets see in details: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584787" y="1262829"/>
            <a:ext cx="9129041" cy="61912"/>
          </a:xfrm>
          <a:prstGeom prst="line">
            <a:avLst/>
          </a:prstGeom>
          <a:ln cap="flat" w="123825">
            <a:solidFill>
              <a:srgbClr val="082A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17030" y="4831186"/>
            <a:ext cx="10934952" cy="5076745"/>
          </a:xfrm>
          <a:custGeom>
            <a:avLst/>
            <a:gdLst/>
            <a:ahLst/>
            <a:cxnLst/>
            <a:rect r="r" b="b" t="t" l="l"/>
            <a:pathLst>
              <a:path h="5076745" w="10934952">
                <a:moveTo>
                  <a:pt x="0" y="0"/>
                </a:moveTo>
                <a:lnTo>
                  <a:pt x="10934952" y="0"/>
                </a:lnTo>
                <a:lnTo>
                  <a:pt x="10934952" y="5076745"/>
                </a:lnTo>
                <a:lnTo>
                  <a:pt x="0" y="507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158" r="0" b="-215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2951" y="1394889"/>
            <a:ext cx="15396176" cy="335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2767" indent="-411384" lvl="1">
              <a:lnSpc>
                <a:spcPts val="5335"/>
              </a:lnSpc>
              <a:buAutoNum type="arabicPeriod" startAt="1"/>
            </a:pPr>
            <a:r>
              <a:rPr lang="en-US" sz="3810">
                <a:solidFill>
                  <a:srgbClr val="000000"/>
                </a:solidFill>
                <a:latin typeface="Glacial Indifference"/>
              </a:rPr>
              <a:t>create astip of width 2d centered around the dividing line </a:t>
            </a:r>
          </a:p>
          <a:p>
            <a:pPr algn="l" marL="822767" indent="-411384" lvl="1">
              <a:lnSpc>
                <a:spcPts val="5335"/>
              </a:lnSpc>
              <a:buAutoNum type="arabicPeriod" startAt="1"/>
            </a:pPr>
            <a:r>
              <a:rPr lang="en-US" sz="3810">
                <a:solidFill>
                  <a:srgbClr val="000000"/>
                </a:solidFill>
                <a:latin typeface="Glacial Indifference"/>
              </a:rPr>
              <a:t>consider only the points within the strip sort these points by their y-coordinates </a:t>
            </a:r>
          </a:p>
          <a:p>
            <a:pPr algn="l" marL="822767" indent="-411384" lvl="1">
              <a:lnSpc>
                <a:spcPts val="5335"/>
              </a:lnSpc>
              <a:buAutoNum type="arabicPeriod" startAt="1"/>
            </a:pPr>
            <a:r>
              <a:rPr lang="en-US" sz="3810">
                <a:solidFill>
                  <a:srgbClr val="000000"/>
                </a:solidFill>
                <a:latin typeface="Glacial Indifference"/>
              </a:rPr>
              <a:t>for each point in the strip compare its distance the next point </a:t>
            </a:r>
          </a:p>
          <a:p>
            <a:pPr algn="l" marL="822767" indent="-411384" lvl="1">
              <a:lnSpc>
                <a:spcPts val="5335"/>
              </a:lnSpc>
              <a:spcBef>
                <a:spcPct val="0"/>
              </a:spcBef>
              <a:buAutoNum type="arabicPeriod" startAt="1"/>
            </a:pPr>
            <a:r>
              <a:rPr lang="en-US" sz="3810">
                <a:solidFill>
                  <a:srgbClr val="000000"/>
                </a:solidFill>
                <a:latin typeface="Glacial Indifference"/>
              </a:rPr>
              <a:t>update the minimum distance if a closer pair is found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76200"/>
            <a:ext cx="14806250" cy="6805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Glacial Indifference"/>
              </a:rPr>
              <a:t>Compare the points inside this box  with each other only,</a:t>
            </a:r>
          </a:p>
          <a:p>
            <a:pPr algn="l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Glacial Indifference"/>
              </a:rPr>
              <a:t>so that the points have been verified to meet the condition.</a:t>
            </a:r>
          </a:p>
          <a:p>
            <a:pPr algn="l">
              <a:lnSpc>
                <a:spcPts val="4913"/>
              </a:lnSpc>
            </a:pPr>
          </a:p>
          <a:p>
            <a:pPr algn="l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Glacial Indifference"/>
              </a:rPr>
              <a:t>"Some people may ask another question":</a:t>
            </a:r>
          </a:p>
          <a:p>
            <a:pPr algn="l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Glacial Indifference"/>
              </a:rPr>
              <a:t>While it is not possible to know a specific number of points within the rectangle, which results in an indefinite number of comparisons,</a:t>
            </a:r>
          </a:p>
          <a:p>
            <a:pPr algn="l">
              <a:lnSpc>
                <a:spcPts val="4913"/>
              </a:lnSpc>
            </a:pPr>
          </a:p>
          <a:p>
            <a:pPr algn="l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Glacial Indifference"/>
              </a:rPr>
              <a:t>how can we have found a solution to the problem with other algorithmic methods?</a:t>
            </a:r>
          </a:p>
          <a:p>
            <a:pPr algn="l">
              <a:lnSpc>
                <a:spcPts val="4913"/>
              </a:lnSpc>
            </a:pPr>
          </a:p>
          <a:p>
            <a:pPr algn="l">
              <a:lnSpc>
                <a:spcPts val="4913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773173" y="4954566"/>
            <a:ext cx="10482382" cy="5076745"/>
          </a:xfrm>
          <a:custGeom>
            <a:avLst/>
            <a:gdLst/>
            <a:ahLst/>
            <a:cxnLst/>
            <a:rect r="r" b="b" t="t" l="l"/>
            <a:pathLst>
              <a:path h="5076745" w="10482382">
                <a:moveTo>
                  <a:pt x="0" y="0"/>
                </a:moveTo>
                <a:lnTo>
                  <a:pt x="10482381" y="0"/>
                </a:lnTo>
                <a:lnTo>
                  <a:pt x="10482381" y="5076745"/>
                </a:lnTo>
                <a:lnTo>
                  <a:pt x="0" y="5076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02830" y="971550"/>
            <a:ext cx="9546830" cy="9369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ClosestPairDivideAndConquer(points):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if len(points) &lt;= 3: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return ClosestPair BruteForce(points)</a:t>
            </a:r>
          </a:p>
          <a:p>
            <a:pPr algn="ctr">
              <a:lnSpc>
                <a:spcPts val="4395"/>
              </a:lnSpc>
            </a:pP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mid = len(points) // 2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leftPoints = points:mid]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rightPoints = points[mid:]</a:t>
            </a:r>
          </a:p>
          <a:p>
            <a:pPr algn="ctr">
              <a:lnSpc>
                <a:spcPts val="4395"/>
              </a:lnSpc>
            </a:pP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leftMinDistance, leftClosestPair =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ClosestPair DivideAndConquer(leftPoints)</a:t>
            </a:r>
          </a:p>
          <a:p>
            <a:pPr algn="ctr">
              <a:lnSpc>
                <a:spcPts val="4395"/>
              </a:lnSpc>
            </a:pP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rightMinDistance, rightClosestPair =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Closest Pair DivideAndConquer(rightPoints)</a:t>
            </a:r>
          </a:p>
          <a:p>
            <a:pPr algn="ctr">
              <a:lnSpc>
                <a:spcPts val="4395"/>
              </a:lnSpc>
            </a:pP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minDistance = min(leftMinDistance, rightMinDistance)</a:t>
            </a:r>
          </a:p>
          <a:p>
            <a:pPr algn="ctr">
              <a:lnSpc>
                <a:spcPts val="439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422161"/>
            <a:ext cx="12372703" cy="145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  <a:spcBef>
                <a:spcPct val="0"/>
              </a:spcBef>
            </a:pPr>
            <a:r>
              <a:rPr lang="en-US" sz="8504">
                <a:solidFill>
                  <a:srgbClr val="000000"/>
                </a:solidFill>
                <a:latin typeface="Norwester"/>
              </a:rPr>
              <a:t>the code (python ):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88123" y="917943"/>
            <a:ext cx="9546830" cy="9369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if minDistance == leftMinDistance: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closestPair = leftClosestPair 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  </a:t>
            </a:r>
            <a:r>
              <a:rPr lang="en-US" sz="3139">
                <a:solidFill>
                  <a:srgbClr val="000000"/>
                </a:solidFill>
                <a:latin typeface="Canva Sans"/>
              </a:rPr>
              <a:t>else:                                             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closestPair = rightClosestPair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midStrip =[] 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for point in points:                      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if abs(point[0] - points[mid][0]) &lt;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minDistance: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midStrip.append(point)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stripMinDistance, stripClosestPair =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ClosestPairStrip(midStrip, minDistance)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if stripMinDistance &lt; minDistance: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minDistance = stripMinDistance</a:t>
            </a: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closestPair = stripClosestPair</a:t>
            </a:r>
          </a:p>
          <a:p>
            <a:pPr algn="ctr">
              <a:lnSpc>
                <a:spcPts val="4395"/>
              </a:lnSpc>
            </a:pPr>
          </a:p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Canva Sans"/>
              </a:rPr>
              <a:t>return minDistance, closestPair</a:t>
            </a:r>
          </a:p>
          <a:p>
            <a:pPr algn="ctr">
              <a:lnSpc>
                <a:spcPts val="439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48375">
            <a:off x="13912460" y="746695"/>
            <a:ext cx="4612311" cy="1232745"/>
          </a:xfrm>
          <a:custGeom>
            <a:avLst/>
            <a:gdLst/>
            <a:ahLst/>
            <a:cxnLst/>
            <a:rect r="r" b="b" t="t" l="l"/>
            <a:pathLst>
              <a:path h="1232745" w="4612311">
                <a:moveTo>
                  <a:pt x="0" y="0"/>
                </a:moveTo>
                <a:lnTo>
                  <a:pt x="4612311" y="0"/>
                </a:lnTo>
                <a:lnTo>
                  <a:pt x="4612311" y="1232745"/>
                </a:lnTo>
                <a:lnTo>
                  <a:pt x="0" y="1232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8786">
            <a:off x="15470324" y="4050942"/>
            <a:ext cx="2765850" cy="774438"/>
          </a:xfrm>
          <a:custGeom>
            <a:avLst/>
            <a:gdLst/>
            <a:ahLst/>
            <a:cxnLst/>
            <a:rect r="r" b="b" t="t" l="l"/>
            <a:pathLst>
              <a:path h="774438" w="2765850">
                <a:moveTo>
                  <a:pt x="0" y="0"/>
                </a:moveTo>
                <a:lnTo>
                  <a:pt x="2765850" y="0"/>
                </a:lnTo>
                <a:lnTo>
                  <a:pt x="2765850" y="774438"/>
                </a:lnTo>
                <a:lnTo>
                  <a:pt x="0" y="77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9167">
            <a:off x="15398494" y="6337808"/>
            <a:ext cx="2417976" cy="3418732"/>
          </a:xfrm>
          <a:custGeom>
            <a:avLst/>
            <a:gdLst/>
            <a:ahLst/>
            <a:cxnLst/>
            <a:rect r="r" b="b" t="t" l="l"/>
            <a:pathLst>
              <a:path h="3418732" w="2417976">
                <a:moveTo>
                  <a:pt x="0" y="0"/>
                </a:moveTo>
                <a:lnTo>
                  <a:pt x="2417976" y="0"/>
                </a:lnTo>
                <a:lnTo>
                  <a:pt x="2417976" y="3418732"/>
                </a:lnTo>
                <a:lnTo>
                  <a:pt x="0" y="341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8923">
            <a:off x="9166964" y="9493919"/>
            <a:ext cx="3657600" cy="591866"/>
          </a:xfrm>
          <a:custGeom>
            <a:avLst/>
            <a:gdLst/>
            <a:ahLst/>
            <a:cxnLst/>
            <a:rect r="r" b="b" t="t" l="l"/>
            <a:pathLst>
              <a:path h="591866" w="3657600">
                <a:moveTo>
                  <a:pt x="0" y="0"/>
                </a:moveTo>
                <a:lnTo>
                  <a:pt x="3657600" y="0"/>
                </a:lnTo>
                <a:lnTo>
                  <a:pt x="3657600" y="591866"/>
                </a:lnTo>
                <a:lnTo>
                  <a:pt x="0" y="59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52242">
            <a:off x="4147272" y="9233188"/>
            <a:ext cx="2202626" cy="1113327"/>
          </a:xfrm>
          <a:custGeom>
            <a:avLst/>
            <a:gdLst/>
            <a:ahLst/>
            <a:cxnLst/>
            <a:rect r="r" b="b" t="t" l="l"/>
            <a:pathLst>
              <a:path h="1113327" w="2202626">
                <a:moveTo>
                  <a:pt x="0" y="0"/>
                </a:moveTo>
                <a:lnTo>
                  <a:pt x="2202627" y="0"/>
                </a:lnTo>
                <a:lnTo>
                  <a:pt x="2202627" y="1113328"/>
                </a:lnTo>
                <a:lnTo>
                  <a:pt x="0" y="111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26" y="7850316"/>
            <a:ext cx="2907107" cy="2436684"/>
          </a:xfrm>
          <a:custGeom>
            <a:avLst/>
            <a:gdLst/>
            <a:ahLst/>
            <a:cxnLst/>
            <a:rect r="r" b="b" t="t" l="l"/>
            <a:pathLst>
              <a:path h="2436684" w="2907107">
                <a:moveTo>
                  <a:pt x="0" y="0"/>
                </a:moveTo>
                <a:lnTo>
                  <a:pt x="2907106" y="0"/>
                </a:lnTo>
                <a:lnTo>
                  <a:pt x="2907106" y="2436684"/>
                </a:lnTo>
                <a:lnTo>
                  <a:pt x="0" y="2436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69522">
            <a:off x="72422" y="483703"/>
            <a:ext cx="3237745" cy="2713819"/>
          </a:xfrm>
          <a:custGeom>
            <a:avLst/>
            <a:gdLst/>
            <a:ahLst/>
            <a:cxnLst/>
            <a:rect r="r" b="b" t="t" l="l"/>
            <a:pathLst>
              <a:path h="2713819" w="3237745">
                <a:moveTo>
                  <a:pt x="0" y="0"/>
                </a:moveTo>
                <a:lnTo>
                  <a:pt x="3237745" y="0"/>
                </a:lnTo>
                <a:lnTo>
                  <a:pt x="3237745" y="2713819"/>
                </a:lnTo>
                <a:lnTo>
                  <a:pt x="0" y="2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2594">
            <a:off x="105688" y="4837146"/>
            <a:ext cx="2721455" cy="1484430"/>
          </a:xfrm>
          <a:custGeom>
            <a:avLst/>
            <a:gdLst/>
            <a:ahLst/>
            <a:cxnLst/>
            <a:rect r="r" b="b" t="t" l="l"/>
            <a:pathLst>
              <a:path h="1484430" w="2721455">
                <a:moveTo>
                  <a:pt x="0" y="0"/>
                </a:moveTo>
                <a:lnTo>
                  <a:pt x="2721456" y="0"/>
                </a:lnTo>
                <a:lnTo>
                  <a:pt x="2721456" y="1484430"/>
                </a:lnTo>
                <a:lnTo>
                  <a:pt x="0" y="14844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630262">
            <a:off x="4728194" y="-1028700"/>
            <a:ext cx="2486967" cy="2057400"/>
          </a:xfrm>
          <a:custGeom>
            <a:avLst/>
            <a:gdLst/>
            <a:ahLst/>
            <a:cxnLst/>
            <a:rect r="r" b="b" t="t" l="l"/>
            <a:pathLst>
              <a:path h="2057400" w="2486967">
                <a:moveTo>
                  <a:pt x="0" y="0"/>
                </a:moveTo>
                <a:lnTo>
                  <a:pt x="2486967" y="0"/>
                </a:lnTo>
                <a:lnTo>
                  <a:pt x="248696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6619">
            <a:off x="9784552" y="-834551"/>
            <a:ext cx="1628124" cy="2681043"/>
          </a:xfrm>
          <a:custGeom>
            <a:avLst/>
            <a:gdLst/>
            <a:ahLst/>
            <a:cxnLst/>
            <a:rect r="r" b="b" t="t" l="l"/>
            <a:pathLst>
              <a:path h="2681043" w="1628124">
                <a:moveTo>
                  <a:pt x="0" y="0"/>
                </a:moveTo>
                <a:lnTo>
                  <a:pt x="1628124" y="0"/>
                </a:lnTo>
                <a:lnTo>
                  <a:pt x="1628124" y="2681043"/>
                </a:lnTo>
                <a:lnTo>
                  <a:pt x="0" y="26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632819" y="0"/>
            <a:ext cx="19553638" cy="10375018"/>
            <a:chOff x="0" y="0"/>
            <a:chExt cx="4259556" cy="22600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59556" cy="2260090"/>
            </a:xfrm>
            <a:custGeom>
              <a:avLst/>
              <a:gdLst/>
              <a:ahLst/>
              <a:cxnLst/>
              <a:rect r="r" b="b" t="t" l="l"/>
              <a:pathLst>
                <a:path h="2260090" w="4259556">
                  <a:moveTo>
                    <a:pt x="20193" y="0"/>
                  </a:moveTo>
                  <a:lnTo>
                    <a:pt x="4239364" y="0"/>
                  </a:lnTo>
                  <a:cubicBezTo>
                    <a:pt x="4250516" y="0"/>
                    <a:pt x="4259556" y="9041"/>
                    <a:pt x="4259556" y="20193"/>
                  </a:cubicBezTo>
                  <a:lnTo>
                    <a:pt x="4259556" y="2239897"/>
                  </a:lnTo>
                  <a:cubicBezTo>
                    <a:pt x="4259556" y="2245252"/>
                    <a:pt x="4257429" y="2250388"/>
                    <a:pt x="4253642" y="2254175"/>
                  </a:cubicBezTo>
                  <a:cubicBezTo>
                    <a:pt x="4249855" y="2257962"/>
                    <a:pt x="4244719" y="2260090"/>
                    <a:pt x="4239364" y="2260090"/>
                  </a:cubicBezTo>
                  <a:lnTo>
                    <a:pt x="20193" y="2260090"/>
                  </a:lnTo>
                  <a:cubicBezTo>
                    <a:pt x="14837" y="2260090"/>
                    <a:pt x="9701" y="2257962"/>
                    <a:pt x="5914" y="2254175"/>
                  </a:cubicBezTo>
                  <a:cubicBezTo>
                    <a:pt x="2127" y="2250388"/>
                    <a:pt x="0" y="2245252"/>
                    <a:pt x="0" y="2239897"/>
                  </a:cubicBezTo>
                  <a:lnTo>
                    <a:pt x="0" y="20193"/>
                  </a:lnTo>
                  <a:cubicBezTo>
                    <a:pt x="0" y="14837"/>
                    <a:pt x="2127" y="9701"/>
                    <a:pt x="5914" y="5914"/>
                  </a:cubicBezTo>
                  <a:cubicBezTo>
                    <a:pt x="9701" y="2127"/>
                    <a:pt x="14837" y="0"/>
                    <a:pt x="20193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082A4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59556" cy="2298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-344440" y="-1531310"/>
            <a:ext cx="14958964" cy="175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4"/>
              </a:lnSpc>
              <a:spcBef>
                <a:spcPct val="0"/>
              </a:spcBef>
            </a:pPr>
            <a:r>
              <a:rPr lang="en-US" sz="10282">
                <a:solidFill>
                  <a:srgbClr val="000000"/>
                </a:solidFill>
                <a:latin typeface="Norwester"/>
              </a:rPr>
              <a:t>Key Words: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3417017" y="282111"/>
            <a:ext cx="15355061" cy="8264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4600" indent="-232300" lvl="1">
              <a:lnSpc>
                <a:spcPts val="3012"/>
              </a:lnSpc>
              <a:buFont typeface="Arial"/>
              <a:buChar char="•"/>
            </a:pPr>
            <a:r>
              <a:rPr lang="en-US" sz="2151">
                <a:solidFill>
                  <a:srgbClr val="000000"/>
                </a:solidFill>
                <a:latin typeface="Canva Sans"/>
              </a:rPr>
              <a:t>Let T(n) denote the time complexity for solving a problem of size n</a:t>
            </a:r>
          </a:p>
          <a:p>
            <a:pPr algn="ctr" marL="464600" indent="-232300" lvl="1">
              <a:lnSpc>
                <a:spcPts val="3012"/>
              </a:lnSpc>
              <a:buFont typeface="Arial"/>
              <a:buChar char="•"/>
            </a:pPr>
          </a:p>
          <a:p>
            <a:pPr algn="ctr" marL="464600" indent="-232300" lvl="1">
              <a:lnSpc>
                <a:spcPts val="3012"/>
              </a:lnSpc>
              <a:buFont typeface="Arial"/>
              <a:buChar char="•"/>
            </a:pPr>
            <a:r>
              <a:rPr lang="en-US" sz="2151">
                <a:solidFill>
                  <a:srgbClr val="000000"/>
                </a:solidFill>
                <a:latin typeface="Canva Sans"/>
              </a:rPr>
              <a:t>Sort the points by their x-coordinates (O(n log n)).</a:t>
            </a:r>
          </a:p>
          <a:p>
            <a:pPr algn="ctr" marL="464600" indent="-232300" lvl="1">
              <a:lnSpc>
                <a:spcPts val="3012"/>
              </a:lnSpc>
              <a:buFont typeface="Arial"/>
              <a:buChar char="•"/>
            </a:pPr>
          </a:p>
          <a:p>
            <a:pPr algn="ctr" marL="464600" indent="-232300" lvl="1">
              <a:lnSpc>
                <a:spcPts val="3012"/>
              </a:lnSpc>
              <a:buFont typeface="Arial"/>
              <a:buChar char="•"/>
            </a:pPr>
            <a:r>
              <a:rPr lang="en-US" sz="2151">
                <a:solidFill>
                  <a:srgbClr val="000000"/>
                </a:solidFill>
                <a:latin typeface="Canva Sans"/>
              </a:rPr>
              <a:t>Divide the sorted points into two equal halves (O(n)).</a:t>
            </a:r>
          </a:p>
          <a:p>
            <a:pPr algn="ctr" marL="399832" indent="-199916" lvl="1">
              <a:lnSpc>
                <a:spcPts val="2592"/>
              </a:lnSpc>
              <a:buFont typeface="Arial"/>
              <a:buChar char="•"/>
            </a:pPr>
          </a:p>
          <a:p>
            <a:pPr algn="ctr" marL="615726" indent="-307863" lvl="1">
              <a:lnSpc>
                <a:spcPts val="3992"/>
              </a:lnSpc>
              <a:buFont typeface="Arial"/>
              <a:buChar char="•"/>
            </a:pPr>
            <a:r>
              <a:rPr lang="en-US" sz="2851">
                <a:solidFill>
                  <a:srgbClr val="5E17EB"/>
                </a:solidFill>
                <a:latin typeface="Canva Sans"/>
              </a:rPr>
              <a:t>0(n log n) + 0(n) = 0(n log n)</a:t>
            </a:r>
          </a:p>
          <a:p>
            <a:pPr algn="ctr" marL="399832" indent="-199916" lvl="1">
              <a:lnSpc>
                <a:spcPts val="2592"/>
              </a:lnSpc>
              <a:buFont typeface="Arial"/>
              <a:buChar char="•"/>
            </a:pPr>
          </a:p>
          <a:p>
            <a:pPr algn="ctr" marL="399832" indent="-199916" lvl="1">
              <a:lnSpc>
                <a:spcPts val="2592"/>
              </a:lnSpc>
              <a:buFont typeface="Arial"/>
              <a:buChar char="•"/>
            </a:pPr>
            <a:r>
              <a:rPr lang="en-US" sz="1851">
                <a:solidFill>
                  <a:srgbClr val="000000"/>
                </a:solidFill>
                <a:latin typeface="Canva Sans"/>
              </a:rPr>
              <a:t>Recursively find the closest pair in each half</a:t>
            </a:r>
          </a:p>
          <a:p>
            <a:pPr algn="ctr" marL="637316" indent="-318658" lvl="1">
              <a:lnSpc>
                <a:spcPts val="4132"/>
              </a:lnSpc>
              <a:buFont typeface="Arial"/>
              <a:buChar char="•"/>
            </a:pPr>
            <a:r>
              <a:rPr lang="en-US" sz="2951">
                <a:solidFill>
                  <a:srgbClr val="5E17EB"/>
                </a:solidFill>
                <a:latin typeface="Canva Sans"/>
              </a:rPr>
              <a:t>(2 * T(n/2)).</a:t>
            </a:r>
          </a:p>
          <a:p>
            <a:pPr algn="ctr" marL="399832" indent="-199916" lvl="1">
              <a:lnSpc>
                <a:spcPts val="2592"/>
              </a:lnSpc>
              <a:buFont typeface="Arial"/>
              <a:buChar char="•"/>
            </a:pPr>
          </a:p>
          <a:p>
            <a:pPr algn="ctr" marL="399832" indent="-199916" lvl="1">
              <a:lnSpc>
                <a:spcPts val="2592"/>
              </a:lnSpc>
              <a:buFont typeface="Arial"/>
              <a:buChar char="•"/>
            </a:pPr>
          </a:p>
          <a:p>
            <a:pPr algn="ctr" marL="486190" indent="-243095" lvl="1">
              <a:lnSpc>
                <a:spcPts val="3152"/>
              </a:lnSpc>
              <a:buFont typeface="Arial"/>
              <a:buChar char="•"/>
            </a:pPr>
            <a:r>
              <a:rPr lang="en-US" sz="2251">
                <a:solidFill>
                  <a:srgbClr val="000000"/>
                </a:solidFill>
                <a:latin typeface="Canva Sans"/>
              </a:rPr>
              <a:t>Consider only points within the strip (O(n)).</a:t>
            </a:r>
          </a:p>
          <a:p>
            <a:pPr algn="ctr" marL="486190" indent="-243095" lvl="1">
              <a:lnSpc>
                <a:spcPts val="3152"/>
              </a:lnSpc>
              <a:buFont typeface="Arial"/>
              <a:buChar char="•"/>
            </a:pPr>
          </a:p>
          <a:p>
            <a:pPr algn="ctr" marL="486190" indent="-243095" lvl="1">
              <a:lnSpc>
                <a:spcPts val="3152"/>
              </a:lnSpc>
              <a:buFont typeface="Arial"/>
              <a:buChar char="•"/>
            </a:pPr>
            <a:r>
              <a:rPr lang="en-US" sz="2251">
                <a:solidFill>
                  <a:srgbClr val="000000"/>
                </a:solidFill>
                <a:latin typeface="Canva Sans"/>
              </a:rPr>
              <a:t>Sort these points by their y-coordinates (O(n log n)).</a:t>
            </a:r>
          </a:p>
          <a:p>
            <a:pPr algn="ctr" marL="486190" indent="-243095" lvl="1">
              <a:lnSpc>
                <a:spcPts val="3152"/>
              </a:lnSpc>
              <a:buFont typeface="Arial"/>
              <a:buChar char="•"/>
            </a:pPr>
          </a:p>
          <a:p>
            <a:pPr algn="ctr" marL="486190" indent="-243095" lvl="1">
              <a:lnSpc>
                <a:spcPts val="3152"/>
              </a:lnSpc>
              <a:buFont typeface="Arial"/>
              <a:buChar char="•"/>
            </a:pPr>
            <a:r>
              <a:rPr lang="en-US" sz="2251">
                <a:solidFill>
                  <a:srgbClr val="000000"/>
                </a:solidFill>
                <a:latin typeface="Canva Sans"/>
              </a:rPr>
              <a:t>Compare each point to its closest neighbors (O(n)).</a:t>
            </a:r>
          </a:p>
          <a:p>
            <a:pPr algn="ctr" marL="486190" indent="-243095" lvl="1">
              <a:lnSpc>
                <a:spcPts val="3152"/>
              </a:lnSpc>
              <a:buFont typeface="Arial"/>
              <a:buChar char="•"/>
            </a:pPr>
            <a:r>
              <a:rPr lang="en-US" sz="2251">
                <a:solidFill>
                  <a:srgbClr val="000000"/>
                </a:solidFill>
                <a:latin typeface="Canva Sans"/>
              </a:rPr>
              <a:t>Update the minimum distance if a closer pair is found.</a:t>
            </a:r>
          </a:p>
          <a:p>
            <a:pPr algn="ctr" marL="486190" indent="-243095" lvl="1">
              <a:lnSpc>
                <a:spcPts val="3152"/>
              </a:lnSpc>
              <a:buFont typeface="Arial"/>
              <a:buChar char="•"/>
            </a:pPr>
          </a:p>
          <a:p>
            <a:pPr algn="ctr" marL="723674" indent="-361837" lvl="1">
              <a:lnSpc>
                <a:spcPts val="4692"/>
              </a:lnSpc>
              <a:buFont typeface="Arial"/>
              <a:buChar char="•"/>
            </a:pPr>
            <a:r>
              <a:rPr lang="en-US" sz="3351">
                <a:solidFill>
                  <a:srgbClr val="5E17EB"/>
                </a:solidFill>
                <a:latin typeface="Canva Sans"/>
              </a:rPr>
              <a:t>0(n) + O(nlog n) + O(n) = O(n</a:t>
            </a:r>
          </a:p>
          <a:p>
            <a:pPr algn="ctr">
              <a:lnSpc>
                <a:spcPts val="2592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8318867" y="2009921"/>
            <a:ext cx="9969133" cy="491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Canva Sans Bold"/>
              </a:rPr>
              <a:t>Total:   </a:t>
            </a:r>
          </a:p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Canva Sans Bold"/>
              </a:rPr>
              <a:t>T(n) = 2T(n/2) + O(n log n)</a:t>
            </a:r>
          </a:p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Canva Sans Bold"/>
              </a:rPr>
              <a:t>Applying the Master Theorem :</a:t>
            </a:r>
          </a:p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Canva Sans Bold"/>
              </a:rPr>
              <a:t>A=2, b=2, b^d=2 → a=b^d</a:t>
            </a:r>
          </a:p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Canva Sans Bold"/>
              </a:rPr>
              <a:t>T(n)=&gt; n^d log n</a:t>
            </a:r>
          </a:p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Canva Sans Bold"/>
              </a:rPr>
              <a:t>=&gt; T(n) = 0(n log n)</a:t>
            </a:r>
          </a:p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Canva Sans Bold"/>
              </a:rPr>
              <a:t>Therefore, the closest pair divide-and-conquer algorithm has a time complexity of O(n log n), </a:t>
            </a:r>
          </a:p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Canva Sans Bold"/>
              </a:rPr>
              <a:t>which is significantly faster than the brute-force approach with a complexity of O(n^2).</a:t>
            </a:r>
          </a:p>
          <a:p>
            <a:pPr algn="ctr">
              <a:lnSpc>
                <a:spcPts val="352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DAGGKBEn92U</dc:identifier>
  <dcterms:modified xsi:type="dcterms:W3CDTF">2011-08-01T06:04:30Z</dcterms:modified>
  <cp:revision>1</cp:revision>
  <dc:title>Interpreting Numerical Expressions Math Presentation in Light Blue Math Doodles</dc:title>
</cp:coreProperties>
</file>