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84"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FF5F64"/>
    <a:srgbClr val="770707"/>
    <a:srgbClr val="333333"/>
    <a:srgbClr val="FF3333"/>
    <a:srgbClr val="2F2E41"/>
    <a:srgbClr val="F99595"/>
    <a:srgbClr val="950909"/>
    <a:srgbClr val="605542"/>
    <a:srgbClr val="C1B6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4EAD8-F8AA-42EA-9AA7-A558922AEB3F}" type="doc">
      <dgm:prSet loTypeId="urn:microsoft.com/office/officeart/2005/8/layout/hProcess9" loCatId="process" qsTypeId="urn:microsoft.com/office/officeart/2005/8/quickstyle/simple1" qsCatId="simple" csTypeId="urn:microsoft.com/office/officeart/2005/8/colors/accent1_2" csCatId="accent1" phldr="1"/>
      <dgm:spPr/>
    </dgm:pt>
    <dgm:pt modelId="{D0E80684-2499-418B-B4E6-D1DD3A1F7BE6}">
      <dgm:prSet phldrT="[Text]"/>
      <dgm:spPr/>
      <dgm:t>
        <a:bodyPr/>
        <a:lstStyle/>
        <a:p>
          <a:r>
            <a:rPr lang="en-IN" dirty="0">
              <a:latin typeface="Arial" panose="020B0604020202020204" pitchFamily="34" charset="0"/>
              <a:cs typeface="Arial" panose="020B0604020202020204" pitchFamily="34" charset="0"/>
            </a:rPr>
            <a:t>Gemini Flash Model</a:t>
          </a:r>
        </a:p>
      </dgm:t>
    </dgm:pt>
    <dgm:pt modelId="{39DEAC28-2C7E-45B5-9F7C-44C475711B56}" type="parTrans" cxnId="{1FD4DFE6-6335-40C6-8092-CEBB6E6DC089}">
      <dgm:prSet/>
      <dgm:spPr/>
      <dgm:t>
        <a:bodyPr/>
        <a:lstStyle/>
        <a:p>
          <a:endParaRPr lang="en-IN"/>
        </a:p>
      </dgm:t>
    </dgm:pt>
    <dgm:pt modelId="{07E21FE3-3353-4585-9326-24C6C2285C6F}" type="sibTrans" cxnId="{1FD4DFE6-6335-40C6-8092-CEBB6E6DC089}">
      <dgm:prSet/>
      <dgm:spPr/>
      <dgm:t>
        <a:bodyPr/>
        <a:lstStyle/>
        <a:p>
          <a:endParaRPr lang="en-IN"/>
        </a:p>
      </dgm:t>
    </dgm:pt>
    <dgm:pt modelId="{A5039206-810D-4386-9E54-ADB4BE988280}">
      <dgm:prSet phldrT="[Text]"/>
      <dgm:spPr/>
      <dgm:t>
        <a:bodyPr/>
        <a:lstStyle/>
        <a:p>
          <a:r>
            <a:rPr lang="en-IN" dirty="0">
              <a:latin typeface="Arial" panose="020B0604020202020204" pitchFamily="34" charset="0"/>
              <a:cs typeface="Arial" panose="020B0604020202020204" pitchFamily="34" charset="0"/>
            </a:rPr>
            <a:t>Generate description of each property</a:t>
          </a:r>
        </a:p>
      </dgm:t>
    </dgm:pt>
    <dgm:pt modelId="{7426D713-8207-491A-8DFC-569A86196D60}" type="parTrans" cxnId="{1F242AFB-8F4C-425E-85D8-F089AA13AACF}">
      <dgm:prSet/>
      <dgm:spPr/>
      <dgm:t>
        <a:bodyPr/>
        <a:lstStyle/>
        <a:p>
          <a:endParaRPr lang="en-IN"/>
        </a:p>
      </dgm:t>
    </dgm:pt>
    <dgm:pt modelId="{5A81A0A7-06A6-4A17-81C5-3B70A599DCBC}" type="sibTrans" cxnId="{1F242AFB-8F4C-425E-85D8-F089AA13AACF}">
      <dgm:prSet/>
      <dgm:spPr/>
      <dgm:t>
        <a:bodyPr/>
        <a:lstStyle/>
        <a:p>
          <a:endParaRPr lang="en-IN"/>
        </a:p>
      </dgm:t>
    </dgm:pt>
    <dgm:pt modelId="{C8F652DD-1913-48A7-8FE8-9BC09993DD29}">
      <dgm:prSet phldrT="[Text]"/>
      <dgm:spPr/>
      <dgm:t>
        <a:bodyPr/>
        <a:lstStyle/>
        <a:p>
          <a:r>
            <a:rPr lang="en-IN" dirty="0">
              <a:latin typeface="Arial" panose="020B0604020202020204" pitchFamily="34" charset="0"/>
              <a:cs typeface="Arial" panose="020B0604020202020204" pitchFamily="34" charset="0"/>
            </a:rPr>
            <a:t>Insert Data into pinecone</a:t>
          </a:r>
        </a:p>
      </dgm:t>
    </dgm:pt>
    <dgm:pt modelId="{B720835E-2D30-48D8-9018-B3FAC3FDB51D}" type="parTrans" cxnId="{E43F4524-2D93-4678-9723-DA2FDACBD0A0}">
      <dgm:prSet/>
      <dgm:spPr/>
      <dgm:t>
        <a:bodyPr/>
        <a:lstStyle/>
        <a:p>
          <a:endParaRPr lang="en-IN"/>
        </a:p>
      </dgm:t>
    </dgm:pt>
    <dgm:pt modelId="{714D5F59-3DFB-48CD-A474-611F402E097E}" type="sibTrans" cxnId="{E43F4524-2D93-4678-9723-DA2FDACBD0A0}">
      <dgm:prSet/>
      <dgm:spPr/>
      <dgm:t>
        <a:bodyPr/>
        <a:lstStyle/>
        <a:p>
          <a:endParaRPr lang="en-IN"/>
        </a:p>
      </dgm:t>
    </dgm:pt>
    <dgm:pt modelId="{18990272-E5C8-4288-BC20-71FDCCB057C4}" type="pres">
      <dgm:prSet presAssocID="{7604EAD8-F8AA-42EA-9AA7-A558922AEB3F}" presName="CompostProcess" presStyleCnt="0">
        <dgm:presLayoutVars>
          <dgm:dir/>
          <dgm:resizeHandles val="exact"/>
        </dgm:presLayoutVars>
      </dgm:prSet>
      <dgm:spPr/>
    </dgm:pt>
    <dgm:pt modelId="{777E7AB5-B44F-41DA-B4E2-6FE9C5B8DCCD}" type="pres">
      <dgm:prSet presAssocID="{7604EAD8-F8AA-42EA-9AA7-A558922AEB3F}" presName="arrow" presStyleLbl="bgShp" presStyleIdx="0" presStyleCnt="1" custLinFactNeighborX="-426" custLinFactNeighborY="-1116"/>
      <dgm:spPr/>
    </dgm:pt>
    <dgm:pt modelId="{C550FC7C-18FD-4503-AAE9-2B54124F0BB5}" type="pres">
      <dgm:prSet presAssocID="{7604EAD8-F8AA-42EA-9AA7-A558922AEB3F}" presName="linearProcess" presStyleCnt="0"/>
      <dgm:spPr/>
    </dgm:pt>
    <dgm:pt modelId="{BA747638-9E78-40D6-87AE-DEF043EDBA21}" type="pres">
      <dgm:prSet presAssocID="{D0E80684-2499-418B-B4E6-D1DD3A1F7BE6}" presName="textNode" presStyleLbl="node1" presStyleIdx="0" presStyleCnt="3">
        <dgm:presLayoutVars>
          <dgm:bulletEnabled val="1"/>
        </dgm:presLayoutVars>
      </dgm:prSet>
      <dgm:spPr/>
    </dgm:pt>
    <dgm:pt modelId="{E4094170-6725-4924-9562-F09A1BAE0746}" type="pres">
      <dgm:prSet presAssocID="{07E21FE3-3353-4585-9326-24C6C2285C6F}" presName="sibTrans" presStyleCnt="0"/>
      <dgm:spPr/>
    </dgm:pt>
    <dgm:pt modelId="{B06E1553-6A62-419C-BBFA-FF63426F0FC5}" type="pres">
      <dgm:prSet presAssocID="{A5039206-810D-4386-9E54-ADB4BE988280}" presName="textNode" presStyleLbl="node1" presStyleIdx="1" presStyleCnt="3" custLinFactNeighborX="36648" custLinFactNeighborY="465">
        <dgm:presLayoutVars>
          <dgm:bulletEnabled val="1"/>
        </dgm:presLayoutVars>
      </dgm:prSet>
      <dgm:spPr/>
    </dgm:pt>
    <dgm:pt modelId="{BBC763A5-4C58-4237-BD64-460F5D87C756}" type="pres">
      <dgm:prSet presAssocID="{5A81A0A7-06A6-4A17-81C5-3B70A599DCBC}" presName="sibTrans" presStyleCnt="0"/>
      <dgm:spPr/>
    </dgm:pt>
    <dgm:pt modelId="{61FAF95C-647F-4390-A5FC-4888DD46EDB8}" type="pres">
      <dgm:prSet presAssocID="{C8F652DD-1913-48A7-8FE8-9BC09993DD29}" presName="textNode" presStyleLbl="node1" presStyleIdx="2" presStyleCnt="3" custScaleX="93842">
        <dgm:presLayoutVars>
          <dgm:bulletEnabled val="1"/>
        </dgm:presLayoutVars>
      </dgm:prSet>
      <dgm:spPr/>
    </dgm:pt>
  </dgm:ptLst>
  <dgm:cxnLst>
    <dgm:cxn modelId="{2579F40C-8CFF-467A-B2F5-A00F84879DF8}" type="presOf" srcId="{C8F652DD-1913-48A7-8FE8-9BC09993DD29}" destId="{61FAF95C-647F-4390-A5FC-4888DD46EDB8}" srcOrd="0" destOrd="0" presId="urn:microsoft.com/office/officeart/2005/8/layout/hProcess9"/>
    <dgm:cxn modelId="{E43F4524-2D93-4678-9723-DA2FDACBD0A0}" srcId="{7604EAD8-F8AA-42EA-9AA7-A558922AEB3F}" destId="{C8F652DD-1913-48A7-8FE8-9BC09993DD29}" srcOrd="2" destOrd="0" parTransId="{B720835E-2D30-48D8-9018-B3FAC3FDB51D}" sibTransId="{714D5F59-3DFB-48CD-A474-611F402E097E}"/>
    <dgm:cxn modelId="{3A22C34B-BF66-493F-A311-11B647B44379}" type="presOf" srcId="{7604EAD8-F8AA-42EA-9AA7-A558922AEB3F}" destId="{18990272-E5C8-4288-BC20-71FDCCB057C4}" srcOrd="0" destOrd="0" presId="urn:microsoft.com/office/officeart/2005/8/layout/hProcess9"/>
    <dgm:cxn modelId="{9A34DCA8-E180-45B8-92B1-D09BBEEFA183}" type="presOf" srcId="{D0E80684-2499-418B-B4E6-D1DD3A1F7BE6}" destId="{BA747638-9E78-40D6-87AE-DEF043EDBA21}" srcOrd="0" destOrd="0" presId="urn:microsoft.com/office/officeart/2005/8/layout/hProcess9"/>
    <dgm:cxn modelId="{1FD4DFE6-6335-40C6-8092-CEBB6E6DC089}" srcId="{7604EAD8-F8AA-42EA-9AA7-A558922AEB3F}" destId="{D0E80684-2499-418B-B4E6-D1DD3A1F7BE6}" srcOrd="0" destOrd="0" parTransId="{39DEAC28-2C7E-45B5-9F7C-44C475711B56}" sibTransId="{07E21FE3-3353-4585-9326-24C6C2285C6F}"/>
    <dgm:cxn modelId="{1F242AFB-8F4C-425E-85D8-F089AA13AACF}" srcId="{7604EAD8-F8AA-42EA-9AA7-A558922AEB3F}" destId="{A5039206-810D-4386-9E54-ADB4BE988280}" srcOrd="1" destOrd="0" parTransId="{7426D713-8207-491A-8DFC-569A86196D60}" sibTransId="{5A81A0A7-06A6-4A17-81C5-3B70A599DCBC}"/>
    <dgm:cxn modelId="{990A45FB-3D96-4282-9811-ABA31F5AEB13}" type="presOf" srcId="{A5039206-810D-4386-9E54-ADB4BE988280}" destId="{B06E1553-6A62-419C-BBFA-FF63426F0FC5}" srcOrd="0" destOrd="0" presId="urn:microsoft.com/office/officeart/2005/8/layout/hProcess9"/>
    <dgm:cxn modelId="{B04CD3D5-DB3F-4658-A998-D0A99A447C27}" type="presParOf" srcId="{18990272-E5C8-4288-BC20-71FDCCB057C4}" destId="{777E7AB5-B44F-41DA-B4E2-6FE9C5B8DCCD}" srcOrd="0" destOrd="0" presId="urn:microsoft.com/office/officeart/2005/8/layout/hProcess9"/>
    <dgm:cxn modelId="{F1EE055D-38BE-47F7-9615-E91C2AC9EECF}" type="presParOf" srcId="{18990272-E5C8-4288-BC20-71FDCCB057C4}" destId="{C550FC7C-18FD-4503-AAE9-2B54124F0BB5}" srcOrd="1" destOrd="0" presId="urn:microsoft.com/office/officeart/2005/8/layout/hProcess9"/>
    <dgm:cxn modelId="{C015D47C-72AF-4514-9758-FC2E0567E510}" type="presParOf" srcId="{C550FC7C-18FD-4503-AAE9-2B54124F0BB5}" destId="{BA747638-9E78-40D6-87AE-DEF043EDBA21}" srcOrd="0" destOrd="0" presId="urn:microsoft.com/office/officeart/2005/8/layout/hProcess9"/>
    <dgm:cxn modelId="{7920883F-795B-489F-B622-566B7514D758}" type="presParOf" srcId="{C550FC7C-18FD-4503-AAE9-2B54124F0BB5}" destId="{E4094170-6725-4924-9562-F09A1BAE0746}" srcOrd="1" destOrd="0" presId="urn:microsoft.com/office/officeart/2005/8/layout/hProcess9"/>
    <dgm:cxn modelId="{31495F68-AEC5-412C-AA74-FAAFC525597F}" type="presParOf" srcId="{C550FC7C-18FD-4503-AAE9-2B54124F0BB5}" destId="{B06E1553-6A62-419C-BBFA-FF63426F0FC5}" srcOrd="2" destOrd="0" presId="urn:microsoft.com/office/officeart/2005/8/layout/hProcess9"/>
    <dgm:cxn modelId="{8B7A3F61-CC93-4692-8FFA-5CB32ED6139B}" type="presParOf" srcId="{C550FC7C-18FD-4503-AAE9-2B54124F0BB5}" destId="{BBC763A5-4C58-4237-BD64-460F5D87C756}" srcOrd="3" destOrd="0" presId="urn:microsoft.com/office/officeart/2005/8/layout/hProcess9"/>
    <dgm:cxn modelId="{711A5515-0B71-414A-A35D-70FEAFA1CAB7}" type="presParOf" srcId="{C550FC7C-18FD-4503-AAE9-2B54124F0BB5}" destId="{61FAF95C-647F-4390-A5FC-4888DD46EDB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4EAD8-F8AA-42EA-9AA7-A558922AEB3F}" type="doc">
      <dgm:prSet loTypeId="urn:microsoft.com/office/officeart/2005/8/layout/hProcess9" loCatId="process" qsTypeId="urn:microsoft.com/office/officeart/2005/8/quickstyle/simple1" qsCatId="simple" csTypeId="urn:microsoft.com/office/officeart/2005/8/colors/accent1_2" csCatId="accent1" phldr="1"/>
      <dgm:spPr/>
    </dgm:pt>
    <dgm:pt modelId="{D0E80684-2499-418B-B4E6-D1DD3A1F7BE6}">
      <dgm:prSet phldrT="[Text]"/>
      <dgm:spPr>
        <a:solidFill>
          <a:schemeClr val="accent2">
            <a:lumMod val="75000"/>
          </a:schemeClr>
        </a:solidFill>
      </dgm:spPr>
      <dgm:t>
        <a:bodyPr/>
        <a:lstStyle/>
        <a:p>
          <a:r>
            <a:rPr lang="en-IN" dirty="0">
              <a:latin typeface="Arial" panose="020B0604020202020204" pitchFamily="34" charset="0"/>
              <a:cs typeface="Arial" panose="020B0604020202020204" pitchFamily="34" charset="0"/>
            </a:rPr>
            <a:t>Gemini Flash Model</a:t>
          </a:r>
        </a:p>
      </dgm:t>
    </dgm:pt>
    <dgm:pt modelId="{39DEAC28-2C7E-45B5-9F7C-44C475711B56}" type="parTrans" cxnId="{1FD4DFE6-6335-40C6-8092-CEBB6E6DC089}">
      <dgm:prSet/>
      <dgm:spPr/>
      <dgm:t>
        <a:bodyPr/>
        <a:lstStyle/>
        <a:p>
          <a:endParaRPr lang="en-IN"/>
        </a:p>
      </dgm:t>
    </dgm:pt>
    <dgm:pt modelId="{07E21FE3-3353-4585-9326-24C6C2285C6F}" type="sibTrans" cxnId="{1FD4DFE6-6335-40C6-8092-CEBB6E6DC089}">
      <dgm:prSet/>
      <dgm:spPr/>
      <dgm:t>
        <a:bodyPr/>
        <a:lstStyle/>
        <a:p>
          <a:endParaRPr lang="en-IN"/>
        </a:p>
      </dgm:t>
    </dgm:pt>
    <dgm:pt modelId="{987BAAAA-72DB-4719-8EEE-2F922E5BA123}">
      <dgm:prSet/>
      <dgm:spPr>
        <a:solidFill>
          <a:schemeClr val="accent2">
            <a:lumMod val="75000"/>
          </a:schemeClr>
        </a:solidFill>
      </dgm:spPr>
      <dgm:t>
        <a:bodyPr/>
        <a:lstStyle/>
        <a:p>
          <a:r>
            <a:rPr lang="en-IN" dirty="0">
              <a:latin typeface="Arial" panose="020B0604020202020204" pitchFamily="34" charset="0"/>
              <a:cs typeface="Arial" panose="020B0604020202020204" pitchFamily="34" charset="0"/>
            </a:rPr>
            <a:t>Now take user prompts what user wants</a:t>
          </a:r>
        </a:p>
        <a:p>
          <a:endParaRPr lang="en-IN" dirty="0">
            <a:latin typeface="Arial" panose="020B0604020202020204" pitchFamily="34" charset="0"/>
            <a:cs typeface="Arial" panose="020B0604020202020204" pitchFamily="34" charset="0"/>
          </a:endParaRPr>
        </a:p>
      </dgm:t>
    </dgm:pt>
    <dgm:pt modelId="{9A459032-A3EB-4EC8-BBCE-5FFBC4D41B18}" type="parTrans" cxnId="{B5BA106D-E45B-4ED0-A9C3-9497B1A53548}">
      <dgm:prSet/>
      <dgm:spPr/>
      <dgm:t>
        <a:bodyPr/>
        <a:lstStyle/>
        <a:p>
          <a:endParaRPr lang="en-IN"/>
        </a:p>
      </dgm:t>
    </dgm:pt>
    <dgm:pt modelId="{922B99FA-B751-404D-A105-1A67CFBE95F5}" type="sibTrans" cxnId="{B5BA106D-E45B-4ED0-A9C3-9497B1A53548}">
      <dgm:prSet/>
      <dgm:spPr/>
      <dgm:t>
        <a:bodyPr/>
        <a:lstStyle/>
        <a:p>
          <a:endParaRPr lang="en-IN"/>
        </a:p>
      </dgm:t>
    </dgm:pt>
    <dgm:pt modelId="{23896DF0-E7B3-4D31-88BE-6FF4BD208744}">
      <dgm:prSet/>
      <dgm:spPr>
        <a:solidFill>
          <a:schemeClr val="accent2">
            <a:lumMod val="75000"/>
          </a:schemeClr>
        </a:solidFill>
      </dgm:spPr>
      <dgm:t>
        <a:bodyPr/>
        <a:lstStyle/>
        <a:p>
          <a:r>
            <a:rPr lang="en-IN" dirty="0">
              <a:latin typeface="Arial" panose="020B0604020202020204" pitchFamily="34" charset="0"/>
              <a:cs typeface="Arial" panose="020B0604020202020204" pitchFamily="34" charset="0"/>
            </a:rPr>
            <a:t>Get Summarized User Query</a:t>
          </a:r>
        </a:p>
      </dgm:t>
    </dgm:pt>
    <dgm:pt modelId="{66FBC629-4DD2-4EED-9ADF-7DA59FD32472}" type="parTrans" cxnId="{527511EB-8797-492E-957F-D137D78FEE02}">
      <dgm:prSet/>
      <dgm:spPr/>
      <dgm:t>
        <a:bodyPr/>
        <a:lstStyle/>
        <a:p>
          <a:endParaRPr lang="en-IN"/>
        </a:p>
      </dgm:t>
    </dgm:pt>
    <dgm:pt modelId="{2B8F34BA-FD93-482D-A29C-CDD6C040D1FF}" type="sibTrans" cxnId="{527511EB-8797-492E-957F-D137D78FEE02}">
      <dgm:prSet/>
      <dgm:spPr/>
      <dgm:t>
        <a:bodyPr/>
        <a:lstStyle/>
        <a:p>
          <a:endParaRPr lang="en-IN"/>
        </a:p>
      </dgm:t>
    </dgm:pt>
    <dgm:pt modelId="{51E82767-F4D3-48C9-B230-9629AEE381D6}">
      <dgm:prSet/>
      <dgm:spPr>
        <a:solidFill>
          <a:schemeClr val="accent2">
            <a:lumMod val="75000"/>
          </a:schemeClr>
        </a:solidFill>
      </dgm:spPr>
      <dgm:t>
        <a:bodyPr/>
        <a:lstStyle/>
        <a:p>
          <a:r>
            <a:rPr lang="en-IN" dirty="0">
              <a:latin typeface="Arial" panose="020B0604020202020204" pitchFamily="34" charset="0"/>
              <a:cs typeface="Arial" panose="020B0604020202020204" pitchFamily="34" charset="0"/>
            </a:rPr>
            <a:t> Fetch relevant properties and display it</a:t>
          </a:r>
        </a:p>
      </dgm:t>
    </dgm:pt>
    <dgm:pt modelId="{2E45A93A-FAE7-42BB-97D9-B7E6B63F1D21}" type="parTrans" cxnId="{47EBC83B-48CC-4C72-B292-E2DC958E4B44}">
      <dgm:prSet/>
      <dgm:spPr/>
      <dgm:t>
        <a:bodyPr/>
        <a:lstStyle/>
        <a:p>
          <a:endParaRPr lang="en-IN"/>
        </a:p>
      </dgm:t>
    </dgm:pt>
    <dgm:pt modelId="{9A7D2DFB-A124-42E6-9600-577B5CC9E47E}" type="sibTrans" cxnId="{47EBC83B-48CC-4C72-B292-E2DC958E4B44}">
      <dgm:prSet/>
      <dgm:spPr/>
      <dgm:t>
        <a:bodyPr/>
        <a:lstStyle/>
        <a:p>
          <a:endParaRPr lang="en-IN"/>
        </a:p>
      </dgm:t>
    </dgm:pt>
    <dgm:pt modelId="{18990272-E5C8-4288-BC20-71FDCCB057C4}" type="pres">
      <dgm:prSet presAssocID="{7604EAD8-F8AA-42EA-9AA7-A558922AEB3F}" presName="CompostProcess" presStyleCnt="0">
        <dgm:presLayoutVars>
          <dgm:dir/>
          <dgm:resizeHandles val="exact"/>
        </dgm:presLayoutVars>
      </dgm:prSet>
      <dgm:spPr/>
    </dgm:pt>
    <dgm:pt modelId="{777E7AB5-B44F-41DA-B4E2-6FE9C5B8DCCD}" type="pres">
      <dgm:prSet presAssocID="{7604EAD8-F8AA-42EA-9AA7-A558922AEB3F}" presName="arrow" presStyleLbl="bgShp" presStyleIdx="0" presStyleCnt="1" custLinFactNeighborX="-426" custLinFactNeighborY="-1116"/>
      <dgm:spPr/>
    </dgm:pt>
    <dgm:pt modelId="{C550FC7C-18FD-4503-AAE9-2B54124F0BB5}" type="pres">
      <dgm:prSet presAssocID="{7604EAD8-F8AA-42EA-9AA7-A558922AEB3F}" presName="linearProcess" presStyleCnt="0"/>
      <dgm:spPr/>
    </dgm:pt>
    <dgm:pt modelId="{BA747638-9E78-40D6-87AE-DEF043EDBA21}" type="pres">
      <dgm:prSet presAssocID="{D0E80684-2499-418B-B4E6-D1DD3A1F7BE6}" presName="textNode" presStyleLbl="node1" presStyleIdx="0" presStyleCnt="4">
        <dgm:presLayoutVars>
          <dgm:bulletEnabled val="1"/>
        </dgm:presLayoutVars>
      </dgm:prSet>
      <dgm:spPr/>
    </dgm:pt>
    <dgm:pt modelId="{E4094170-6725-4924-9562-F09A1BAE0746}" type="pres">
      <dgm:prSet presAssocID="{07E21FE3-3353-4585-9326-24C6C2285C6F}" presName="sibTrans" presStyleCnt="0"/>
      <dgm:spPr/>
    </dgm:pt>
    <dgm:pt modelId="{37B627D2-7A02-4091-BAD8-2C409C90114C}" type="pres">
      <dgm:prSet presAssocID="{987BAAAA-72DB-4719-8EEE-2F922E5BA123}" presName="textNode" presStyleLbl="node1" presStyleIdx="1" presStyleCnt="4">
        <dgm:presLayoutVars>
          <dgm:bulletEnabled val="1"/>
        </dgm:presLayoutVars>
      </dgm:prSet>
      <dgm:spPr/>
    </dgm:pt>
    <dgm:pt modelId="{E365ACAE-5A94-4BDA-B790-B4A301D2CB4B}" type="pres">
      <dgm:prSet presAssocID="{922B99FA-B751-404D-A105-1A67CFBE95F5}" presName="sibTrans" presStyleCnt="0"/>
      <dgm:spPr/>
    </dgm:pt>
    <dgm:pt modelId="{2E12C246-ED44-44C6-96FC-483915062E45}" type="pres">
      <dgm:prSet presAssocID="{23896DF0-E7B3-4D31-88BE-6FF4BD208744}" presName="textNode" presStyleLbl="node1" presStyleIdx="2" presStyleCnt="4">
        <dgm:presLayoutVars>
          <dgm:bulletEnabled val="1"/>
        </dgm:presLayoutVars>
      </dgm:prSet>
      <dgm:spPr/>
    </dgm:pt>
    <dgm:pt modelId="{33435100-0300-455B-9593-9138F017663E}" type="pres">
      <dgm:prSet presAssocID="{2B8F34BA-FD93-482D-A29C-CDD6C040D1FF}" presName="sibTrans" presStyleCnt="0"/>
      <dgm:spPr/>
    </dgm:pt>
    <dgm:pt modelId="{79A81430-6E9A-4B51-9CFB-A0C72875E9CE}" type="pres">
      <dgm:prSet presAssocID="{51E82767-F4D3-48C9-B230-9629AEE381D6}" presName="textNode" presStyleLbl="node1" presStyleIdx="3" presStyleCnt="4">
        <dgm:presLayoutVars>
          <dgm:bulletEnabled val="1"/>
        </dgm:presLayoutVars>
      </dgm:prSet>
      <dgm:spPr/>
    </dgm:pt>
  </dgm:ptLst>
  <dgm:cxnLst>
    <dgm:cxn modelId="{47EBC83B-48CC-4C72-B292-E2DC958E4B44}" srcId="{7604EAD8-F8AA-42EA-9AA7-A558922AEB3F}" destId="{51E82767-F4D3-48C9-B230-9629AEE381D6}" srcOrd="3" destOrd="0" parTransId="{2E45A93A-FAE7-42BB-97D9-B7E6B63F1D21}" sibTransId="{9A7D2DFB-A124-42E6-9600-577B5CC9E47E}"/>
    <dgm:cxn modelId="{3A22C34B-BF66-493F-A311-11B647B44379}" type="presOf" srcId="{7604EAD8-F8AA-42EA-9AA7-A558922AEB3F}" destId="{18990272-E5C8-4288-BC20-71FDCCB057C4}" srcOrd="0" destOrd="0" presId="urn:microsoft.com/office/officeart/2005/8/layout/hProcess9"/>
    <dgm:cxn modelId="{B5BA106D-E45B-4ED0-A9C3-9497B1A53548}" srcId="{7604EAD8-F8AA-42EA-9AA7-A558922AEB3F}" destId="{987BAAAA-72DB-4719-8EEE-2F922E5BA123}" srcOrd="1" destOrd="0" parTransId="{9A459032-A3EB-4EC8-BBCE-5FFBC4D41B18}" sibTransId="{922B99FA-B751-404D-A105-1A67CFBE95F5}"/>
    <dgm:cxn modelId="{B4C57492-A5DD-49C6-8F53-B07242F57392}" type="presOf" srcId="{987BAAAA-72DB-4719-8EEE-2F922E5BA123}" destId="{37B627D2-7A02-4091-BAD8-2C409C90114C}" srcOrd="0" destOrd="0" presId="urn:microsoft.com/office/officeart/2005/8/layout/hProcess9"/>
    <dgm:cxn modelId="{F74360A0-7103-4841-BF99-630A975050C9}" type="presOf" srcId="{51E82767-F4D3-48C9-B230-9629AEE381D6}" destId="{79A81430-6E9A-4B51-9CFB-A0C72875E9CE}" srcOrd="0" destOrd="0" presId="urn:microsoft.com/office/officeart/2005/8/layout/hProcess9"/>
    <dgm:cxn modelId="{9A34DCA8-E180-45B8-92B1-D09BBEEFA183}" type="presOf" srcId="{D0E80684-2499-418B-B4E6-D1DD3A1F7BE6}" destId="{BA747638-9E78-40D6-87AE-DEF043EDBA21}" srcOrd="0" destOrd="0" presId="urn:microsoft.com/office/officeart/2005/8/layout/hProcess9"/>
    <dgm:cxn modelId="{A91BE3CE-6230-442F-8A96-A1C94D2B9837}" type="presOf" srcId="{23896DF0-E7B3-4D31-88BE-6FF4BD208744}" destId="{2E12C246-ED44-44C6-96FC-483915062E45}" srcOrd="0" destOrd="0" presId="urn:microsoft.com/office/officeart/2005/8/layout/hProcess9"/>
    <dgm:cxn modelId="{1FD4DFE6-6335-40C6-8092-CEBB6E6DC089}" srcId="{7604EAD8-F8AA-42EA-9AA7-A558922AEB3F}" destId="{D0E80684-2499-418B-B4E6-D1DD3A1F7BE6}" srcOrd="0" destOrd="0" parTransId="{39DEAC28-2C7E-45B5-9F7C-44C475711B56}" sibTransId="{07E21FE3-3353-4585-9326-24C6C2285C6F}"/>
    <dgm:cxn modelId="{527511EB-8797-492E-957F-D137D78FEE02}" srcId="{7604EAD8-F8AA-42EA-9AA7-A558922AEB3F}" destId="{23896DF0-E7B3-4D31-88BE-6FF4BD208744}" srcOrd="2" destOrd="0" parTransId="{66FBC629-4DD2-4EED-9ADF-7DA59FD32472}" sibTransId="{2B8F34BA-FD93-482D-A29C-CDD6C040D1FF}"/>
    <dgm:cxn modelId="{B04CD3D5-DB3F-4658-A998-D0A99A447C27}" type="presParOf" srcId="{18990272-E5C8-4288-BC20-71FDCCB057C4}" destId="{777E7AB5-B44F-41DA-B4E2-6FE9C5B8DCCD}" srcOrd="0" destOrd="0" presId="urn:microsoft.com/office/officeart/2005/8/layout/hProcess9"/>
    <dgm:cxn modelId="{F1EE055D-38BE-47F7-9615-E91C2AC9EECF}" type="presParOf" srcId="{18990272-E5C8-4288-BC20-71FDCCB057C4}" destId="{C550FC7C-18FD-4503-AAE9-2B54124F0BB5}" srcOrd="1" destOrd="0" presId="urn:microsoft.com/office/officeart/2005/8/layout/hProcess9"/>
    <dgm:cxn modelId="{C015D47C-72AF-4514-9758-FC2E0567E510}" type="presParOf" srcId="{C550FC7C-18FD-4503-AAE9-2B54124F0BB5}" destId="{BA747638-9E78-40D6-87AE-DEF043EDBA21}" srcOrd="0" destOrd="0" presId="urn:microsoft.com/office/officeart/2005/8/layout/hProcess9"/>
    <dgm:cxn modelId="{7920883F-795B-489F-B622-566B7514D758}" type="presParOf" srcId="{C550FC7C-18FD-4503-AAE9-2B54124F0BB5}" destId="{E4094170-6725-4924-9562-F09A1BAE0746}" srcOrd="1" destOrd="0" presId="urn:microsoft.com/office/officeart/2005/8/layout/hProcess9"/>
    <dgm:cxn modelId="{AC2B78C0-2A6F-40D6-B181-DCA320D0E7C1}" type="presParOf" srcId="{C550FC7C-18FD-4503-AAE9-2B54124F0BB5}" destId="{37B627D2-7A02-4091-BAD8-2C409C90114C}" srcOrd="2" destOrd="0" presId="urn:microsoft.com/office/officeart/2005/8/layout/hProcess9"/>
    <dgm:cxn modelId="{D9F2AE1B-AA57-4D08-8F87-33538F4597D7}" type="presParOf" srcId="{C550FC7C-18FD-4503-AAE9-2B54124F0BB5}" destId="{E365ACAE-5A94-4BDA-B790-B4A301D2CB4B}" srcOrd="3" destOrd="0" presId="urn:microsoft.com/office/officeart/2005/8/layout/hProcess9"/>
    <dgm:cxn modelId="{1FE0A522-0442-42F3-B59E-70E74A231CF5}" type="presParOf" srcId="{C550FC7C-18FD-4503-AAE9-2B54124F0BB5}" destId="{2E12C246-ED44-44C6-96FC-483915062E45}" srcOrd="4" destOrd="0" presId="urn:microsoft.com/office/officeart/2005/8/layout/hProcess9"/>
    <dgm:cxn modelId="{650F7CA6-5A51-4EFB-AA2C-89B0C4BC812A}" type="presParOf" srcId="{C550FC7C-18FD-4503-AAE9-2B54124F0BB5}" destId="{33435100-0300-455B-9593-9138F017663E}" srcOrd="5" destOrd="0" presId="urn:microsoft.com/office/officeart/2005/8/layout/hProcess9"/>
    <dgm:cxn modelId="{08A661C2-A62C-4189-B9DF-2CC26BB17DF4}" type="presParOf" srcId="{C550FC7C-18FD-4503-AAE9-2B54124F0BB5}" destId="{79A81430-6E9A-4B51-9CFB-A0C72875E9C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E7AB5-B44F-41DA-B4E2-6FE9C5B8DCCD}">
      <dsp:nvSpPr>
        <dsp:cNvPr id="0" name=""/>
        <dsp:cNvSpPr/>
      </dsp:nvSpPr>
      <dsp:spPr>
        <a:xfrm>
          <a:off x="742253" y="0"/>
          <a:ext cx="8838946"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747638-9E78-40D6-87AE-DEF043EDBA21}">
      <dsp:nvSpPr>
        <dsp:cNvPr id="0" name=""/>
        <dsp:cNvSpPr/>
      </dsp:nvSpPr>
      <dsp:spPr>
        <a:xfrm>
          <a:off x="444878" y="1305401"/>
          <a:ext cx="3119628" cy="1740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latin typeface="Arial" panose="020B0604020202020204" pitchFamily="34" charset="0"/>
              <a:cs typeface="Arial" panose="020B0604020202020204" pitchFamily="34" charset="0"/>
            </a:rPr>
            <a:t>Gemini Flash Model</a:t>
          </a:r>
        </a:p>
      </dsp:txBody>
      <dsp:txXfrm>
        <a:off x="529844" y="1390367"/>
        <a:ext cx="2949696" cy="1570603"/>
      </dsp:txXfrm>
    </dsp:sp>
    <dsp:sp modelId="{B06E1553-6A62-419C-BBFA-FF63426F0FC5}">
      <dsp:nvSpPr>
        <dsp:cNvPr id="0" name=""/>
        <dsp:cNvSpPr/>
      </dsp:nvSpPr>
      <dsp:spPr>
        <a:xfrm>
          <a:off x="3798328" y="1313494"/>
          <a:ext cx="3119628" cy="1740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latin typeface="Arial" panose="020B0604020202020204" pitchFamily="34" charset="0"/>
              <a:cs typeface="Arial" panose="020B0604020202020204" pitchFamily="34" charset="0"/>
            </a:rPr>
            <a:t>Generate description of each property</a:t>
          </a:r>
        </a:p>
      </dsp:txBody>
      <dsp:txXfrm>
        <a:off x="3883294" y="1398460"/>
        <a:ext cx="2949696" cy="1570603"/>
      </dsp:txXfrm>
    </dsp:sp>
    <dsp:sp modelId="{61FAF95C-647F-4390-A5FC-4888DD46EDB8}">
      <dsp:nvSpPr>
        <dsp:cNvPr id="0" name=""/>
        <dsp:cNvSpPr/>
      </dsp:nvSpPr>
      <dsp:spPr>
        <a:xfrm>
          <a:off x="7026359" y="1305401"/>
          <a:ext cx="2927521" cy="1740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latin typeface="Arial" panose="020B0604020202020204" pitchFamily="34" charset="0"/>
              <a:cs typeface="Arial" panose="020B0604020202020204" pitchFamily="34" charset="0"/>
            </a:rPr>
            <a:t>Insert Data into pinecone</a:t>
          </a:r>
        </a:p>
      </dsp:txBody>
      <dsp:txXfrm>
        <a:off x="7111325" y="1390367"/>
        <a:ext cx="2757589"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E7AB5-B44F-41DA-B4E2-6FE9C5B8DCCD}">
      <dsp:nvSpPr>
        <dsp:cNvPr id="0" name=""/>
        <dsp:cNvSpPr/>
      </dsp:nvSpPr>
      <dsp:spPr>
        <a:xfrm>
          <a:off x="750593"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747638-9E78-40D6-87AE-DEF043EDBA21}">
      <dsp:nvSpPr>
        <dsp:cNvPr id="0" name=""/>
        <dsp:cNvSpPr/>
      </dsp:nvSpPr>
      <dsp:spPr>
        <a:xfrm>
          <a:off x="5262" y="1305401"/>
          <a:ext cx="2531343" cy="1740535"/>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ial" panose="020B0604020202020204" pitchFamily="34" charset="0"/>
              <a:cs typeface="Arial" panose="020B0604020202020204" pitchFamily="34" charset="0"/>
            </a:rPr>
            <a:t>Gemini Flash Model</a:t>
          </a:r>
        </a:p>
      </dsp:txBody>
      <dsp:txXfrm>
        <a:off x="90228" y="1390367"/>
        <a:ext cx="2361411" cy="1570603"/>
      </dsp:txXfrm>
    </dsp:sp>
    <dsp:sp modelId="{37B627D2-7A02-4091-BAD8-2C409C90114C}">
      <dsp:nvSpPr>
        <dsp:cNvPr id="0" name=""/>
        <dsp:cNvSpPr/>
      </dsp:nvSpPr>
      <dsp:spPr>
        <a:xfrm>
          <a:off x="2663173" y="1305401"/>
          <a:ext cx="2531343" cy="1740535"/>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ial" panose="020B0604020202020204" pitchFamily="34" charset="0"/>
              <a:cs typeface="Arial" panose="020B0604020202020204" pitchFamily="34" charset="0"/>
            </a:rPr>
            <a:t>Now take user prompts what user wants</a:t>
          </a:r>
        </a:p>
        <a:p>
          <a:pPr marL="0" lvl="0" indent="0" algn="ctr" defTabSz="1066800">
            <a:lnSpc>
              <a:spcPct val="90000"/>
            </a:lnSpc>
            <a:spcBef>
              <a:spcPct val="0"/>
            </a:spcBef>
            <a:spcAft>
              <a:spcPct val="35000"/>
            </a:spcAft>
            <a:buNone/>
          </a:pPr>
          <a:endParaRPr lang="en-IN" sz="2400" kern="1200" dirty="0">
            <a:latin typeface="Arial" panose="020B0604020202020204" pitchFamily="34" charset="0"/>
            <a:cs typeface="Arial" panose="020B0604020202020204" pitchFamily="34" charset="0"/>
          </a:endParaRPr>
        </a:p>
      </dsp:txBody>
      <dsp:txXfrm>
        <a:off x="2748139" y="1390367"/>
        <a:ext cx="2361411" cy="1570603"/>
      </dsp:txXfrm>
    </dsp:sp>
    <dsp:sp modelId="{2E12C246-ED44-44C6-96FC-483915062E45}">
      <dsp:nvSpPr>
        <dsp:cNvPr id="0" name=""/>
        <dsp:cNvSpPr/>
      </dsp:nvSpPr>
      <dsp:spPr>
        <a:xfrm>
          <a:off x="5321083" y="1305401"/>
          <a:ext cx="2531343" cy="1740535"/>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ial" panose="020B0604020202020204" pitchFamily="34" charset="0"/>
              <a:cs typeface="Arial" panose="020B0604020202020204" pitchFamily="34" charset="0"/>
            </a:rPr>
            <a:t>Get Summarized User Query</a:t>
          </a:r>
        </a:p>
      </dsp:txBody>
      <dsp:txXfrm>
        <a:off x="5406049" y="1390367"/>
        <a:ext cx="2361411" cy="1570603"/>
      </dsp:txXfrm>
    </dsp:sp>
    <dsp:sp modelId="{79A81430-6E9A-4B51-9CFB-A0C72875E9CE}">
      <dsp:nvSpPr>
        <dsp:cNvPr id="0" name=""/>
        <dsp:cNvSpPr/>
      </dsp:nvSpPr>
      <dsp:spPr>
        <a:xfrm>
          <a:off x="7978993" y="1305401"/>
          <a:ext cx="2531343" cy="1740535"/>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rial" panose="020B0604020202020204" pitchFamily="34" charset="0"/>
              <a:cs typeface="Arial" panose="020B0604020202020204" pitchFamily="34" charset="0"/>
            </a:rPr>
            <a:t> Fetch relevant properties and display it</a:t>
          </a:r>
        </a:p>
      </dsp:txBody>
      <dsp:txXfrm>
        <a:off x="8063959" y="1390367"/>
        <a:ext cx="2361411"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E0725-D5DA-464B-9381-B78CC406832F}"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223380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E0725-D5DA-464B-9381-B78CC406832F}"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424061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E0725-D5DA-464B-9381-B78CC406832F}"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406395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E0725-D5DA-464B-9381-B78CC406832F}"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183061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E0725-D5DA-464B-9381-B78CC406832F}"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133221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E0725-D5DA-464B-9381-B78CC406832F}"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342149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E0725-D5DA-464B-9381-B78CC406832F}" type="datetimeFigureOut">
              <a:rPr lang="en-IN" smtClean="0"/>
              <a:t>03-12-2024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250807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E0725-D5DA-464B-9381-B78CC406832F}"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26347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E0725-D5DA-464B-9381-B78CC406832F}" type="datetimeFigureOut">
              <a:rPr lang="en-IN" smtClean="0"/>
              <a:t>03-12-2024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86844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9E0725-D5DA-464B-9381-B78CC406832F}"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411755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9E0725-D5DA-464B-9381-B78CC406832F}"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C7CD9B-D948-40A7-807C-4E4AA080C28B}" type="slidenum">
              <a:rPr lang="en-IN" smtClean="0"/>
              <a:t>‹#›</a:t>
            </a:fld>
            <a:endParaRPr lang="en-IN"/>
          </a:p>
        </p:txBody>
      </p:sp>
    </p:spTree>
    <p:extLst>
      <p:ext uri="{BB962C8B-B14F-4D97-AF65-F5344CB8AC3E}">
        <p14:creationId xmlns:p14="http://schemas.microsoft.com/office/powerpoint/2010/main" val="217972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9E0725-D5DA-464B-9381-B78CC406832F}" type="datetimeFigureOut">
              <a:rPr lang="en-IN" smtClean="0"/>
              <a:t>03-12-2024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C7CD9B-D948-40A7-807C-4E4AA080C28B}" type="slidenum">
              <a:rPr lang="en-IN" smtClean="0"/>
              <a:t>‹#›</a:t>
            </a:fld>
            <a:endParaRPr lang="en-IN"/>
          </a:p>
        </p:txBody>
      </p:sp>
    </p:spTree>
    <p:extLst>
      <p:ext uri="{BB962C8B-B14F-4D97-AF65-F5344CB8AC3E}">
        <p14:creationId xmlns:p14="http://schemas.microsoft.com/office/powerpoint/2010/main" val="1206678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inyurl.com/Airbnb-Listings-Analysis" TargetMode="Externa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nsideairbnb.com/" TargetMode="External"/><Relationship Id="rId2" Type="http://schemas.openxmlformats.org/officeDocument/2006/relationships/hyperlink" Target="https://zillow.mediaroom.com/2023-01-26-Zillows-new-AI-powered-natural-language-search-is-a-first-in-real-estate" TargetMode="External"/><Relationship Id="rId1" Type="http://schemas.openxmlformats.org/officeDocument/2006/relationships/slideLayout" Target="../slideLayouts/slideLayout2.xml"/><Relationship Id="rId4" Type="http://schemas.openxmlformats.org/officeDocument/2006/relationships/hyperlink" Target="https://doi.org/10.1561/15000000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CK0ExcCWDP4&amp;t=2193s" TargetMode="External"/><Relationship Id="rId2" Type="http://schemas.openxmlformats.org/officeDocument/2006/relationships/hyperlink" Target="https://docs.pinecone.io/guides/data/understanding-hybrid-search" TargetMode="External"/><Relationship Id="rId1" Type="http://schemas.openxmlformats.org/officeDocument/2006/relationships/slideLayout" Target="../slideLayouts/slideLayout2.xml"/><Relationship Id="rId5" Type="http://schemas.openxmlformats.org/officeDocument/2006/relationships/hyperlink" Target="https://www.youtube.com/watch?v=5e5vHc4U30o" TargetMode="External"/><Relationship Id="rId4" Type="http://schemas.openxmlformats.org/officeDocument/2006/relationships/hyperlink" Target="https://harshadsuryawanshi.medium.com/exploring-airbnb-listings-with-semantic-search-a-qdrant-and-llm-powered-approach-a65cd170f7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insideairbnb.com/get-the-dat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5CBA-F594-E4C5-12CE-A717B5FB2EE1}"/>
              </a:ext>
            </a:extLst>
          </p:cNvPr>
          <p:cNvSpPr>
            <a:spLocks noGrp="1"/>
          </p:cNvSpPr>
          <p:nvPr>
            <p:ph type="ctrTitle"/>
          </p:nvPr>
        </p:nvSpPr>
        <p:spPr>
          <a:xfrm>
            <a:off x="3736258" y="944199"/>
            <a:ext cx="4719484" cy="560438"/>
          </a:xfrm>
          <a:noFill/>
        </p:spPr>
        <p:txBody>
          <a:bodyPr>
            <a:normAutofit fontScale="90000"/>
          </a:bodyPr>
          <a:lstStyle/>
          <a:p>
            <a:r>
              <a:rPr lang="en-US" sz="4000" b="1" dirty="0" err="1">
                <a:solidFill>
                  <a:srgbClr val="1F1F1F"/>
                </a:solidFill>
                <a:latin typeface="Times New Roman" panose="02020603050405020304" pitchFamily="18" charset="0"/>
                <a:cs typeface="Times New Roman" panose="02020603050405020304" pitchFamily="18" charset="0"/>
              </a:rPr>
              <a:t>BnbLens</a:t>
            </a:r>
            <a:endParaRPr lang="en-IN" sz="4000" b="1" dirty="0">
              <a:solidFill>
                <a:srgbClr val="1F1F1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FE269F2-2B64-79F6-0671-81A44C98EB53}"/>
              </a:ext>
            </a:extLst>
          </p:cNvPr>
          <p:cNvSpPr>
            <a:spLocks noGrp="1"/>
          </p:cNvSpPr>
          <p:nvPr>
            <p:ph type="subTitle" idx="1"/>
          </p:nvPr>
        </p:nvSpPr>
        <p:spPr>
          <a:xfrm>
            <a:off x="1719795" y="1593128"/>
            <a:ext cx="8800722" cy="746949"/>
          </a:xfrm>
        </p:spPr>
        <p:txBody>
          <a:bodyPr>
            <a:normAutofit fontScale="92500" lnSpcReduction="10000"/>
          </a:bodyPr>
          <a:lstStyle/>
          <a:p>
            <a:r>
              <a:rPr lang="en-US" sz="2800" dirty="0">
                <a:solidFill>
                  <a:srgbClr val="1F1F1F"/>
                </a:solidFill>
                <a:latin typeface="Arial" panose="020B0604020202020204" pitchFamily="34" charset="0"/>
                <a:cs typeface="Arial" panose="020B0604020202020204" pitchFamily="34" charset="0"/>
              </a:rPr>
              <a:t>Leveraging Data Analytics and AI for Optimized Airbnb Recommendations</a:t>
            </a:r>
            <a:endParaRPr lang="en-IN" sz="2800" dirty="0">
              <a:solidFill>
                <a:srgbClr val="1F1F1F"/>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6EDEEA8-85C6-A232-E200-16C3BFF6BA0D}"/>
              </a:ext>
            </a:extLst>
          </p:cNvPr>
          <p:cNvSpPr txBox="1"/>
          <p:nvPr/>
        </p:nvSpPr>
        <p:spPr>
          <a:xfrm>
            <a:off x="4778477" y="2871019"/>
            <a:ext cx="2635045" cy="1015663"/>
          </a:xfrm>
          <a:prstGeom prst="rect">
            <a:avLst/>
          </a:prstGeom>
          <a:noFill/>
        </p:spPr>
        <p:txBody>
          <a:bodyPr wrap="square" rtlCol="0">
            <a:spAutoFit/>
          </a:bodyPr>
          <a:lstStyle/>
          <a:p>
            <a:pPr algn="ctr"/>
            <a:r>
              <a:rPr lang="en-US" sz="2000" u="sng" dirty="0">
                <a:solidFill>
                  <a:srgbClr val="333333"/>
                </a:solidFill>
                <a:latin typeface="Arial" panose="020B0604020202020204" pitchFamily="34" charset="0"/>
                <a:cs typeface="Arial" panose="020B0604020202020204" pitchFamily="34" charset="0"/>
              </a:rPr>
              <a:t>Team Members</a:t>
            </a:r>
            <a:r>
              <a:rPr lang="en-US" sz="2000" u="sng" dirty="0">
                <a:solidFill>
                  <a:srgbClr val="333333"/>
                </a:solidFill>
              </a:rPr>
              <a:t>:</a:t>
            </a:r>
          </a:p>
          <a:p>
            <a:pPr algn="ctr"/>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Smit Chandi</a:t>
            </a:r>
          </a:p>
          <a:p>
            <a:pPr algn="ctr"/>
            <a:r>
              <a:rPr lang="en-US" sz="2000" dirty="0" err="1">
                <a:solidFill>
                  <a:srgbClr val="333333"/>
                </a:solidFill>
                <a:latin typeface="Calibri" panose="020F0502020204030204" pitchFamily="34" charset="0"/>
                <a:ea typeface="Calibri" panose="020F0502020204030204" pitchFamily="34" charset="0"/>
                <a:cs typeface="Calibri" panose="020F0502020204030204" pitchFamily="34" charset="0"/>
              </a:rPr>
              <a:t>Yaksh</a:t>
            </a:r>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 Shah</a:t>
            </a:r>
            <a:endParaRPr lang="en-IN" sz="2000" dirty="0">
              <a:solidFill>
                <a:srgbClr val="333333"/>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B000B516-C8EE-5655-BAE3-0580AB0AB914}"/>
              </a:ext>
            </a:extLst>
          </p:cNvPr>
          <p:cNvSpPr txBox="1"/>
          <p:nvPr/>
        </p:nvSpPr>
        <p:spPr>
          <a:xfrm>
            <a:off x="3470786" y="4356068"/>
            <a:ext cx="5250426" cy="707886"/>
          </a:xfrm>
          <a:prstGeom prst="rect">
            <a:avLst/>
          </a:prstGeom>
          <a:noFill/>
        </p:spPr>
        <p:txBody>
          <a:bodyPr wrap="square" rtlCol="0">
            <a:spAutoFit/>
          </a:bodyPr>
          <a:lstStyle/>
          <a:p>
            <a:pPr algn="ctr"/>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Introduction to Data Management and Processing</a:t>
            </a:r>
            <a:endParaRPr lang="en-IN" sz="2000" dirty="0">
              <a:solidFill>
                <a:srgbClr val="33333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140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BD3CD-667C-C35A-2A1C-018EB4192FBA}"/>
              </a:ext>
            </a:extLst>
          </p:cNvPr>
          <p:cNvSpPr txBox="1"/>
          <p:nvPr/>
        </p:nvSpPr>
        <p:spPr>
          <a:xfrm>
            <a:off x="436880" y="346987"/>
            <a:ext cx="3007360" cy="523220"/>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Transformation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C3FEB7E8-A5D5-4612-5F62-9302EF89FB9F}"/>
              </a:ext>
            </a:extLst>
          </p:cNvPr>
          <p:cNvCxnSpPr>
            <a:cxnSpLocks/>
          </p:cNvCxnSpPr>
          <p:nvPr/>
        </p:nvCxnSpPr>
        <p:spPr>
          <a:xfrm>
            <a:off x="6441440" y="0"/>
            <a:ext cx="0" cy="685800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pic>
        <p:nvPicPr>
          <p:cNvPr id="10" name="Picture 9" descr="A cloud with gears and a pile of garbage&#10;&#10;Description automatically generated">
            <a:extLst>
              <a:ext uri="{FF2B5EF4-FFF2-40B4-BE49-F238E27FC236}">
                <a16:creationId xmlns:a16="http://schemas.microsoft.com/office/drawing/2014/main" id="{D6F0C65E-FFF6-CA56-8041-65510C872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440" y="716617"/>
            <a:ext cx="5638799" cy="3136582"/>
          </a:xfrm>
          <a:prstGeom prst="rect">
            <a:avLst/>
          </a:prstGeom>
        </p:spPr>
      </p:pic>
      <p:sp>
        <p:nvSpPr>
          <p:cNvPr id="5" name="TextBox 4">
            <a:extLst>
              <a:ext uri="{FF2B5EF4-FFF2-40B4-BE49-F238E27FC236}">
                <a16:creationId xmlns:a16="http://schemas.microsoft.com/office/drawing/2014/main" id="{5662F043-C30B-E3BE-2AC7-7F59922187B9}"/>
              </a:ext>
            </a:extLst>
          </p:cNvPr>
          <p:cNvSpPr txBox="1"/>
          <p:nvPr/>
        </p:nvSpPr>
        <p:spPr>
          <a:xfrm>
            <a:off x="457201" y="1859339"/>
            <a:ext cx="6096000" cy="341632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The model preparation, recommendation and analysis rely heavily on data; even a minor flaw can lead to irrelevant output. Therefore, data transformation was one of the most crucial and effective steps in the entire project workflow.</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raw dataset initially contained 58 distinct features, which could have posed significant challenges.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Feature selection was extremely essential to eliminate irrelevant features, thus mitigating the risk of the curse of dimensionality and ensuring more efficient analysis.</a:t>
            </a:r>
          </a:p>
        </p:txBody>
      </p:sp>
    </p:spTree>
    <p:extLst>
      <p:ext uri="{BB962C8B-B14F-4D97-AF65-F5344CB8AC3E}">
        <p14:creationId xmlns:p14="http://schemas.microsoft.com/office/powerpoint/2010/main" val="964232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C2400F-3466-4951-2F94-7D7197DA3AC4}"/>
              </a:ext>
            </a:extLst>
          </p:cNvPr>
          <p:cNvSpPr txBox="1"/>
          <p:nvPr/>
        </p:nvSpPr>
        <p:spPr>
          <a:xfrm>
            <a:off x="264159" y="233850"/>
            <a:ext cx="5516881" cy="430887"/>
          </a:xfrm>
          <a:prstGeom prst="rect">
            <a:avLst/>
          </a:prstGeom>
          <a:noFill/>
        </p:spPr>
        <p:txBody>
          <a:bodyPr wrap="square" rtlCol="0">
            <a:spAutoFit/>
          </a:bodyPr>
          <a:lstStyle/>
          <a:p>
            <a:r>
              <a:rPr lang="en-US" sz="2200" u="sng" dirty="0">
                <a:latin typeface="Times New Roman" panose="02020603050405020304" pitchFamily="18" charset="0"/>
                <a:cs typeface="Times New Roman" panose="02020603050405020304" pitchFamily="18" charset="0"/>
              </a:rPr>
              <a:t>Addressing challenges with unhealthy data:</a:t>
            </a:r>
          </a:p>
        </p:txBody>
      </p:sp>
      <p:pic>
        <p:nvPicPr>
          <p:cNvPr id="5" name="Picture 4" descr="A group of people on a white background&#10;&#10;Description automatically generated">
            <a:extLst>
              <a:ext uri="{FF2B5EF4-FFF2-40B4-BE49-F238E27FC236}">
                <a16:creationId xmlns:a16="http://schemas.microsoft.com/office/drawing/2014/main" id="{BB7CF392-2093-15D8-2959-71938A2B4D91}"/>
              </a:ext>
            </a:extLst>
          </p:cNvPr>
          <p:cNvPicPr>
            <a:picLocks noChangeAspect="1"/>
          </p:cNvPicPr>
          <p:nvPr/>
        </p:nvPicPr>
        <p:blipFill>
          <a:blip r:embed="rId2">
            <a:extLst>
              <a:ext uri="{28A0092B-C50C-407E-A947-70E740481C1C}">
                <a14:useLocalDpi xmlns:a14="http://schemas.microsoft.com/office/drawing/2010/main" val="0"/>
              </a:ext>
            </a:extLst>
          </a:blip>
          <a:srcRect l="-1" r="60935"/>
          <a:stretch/>
        </p:blipFill>
        <p:spPr>
          <a:xfrm>
            <a:off x="6217920" y="433905"/>
            <a:ext cx="5798192" cy="2252205"/>
          </a:xfrm>
          <a:prstGeom prst="rect">
            <a:avLst/>
          </a:prstGeom>
        </p:spPr>
      </p:pic>
      <p:pic>
        <p:nvPicPr>
          <p:cNvPr id="6" name="Picture 5" descr="A group of people on a white background&#10;&#10;Description automatically generated">
            <a:extLst>
              <a:ext uri="{FF2B5EF4-FFF2-40B4-BE49-F238E27FC236}">
                <a16:creationId xmlns:a16="http://schemas.microsoft.com/office/drawing/2014/main" id="{97BE7470-9341-723F-10DA-35EE7C9EC827}"/>
              </a:ext>
            </a:extLst>
          </p:cNvPr>
          <p:cNvPicPr>
            <a:picLocks noChangeAspect="1"/>
          </p:cNvPicPr>
          <p:nvPr/>
        </p:nvPicPr>
        <p:blipFill>
          <a:blip r:embed="rId2">
            <a:extLst>
              <a:ext uri="{28A0092B-C50C-407E-A947-70E740481C1C}">
                <a14:useLocalDpi xmlns:a14="http://schemas.microsoft.com/office/drawing/2010/main" val="0"/>
              </a:ext>
            </a:extLst>
          </a:blip>
          <a:srcRect l="39385" r="27921"/>
          <a:stretch/>
        </p:blipFill>
        <p:spPr>
          <a:xfrm>
            <a:off x="6217920" y="3213599"/>
            <a:ext cx="5798192" cy="2691231"/>
          </a:xfrm>
          <a:prstGeom prst="rect">
            <a:avLst/>
          </a:prstGeom>
        </p:spPr>
      </p:pic>
      <p:sp>
        <p:nvSpPr>
          <p:cNvPr id="10" name="Rectangle 3">
            <a:extLst>
              <a:ext uri="{FF2B5EF4-FFF2-40B4-BE49-F238E27FC236}">
                <a16:creationId xmlns:a16="http://schemas.microsoft.com/office/drawing/2014/main" id="{68FA5CF1-DAD9-0609-F04C-1715B49DAD31}"/>
              </a:ext>
            </a:extLst>
          </p:cNvPr>
          <p:cNvSpPr>
            <a:spLocks noChangeArrowheads="1"/>
          </p:cNvSpPr>
          <p:nvPr/>
        </p:nvSpPr>
        <p:spPr bwMode="auto">
          <a:xfrm>
            <a:off x="233680" y="664737"/>
            <a:ext cx="554736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ID:</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Addressed inconsistency and large sized data (up to 17 digits).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Gibberish Data: </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Designed and implemented a well-formed regular expression to clean irregular entries.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Amenities:</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Processed strings of lists using </a:t>
            </a:r>
            <a:r>
              <a:rPr kumimoji="0" lang="en-US" altLang="en-US"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ast.literal_eval</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for accurate evaluation.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Instant Bookable: </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Converted string values to </a:t>
            </a:r>
            <a:r>
              <a:rPr kumimoji="0" lang="en-US" altLang="en-US"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boolean</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for proper classification.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defTabSz="914400" eaLnBrk="0" fontAlgn="base" hangingPunct="0">
              <a:spcBef>
                <a:spcPct val="0"/>
              </a:spcBef>
              <a:spcAft>
                <a:spcPct val="0"/>
              </a:spcAft>
              <a:buFont typeface="Wingdings" panose="05000000000000000000" pitchFamily="2" charset="2"/>
              <a:buChar char="v"/>
            </a:pPr>
            <a:r>
              <a:rPr kumimoji="0" lang="en-US" altLang="en-US" sz="200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Price:</a:t>
            </a:r>
            <a:r>
              <a:rPr kumimoji="0" lang="en-US"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Managed irregular string formats through regular expressions, followed by type conversion for consistency.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0F0BFB7-6A78-1192-74D5-2C68C5712743}"/>
              </a:ext>
            </a:extLst>
          </p:cNvPr>
          <p:cNvSpPr txBox="1"/>
          <p:nvPr/>
        </p:nvSpPr>
        <p:spPr>
          <a:xfrm>
            <a:off x="264159" y="5806489"/>
            <a:ext cx="489712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Updated the data types for each feature to ensure relevance and </a:t>
            </a:r>
            <a:r>
              <a:rPr lang="en-US" sz="2000" dirty="0">
                <a:latin typeface="Arial" panose="020B0604020202020204" pitchFamily="34" charset="0"/>
                <a:ea typeface="Calibri" panose="020F0502020204030204" pitchFamily="34" charset="0"/>
                <a:cs typeface="Arial" panose="020B0604020202020204" pitchFamily="34" charset="0"/>
              </a:rPr>
              <a:t>accuracy</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7849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E2699-7D36-09C3-F2B4-CC5220FA398D}"/>
              </a:ext>
            </a:extLst>
          </p:cNvPr>
          <p:cNvSpPr txBox="1"/>
          <p:nvPr/>
        </p:nvSpPr>
        <p:spPr>
          <a:xfrm>
            <a:off x="701040" y="508000"/>
            <a:ext cx="1103376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data is now organized, structured, consistent, relevant, and clean, making it ready for analysis.</a:t>
            </a:r>
            <a:endParaRPr lang="en-IN" sz="2000" dirty="0">
              <a:latin typeface="Arial" panose="020B0604020202020204" pitchFamily="34" charset="0"/>
              <a:cs typeface="Arial" panose="020B0604020202020204" pitchFamily="34" charset="0"/>
            </a:endParaRPr>
          </a:p>
        </p:txBody>
      </p:sp>
      <p:sp>
        <p:nvSpPr>
          <p:cNvPr id="3" name="Star: 5 Points 2">
            <a:extLst>
              <a:ext uri="{FF2B5EF4-FFF2-40B4-BE49-F238E27FC236}">
                <a16:creationId xmlns:a16="http://schemas.microsoft.com/office/drawing/2014/main" id="{A501C280-B1D7-DDEB-C9AD-F7D8E2E4DA19}"/>
              </a:ext>
            </a:extLst>
          </p:cNvPr>
          <p:cNvSpPr/>
          <p:nvPr/>
        </p:nvSpPr>
        <p:spPr>
          <a:xfrm>
            <a:off x="457200" y="596146"/>
            <a:ext cx="172720" cy="1930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E4C6848-F8FA-4F71-683E-19B4D57A67FE}"/>
              </a:ext>
            </a:extLst>
          </p:cNvPr>
          <p:cNvSpPr/>
          <p:nvPr/>
        </p:nvSpPr>
        <p:spPr>
          <a:xfrm>
            <a:off x="3129280" y="1137920"/>
            <a:ext cx="4531360" cy="1249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But, wait—what if a new property gets listed tomorrow?</a:t>
            </a:r>
            <a:endParaRPr lang="en-IN"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811631B-86AB-82FD-AA8C-213EE7AFAA51}"/>
              </a:ext>
            </a:extLst>
          </p:cNvPr>
          <p:cNvSpPr/>
          <p:nvPr/>
        </p:nvSpPr>
        <p:spPr>
          <a:xfrm>
            <a:off x="1056640" y="2164080"/>
            <a:ext cx="374904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Will the analysis dashboard automatically incorporate it?</a:t>
            </a:r>
            <a:endParaRPr lang="en-IN" dirty="0">
              <a:latin typeface="Arial" panose="020B0604020202020204" pitchFamily="34" charset="0"/>
              <a:cs typeface="Arial" panose="020B0604020202020204" pitchFamily="34" charset="0"/>
            </a:endParaRPr>
          </a:p>
        </p:txBody>
      </p:sp>
      <p:pic>
        <p:nvPicPr>
          <p:cNvPr id="7" name="Picture 6" descr="A blue question mark symbol&#10;&#10;Description automatically generated">
            <a:extLst>
              <a:ext uri="{FF2B5EF4-FFF2-40B4-BE49-F238E27FC236}">
                <a16:creationId xmlns:a16="http://schemas.microsoft.com/office/drawing/2014/main" id="{3F529EFA-9E8D-53F8-C123-65F7525DD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664" y="1137920"/>
            <a:ext cx="3469801" cy="3826510"/>
          </a:xfrm>
          <a:prstGeom prst="rect">
            <a:avLst/>
          </a:prstGeom>
        </p:spPr>
      </p:pic>
      <p:sp>
        <p:nvSpPr>
          <p:cNvPr id="8" name="Rectangle 7">
            <a:extLst>
              <a:ext uri="{FF2B5EF4-FFF2-40B4-BE49-F238E27FC236}">
                <a16:creationId xmlns:a16="http://schemas.microsoft.com/office/drawing/2014/main" id="{582D8CF8-9505-0E77-C590-49414853AFDF}"/>
              </a:ext>
            </a:extLst>
          </p:cNvPr>
          <p:cNvSpPr/>
          <p:nvPr/>
        </p:nvSpPr>
        <p:spPr>
          <a:xfrm>
            <a:off x="2672080" y="3429000"/>
            <a:ext cx="374904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Is the data static or dynamic?</a:t>
            </a:r>
          </a:p>
          <a:p>
            <a:pPr algn="ct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F463E37-8669-0B93-1294-2D3BC6979797}"/>
              </a:ext>
            </a:extLst>
          </p:cNvPr>
          <p:cNvSpPr/>
          <p:nvPr/>
        </p:nvSpPr>
        <p:spPr>
          <a:xfrm>
            <a:off x="4672012" y="4358640"/>
            <a:ext cx="3870960" cy="1452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Is the ETL process region-specific, or is it generalized to form a comprehensive ETL pipeline?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090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0E6288-8F39-9615-61B5-4B891604C6D2}"/>
              </a:ext>
            </a:extLst>
          </p:cNvPr>
          <p:cNvSpPr txBox="1"/>
          <p:nvPr/>
        </p:nvSpPr>
        <p:spPr>
          <a:xfrm>
            <a:off x="436880" y="346987"/>
            <a:ext cx="2062480" cy="523220"/>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Loading</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0C20D59-1A89-186B-1B54-EF2F76A877D5}"/>
              </a:ext>
            </a:extLst>
          </p:cNvPr>
          <p:cNvSpPr txBox="1"/>
          <p:nvPr/>
        </p:nvSpPr>
        <p:spPr>
          <a:xfrm>
            <a:off x="436880" y="961647"/>
            <a:ext cx="10210800" cy="4401205"/>
          </a:xfrm>
          <a:prstGeom prst="rect">
            <a:avLst/>
          </a:prstGeom>
          <a:noFill/>
        </p:spPr>
        <p:txBody>
          <a:bodyPr wrap="square" rtlCol="0">
            <a:spAutoFit/>
          </a:bodyPr>
          <a:lstStyle/>
          <a:p>
            <a:pPr algn="just"/>
            <a:r>
              <a:rPr lang="en-US" sz="2000" dirty="0">
                <a:latin typeface="Arial" panose="020B0604020202020204" pitchFamily="34" charset="0"/>
                <a:ea typeface="Calibri" panose="020F0502020204030204" pitchFamily="34" charset="0"/>
                <a:cs typeface="Arial" panose="020B0604020202020204" pitchFamily="34" charset="0"/>
              </a:rPr>
              <a:t>To enable real-time access and dynamic updates, the dataset is first processed through </a:t>
            </a:r>
            <a:r>
              <a:rPr lang="en-US" sz="2000" i="1" u="sng" dirty="0">
                <a:latin typeface="Arial" panose="020B0604020202020204" pitchFamily="34" charset="0"/>
                <a:ea typeface="Calibri" panose="020F0502020204030204" pitchFamily="34" charset="0"/>
                <a:cs typeface="Arial" panose="020B0604020202020204" pitchFamily="34" charset="0"/>
              </a:rPr>
              <a:t>normalization</a:t>
            </a:r>
            <a:r>
              <a:rPr lang="en-US" sz="2000" dirty="0">
                <a:latin typeface="Arial" panose="020B0604020202020204" pitchFamily="34" charset="0"/>
                <a:ea typeface="Calibri" panose="020F0502020204030204" pitchFamily="34" charset="0"/>
                <a:cs typeface="Arial" panose="020B0604020202020204" pitchFamily="34" charset="0"/>
              </a:rPr>
              <a:t>, a step that organizes the data into a structured format by removing redundancies and ensuring logical relationships between tables.</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algn="just"/>
            <a:r>
              <a:rPr lang="en-US" sz="2000" dirty="0">
                <a:latin typeface="Arial" panose="020B0604020202020204" pitchFamily="34" charset="0"/>
                <a:ea typeface="Calibri" panose="020F0502020204030204" pitchFamily="34" charset="0"/>
                <a:cs typeface="Arial" panose="020B0604020202020204" pitchFamily="34" charset="0"/>
              </a:rPr>
              <a:t>This normalized data is then </a:t>
            </a:r>
            <a:r>
              <a:rPr lang="en-US" sz="2000" i="1" u="sng" dirty="0">
                <a:latin typeface="Arial" panose="020B0604020202020204" pitchFamily="34" charset="0"/>
                <a:ea typeface="Calibri" panose="020F0502020204030204" pitchFamily="34" charset="0"/>
                <a:cs typeface="Arial" panose="020B0604020202020204" pitchFamily="34" charset="0"/>
              </a:rPr>
              <a:t>inserted into a PostgreSQL database</a:t>
            </a:r>
            <a:r>
              <a:rPr lang="en-US" sz="2000" dirty="0">
                <a:latin typeface="Arial" panose="020B0604020202020204" pitchFamily="34" charset="0"/>
                <a:ea typeface="Calibri" panose="020F0502020204030204" pitchFamily="34" charset="0"/>
                <a:cs typeface="Arial" panose="020B0604020202020204" pitchFamily="34" charset="0"/>
              </a:rPr>
              <a:t>, which serves as a robust and scalable system for managing structured data. By employing primary keys, foreign keys, and constraints during this process, the </a:t>
            </a:r>
            <a:r>
              <a:rPr lang="en-US" sz="2000" i="1" u="sng" dirty="0">
                <a:latin typeface="Arial" panose="020B0604020202020204" pitchFamily="34" charset="0"/>
                <a:ea typeface="Calibri" panose="020F0502020204030204" pitchFamily="34" charset="0"/>
                <a:cs typeface="Arial" panose="020B0604020202020204" pitchFamily="34" charset="0"/>
              </a:rPr>
              <a:t>database maintains data integrity</a:t>
            </a:r>
            <a:r>
              <a:rPr lang="en-US" sz="2000" dirty="0">
                <a:latin typeface="Arial" panose="020B0604020202020204" pitchFamily="34" charset="0"/>
                <a:ea typeface="Calibri" panose="020F0502020204030204" pitchFamily="34" charset="0"/>
                <a:cs typeface="Arial" panose="020B0604020202020204" pitchFamily="34" charset="0"/>
              </a:rPr>
              <a:t>, ensuring consistency, accuracy, and reliability across all records.</a:t>
            </a:r>
          </a:p>
          <a:p>
            <a:pPr algn="just"/>
            <a:endParaRPr lang="en-US" sz="2000" i="1" u="sng" dirty="0">
              <a:latin typeface="Arial" panose="020B0604020202020204" pitchFamily="34" charset="0"/>
              <a:ea typeface="Calibri" panose="020F0502020204030204" pitchFamily="34" charset="0"/>
              <a:cs typeface="Arial" panose="020B0604020202020204" pitchFamily="34" charset="0"/>
            </a:endParaRPr>
          </a:p>
          <a:p>
            <a:pPr algn="just"/>
            <a:r>
              <a:rPr lang="en-US" sz="2000" i="1" u="sng" dirty="0">
                <a:latin typeface="Arial" panose="020B0604020202020204" pitchFamily="34" charset="0"/>
                <a:ea typeface="Calibri" panose="020F0502020204030204" pitchFamily="34" charset="0"/>
                <a:cs typeface="Arial" panose="020B0604020202020204" pitchFamily="34" charset="0"/>
              </a:rPr>
              <a:t>The database is seamlessly connected to an analysis dashboard</a:t>
            </a:r>
            <a:r>
              <a:rPr lang="en-US" sz="2000" dirty="0">
                <a:latin typeface="Arial" panose="020B0604020202020204" pitchFamily="34" charset="0"/>
                <a:ea typeface="Calibri" panose="020F0502020204030204" pitchFamily="34" charset="0"/>
                <a:cs typeface="Arial" panose="020B0604020202020204" pitchFamily="34" charset="0"/>
              </a:rPr>
              <a:t>, which dynamically fetches data in real-time to deliver actionable insights through visualizations like graphs, charts, and metrics. This integrated approach ensures a streamlined flow from data normalization to actionable intelligence while preserving the quality and reliability of the underlying data.</a:t>
            </a:r>
          </a:p>
        </p:txBody>
      </p:sp>
    </p:spTree>
    <p:extLst>
      <p:ext uri="{BB962C8B-B14F-4D97-AF65-F5344CB8AC3E}">
        <p14:creationId xmlns:p14="http://schemas.microsoft.com/office/powerpoint/2010/main" val="185998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D882-FB66-19A7-854B-8BBCE37026D1}"/>
              </a:ext>
            </a:extLst>
          </p:cNvPr>
          <p:cNvSpPr>
            <a:spLocks noGrp="1"/>
          </p:cNvSpPr>
          <p:nvPr>
            <p:ph type="title"/>
          </p:nvPr>
        </p:nvSpPr>
        <p:spPr/>
        <p:txBody>
          <a:bodyPr/>
          <a:lstStyle/>
          <a:p>
            <a:r>
              <a:rPr lang="en-IN" dirty="0"/>
              <a:t>ER Diagram</a:t>
            </a:r>
          </a:p>
        </p:txBody>
      </p:sp>
      <p:pic>
        <p:nvPicPr>
          <p:cNvPr id="5" name="Content Placeholder 4" descr="A diagram of a neighborhood&#10;&#10;Description automatically generated">
            <a:extLst>
              <a:ext uri="{FF2B5EF4-FFF2-40B4-BE49-F238E27FC236}">
                <a16:creationId xmlns:a16="http://schemas.microsoft.com/office/drawing/2014/main" id="{DEA07C86-6E0A-0C6B-F333-F17BF803A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4294" y="1825625"/>
            <a:ext cx="6703412" cy="4351338"/>
          </a:xfrm>
        </p:spPr>
      </p:pic>
    </p:spTree>
    <p:extLst>
      <p:ext uri="{BB962C8B-B14F-4D97-AF65-F5344CB8AC3E}">
        <p14:creationId xmlns:p14="http://schemas.microsoft.com/office/powerpoint/2010/main" val="321612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BD82B-9ED2-1A9E-F368-42BE18E4C2B1}"/>
              </a:ext>
            </a:extLst>
          </p:cNvPr>
          <p:cNvSpPr txBox="1"/>
          <p:nvPr/>
        </p:nvSpPr>
        <p:spPr>
          <a:xfrm>
            <a:off x="386080" y="325120"/>
            <a:ext cx="2997200"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Code Generalization:</a:t>
            </a:r>
            <a:endParaRPr lang="en-IN" sz="24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C50D80-98EA-706A-CCCC-1B772464A079}"/>
              </a:ext>
            </a:extLst>
          </p:cNvPr>
          <p:cNvSpPr txBox="1"/>
          <p:nvPr/>
        </p:nvSpPr>
        <p:spPr>
          <a:xfrm>
            <a:off x="386080" y="873760"/>
            <a:ext cx="10007600" cy="1323439"/>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This marks the transition from an ETL process to a fully automated ETL pipeline. The region-specific code was refined into a generalized framework, enabling the creation of a pipeline that automates the extraction, preprocessing/transformation, and loading of data into the database seamlessly.</a:t>
            </a:r>
          </a:p>
        </p:txBody>
      </p:sp>
    </p:spTree>
    <p:extLst>
      <p:ext uri="{BB962C8B-B14F-4D97-AF65-F5344CB8AC3E}">
        <p14:creationId xmlns:p14="http://schemas.microsoft.com/office/powerpoint/2010/main" val="414466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63C90B-72CB-217F-0F09-9A91D4E82BB5}"/>
              </a:ext>
            </a:extLst>
          </p:cNvPr>
          <p:cNvSpPr txBox="1"/>
          <p:nvPr/>
        </p:nvSpPr>
        <p:spPr>
          <a:xfrm>
            <a:off x="635177" y="2738118"/>
            <a:ext cx="3423920" cy="690880"/>
          </a:xfrm>
          <a:prstGeom prst="ellipse">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u="sng" kern="1200" dirty="0">
                <a:solidFill>
                  <a:srgbClr val="2F2E41"/>
                </a:solidFill>
                <a:latin typeface="+mj-lt"/>
                <a:ea typeface="+mj-ea"/>
                <a:cs typeface="+mj-cs"/>
              </a:rPr>
              <a:t>Data Analysis:</a:t>
            </a:r>
          </a:p>
        </p:txBody>
      </p:sp>
      <p:sp>
        <p:nvSpPr>
          <p:cNvPr id="8" name="TextBox 7">
            <a:extLst>
              <a:ext uri="{FF2B5EF4-FFF2-40B4-BE49-F238E27FC236}">
                <a16:creationId xmlns:a16="http://schemas.microsoft.com/office/drawing/2014/main" id="{2334C945-6374-BB44-5A02-FFCFC8B0D780}"/>
              </a:ext>
            </a:extLst>
          </p:cNvPr>
          <p:cNvSpPr txBox="1"/>
          <p:nvPr/>
        </p:nvSpPr>
        <p:spPr>
          <a:xfrm>
            <a:off x="6166514" y="6220037"/>
            <a:ext cx="4572000" cy="369332"/>
          </a:xfrm>
          <a:prstGeom prst="rect">
            <a:avLst/>
          </a:prstGeom>
          <a:noFill/>
        </p:spPr>
        <p:txBody>
          <a:bodyPr wrap="square" rtlCol="0">
            <a:spAutoFit/>
          </a:bodyPr>
          <a:lstStyle/>
          <a:p>
            <a:r>
              <a:rPr lang="en-IN" dirty="0">
                <a:solidFill>
                  <a:srgbClr val="FF3333"/>
                </a:solidFill>
                <a:hlinkClick r:id="rId2">
                  <a:extLst>
                    <a:ext uri="{A12FA001-AC4F-418D-AE19-62706E023703}">
                      <ahyp:hlinkClr xmlns:ahyp="http://schemas.microsoft.com/office/drawing/2018/hyperlinkcolor" val="tx"/>
                    </a:ext>
                  </a:extLst>
                </a:hlinkClick>
              </a:rPr>
              <a:t>https://tinyurl.com/Airbnb-Listings-Analysis</a:t>
            </a:r>
            <a:endParaRPr lang="en-IN" dirty="0">
              <a:solidFill>
                <a:srgbClr val="FF3333"/>
              </a:solidFill>
            </a:endParaRPr>
          </a:p>
        </p:txBody>
      </p:sp>
      <p:pic>
        <p:nvPicPr>
          <p:cNvPr id="24" name="Graphic 23">
            <a:extLst>
              <a:ext uri="{FF2B5EF4-FFF2-40B4-BE49-F238E27FC236}">
                <a16:creationId xmlns:a16="http://schemas.microsoft.com/office/drawing/2014/main" id="{50814382-F0EA-2457-5462-75CA84BB17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0768" y="488210"/>
            <a:ext cx="6433232" cy="5612949"/>
          </a:xfrm>
          <a:prstGeom prst="rect">
            <a:avLst/>
          </a:prstGeom>
        </p:spPr>
      </p:pic>
      <p:pic>
        <p:nvPicPr>
          <p:cNvPr id="9218" name="Picture 2" descr="Microsoft Power BI Logo and symbol, meaning, history, PNG, brand">
            <a:extLst>
              <a:ext uri="{FF2B5EF4-FFF2-40B4-BE49-F238E27FC236}">
                <a16:creationId xmlns:a16="http://schemas.microsoft.com/office/drawing/2014/main" id="{33DF1B01-E254-29F9-B92D-0FDF6ABF7F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0135" y="5664279"/>
            <a:ext cx="761597" cy="4283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63C15B-36C4-2861-A214-A097EA58C2E3}"/>
              </a:ext>
            </a:extLst>
          </p:cNvPr>
          <p:cNvSpPr txBox="1"/>
          <p:nvPr/>
        </p:nvSpPr>
        <p:spPr>
          <a:xfrm>
            <a:off x="10647874" y="5731827"/>
            <a:ext cx="1036126" cy="369332"/>
          </a:xfrm>
          <a:prstGeom prst="rect">
            <a:avLst/>
          </a:prstGeom>
          <a:noFill/>
        </p:spPr>
        <p:txBody>
          <a:bodyPr wrap="square" rtlCol="0">
            <a:spAutoFit/>
          </a:bodyPr>
          <a:lstStyle/>
          <a:p>
            <a:r>
              <a:rPr lang="en-US" dirty="0">
                <a:solidFill>
                  <a:srgbClr val="2F2E41"/>
                </a:solidFill>
              </a:rPr>
              <a:t>Power BI</a:t>
            </a:r>
            <a:endParaRPr lang="en-IN" dirty="0">
              <a:solidFill>
                <a:srgbClr val="2F2E41"/>
              </a:solidFill>
            </a:endParaRPr>
          </a:p>
        </p:txBody>
      </p:sp>
      <p:pic>
        <p:nvPicPr>
          <p:cNvPr id="25" name="Picture 24" descr="A red and black logo&#10;&#10;Description automatically generated">
            <a:extLst>
              <a:ext uri="{FF2B5EF4-FFF2-40B4-BE49-F238E27FC236}">
                <a16:creationId xmlns:a16="http://schemas.microsoft.com/office/drawing/2014/main" id="{ADEFA785-FD4D-5C8B-B0AF-F0333F3538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9358" y="274440"/>
            <a:ext cx="1214217" cy="809478"/>
          </a:xfrm>
          <a:prstGeom prst="rect">
            <a:avLst/>
          </a:prstGeom>
        </p:spPr>
      </p:pic>
    </p:spTree>
    <p:extLst>
      <p:ext uri="{BB962C8B-B14F-4D97-AF65-F5344CB8AC3E}">
        <p14:creationId xmlns:p14="http://schemas.microsoft.com/office/powerpoint/2010/main" val="370931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FE2BBA-82E6-859C-FD4E-C272372B22C4}"/>
              </a:ext>
            </a:extLst>
          </p:cNvPr>
          <p:cNvSpPr txBox="1"/>
          <p:nvPr/>
        </p:nvSpPr>
        <p:spPr>
          <a:xfrm>
            <a:off x="4476710" y="98322"/>
            <a:ext cx="3238579" cy="523220"/>
          </a:xfrm>
          <a:prstGeom prst="rect">
            <a:avLst/>
          </a:prstGeom>
          <a:noFill/>
        </p:spPr>
        <p:txBody>
          <a:bodyPr wrap="none" rtlCol="0">
            <a:spAutoFit/>
          </a:bodyPr>
          <a:lstStyle/>
          <a:p>
            <a:pPr algn="ctr"/>
            <a:r>
              <a:rPr lang="en-US" sz="2800" u="sng" dirty="0">
                <a:latin typeface="Arial" panose="020B0604020202020204" pitchFamily="34" charset="0"/>
                <a:cs typeface="Arial" panose="020B0604020202020204" pitchFamily="34" charset="0"/>
              </a:rPr>
              <a:t>Search Techniques</a:t>
            </a:r>
            <a:endParaRPr lang="en-IN" sz="2800"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416C8B7-130E-DC83-1AB7-F696AAA7D00D}"/>
              </a:ext>
            </a:extLst>
          </p:cNvPr>
          <p:cNvSpPr txBox="1"/>
          <p:nvPr/>
        </p:nvSpPr>
        <p:spPr>
          <a:xfrm>
            <a:off x="344129" y="621543"/>
            <a:ext cx="2684206"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Syntactic Search:</a:t>
            </a:r>
          </a:p>
        </p:txBody>
      </p:sp>
      <p:sp>
        <p:nvSpPr>
          <p:cNvPr id="5" name="TextBox 4">
            <a:extLst>
              <a:ext uri="{FF2B5EF4-FFF2-40B4-BE49-F238E27FC236}">
                <a16:creationId xmlns:a16="http://schemas.microsoft.com/office/drawing/2014/main" id="{5976DCC1-BFCC-02E6-ADBF-5356AE999AF0}"/>
              </a:ext>
            </a:extLst>
          </p:cNvPr>
          <p:cNvSpPr txBox="1"/>
          <p:nvPr/>
        </p:nvSpPr>
        <p:spPr>
          <a:xfrm>
            <a:off x="344129" y="971448"/>
            <a:ext cx="10284541" cy="5016758"/>
          </a:xfrm>
          <a:prstGeom prst="rect">
            <a:avLst/>
          </a:prstGeom>
          <a:noFill/>
        </p:spPr>
        <p:txBody>
          <a:bodyPr wrap="square" rtlCol="0">
            <a:spAutoFit/>
          </a:bodyPr>
          <a:lstStyle/>
          <a:p>
            <a:pPr algn="just"/>
            <a:r>
              <a:rPr lang="en-US" sz="1900" dirty="0">
                <a:latin typeface="Arial" panose="020B0604020202020204" pitchFamily="34" charset="0"/>
                <a:ea typeface="Calibri" panose="020F0502020204030204" pitchFamily="34" charset="0"/>
                <a:cs typeface="Arial" panose="020B0604020202020204" pitchFamily="34" charset="0"/>
              </a:rPr>
              <a:t>It refers to a method of information retrieval that focuses on matching the exact structure, arrangement, and sequence of words or phrases within a dataset, query, or document. It emphasizes the surface-level structure of the text rather than its meaning, context, or intent.</a:t>
            </a:r>
          </a:p>
          <a:p>
            <a:pPr algn="just"/>
            <a:endParaRPr lang="en-US" sz="800" dirty="0">
              <a:latin typeface="Arial" panose="020B0604020202020204" pitchFamily="34" charset="0"/>
              <a:ea typeface="Calibri" panose="020F0502020204030204" pitchFamily="34" charset="0"/>
              <a:cs typeface="Arial" panose="020B0604020202020204" pitchFamily="34" charset="0"/>
            </a:endParaRPr>
          </a:p>
          <a:p>
            <a:pPr algn="just"/>
            <a:r>
              <a:rPr lang="en-US" sz="1900" dirty="0">
                <a:latin typeface="Arial" panose="020B0604020202020204" pitchFamily="34" charset="0"/>
                <a:ea typeface="Calibri" panose="020F0502020204030204" pitchFamily="34" charset="0"/>
                <a:cs typeface="Arial" panose="020B0604020202020204" pitchFamily="34" charset="0"/>
              </a:rPr>
              <a:t>In syntactic search, the system looks for exact or near-exact matches between the query and the stored data, often ignoring the deeper relationships between words. This type of search relies on rules and patterns in the syntax or grammar of the language used in the dataset.</a:t>
            </a:r>
          </a:p>
          <a:p>
            <a:endParaRPr lang="en-US" sz="1900" b="1" u="sng" dirty="0">
              <a:latin typeface="Arial" panose="020B0604020202020204" pitchFamily="34" charset="0"/>
              <a:cs typeface="Arial" panose="020B0604020202020204" pitchFamily="34" charset="0"/>
            </a:endParaRPr>
          </a:p>
          <a:p>
            <a:r>
              <a:rPr lang="en-US" sz="1900" b="1" u="sng" dirty="0">
                <a:latin typeface="Arial" panose="020B0604020202020204" pitchFamily="34" charset="0"/>
                <a:cs typeface="Arial" panose="020B0604020202020204" pitchFamily="34" charset="0"/>
              </a:rPr>
              <a:t>Key Characteristics of Syntactic Search:</a:t>
            </a:r>
          </a:p>
          <a:p>
            <a:pPr>
              <a:buFont typeface="Arial" panose="020B0604020202020204" pitchFamily="34" charset="0"/>
              <a:buChar char="•"/>
            </a:pPr>
            <a:endParaRPr lang="en-US" sz="8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900" b="1" dirty="0">
                <a:latin typeface="Arial" panose="020B0604020202020204" pitchFamily="34" charset="0"/>
                <a:cs typeface="Arial" panose="020B0604020202020204" pitchFamily="34" charset="0"/>
              </a:rPr>
              <a:t>Exact Phrase Matching:</a:t>
            </a:r>
            <a:r>
              <a:rPr lang="en-US" sz="1900" dirty="0">
                <a:latin typeface="Arial" panose="020B0604020202020204" pitchFamily="34" charset="0"/>
                <a:cs typeface="Arial" panose="020B0604020202020204" pitchFamily="34" charset="0"/>
              </a:rPr>
              <a:t> Retrieves documents with exact keyword or phrase matches without interpreting their meaning.</a:t>
            </a:r>
          </a:p>
          <a:p>
            <a:pPr>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900" b="1" dirty="0">
                <a:latin typeface="Arial" panose="020B0604020202020204" pitchFamily="34" charset="0"/>
                <a:cs typeface="Arial" panose="020B0604020202020204" pitchFamily="34" charset="0"/>
              </a:rPr>
              <a:t>Rule-Based Pattern Recognition:</a:t>
            </a:r>
            <a:r>
              <a:rPr lang="en-US" sz="1900" dirty="0">
                <a:latin typeface="Arial" panose="020B0604020202020204" pitchFamily="34" charset="0"/>
                <a:cs typeface="Arial" panose="020B0604020202020204" pitchFamily="34" charset="0"/>
              </a:rPr>
              <a:t> Follows strict patterns like word order and punctuation, ideal for precise queries.</a:t>
            </a:r>
          </a:p>
          <a:p>
            <a:pPr>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900" b="1" dirty="0">
                <a:latin typeface="Arial" panose="020B0604020202020204" pitchFamily="34" charset="0"/>
                <a:cs typeface="Arial" panose="020B0604020202020204" pitchFamily="34" charset="0"/>
              </a:rPr>
              <a:t>No Semantic Understanding:</a:t>
            </a:r>
            <a:r>
              <a:rPr lang="en-US" sz="1900" dirty="0">
                <a:latin typeface="Arial" panose="020B0604020202020204" pitchFamily="34" charset="0"/>
                <a:cs typeface="Arial" panose="020B0604020202020204" pitchFamily="34" charset="0"/>
              </a:rPr>
              <a:t> Does not consider synonyms or context (e.g., treats "car" and "automobile" as different).</a:t>
            </a:r>
          </a:p>
        </p:txBody>
      </p:sp>
    </p:spTree>
    <p:extLst>
      <p:ext uri="{BB962C8B-B14F-4D97-AF65-F5344CB8AC3E}">
        <p14:creationId xmlns:p14="http://schemas.microsoft.com/office/powerpoint/2010/main" val="3385365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244FB-36E8-D47C-554F-5C6BC4F61E39}"/>
              </a:ext>
            </a:extLst>
          </p:cNvPr>
          <p:cNvSpPr txBox="1"/>
          <p:nvPr/>
        </p:nvSpPr>
        <p:spPr>
          <a:xfrm>
            <a:off x="344129" y="621543"/>
            <a:ext cx="2684206"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Semantic Search:</a:t>
            </a:r>
          </a:p>
        </p:txBody>
      </p:sp>
      <p:sp>
        <p:nvSpPr>
          <p:cNvPr id="4" name="TextBox 3">
            <a:extLst>
              <a:ext uri="{FF2B5EF4-FFF2-40B4-BE49-F238E27FC236}">
                <a16:creationId xmlns:a16="http://schemas.microsoft.com/office/drawing/2014/main" id="{F1671B18-B0C2-59E1-9904-FA5DF5D07BEA}"/>
              </a:ext>
            </a:extLst>
          </p:cNvPr>
          <p:cNvSpPr txBox="1"/>
          <p:nvPr/>
        </p:nvSpPr>
        <p:spPr>
          <a:xfrm>
            <a:off x="344129" y="1083208"/>
            <a:ext cx="11031793" cy="532453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Semantic search is an advanced information retrieval technique that focuses on understanding the meaning and context behind a user's query rather than simply matching keywords. By leveraging natural language processing (NLP), machine learning, and knowledge graphs, semantic search systems can interpret user intent and provide more relevant and contextually appropriate results.</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Key Characteristics of Semantic Search:</a:t>
            </a:r>
          </a:p>
          <a:p>
            <a:pPr>
              <a:buFont typeface="+mj-lt"/>
              <a:buAutoNum type="arabicPeriod"/>
            </a:pPr>
            <a:r>
              <a:rPr lang="en-US" sz="2000" b="1" dirty="0">
                <a:latin typeface="Arial" panose="020B0604020202020204" pitchFamily="34" charset="0"/>
                <a:ea typeface="Calibri" panose="020F0502020204030204" pitchFamily="34" charset="0"/>
                <a:cs typeface="Arial" panose="020B0604020202020204" pitchFamily="34" charset="0"/>
              </a:rPr>
              <a:t> Contextual Understanding</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dirty="0">
                <a:latin typeface="Arial" panose="020B0604020202020204" pitchFamily="34" charset="0"/>
                <a:ea typeface="Calibri" panose="020F0502020204030204" pitchFamily="34" charset="0"/>
                <a:cs typeface="Arial" panose="020B0604020202020204" pitchFamily="34" charset="0"/>
              </a:rPr>
              <a:t>Semantic search systems interpret the </a:t>
            </a:r>
            <a:r>
              <a:rPr lang="en-US" sz="2000" b="1" dirty="0">
                <a:latin typeface="Arial" panose="020B0604020202020204" pitchFamily="34" charset="0"/>
                <a:ea typeface="Calibri" panose="020F0502020204030204" pitchFamily="34" charset="0"/>
                <a:cs typeface="Arial" panose="020B0604020202020204" pitchFamily="34" charset="0"/>
              </a:rPr>
              <a:t>context</a:t>
            </a:r>
            <a:r>
              <a:rPr lang="en-US" sz="2000" dirty="0">
                <a:latin typeface="Arial" panose="020B0604020202020204" pitchFamily="34" charset="0"/>
                <a:ea typeface="Calibri" panose="020F0502020204030204" pitchFamily="34" charset="0"/>
                <a:cs typeface="Arial" panose="020B0604020202020204" pitchFamily="34" charset="0"/>
              </a:rPr>
              <a:t> of a query, allowing them to understand relationships between words, phrases, and concepts.</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i="1" dirty="0">
                <a:latin typeface="Arial" panose="020B0604020202020204" pitchFamily="34" charset="0"/>
                <a:ea typeface="Calibri" panose="020F0502020204030204" pitchFamily="34" charset="0"/>
                <a:cs typeface="Arial" panose="020B0604020202020204" pitchFamily="34" charset="0"/>
              </a:rPr>
              <a:t>Example</a:t>
            </a:r>
            <a:r>
              <a:rPr lang="en-US" sz="2000" dirty="0">
                <a:latin typeface="Arial" panose="020B0604020202020204" pitchFamily="34" charset="0"/>
                <a:ea typeface="Calibri" panose="020F0502020204030204" pitchFamily="34" charset="0"/>
                <a:cs typeface="Arial" panose="020B0604020202020204" pitchFamily="34" charset="0"/>
              </a:rPr>
              <a:t>: A search for "Apple stock" returns financial information about the tech company, while "Apple fruit" returns nutritional facts about the fruit.</a:t>
            </a:r>
          </a:p>
          <a:p>
            <a:pPr>
              <a:buFont typeface="+mj-lt"/>
              <a:buAutoNum type="arabicPeriod"/>
            </a:pPr>
            <a:endParaRPr lang="en-US" sz="2000" dirty="0">
              <a:latin typeface="Arial" panose="020B0604020202020204" pitchFamily="34" charset="0"/>
              <a:ea typeface="Calibri" panose="020F0502020204030204" pitchFamily="34" charset="0"/>
              <a:cs typeface="Arial" panose="020B0604020202020204" pitchFamily="34" charset="0"/>
            </a:endParaRPr>
          </a:p>
          <a:p>
            <a:pPr>
              <a:buFont typeface="+mj-lt"/>
              <a:buAutoNum type="arabicPeriod"/>
            </a:pPr>
            <a:r>
              <a:rPr lang="en-US" sz="2000" b="1" dirty="0">
                <a:latin typeface="Arial" panose="020B0604020202020204" pitchFamily="34" charset="0"/>
                <a:ea typeface="Calibri" panose="020F0502020204030204" pitchFamily="34" charset="0"/>
                <a:cs typeface="Arial" panose="020B0604020202020204" pitchFamily="34" charset="0"/>
              </a:rPr>
              <a:t> Synonym Recognition</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dirty="0">
                <a:latin typeface="Arial" panose="020B0604020202020204" pitchFamily="34" charset="0"/>
                <a:ea typeface="Calibri" panose="020F0502020204030204" pitchFamily="34" charset="0"/>
                <a:cs typeface="Arial" panose="020B0604020202020204" pitchFamily="34" charset="0"/>
              </a:rPr>
              <a:t>Unlike syntactic search, semantic search recognizes synonyms and related terms. It knows that </a:t>
            </a:r>
            <a:r>
              <a:rPr lang="en-US" sz="2000" b="1" dirty="0">
                <a:latin typeface="Arial" panose="020B0604020202020204" pitchFamily="34" charset="0"/>
                <a:ea typeface="Calibri" panose="020F0502020204030204" pitchFamily="34" charset="0"/>
                <a:cs typeface="Arial" panose="020B0604020202020204" pitchFamily="34" charset="0"/>
              </a:rPr>
              <a:t>“car”</a:t>
            </a:r>
            <a:r>
              <a:rPr lang="en-US" sz="2000" dirty="0">
                <a:latin typeface="Arial" panose="020B0604020202020204" pitchFamily="34" charset="0"/>
                <a:ea typeface="Calibri" panose="020F0502020204030204" pitchFamily="34" charset="0"/>
                <a:cs typeface="Arial" panose="020B0604020202020204" pitchFamily="34" charset="0"/>
              </a:rPr>
              <a:t> and </a:t>
            </a:r>
            <a:r>
              <a:rPr lang="en-US" sz="2000" b="1" dirty="0">
                <a:latin typeface="Arial" panose="020B0604020202020204" pitchFamily="34" charset="0"/>
                <a:ea typeface="Calibri" panose="020F0502020204030204" pitchFamily="34" charset="0"/>
                <a:cs typeface="Arial" panose="020B0604020202020204" pitchFamily="34" charset="0"/>
              </a:rPr>
              <a:t>“automobile”</a:t>
            </a:r>
            <a:r>
              <a:rPr lang="en-US" sz="2000" dirty="0">
                <a:latin typeface="Arial" panose="020B0604020202020204" pitchFamily="34" charset="0"/>
                <a:ea typeface="Calibri" panose="020F0502020204030204" pitchFamily="34" charset="0"/>
                <a:cs typeface="Arial" panose="020B0604020202020204" pitchFamily="34" charset="0"/>
              </a:rPr>
              <a:t> refer to the same concept.</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i="1" dirty="0">
                <a:latin typeface="Arial" panose="020B0604020202020204" pitchFamily="34" charset="0"/>
                <a:ea typeface="Calibri" panose="020F0502020204030204" pitchFamily="34" charset="0"/>
                <a:cs typeface="Arial" panose="020B0604020202020204" pitchFamily="34" charset="0"/>
              </a:rPr>
              <a:t>Example</a:t>
            </a:r>
            <a:r>
              <a:rPr lang="en-US" sz="2000" dirty="0">
                <a:latin typeface="Arial" panose="020B0604020202020204" pitchFamily="34" charset="0"/>
                <a:ea typeface="Calibri" panose="020F0502020204030204" pitchFamily="34" charset="0"/>
                <a:cs typeface="Arial" panose="020B0604020202020204" pitchFamily="34" charset="0"/>
              </a:rPr>
              <a:t>: A query for "buy a car" may return results containing "purchase a vehicle."</a:t>
            </a:r>
          </a:p>
        </p:txBody>
      </p:sp>
    </p:spTree>
    <p:extLst>
      <p:ext uri="{BB962C8B-B14F-4D97-AF65-F5344CB8AC3E}">
        <p14:creationId xmlns:p14="http://schemas.microsoft.com/office/powerpoint/2010/main" val="52778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A75D2-BFFA-4D2C-0798-CD867EE9D76F}"/>
              </a:ext>
            </a:extLst>
          </p:cNvPr>
          <p:cNvSpPr txBox="1"/>
          <p:nvPr/>
        </p:nvSpPr>
        <p:spPr>
          <a:xfrm>
            <a:off x="530942" y="422787"/>
            <a:ext cx="10658168" cy="3477875"/>
          </a:xfrm>
          <a:prstGeom prst="rect">
            <a:avLst/>
          </a:prstGeom>
          <a:noFill/>
        </p:spPr>
        <p:txBody>
          <a:bodyPr wrap="square" rtlCol="0">
            <a:spAutoFit/>
          </a:bodyPr>
          <a:lstStyle/>
          <a:p>
            <a:r>
              <a:rPr lang="en-US" sz="2000" b="1" dirty="0">
                <a:latin typeface="Arial" panose="020B0604020202020204" pitchFamily="34" charset="0"/>
                <a:ea typeface="Calibri" panose="020F0502020204030204" pitchFamily="34" charset="0"/>
                <a:cs typeface="Arial" panose="020B0604020202020204" pitchFamily="34" charset="0"/>
              </a:rPr>
              <a:t>3. Entity Linking and Disambiguation</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dirty="0">
                <a:latin typeface="Arial" panose="020B0604020202020204" pitchFamily="34" charset="0"/>
                <a:ea typeface="Calibri" panose="020F0502020204030204" pitchFamily="34" charset="0"/>
                <a:cs typeface="Arial" panose="020B0604020202020204" pitchFamily="34" charset="0"/>
              </a:rPr>
              <a:t>Semantic search links terms to specific </a:t>
            </a:r>
            <a:r>
              <a:rPr lang="en-US" sz="2000" b="1" dirty="0">
                <a:latin typeface="Arial" panose="020B0604020202020204" pitchFamily="34" charset="0"/>
                <a:ea typeface="Calibri" panose="020F0502020204030204" pitchFamily="34" charset="0"/>
                <a:cs typeface="Arial" panose="020B0604020202020204" pitchFamily="34" charset="0"/>
              </a:rPr>
              <a:t>entities</a:t>
            </a:r>
            <a:r>
              <a:rPr lang="en-US" sz="2000" dirty="0">
                <a:latin typeface="Arial" panose="020B0604020202020204" pitchFamily="34" charset="0"/>
                <a:ea typeface="Calibri" panose="020F0502020204030204" pitchFamily="34" charset="0"/>
                <a:cs typeface="Arial" panose="020B0604020202020204" pitchFamily="34" charset="0"/>
              </a:rPr>
              <a:t> (people, places, or things) and resolves ambiguities.</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i="1" dirty="0">
                <a:latin typeface="Arial" panose="020B0604020202020204" pitchFamily="34" charset="0"/>
                <a:ea typeface="Calibri" panose="020F0502020204030204" pitchFamily="34" charset="0"/>
                <a:cs typeface="Arial" panose="020B0604020202020204" pitchFamily="34" charset="0"/>
              </a:rPr>
              <a:t>Example</a:t>
            </a:r>
            <a:r>
              <a:rPr lang="en-US" sz="2000" dirty="0">
                <a:latin typeface="Arial" panose="020B0604020202020204" pitchFamily="34" charset="0"/>
                <a:ea typeface="Calibri" panose="020F0502020204030204" pitchFamily="34" charset="0"/>
                <a:cs typeface="Arial" panose="020B0604020202020204" pitchFamily="34" charset="0"/>
              </a:rPr>
              <a:t>: A query for "Paris" could refer to Paris, France, or Paris Hilton, and semantic search differentiates based on context.</a:t>
            </a:r>
          </a:p>
          <a:p>
            <a:endParaRPr lang="en-US" sz="2000" dirty="0">
              <a:latin typeface="Arial" panose="020B0604020202020204" pitchFamily="34" charset="0"/>
              <a:ea typeface="Calibri" panose="020F0502020204030204" pitchFamily="34" charset="0"/>
              <a:cs typeface="Arial" panose="020B0604020202020204" pitchFamily="34" charset="0"/>
            </a:endParaRPr>
          </a:p>
          <a:p>
            <a:r>
              <a:rPr lang="en-US" sz="2000" b="1" dirty="0">
                <a:latin typeface="Arial" panose="020B0604020202020204" pitchFamily="34" charset="0"/>
                <a:ea typeface="Calibri" panose="020F0502020204030204" pitchFamily="34" charset="0"/>
                <a:cs typeface="Arial" panose="020B0604020202020204" pitchFamily="34" charset="0"/>
              </a:rPr>
              <a:t>4. User Intent Detection</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dirty="0">
                <a:latin typeface="Arial" panose="020B0604020202020204" pitchFamily="34" charset="0"/>
                <a:ea typeface="Calibri" panose="020F0502020204030204" pitchFamily="34" charset="0"/>
                <a:cs typeface="Arial" panose="020B0604020202020204" pitchFamily="34" charset="0"/>
              </a:rPr>
              <a:t>It identifies the </a:t>
            </a:r>
            <a:r>
              <a:rPr lang="en-US" sz="2000" b="1" dirty="0">
                <a:latin typeface="Arial" panose="020B0604020202020204" pitchFamily="34" charset="0"/>
                <a:ea typeface="Calibri" panose="020F0502020204030204" pitchFamily="34" charset="0"/>
                <a:cs typeface="Arial" panose="020B0604020202020204" pitchFamily="34" charset="0"/>
              </a:rPr>
              <a:t>intent</a:t>
            </a:r>
            <a:r>
              <a:rPr lang="en-US" sz="2000" dirty="0">
                <a:latin typeface="Arial" panose="020B0604020202020204" pitchFamily="34" charset="0"/>
                <a:ea typeface="Calibri" panose="020F0502020204030204" pitchFamily="34" charset="0"/>
                <a:cs typeface="Arial" panose="020B0604020202020204" pitchFamily="34" charset="0"/>
              </a:rPr>
              <a:t> behind the query, whether it's informational, transactional, or navigational, and adjusts the results accordingly.</a:t>
            </a:r>
            <a:br>
              <a:rPr lang="en-US" sz="2000" dirty="0">
                <a:latin typeface="Arial" panose="020B0604020202020204" pitchFamily="34" charset="0"/>
                <a:ea typeface="Calibri" panose="020F0502020204030204" pitchFamily="34" charset="0"/>
                <a:cs typeface="Arial" panose="020B0604020202020204" pitchFamily="34" charset="0"/>
              </a:rPr>
            </a:br>
            <a:r>
              <a:rPr lang="en-US" sz="2000" i="1" dirty="0">
                <a:latin typeface="Arial" panose="020B0604020202020204" pitchFamily="34" charset="0"/>
                <a:ea typeface="Calibri" panose="020F0502020204030204" pitchFamily="34" charset="0"/>
                <a:cs typeface="Arial" panose="020B0604020202020204" pitchFamily="34" charset="0"/>
              </a:rPr>
              <a:t>Example</a:t>
            </a:r>
            <a:r>
              <a:rPr lang="en-US" sz="2000" dirty="0">
                <a:latin typeface="Arial" panose="020B0604020202020204" pitchFamily="34" charset="0"/>
                <a:ea typeface="Calibri" panose="020F0502020204030204" pitchFamily="34" charset="0"/>
                <a:cs typeface="Arial" panose="020B0604020202020204" pitchFamily="34" charset="0"/>
              </a:rPr>
              <a:t>: Searching for "how to bake a cake" returns instructional content, while "buy a cake" shows e-commerce websites.</a:t>
            </a:r>
          </a:p>
        </p:txBody>
      </p:sp>
    </p:spTree>
    <p:extLst>
      <p:ext uri="{BB962C8B-B14F-4D97-AF65-F5344CB8AC3E}">
        <p14:creationId xmlns:p14="http://schemas.microsoft.com/office/powerpoint/2010/main" val="288028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DB07E-BD3D-FCE8-50C7-B3AA7BDB7883}"/>
              </a:ext>
            </a:extLst>
          </p:cNvPr>
          <p:cNvSpPr txBox="1"/>
          <p:nvPr/>
        </p:nvSpPr>
        <p:spPr>
          <a:xfrm>
            <a:off x="3170903" y="160122"/>
            <a:ext cx="6253316" cy="523220"/>
          </a:xfrm>
          <a:prstGeom prst="rect">
            <a:avLst/>
          </a:prstGeom>
          <a:noFill/>
        </p:spPr>
        <p:txBody>
          <a:bodyPr wrap="square" rtlCol="0">
            <a:spAutoFit/>
          </a:bodyPr>
          <a:lstStyle/>
          <a:p>
            <a:pPr algn="ctr"/>
            <a:r>
              <a:rPr lang="en-US" sz="2800" u="sng" dirty="0">
                <a:solidFill>
                  <a:srgbClr val="1F1F1F"/>
                </a:solidFill>
                <a:latin typeface="Times New Roman" panose="02020603050405020304" pitchFamily="18" charset="0"/>
                <a:cs typeface="Times New Roman" panose="02020603050405020304" pitchFamily="18" charset="0"/>
              </a:rPr>
              <a:t>INTRODUCTION</a:t>
            </a:r>
            <a:endParaRPr lang="en-IN" sz="2800" u="sng" dirty="0">
              <a:solidFill>
                <a:srgbClr val="1F1F1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8E2481-250A-D289-9D73-478007305429}"/>
              </a:ext>
            </a:extLst>
          </p:cNvPr>
          <p:cNvSpPr txBox="1"/>
          <p:nvPr/>
        </p:nvSpPr>
        <p:spPr>
          <a:xfrm>
            <a:off x="304800" y="1052052"/>
            <a:ext cx="11572568" cy="984885"/>
          </a:xfrm>
          <a:prstGeom prst="rect">
            <a:avLst/>
          </a:prstGeom>
          <a:noFill/>
        </p:spPr>
        <p:txBody>
          <a:bodyPr wrap="square" rtlCol="0">
            <a:spAutoFit/>
          </a:bodyPr>
          <a:lstStyle/>
          <a:p>
            <a:pPr algn="ctr"/>
            <a:r>
              <a:rPr lang="en-US" sz="2000" i="1" dirty="0">
                <a:solidFill>
                  <a:srgbClr val="770707"/>
                </a:solidFill>
              </a:rPr>
              <a:t>Have you ever spent hours scrolling through Airbnb listings, struggling to find the perfect stay?</a:t>
            </a:r>
          </a:p>
          <a:p>
            <a:pPr algn="ctr"/>
            <a:r>
              <a:rPr lang="en-US" sz="2000" i="1" dirty="0">
                <a:solidFill>
                  <a:srgbClr val="770707"/>
                </a:solidFill>
              </a:rPr>
              <a:t>What if data could do this work for you?</a:t>
            </a:r>
          </a:p>
          <a:p>
            <a:endParaRPr lang="en-IN" dirty="0"/>
          </a:p>
        </p:txBody>
      </p:sp>
      <p:sp>
        <p:nvSpPr>
          <p:cNvPr id="4" name="TextBox 3">
            <a:extLst>
              <a:ext uri="{FF2B5EF4-FFF2-40B4-BE49-F238E27FC236}">
                <a16:creationId xmlns:a16="http://schemas.microsoft.com/office/drawing/2014/main" id="{AB6952B8-5A48-FBBD-4524-FE5550595DA8}"/>
              </a:ext>
            </a:extLst>
          </p:cNvPr>
          <p:cNvSpPr txBox="1"/>
          <p:nvPr/>
        </p:nvSpPr>
        <p:spPr>
          <a:xfrm>
            <a:off x="835742" y="2251138"/>
            <a:ext cx="10923638" cy="2554545"/>
          </a:xfrm>
          <a:prstGeom prst="rect">
            <a:avLst/>
          </a:prstGeom>
          <a:noFill/>
        </p:spPr>
        <p:txBody>
          <a:bodyPr wrap="square" rtlCol="0">
            <a:spAutoFit/>
          </a:bodyPr>
          <a:lstStyle/>
          <a:p>
            <a:pPr algn="just"/>
            <a:r>
              <a:rPr lang="en-US" sz="2000" dirty="0">
                <a:solidFill>
                  <a:srgbClr val="1F1F1F"/>
                </a:solidFill>
                <a:latin typeface="Arial" panose="020B0604020202020204" pitchFamily="34" charset="0"/>
                <a:cs typeface="Arial" panose="020B0604020202020204" pitchFamily="34" charset="0"/>
              </a:rPr>
              <a:t>Absolutely! We wanted to solve the exact problem of spending hours scrolling through Airbnb listings, trying to find the perfect stay. So, we focused on analyzing Airbnb listings to uncover key insights and trends in the rental market. By leveraging data, we’ve created a personalized recommendation system that simplifies the decision-making process for travelers and helps hosts optimize their offerings. Using statistical analysis, data visualization, and machine learning, we provide tailored suggestions based on user preferences, ensuring a seamless and informed experience for both renters and hosts. With data doing the work, finding the perfect stay becomes effortless and efficient.</a:t>
            </a:r>
          </a:p>
        </p:txBody>
      </p:sp>
    </p:spTree>
    <p:extLst>
      <p:ext uri="{BB962C8B-B14F-4D97-AF65-F5344CB8AC3E}">
        <p14:creationId xmlns:p14="http://schemas.microsoft.com/office/powerpoint/2010/main" val="4278082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0C6D2B-845E-25DF-91B5-F6914C31BEE6}"/>
              </a:ext>
            </a:extLst>
          </p:cNvPr>
          <p:cNvSpPr txBox="1"/>
          <p:nvPr/>
        </p:nvSpPr>
        <p:spPr>
          <a:xfrm>
            <a:off x="319548" y="179091"/>
            <a:ext cx="2340077"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Hybrid Search:</a:t>
            </a:r>
          </a:p>
        </p:txBody>
      </p:sp>
      <p:sp>
        <p:nvSpPr>
          <p:cNvPr id="4" name="TextBox 3">
            <a:extLst>
              <a:ext uri="{FF2B5EF4-FFF2-40B4-BE49-F238E27FC236}">
                <a16:creationId xmlns:a16="http://schemas.microsoft.com/office/drawing/2014/main" id="{168DB667-8A36-1F5F-177A-7DB342BC6205}"/>
              </a:ext>
            </a:extLst>
          </p:cNvPr>
          <p:cNvSpPr txBox="1"/>
          <p:nvPr/>
        </p:nvSpPr>
        <p:spPr>
          <a:xfrm>
            <a:off x="248428" y="640756"/>
            <a:ext cx="11552903" cy="6063198"/>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Hybrid search</a:t>
            </a:r>
            <a:r>
              <a:rPr lang="en-US" sz="2000" dirty="0">
                <a:latin typeface="Arial" panose="020B0604020202020204" pitchFamily="34" charset="0"/>
                <a:cs typeface="Arial" panose="020B0604020202020204" pitchFamily="34" charset="0"/>
              </a:rPr>
              <a:t> is an advanced search methodology that combines the strengths of </a:t>
            </a:r>
            <a:r>
              <a:rPr lang="en-US" sz="2000" b="1" dirty="0">
                <a:latin typeface="Arial" panose="020B0604020202020204" pitchFamily="34" charset="0"/>
                <a:cs typeface="Arial" panose="020B0604020202020204" pitchFamily="34" charset="0"/>
              </a:rPr>
              <a:t>syntactic search</a:t>
            </a:r>
            <a:r>
              <a:rPr lang="en-US" sz="2000" dirty="0">
                <a:latin typeface="Arial" panose="020B0604020202020204" pitchFamily="34" charset="0"/>
                <a:cs typeface="Arial" panose="020B0604020202020204" pitchFamily="34" charset="0"/>
              </a:rPr>
              <a:t> (keyword-based) and </a:t>
            </a:r>
            <a:r>
              <a:rPr lang="en-US" sz="2000" b="1" dirty="0">
                <a:latin typeface="Arial" panose="020B0604020202020204" pitchFamily="34" charset="0"/>
                <a:cs typeface="Arial" panose="020B0604020202020204" pitchFamily="34" charset="0"/>
              </a:rPr>
              <a:t>semantic search</a:t>
            </a:r>
            <a:r>
              <a:rPr lang="en-US" sz="2000" dirty="0">
                <a:latin typeface="Arial" panose="020B0604020202020204" pitchFamily="34" charset="0"/>
                <a:cs typeface="Arial" panose="020B0604020202020204" pitchFamily="34" charset="0"/>
              </a:rPr>
              <a:t> (context-based) to deliver more accurate, relevant, and comprehensive search results. By leveraging both exact keyword matching and context-aware understanding, hybrid search systems can retrieve precise information while considering the meaning and intent behind a user’s query.</a:t>
            </a:r>
          </a:p>
          <a:p>
            <a:pPr algn="just"/>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Key Characteristics of Hybrid Search:</a:t>
            </a:r>
          </a:p>
          <a:p>
            <a:r>
              <a:rPr lang="en-US" sz="2000" b="1" dirty="0">
                <a:latin typeface="Arial" panose="020B0604020202020204" pitchFamily="34" charset="0"/>
                <a:ea typeface="Calibri" panose="020F0502020204030204" pitchFamily="34" charset="0"/>
                <a:cs typeface="Arial" panose="020B0604020202020204" pitchFamily="34" charset="0"/>
              </a:rPr>
              <a:t>1. Combines Exact Matching and Contextual Understanding:</a:t>
            </a:r>
          </a:p>
          <a:p>
            <a:pPr algn="just"/>
            <a:r>
              <a:rPr lang="en-US" sz="1900" dirty="0">
                <a:latin typeface="Arial" panose="020B0604020202020204" pitchFamily="34" charset="0"/>
                <a:ea typeface="Calibri" panose="020F0502020204030204" pitchFamily="34" charset="0"/>
                <a:cs typeface="Arial" panose="020B0604020202020204" pitchFamily="34" charset="0"/>
              </a:rPr>
              <a:t>Hybrid search merges the benefits of keyword-based searches (high precision) with the contextual and conceptual insights of semantic search (high recall).</a:t>
            </a:r>
          </a:p>
          <a:p>
            <a:pPr algn="just"/>
            <a:r>
              <a:rPr lang="en-US" sz="1900" dirty="0">
                <a:latin typeface="Arial" panose="020B0604020202020204" pitchFamily="34" charset="0"/>
                <a:ea typeface="Calibri" panose="020F0502020204030204" pitchFamily="34" charset="0"/>
                <a:cs typeface="Arial" panose="020B0604020202020204" pitchFamily="34" charset="0"/>
              </a:rPr>
              <a:t>Example: A search for "affordable hotels in Paris" retrieves results containing both exact phrases like "affordable hotels" and contextually relevant options like "budget accommodations" or "cheap stays.“</a:t>
            </a:r>
          </a:p>
          <a:p>
            <a:endParaRPr lang="en-US" dirty="0">
              <a:latin typeface="Arial" panose="020B0604020202020204" pitchFamily="34" charset="0"/>
              <a:cs typeface="Arial" panose="020B0604020202020204" pitchFamily="34" charset="0"/>
            </a:endParaRPr>
          </a:p>
          <a:p>
            <a:r>
              <a:rPr lang="en-US" sz="2000" b="1" dirty="0">
                <a:latin typeface="Arial" panose="020B0604020202020204" pitchFamily="34" charset="0"/>
                <a:ea typeface="Calibri" panose="020F0502020204030204" pitchFamily="34" charset="0"/>
                <a:cs typeface="Arial" panose="020B0604020202020204" pitchFamily="34" charset="0"/>
              </a:rPr>
              <a:t>2. Enhanced Relevance</a:t>
            </a:r>
          </a:p>
          <a:p>
            <a:pPr algn="just"/>
            <a:r>
              <a:rPr lang="en-US" sz="1900" dirty="0">
                <a:latin typeface="Arial" panose="020B0604020202020204" pitchFamily="34" charset="0"/>
                <a:ea typeface="Calibri" panose="020F0502020204030204" pitchFamily="34" charset="0"/>
                <a:cs typeface="Arial" panose="020B0604020202020204" pitchFamily="34" charset="0"/>
              </a:rPr>
              <a:t>By integrating syntactic and semantic approaches, hybrid search improves the relevance of results by ensuring they match both the exact terms and the user’s intent.</a:t>
            </a:r>
          </a:p>
          <a:p>
            <a:endParaRPr lang="en-US" dirty="0">
              <a:latin typeface="Arial" panose="020B0604020202020204" pitchFamily="34" charset="0"/>
              <a:cs typeface="Arial" panose="020B0604020202020204" pitchFamily="34" charset="0"/>
            </a:endParaRPr>
          </a:p>
          <a:p>
            <a:r>
              <a:rPr lang="en-US" sz="2000" b="1" dirty="0">
                <a:latin typeface="Arial" panose="020B0604020202020204" pitchFamily="34" charset="0"/>
                <a:ea typeface="Calibri" panose="020F0502020204030204" pitchFamily="34" charset="0"/>
                <a:cs typeface="Arial" panose="020B0604020202020204" pitchFamily="34" charset="0"/>
              </a:rPr>
              <a:t>3. Broader Coverage</a:t>
            </a:r>
          </a:p>
          <a:p>
            <a:pPr algn="just"/>
            <a:r>
              <a:rPr lang="en-US" sz="1900" dirty="0">
                <a:latin typeface="Arial" panose="020B0604020202020204" pitchFamily="34" charset="0"/>
                <a:ea typeface="Calibri" panose="020F0502020204030204" pitchFamily="34" charset="0"/>
                <a:cs typeface="Arial" panose="020B0604020202020204" pitchFamily="34" charset="0"/>
              </a:rPr>
              <a:t>Hybrid search systems can retrieve documents that would be missed by either syntactic or semantic search alone, providing a broader and more inclusive result set.</a:t>
            </a:r>
          </a:p>
        </p:txBody>
      </p:sp>
    </p:spTree>
    <p:extLst>
      <p:ext uri="{BB962C8B-B14F-4D97-AF65-F5344CB8AC3E}">
        <p14:creationId xmlns:p14="http://schemas.microsoft.com/office/powerpoint/2010/main" val="298309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F2508-8E1D-7B96-979E-40F8DAF1D92D}"/>
              </a:ext>
            </a:extLst>
          </p:cNvPr>
          <p:cNvSpPr txBox="1"/>
          <p:nvPr/>
        </p:nvSpPr>
        <p:spPr>
          <a:xfrm>
            <a:off x="432619" y="416016"/>
            <a:ext cx="155349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BM25:</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7F19FC-2396-3D74-F318-BEC90C06C523}"/>
              </a:ext>
            </a:extLst>
          </p:cNvPr>
          <p:cNvSpPr txBox="1"/>
          <p:nvPr/>
        </p:nvSpPr>
        <p:spPr>
          <a:xfrm>
            <a:off x="432619" y="963561"/>
            <a:ext cx="8563897" cy="5324535"/>
          </a:xfrm>
          <a:prstGeom prst="rect">
            <a:avLst/>
          </a:prstGeom>
          <a:noFill/>
        </p:spPr>
        <p:txBody>
          <a:bodyPr wrap="square" rtlCol="0">
            <a:spAutoFit/>
          </a:bodyPr>
          <a:lstStyle/>
          <a:p>
            <a:pPr algn="just"/>
            <a:r>
              <a:rPr lang="en-US" sz="2000" b="1" dirty="0">
                <a:latin typeface="Arial" panose="020B0604020202020204" pitchFamily="34" charset="0"/>
                <a:ea typeface="Calibri" panose="020F0502020204030204" pitchFamily="34" charset="0"/>
                <a:cs typeface="Arial" panose="020B0604020202020204" pitchFamily="34" charset="0"/>
              </a:rPr>
              <a:t>BM25</a:t>
            </a:r>
            <a:r>
              <a:rPr lang="en-US" sz="2000" dirty="0">
                <a:latin typeface="Arial" panose="020B0604020202020204" pitchFamily="34" charset="0"/>
                <a:ea typeface="Calibri" panose="020F0502020204030204" pitchFamily="34" charset="0"/>
                <a:cs typeface="Arial" panose="020B0604020202020204" pitchFamily="34" charset="0"/>
              </a:rPr>
              <a:t> (Best Matching 25) is a ranking function used by search engines to estimate the relevance of documents to a given search query. It belongs to the family of </a:t>
            </a:r>
            <a:r>
              <a:rPr lang="en-US" sz="2000" b="1" dirty="0">
                <a:latin typeface="Arial" panose="020B0604020202020204" pitchFamily="34" charset="0"/>
                <a:ea typeface="Calibri" panose="020F0502020204030204" pitchFamily="34" charset="0"/>
                <a:cs typeface="Arial" panose="020B0604020202020204" pitchFamily="34" charset="0"/>
              </a:rPr>
              <a:t>bag-of-words (</a:t>
            </a:r>
            <a:r>
              <a:rPr lang="en-US" sz="2000" b="1" dirty="0" err="1">
                <a:latin typeface="Arial" panose="020B0604020202020204" pitchFamily="34" charset="0"/>
                <a:ea typeface="Calibri" panose="020F0502020204030204" pitchFamily="34" charset="0"/>
                <a:cs typeface="Arial" panose="020B0604020202020204" pitchFamily="34" charset="0"/>
              </a:rPr>
              <a:t>BoW</a:t>
            </a:r>
            <a:r>
              <a:rPr lang="en-US" sz="2000" b="1" dirty="0">
                <a:latin typeface="Arial" panose="020B0604020202020204" pitchFamily="34" charset="0"/>
                <a:ea typeface="Calibri" panose="020F0502020204030204" pitchFamily="34" charset="0"/>
                <a:cs typeface="Arial" panose="020B0604020202020204" pitchFamily="34" charset="0"/>
              </a:rPr>
              <a:t>) retrieval functions</a:t>
            </a:r>
            <a:r>
              <a:rPr lang="en-US" sz="2000" dirty="0">
                <a:latin typeface="Arial" panose="020B0604020202020204" pitchFamily="34" charset="0"/>
                <a:ea typeface="Calibri" panose="020F0502020204030204" pitchFamily="34" charset="0"/>
                <a:cs typeface="Arial" panose="020B0604020202020204" pitchFamily="34" charset="0"/>
              </a:rPr>
              <a:t> and is an extension of the traditional </a:t>
            </a:r>
            <a:r>
              <a:rPr lang="en-US" sz="2000" b="1" dirty="0">
                <a:latin typeface="Arial" panose="020B0604020202020204" pitchFamily="34" charset="0"/>
                <a:ea typeface="Calibri" panose="020F0502020204030204" pitchFamily="34" charset="0"/>
                <a:cs typeface="Arial" panose="020B0604020202020204" pitchFamily="34" charset="0"/>
              </a:rPr>
              <a:t>TF-IDF (Term Frequency-Inverse Document Frequency)</a:t>
            </a:r>
            <a:r>
              <a:rPr lang="en-US" sz="2000" dirty="0">
                <a:latin typeface="Arial" panose="020B0604020202020204" pitchFamily="34" charset="0"/>
                <a:ea typeface="Calibri" panose="020F0502020204030204" pitchFamily="34" charset="0"/>
                <a:cs typeface="Arial" panose="020B0604020202020204" pitchFamily="34" charset="0"/>
              </a:rPr>
              <a:t> model. BM25 addresses some of the limitations of TF-IDF, making it one of the most popular and effective ranking algorithms for information retrieval systems.</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algn="just"/>
            <a:r>
              <a:rPr lang="en-US" sz="2000" dirty="0">
                <a:latin typeface="Arial" panose="020B0604020202020204" pitchFamily="34" charset="0"/>
                <a:ea typeface="Calibri" panose="020F0502020204030204" pitchFamily="34" charset="0"/>
                <a:cs typeface="Arial" panose="020B0604020202020204" pitchFamily="34" charset="0"/>
              </a:rPr>
              <a:t>Although BM25 itself is not a word vectorization technique like Word2Vec or BERT, it plays a crucial role in vectorizing text documents in a sparse format. This sparse representation can then be used in search engines, text retrieval systems, and hybrid search models.</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algn="just"/>
            <a:r>
              <a:rPr lang="en-US" sz="2000" dirty="0">
                <a:latin typeface="Arial" panose="020B0604020202020204" pitchFamily="34" charset="0"/>
                <a:ea typeface="Calibri" panose="020F0502020204030204" pitchFamily="34" charset="0"/>
                <a:cs typeface="Arial" panose="020B0604020202020204" pitchFamily="34" charset="0"/>
              </a:rPr>
              <a:t>BM25 accounts for how often a term appears in a document. Unlike traditional TF-IDF, it uses a saturation function that limits the impact of very high term frequencies. This prevents excessively long documents from dominating the relevance score.</a:t>
            </a:r>
          </a:p>
        </p:txBody>
      </p:sp>
    </p:spTree>
    <p:extLst>
      <p:ext uri="{BB962C8B-B14F-4D97-AF65-F5344CB8AC3E}">
        <p14:creationId xmlns:p14="http://schemas.microsoft.com/office/powerpoint/2010/main" val="427708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FD2A3-C2C3-196C-DC9E-59CC86756E9F}"/>
              </a:ext>
            </a:extLst>
          </p:cNvPr>
          <p:cNvSpPr txBox="1"/>
          <p:nvPr/>
        </p:nvSpPr>
        <p:spPr>
          <a:xfrm>
            <a:off x="216310" y="245805"/>
            <a:ext cx="1396536" cy="461665"/>
          </a:xfrm>
          <a:prstGeom prst="rect">
            <a:avLst/>
          </a:prstGeom>
          <a:noFill/>
        </p:spPr>
        <p:txBody>
          <a:bodyPr wrap="none" rtlCol="0">
            <a:spAutoFit/>
          </a:bodyPr>
          <a:lstStyle/>
          <a:p>
            <a:r>
              <a:rPr lang="en-US" sz="2400" u="sng" dirty="0">
                <a:latin typeface="Times New Roman" panose="02020603050405020304" pitchFamily="18" charset="0"/>
                <a:cs typeface="Times New Roman" panose="02020603050405020304" pitchFamily="18" charset="0"/>
              </a:rPr>
              <a:t>Pinecone:</a:t>
            </a:r>
            <a:endParaRPr lang="en-IN" sz="2400"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FE5AA4-C8D5-5004-DC58-222634EC4E40}"/>
              </a:ext>
            </a:extLst>
          </p:cNvPr>
          <p:cNvSpPr txBox="1"/>
          <p:nvPr/>
        </p:nvSpPr>
        <p:spPr>
          <a:xfrm>
            <a:off x="216310" y="707470"/>
            <a:ext cx="11405419" cy="6340197"/>
          </a:xfrm>
          <a:prstGeom prst="rect">
            <a:avLst/>
          </a:prstGeom>
          <a:noFill/>
        </p:spPr>
        <p:txBody>
          <a:bodyPr wrap="square" rtlCol="0">
            <a:spAutoFit/>
          </a:bodyPr>
          <a:lstStyle/>
          <a:p>
            <a:pPr algn="just"/>
            <a:r>
              <a:rPr lang="en-US" sz="1800" dirty="0">
                <a:latin typeface="Arial" panose="020B0604020202020204" pitchFamily="34" charset="0"/>
                <a:ea typeface="Calibri" panose="020F0502020204030204" pitchFamily="34" charset="0"/>
                <a:cs typeface="Arial" panose="020B0604020202020204" pitchFamily="34" charset="0"/>
              </a:rPr>
              <a:t>Pinecone is a fully managed vector database designed for building and scaling AI-powered applications. It enables fast, accurate, and efficient similarity search and ranking of vector embeddings generated by machine learning models. Pinecone is a critical tool for applications involving semantic search, recommendation systems, personalization, natural language processing (NLP), and computer vision.</a:t>
            </a:r>
          </a:p>
          <a:p>
            <a:pPr algn="just"/>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Key Concepts of Pinecone:</a:t>
            </a:r>
          </a:p>
          <a:p>
            <a:pPr>
              <a:buFont typeface="+mj-lt"/>
              <a:buAutoNum type="arabicPeriod"/>
            </a:pPr>
            <a:r>
              <a:rPr lang="en-US" b="1" dirty="0">
                <a:latin typeface="Arial" panose="020B0604020202020204" pitchFamily="34" charset="0"/>
                <a:cs typeface="Arial" panose="020B0604020202020204" pitchFamily="34" charset="0"/>
              </a:rPr>
              <a:t>Vector Embeddings</a:t>
            </a:r>
            <a:br>
              <a:rPr lang="en-US" dirty="0">
                <a:latin typeface="Arial" panose="020B0604020202020204" pitchFamily="34" charset="0"/>
                <a:cs typeface="Arial" panose="020B0604020202020204" pitchFamily="34" charset="0"/>
              </a:rPr>
            </a:br>
            <a:r>
              <a:rPr lang="en-US" sz="1900" dirty="0">
                <a:latin typeface="Arial" panose="020B0604020202020204" pitchFamily="34" charset="0"/>
                <a:cs typeface="Arial" panose="020B0604020202020204" pitchFamily="34" charset="0"/>
              </a:rPr>
              <a:t>Vector embeddings are numeric representations of data points (e.g., text, images, audio) in a multi-dimensional space. Pinecone is designed to store and query these embeddings efficiently, enabling high-performance similarity searches.</a:t>
            </a:r>
          </a:p>
          <a:p>
            <a:pPr>
              <a:buFont typeface="+mj-lt"/>
              <a:buAutoNum type="arabicPeriod"/>
            </a:pPr>
            <a:endParaRPr lang="en-US" sz="1000"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Similarity Search</a:t>
            </a:r>
            <a:br>
              <a:rPr lang="en-US" dirty="0">
                <a:latin typeface="Arial" panose="020B0604020202020204" pitchFamily="34" charset="0"/>
                <a:cs typeface="Arial" panose="020B0604020202020204" pitchFamily="34" charset="0"/>
              </a:rPr>
            </a:br>
            <a:r>
              <a:rPr lang="en-US" sz="1900" dirty="0">
                <a:latin typeface="Arial" panose="020B0604020202020204" pitchFamily="34" charset="0"/>
                <a:cs typeface="Arial" panose="020B0604020202020204" pitchFamily="34" charset="0"/>
              </a:rPr>
              <a:t>Pinecone performs similarity searches by finding data points in the vector space that are closest to a query vector. Common distance metrics include:</a:t>
            </a:r>
          </a:p>
          <a:p>
            <a:pPr marL="742950" lvl="1" indent="-285750">
              <a:buFont typeface="+mj-lt"/>
              <a:buAutoNum type="arabicPeriod"/>
            </a:pPr>
            <a:r>
              <a:rPr lang="en-US" b="1" dirty="0">
                <a:latin typeface="Arial" panose="020B0604020202020204" pitchFamily="34" charset="0"/>
                <a:cs typeface="Arial" panose="020B0604020202020204" pitchFamily="34" charset="0"/>
              </a:rPr>
              <a:t>Cosine Similarity</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b="1" dirty="0">
                <a:latin typeface="Arial" panose="020B0604020202020204" pitchFamily="34" charset="0"/>
                <a:cs typeface="Arial" panose="020B0604020202020204" pitchFamily="34" charset="0"/>
              </a:rPr>
              <a:t>Euclidean Distance</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b="1" dirty="0">
                <a:latin typeface="Arial" panose="020B0604020202020204" pitchFamily="34" charset="0"/>
                <a:cs typeface="Arial" panose="020B0604020202020204" pitchFamily="34" charset="0"/>
              </a:rPr>
              <a:t>Dot Product</a:t>
            </a:r>
          </a:p>
          <a:p>
            <a:pPr marL="742950" lvl="1" indent="-285750">
              <a:buFont typeface="+mj-lt"/>
              <a:buAutoNum type="arabicPeriod"/>
            </a:pPr>
            <a:endParaRPr lang="en-US" sz="1000"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Indexing</a:t>
            </a:r>
            <a:br>
              <a:rPr lang="en-US" dirty="0">
                <a:latin typeface="Arial" panose="020B0604020202020204" pitchFamily="34" charset="0"/>
                <a:cs typeface="Arial" panose="020B0604020202020204" pitchFamily="34" charset="0"/>
              </a:rPr>
            </a:br>
            <a:r>
              <a:rPr lang="en-US" sz="1900" dirty="0">
                <a:latin typeface="Arial" panose="020B0604020202020204" pitchFamily="34" charset="0"/>
                <a:cs typeface="Arial" panose="020B0604020202020204" pitchFamily="34" charset="0"/>
              </a:rPr>
              <a:t>Pinecone indexes vector embeddings to optimize search and retrieval. Unlike traditional databases, Pinecone is optimized for high-dimensional vector data, offering millisecond response times for queries across millions or even billions of vectors.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82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DA30-EDBF-2C5A-B051-57533B2204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Inserting Data to Pinecone</a:t>
            </a:r>
          </a:p>
        </p:txBody>
      </p:sp>
      <p:graphicFrame>
        <p:nvGraphicFramePr>
          <p:cNvPr id="12" name="Content Placeholder 11">
            <a:extLst>
              <a:ext uri="{FF2B5EF4-FFF2-40B4-BE49-F238E27FC236}">
                <a16:creationId xmlns:a16="http://schemas.microsoft.com/office/drawing/2014/main" id="{097E260F-108F-AB63-E14C-956136E85F15}"/>
              </a:ext>
            </a:extLst>
          </p:cNvPr>
          <p:cNvGraphicFramePr>
            <a:graphicFrameLocks noGrp="1"/>
          </p:cNvGraphicFramePr>
          <p:nvPr>
            <p:ph idx="1"/>
            <p:extLst>
              <p:ext uri="{D42A27DB-BD31-4B8C-83A1-F6EECF244321}">
                <p14:modId xmlns:p14="http://schemas.microsoft.com/office/powerpoint/2010/main" val="3016006333"/>
              </p:ext>
            </p:extLst>
          </p:nvPr>
        </p:nvGraphicFramePr>
        <p:xfrm>
          <a:off x="685800" y="1690688"/>
          <a:ext cx="1039876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2165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0986-5ED6-B60B-73C6-53630382CC6C}"/>
              </a:ext>
            </a:extLst>
          </p:cNvPr>
          <p:cNvSpPr>
            <a:spLocks noGrp="1"/>
          </p:cNvSpPr>
          <p:nvPr>
            <p:ph type="title"/>
          </p:nvPr>
        </p:nvSpPr>
        <p:spPr>
          <a:solidFill>
            <a:schemeClr val="bg1"/>
          </a:solidFill>
        </p:spPr>
        <p:txBody>
          <a:bodyPr/>
          <a:lstStyle/>
          <a:p>
            <a:r>
              <a:rPr lang="en-IN" dirty="0">
                <a:latin typeface="Times New Roman" panose="02020603050405020304" pitchFamily="18" charset="0"/>
                <a:cs typeface="Times New Roman" panose="02020603050405020304" pitchFamily="18" charset="0"/>
              </a:rPr>
              <a:t>Application Overview</a:t>
            </a:r>
          </a:p>
        </p:txBody>
      </p:sp>
      <p:graphicFrame>
        <p:nvGraphicFramePr>
          <p:cNvPr id="4" name="Content Placeholder 11">
            <a:extLst>
              <a:ext uri="{FF2B5EF4-FFF2-40B4-BE49-F238E27FC236}">
                <a16:creationId xmlns:a16="http://schemas.microsoft.com/office/drawing/2014/main" id="{09466AB4-0E41-9A38-7C2E-EF8202B5C738}"/>
              </a:ext>
            </a:extLst>
          </p:cNvPr>
          <p:cNvGraphicFramePr>
            <a:graphicFrameLocks noGrp="1"/>
          </p:cNvGraphicFramePr>
          <p:nvPr>
            <p:ph idx="1"/>
            <p:extLst>
              <p:ext uri="{D42A27DB-BD31-4B8C-83A1-F6EECF244321}">
                <p14:modId xmlns:p14="http://schemas.microsoft.com/office/powerpoint/2010/main" val="40184524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Arrow: Curved Up 42">
            <a:extLst>
              <a:ext uri="{FF2B5EF4-FFF2-40B4-BE49-F238E27FC236}">
                <a16:creationId xmlns:a16="http://schemas.microsoft.com/office/drawing/2014/main" id="{EEA2E2F0-E593-A5D5-08B1-13942F244D15}"/>
              </a:ext>
            </a:extLst>
          </p:cNvPr>
          <p:cNvSpPr/>
          <p:nvPr/>
        </p:nvSpPr>
        <p:spPr>
          <a:xfrm rot="10800000">
            <a:off x="1524000" y="1592567"/>
            <a:ext cx="5326993" cy="1515124"/>
          </a:xfrm>
          <a:prstGeom prst="curvedUpArrow">
            <a:avLst>
              <a:gd name="adj1" fmla="val 34963"/>
              <a:gd name="adj2" fmla="val 61139"/>
              <a:gd name="adj3" fmla="val 41783"/>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Arrow: Curved Up 43">
            <a:extLst>
              <a:ext uri="{FF2B5EF4-FFF2-40B4-BE49-F238E27FC236}">
                <a16:creationId xmlns:a16="http://schemas.microsoft.com/office/drawing/2014/main" id="{1C53BA56-F975-6DE4-C162-ECA12EB45BED}"/>
              </a:ext>
            </a:extLst>
          </p:cNvPr>
          <p:cNvSpPr/>
          <p:nvPr/>
        </p:nvSpPr>
        <p:spPr>
          <a:xfrm>
            <a:off x="1605280" y="4876800"/>
            <a:ext cx="6217920" cy="1209040"/>
          </a:xfrm>
          <a:prstGeom prst="curvedUp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030161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32" name="Rectangle 1031">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1026" name="Picture 2" descr="BROADCASTER LIVE DEMO – SEE IT IN ACTION! - MediaPlatform">
            <a:extLst>
              <a:ext uri="{FF2B5EF4-FFF2-40B4-BE49-F238E27FC236}">
                <a16:creationId xmlns:a16="http://schemas.microsoft.com/office/drawing/2014/main" id="{2372B85F-5395-7F80-950C-23E24041FFC5}"/>
              </a:ext>
            </a:extLst>
          </p:cNvPr>
          <p:cNvPicPr>
            <a:picLocks noGrp="1" noChangeAspect="1" noChangeArrowheads="1"/>
          </p:cNvPicPr>
          <p:nvPr>
            <p:ph idx="1"/>
          </p:nvPr>
        </p:nvPicPr>
        <p:blipFill>
          <a:blip r:embed="rId2">
            <a:alphaModFix amt="59000"/>
            <a:extLst>
              <a:ext uri="{28A0092B-C50C-407E-A947-70E740481C1C}">
                <a14:useLocalDpi xmlns:a14="http://schemas.microsoft.com/office/drawing/2010/main" val="0"/>
              </a:ext>
            </a:extLst>
          </a:blip>
          <a:srcRect t="15685"/>
          <a:stretch/>
        </p:blipFill>
        <p:spPr bwMode="auto">
          <a:xfrm>
            <a:off x="20" y="-7624"/>
            <a:ext cx="12191981" cy="688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25E3-C6BF-C1B9-D545-B886F2151FD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AC98D80-E9EE-6677-D16C-89E1C2C203E7}"/>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hlinkClick r:id="rId2"/>
              </a:rPr>
              <a:t>https://zillow.mediaroom.com/2023-01-26-Zillows-new-AI-powered-natural-language-search-is-a-first-in-real-estate</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3"/>
              </a:rPr>
              <a:t>https://insideairbnb.com/</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Stephen Robertson and Hugo Zaragoza. 2009. The Probabilistic Relevance Framework: BM25 and Beyond. Found. Trends Inf. </a:t>
            </a:r>
            <a:r>
              <a:rPr lang="en-US" dirty="0" err="1">
                <a:latin typeface="Arial" panose="020B0604020202020204" pitchFamily="34" charset="0"/>
                <a:cs typeface="Arial" panose="020B0604020202020204" pitchFamily="34" charset="0"/>
              </a:rPr>
              <a:t>Retr</a:t>
            </a:r>
            <a:r>
              <a:rPr lang="en-US" dirty="0">
                <a:latin typeface="Arial" panose="020B0604020202020204" pitchFamily="34" charset="0"/>
                <a:cs typeface="Arial" panose="020B0604020202020204" pitchFamily="34" charset="0"/>
              </a:rPr>
              <a:t>. 3, 4 (April 2009), 333–389. </a:t>
            </a:r>
            <a:r>
              <a:rPr lang="en-US" dirty="0">
                <a:latin typeface="Arial" panose="020B0604020202020204" pitchFamily="34" charset="0"/>
                <a:cs typeface="Arial" panose="020B0604020202020204" pitchFamily="34" charset="0"/>
                <a:hlinkClick r:id="rId4"/>
              </a:rPr>
              <a:t>https://doi.org/10.1561/150000001</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https://huggingface.co/sentence-transformers/multi-qa-mpnet-base-dot-v1</a:t>
            </a:r>
          </a:p>
        </p:txBody>
      </p:sp>
    </p:spTree>
    <p:extLst>
      <p:ext uri="{BB962C8B-B14F-4D97-AF65-F5344CB8AC3E}">
        <p14:creationId xmlns:p14="http://schemas.microsoft.com/office/powerpoint/2010/main" val="4087660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1705-6149-BAA5-C011-08AAEE8E940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B32B555-1F77-A537-F2DB-729A509F48D2}"/>
              </a:ext>
            </a:extLst>
          </p:cNvPr>
          <p:cNvSpPr>
            <a:spLocks noGrp="1"/>
          </p:cNvSpPr>
          <p:nvPr>
            <p:ph idx="1"/>
          </p:nvPr>
        </p:nvSpPr>
        <p:spPr/>
        <p:txBody>
          <a:bodyPr/>
          <a:lstStyle/>
          <a:p>
            <a:r>
              <a:rPr lang="en-IN" dirty="0">
                <a:hlinkClick r:id="rId2"/>
              </a:rPr>
              <a:t>https://docs.pinecone.io/guides/data/understanding-hybrid-search</a:t>
            </a:r>
            <a:endParaRPr lang="en-IN" dirty="0"/>
          </a:p>
          <a:p>
            <a:r>
              <a:rPr lang="en-IN" dirty="0">
                <a:hlinkClick r:id="rId3"/>
              </a:rPr>
              <a:t>https://www.youtube.com/watch?v=CK0ExcCWDP4&amp;t=2193s</a:t>
            </a:r>
            <a:endParaRPr lang="en-IN" dirty="0"/>
          </a:p>
          <a:p>
            <a:r>
              <a:rPr lang="en-IN" dirty="0">
                <a:hlinkClick r:id="rId4"/>
              </a:rPr>
              <a:t>https://harshadsuryawanshi.medium.com/exploring-airbnb-listings-with-semantic-search-a-qdrant-and-llm-powered-approach-a65cd170f710</a:t>
            </a:r>
            <a:endParaRPr lang="en-IN" dirty="0"/>
          </a:p>
          <a:p>
            <a:r>
              <a:rPr lang="en-IN" dirty="0">
                <a:hlinkClick r:id="rId5"/>
              </a:rPr>
              <a:t>https://www.youtube.com/watch?v=5e5vHc4U30o</a:t>
            </a:r>
            <a:endParaRPr lang="en-IN" dirty="0"/>
          </a:p>
        </p:txBody>
      </p:sp>
    </p:spTree>
    <p:extLst>
      <p:ext uri="{BB962C8B-B14F-4D97-AF65-F5344CB8AC3E}">
        <p14:creationId xmlns:p14="http://schemas.microsoft.com/office/powerpoint/2010/main" val="377301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BDE6B-EAE1-136D-851B-1284FD0796EF}"/>
              </a:ext>
            </a:extLst>
          </p:cNvPr>
          <p:cNvSpPr txBox="1"/>
          <p:nvPr/>
        </p:nvSpPr>
        <p:spPr>
          <a:xfrm>
            <a:off x="452283" y="346275"/>
            <a:ext cx="1268361" cy="523220"/>
          </a:xfrm>
          <a:prstGeom prst="rect">
            <a:avLst/>
          </a:prstGeom>
          <a:noFill/>
        </p:spPr>
        <p:txBody>
          <a:bodyPr wrap="square">
            <a:spAutoFit/>
          </a:bodyPr>
          <a:lstStyle/>
          <a:p>
            <a:r>
              <a:rPr lang="en-US" sz="2800" u="sng" dirty="0">
                <a:solidFill>
                  <a:srgbClr val="1F1F1F"/>
                </a:solidFill>
                <a:latin typeface="Times New Roman" panose="02020603050405020304" pitchFamily="18" charset="0"/>
                <a:cs typeface="Times New Roman" panose="02020603050405020304" pitchFamily="18" charset="0"/>
              </a:rPr>
              <a:t>Goal:</a:t>
            </a:r>
            <a:endParaRPr lang="en-IN" sz="2800" u="sng" dirty="0">
              <a:solidFill>
                <a:srgbClr val="1F1F1F"/>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2C5142-6125-D2B1-F3A8-23D46E406816}"/>
              </a:ext>
            </a:extLst>
          </p:cNvPr>
          <p:cNvSpPr txBox="1"/>
          <p:nvPr/>
        </p:nvSpPr>
        <p:spPr>
          <a:xfrm>
            <a:off x="599768" y="1081548"/>
            <a:ext cx="1106129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1F1F1F"/>
                </a:solidFill>
                <a:latin typeface="Arial" panose="020B0604020202020204" pitchFamily="34" charset="0"/>
                <a:cs typeface="Arial" panose="020B0604020202020204" pitchFamily="34" charset="0"/>
              </a:rPr>
              <a:t>To develop a professional dashboard for visualizing and deriving key insights that can enhance both user and host experiences. This dashboard will provide a simple, intuitive method for accessing property metadata, which can reveal patterns to help deliver more personalized suggestions, offers, and discounts.</a:t>
            </a:r>
          </a:p>
          <a:p>
            <a:pPr marL="342900" indent="-342900" algn="just">
              <a:buFont typeface="Arial" panose="020B0604020202020204" pitchFamily="34" charset="0"/>
              <a:buChar char="•"/>
            </a:pPr>
            <a:endParaRPr lang="en-US" sz="2000" dirty="0">
              <a:solidFill>
                <a:srgbClr val="1F1F1F"/>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solidFill>
                  <a:srgbClr val="1F1F1F"/>
                </a:solidFill>
                <a:latin typeface="Arial" panose="020B0604020202020204" pitchFamily="34" charset="0"/>
                <a:cs typeface="Arial" panose="020B0604020202020204" pitchFamily="34" charset="0"/>
              </a:rPr>
              <a:t>To develop an Airbnb Recommendation System through a chatbot that suggests properties based on the user's textual input. This approach streamlines the process by eliminating the need to manually sift through individual listings and apply filters sequentially.</a:t>
            </a:r>
          </a:p>
        </p:txBody>
      </p:sp>
    </p:spTree>
    <p:extLst>
      <p:ext uri="{BB962C8B-B14F-4D97-AF65-F5344CB8AC3E}">
        <p14:creationId xmlns:p14="http://schemas.microsoft.com/office/powerpoint/2010/main" val="158742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501314-64AE-4260-F233-A278654F7406}"/>
              </a:ext>
            </a:extLst>
          </p:cNvPr>
          <p:cNvSpPr txBox="1"/>
          <p:nvPr/>
        </p:nvSpPr>
        <p:spPr>
          <a:xfrm>
            <a:off x="226142" y="265470"/>
            <a:ext cx="8770374" cy="523220"/>
          </a:xfrm>
          <a:prstGeom prst="rect">
            <a:avLst/>
          </a:prstGeom>
          <a:noFill/>
        </p:spPr>
        <p:txBody>
          <a:bodyPr wrap="square" rtlCol="0">
            <a:spAutoFit/>
          </a:bodyPr>
          <a:lstStyle/>
          <a:p>
            <a:r>
              <a:rPr lang="en-US" sz="2800" u="sng" dirty="0">
                <a:solidFill>
                  <a:srgbClr val="1F1F1F"/>
                </a:solidFill>
              </a:rPr>
              <a:t>Objective:</a:t>
            </a:r>
            <a:endParaRPr lang="en-IN" sz="2800" u="sng" dirty="0">
              <a:solidFill>
                <a:srgbClr val="1F1F1F"/>
              </a:solidFill>
            </a:endParaRPr>
          </a:p>
        </p:txBody>
      </p:sp>
      <p:sp>
        <p:nvSpPr>
          <p:cNvPr id="4" name="TextBox 3">
            <a:extLst>
              <a:ext uri="{FF2B5EF4-FFF2-40B4-BE49-F238E27FC236}">
                <a16:creationId xmlns:a16="http://schemas.microsoft.com/office/drawing/2014/main" id="{9DE1C7AA-F2B5-1A80-C81B-39161222BD4E}"/>
              </a:ext>
            </a:extLst>
          </p:cNvPr>
          <p:cNvSpPr txBox="1"/>
          <p:nvPr/>
        </p:nvSpPr>
        <p:spPr>
          <a:xfrm>
            <a:off x="226142" y="1022555"/>
            <a:ext cx="11720052" cy="4708981"/>
          </a:xfrm>
          <a:prstGeom prst="rect">
            <a:avLst/>
          </a:prstGeom>
          <a:noFill/>
        </p:spPr>
        <p:txBody>
          <a:bodyPr wrap="square" rtlCol="0">
            <a:sp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User-Centric Recommendations:</a:t>
            </a:r>
            <a:r>
              <a:rPr lang="en-US" sz="2000" dirty="0">
                <a:latin typeface="Arial" panose="020B0604020202020204" pitchFamily="34" charset="0"/>
                <a:cs typeface="Arial" panose="020B0604020202020204" pitchFamily="34" charset="0"/>
              </a:rPr>
              <a:t> </a:t>
            </a:r>
          </a:p>
          <a:p>
            <a:pPr lvl="1"/>
            <a:r>
              <a:rPr lang="en-US" sz="2000" dirty="0">
                <a:solidFill>
                  <a:srgbClr val="1F1F1F"/>
                </a:solidFill>
                <a:latin typeface="Arial" panose="020B0604020202020204" pitchFamily="34" charset="0"/>
                <a:cs typeface="Arial" panose="020B0604020202020204" pitchFamily="34" charset="0"/>
              </a:rPr>
              <a:t>Create an intuitive recommendation system integrated with a chatbot that provides property suggestions based on users’ textual input, simplifying the search process.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Host-Centric Insights:</a:t>
            </a:r>
            <a:r>
              <a:rPr lang="en-US" sz="2000" dirty="0">
                <a:latin typeface="Arial" panose="020B0604020202020204" pitchFamily="34" charset="0"/>
                <a:cs typeface="Arial" panose="020B0604020202020204" pitchFamily="34" charset="0"/>
              </a:rPr>
              <a:t> </a:t>
            </a:r>
            <a:r>
              <a:rPr lang="en-US" sz="2000" dirty="0">
                <a:solidFill>
                  <a:srgbClr val="1F1F1F"/>
                </a:solidFill>
                <a:latin typeface="Arial" panose="020B0604020202020204" pitchFamily="34" charset="0"/>
                <a:cs typeface="Arial" panose="020B0604020202020204" pitchFamily="34" charset="0"/>
              </a:rPr>
              <a:t>Develop actionable insights for hosts, such as optimizing pricing, amenities, and listing strategies to enhance booking rates and guest satisfaction.</a:t>
            </a: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Dashboard for Visualization:</a:t>
            </a:r>
            <a:r>
              <a:rPr lang="en-US" sz="2000" dirty="0">
                <a:latin typeface="Arial" panose="020B0604020202020204" pitchFamily="34" charset="0"/>
                <a:cs typeface="Arial" panose="020B0604020202020204" pitchFamily="34" charset="0"/>
              </a:rPr>
              <a:t> </a:t>
            </a:r>
            <a:r>
              <a:rPr lang="en-US" sz="2000" dirty="0">
                <a:solidFill>
                  <a:srgbClr val="1F1F1F"/>
                </a:solidFill>
                <a:latin typeface="Arial" panose="020B0604020202020204" pitchFamily="34" charset="0"/>
                <a:cs typeface="Arial" panose="020B0604020202020204" pitchFamily="34" charset="0"/>
              </a:rPr>
              <a:t>Build a professional dashboard to visualize Airbnb data, uncover trends, and derive actionable insights for both users and hosts.</a:t>
            </a: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Enhanced Experience:</a:t>
            </a:r>
            <a:r>
              <a:rPr lang="en-US" sz="2000" dirty="0">
                <a:latin typeface="Arial" panose="020B0604020202020204" pitchFamily="34" charset="0"/>
                <a:cs typeface="Arial" panose="020B0604020202020204" pitchFamily="34" charset="0"/>
              </a:rPr>
              <a:t> </a:t>
            </a:r>
            <a:r>
              <a:rPr lang="en-US" sz="2000" dirty="0">
                <a:solidFill>
                  <a:srgbClr val="1F1F1F"/>
                </a:solidFill>
                <a:latin typeface="Arial" panose="020B0604020202020204" pitchFamily="34" charset="0"/>
                <a:cs typeface="Arial" panose="020B0604020202020204" pitchFamily="34" charset="0"/>
              </a:rPr>
              <a:t>Improve decision-making for travelers and optimize host performance by leveraging statistical analysis, machine learning, and data visualization.</a:t>
            </a: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Efficiency and Accessibility:</a:t>
            </a:r>
            <a:r>
              <a:rPr lang="en-US" sz="2000" dirty="0">
                <a:latin typeface="Arial" panose="020B0604020202020204" pitchFamily="34" charset="0"/>
                <a:cs typeface="Arial" panose="020B0604020202020204" pitchFamily="34" charset="0"/>
              </a:rPr>
              <a:t> </a:t>
            </a:r>
            <a:r>
              <a:rPr lang="en-US" sz="2000" dirty="0">
                <a:solidFill>
                  <a:srgbClr val="1F1F1F"/>
                </a:solidFill>
                <a:latin typeface="Arial" panose="020B0604020202020204" pitchFamily="34" charset="0"/>
                <a:cs typeface="Arial" panose="020B0604020202020204" pitchFamily="34" charset="0"/>
              </a:rPr>
              <a:t>Provide a seamless and efficient way for users to explore personalized offers, discounts, and property recommendations without manual filtering.</a:t>
            </a:r>
          </a:p>
        </p:txBody>
      </p:sp>
    </p:spTree>
    <p:extLst>
      <p:ext uri="{BB962C8B-B14F-4D97-AF65-F5344CB8AC3E}">
        <p14:creationId xmlns:p14="http://schemas.microsoft.com/office/powerpoint/2010/main" val="98236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0D06F-776A-60FF-EDE9-D5A50733192E}"/>
              </a:ext>
            </a:extLst>
          </p:cNvPr>
          <p:cNvSpPr txBox="1"/>
          <p:nvPr/>
        </p:nvSpPr>
        <p:spPr>
          <a:xfrm>
            <a:off x="294968" y="334297"/>
            <a:ext cx="4424516" cy="523220"/>
          </a:xfrm>
          <a:prstGeom prst="rect">
            <a:avLst/>
          </a:prstGeom>
          <a:noFill/>
        </p:spPr>
        <p:txBody>
          <a:bodyPr wrap="square" rtlCol="0">
            <a:spAutoFit/>
          </a:bodyPr>
          <a:lstStyle/>
          <a:p>
            <a:r>
              <a:rPr lang="en-US" sz="2800" u="sng" dirty="0">
                <a:solidFill>
                  <a:srgbClr val="1F1F1F"/>
                </a:solidFill>
              </a:rPr>
              <a:t>Scope:</a:t>
            </a:r>
            <a:endParaRPr lang="en-IN" sz="2800" u="sng" dirty="0">
              <a:solidFill>
                <a:srgbClr val="1F1F1F"/>
              </a:solidFill>
            </a:endParaRPr>
          </a:p>
        </p:txBody>
      </p:sp>
      <p:sp>
        <p:nvSpPr>
          <p:cNvPr id="4" name="TextBox 3">
            <a:extLst>
              <a:ext uri="{FF2B5EF4-FFF2-40B4-BE49-F238E27FC236}">
                <a16:creationId xmlns:a16="http://schemas.microsoft.com/office/drawing/2014/main" id="{106B4D09-2FDD-5358-9DC2-34246D10EFA8}"/>
              </a:ext>
            </a:extLst>
          </p:cNvPr>
          <p:cNvSpPr txBox="1"/>
          <p:nvPr/>
        </p:nvSpPr>
        <p:spPr>
          <a:xfrm>
            <a:off x="412955" y="857517"/>
            <a:ext cx="11484077" cy="646331"/>
          </a:xfrm>
          <a:prstGeom prst="rect">
            <a:avLst/>
          </a:prstGeom>
          <a:noFill/>
        </p:spPr>
        <p:txBody>
          <a:bodyPr wrap="square" rtlCol="0">
            <a:spAutoFit/>
          </a:bodyPr>
          <a:lstStyle/>
          <a:p>
            <a:endParaRPr lang="en-US" dirty="0"/>
          </a:p>
          <a:p>
            <a:endParaRPr lang="en-IN" dirty="0"/>
          </a:p>
        </p:txBody>
      </p:sp>
      <p:sp>
        <p:nvSpPr>
          <p:cNvPr id="6" name="Rectangle 2">
            <a:extLst>
              <a:ext uri="{FF2B5EF4-FFF2-40B4-BE49-F238E27FC236}">
                <a16:creationId xmlns:a16="http://schemas.microsoft.com/office/drawing/2014/main" id="{2F4D3281-CD86-A548-C04D-921DC44A33A3}"/>
              </a:ext>
            </a:extLst>
          </p:cNvPr>
          <p:cNvSpPr>
            <a:spLocks noChangeArrowheads="1"/>
          </p:cNvSpPr>
          <p:nvPr/>
        </p:nvSpPr>
        <p:spPr bwMode="auto">
          <a:xfrm>
            <a:off x="294968" y="-60960"/>
            <a:ext cx="11484077"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2000" b="1" dirty="0">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Collection and Preparation: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Gather detailed Airbnb data, including property metadata (e.g., price, location, amenities, reviews, </a:t>
            </a:r>
          </a:p>
          <a:p>
            <a:pPr lvl="1" defTabSz="914400" eaLnBrk="0" fontAlgn="base" hangingPunct="0">
              <a:spcBef>
                <a:spcPct val="0"/>
              </a:spcBef>
              <a:spcAft>
                <a:spcPct val="0"/>
              </a:spcAft>
            </a:pPr>
            <a:r>
              <a:rPr lang="en-US" altLang="en-US" sz="2000" dirty="0">
                <a:latin typeface="Arial" panose="020B0604020202020204" pitchFamily="34" charset="0"/>
                <a:ea typeface="Calibri" panose="020F0502020204030204" pitchFamily="34" charset="0"/>
                <a:cs typeface="Arial" panose="020B0604020202020204" pitchFamily="34" charset="0"/>
              </a:rPr>
              <a:t>      ratings).</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Clean and preprocess data by addressing missing values, inconsistencies, and outliers.</a:t>
            </a:r>
          </a:p>
          <a:p>
            <a:pPr marL="800100" lvl="1" indent="-342900" defTabSz="914400" eaLnBrk="0" fontAlgn="base" hangingPunct="0">
              <a:spcBef>
                <a:spcPct val="0"/>
              </a:spcBef>
              <a:spcAft>
                <a:spcPct val="0"/>
              </a:spcAft>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indent="-457200" defTabSz="914400" eaLnBrk="0" fontAlgn="base" hangingPunct="0">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Exploratory Data Analysis (EDA):</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Analyze the data to uncover key trends, such as popular property features, optimal pricing strategies,</a:t>
            </a:r>
          </a:p>
          <a:p>
            <a:pPr lvl="1" defTabSz="914400" eaLnBrk="0" fontAlgn="base" hangingPunct="0">
              <a:spcBef>
                <a:spcPct val="0"/>
              </a:spcBef>
              <a:spcAft>
                <a:spcPct val="0"/>
              </a:spcAft>
            </a:pPr>
            <a:r>
              <a:rPr lang="en-US" altLang="en-US" sz="2000" dirty="0">
                <a:latin typeface="Arial" panose="020B0604020202020204" pitchFamily="34" charset="0"/>
                <a:ea typeface="Calibri" panose="020F0502020204030204" pitchFamily="34" charset="0"/>
                <a:cs typeface="Arial" panose="020B0604020202020204" pitchFamily="34" charset="0"/>
              </a:rPr>
              <a:t>      and booking patterns.</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Visualize findings using charts, graphs, and interactive elements to make insights accessible.</a:t>
            </a: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0" indent="-457200" defTabSz="914400" eaLnBrk="0" fontAlgn="base" hangingPunct="0">
              <a:lnSpc>
                <a:spcPct val="100000"/>
              </a:lnSpc>
              <a:spcBef>
                <a:spcPct val="0"/>
              </a:spcBef>
              <a:spcAft>
                <a:spcPct val="0"/>
              </a:spcAft>
              <a:buClrTx/>
              <a:buSzTx/>
              <a:buFont typeface="+mj-lt"/>
              <a:buAutoNum type="arabicPeriod"/>
              <a:tabLst/>
            </a:pPr>
            <a:r>
              <a:rPr lang="en-US" altLang="en-US" sz="2000" b="1" dirty="0">
                <a:latin typeface="Arial" panose="020B0604020202020204" pitchFamily="34" charset="0"/>
                <a:cs typeface="Arial" panose="020B0604020202020204" pitchFamily="34" charset="0"/>
              </a:rPr>
              <a:t>Recommendation System:</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Develop a chatbot-powered recommendation system using natural language processing (NLP) to</a:t>
            </a:r>
          </a:p>
          <a:p>
            <a:pPr lvl="1" defTabSz="914400" eaLnBrk="0" fontAlgn="base" hangingPunct="0">
              <a:spcBef>
                <a:spcPct val="0"/>
              </a:spcBef>
              <a:spcAft>
                <a:spcPct val="0"/>
              </a:spcAft>
            </a:pPr>
            <a:r>
              <a:rPr lang="en-US" altLang="en-US" sz="2000" dirty="0">
                <a:latin typeface="Arial" panose="020B0604020202020204" pitchFamily="34" charset="0"/>
                <a:ea typeface="Calibri" panose="020F0502020204030204" pitchFamily="34" charset="0"/>
                <a:cs typeface="Arial" panose="020B0604020202020204" pitchFamily="34" charset="0"/>
              </a:rPr>
              <a:t>      interpret user input and suggest properties.</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Implement machine learning models (e.g., collaborative filtering, content-based filtering) to provide</a:t>
            </a:r>
          </a:p>
          <a:p>
            <a:pPr lvl="1" defTabSz="914400" eaLnBrk="0" fontAlgn="base" hangingPunct="0">
              <a:spcBef>
                <a:spcPct val="0"/>
              </a:spcBef>
              <a:spcAft>
                <a:spcPct val="0"/>
              </a:spcAft>
            </a:pPr>
            <a:r>
              <a:rPr lang="en-US" altLang="en-US" sz="2000" dirty="0">
                <a:latin typeface="Arial" panose="020B0604020202020204" pitchFamily="34" charset="0"/>
                <a:ea typeface="Calibri" panose="020F0502020204030204" pitchFamily="34" charset="0"/>
                <a:cs typeface="Arial" panose="020B0604020202020204" pitchFamily="34" charset="0"/>
              </a:rPr>
              <a:t>      personalized property recommendations.</a:t>
            </a: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22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9851CB8-E45F-EAF7-C327-A76A6EEBB5CE}"/>
              </a:ext>
            </a:extLst>
          </p:cNvPr>
          <p:cNvSpPr>
            <a:spLocks noChangeArrowheads="1"/>
          </p:cNvSpPr>
          <p:nvPr/>
        </p:nvSpPr>
        <p:spPr bwMode="auto">
          <a:xfrm>
            <a:off x="137652" y="223716"/>
            <a:ext cx="1185770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defTabSz="914400" eaLnBrk="0" fontAlgn="base" hangingPunct="0">
              <a:spcBef>
                <a:spcPct val="0"/>
              </a:spcBef>
              <a:spcAft>
                <a:spcPct val="0"/>
              </a:spcAft>
              <a:buFont typeface="+mj-lt"/>
              <a:buAutoNum type="arabicPeriod" startAt="4"/>
            </a:pPr>
            <a:r>
              <a:rPr lang="en-US" altLang="en-US" sz="2000" b="1" dirty="0">
                <a:latin typeface="Arial" panose="020B0604020202020204" pitchFamily="34" charset="0"/>
                <a:cs typeface="Arial" panose="020B0604020202020204" pitchFamily="34" charset="0"/>
              </a:rPr>
              <a:t>Dashboard Development:</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Create a user-friendly dashboard for visualizing trends, patterns, and insights derived from Airbnb data.</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Include features like search filters, trend analysis, and key metrics for hosts and users.</a:t>
            </a:r>
          </a:p>
          <a:p>
            <a:pPr lvl="1" algn="just" defTabSz="914400" eaLnBrk="0" fontAlgn="base" hangingPunct="0">
              <a:spcBef>
                <a:spcPct val="0"/>
              </a:spcBef>
              <a:spcAft>
                <a:spcPct val="0"/>
              </a:spcAft>
            </a:pPr>
            <a:endParaRPr lang="en-US" altLang="en-US" sz="2000" dirty="0">
              <a:latin typeface="Arial" panose="020B0604020202020204" pitchFamily="34" charset="0"/>
              <a:ea typeface="Calibri" panose="020F0502020204030204" pitchFamily="34" charset="0"/>
              <a:cs typeface="Arial" panose="020B0604020202020204" pitchFamily="34" charset="0"/>
            </a:endParaRPr>
          </a:p>
          <a:p>
            <a:pPr marL="457200" marR="0" lvl="0" indent="-457200" defTabSz="914400" eaLnBrk="0" fontAlgn="base" hangingPunct="0">
              <a:lnSpc>
                <a:spcPct val="100000"/>
              </a:lnSpc>
              <a:spcBef>
                <a:spcPct val="0"/>
              </a:spcBef>
              <a:spcAft>
                <a:spcPct val="0"/>
              </a:spcAft>
              <a:buClrTx/>
              <a:buSzTx/>
              <a:buFont typeface="+mj-lt"/>
              <a:buAutoNum type="arabicPeriod" startAt="4"/>
              <a:tabLst/>
            </a:pPr>
            <a:r>
              <a:rPr lang="en-US" altLang="en-US" sz="2000" b="1" dirty="0">
                <a:latin typeface="Arial" panose="020B0604020202020204" pitchFamily="34" charset="0"/>
                <a:cs typeface="Arial" panose="020B0604020202020204" pitchFamily="34" charset="0"/>
              </a:rPr>
              <a:t>Host Optimization Tools:</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Provide hosts with insights on pricing, amenities, and listing strategies based on data patterns.</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Design tools or reports to help hosts improve their listings and maximize bookings.</a:t>
            </a:r>
          </a:p>
          <a:p>
            <a:pPr marL="171450" lvl="1" algn="just" defTabSz="914400" eaLnBrk="0" fontAlgn="base" hangingPunct="0">
              <a:spcBef>
                <a:spcPct val="0"/>
              </a:spcBef>
              <a:spcAft>
                <a:spcPct val="0"/>
              </a:spcAft>
            </a:pPr>
            <a:endParaRPr lang="en-US" altLang="en-US" sz="2000" dirty="0">
              <a:latin typeface="Arial" panose="020B0604020202020204" pitchFamily="34" charset="0"/>
              <a:ea typeface="Calibri" panose="020F0502020204030204" pitchFamily="34" charset="0"/>
              <a:cs typeface="Arial" panose="020B0604020202020204" pitchFamily="34" charset="0"/>
            </a:endParaRPr>
          </a:p>
          <a:p>
            <a:pPr marL="457200" indent="-457200" defTabSz="914400" eaLnBrk="0" fontAlgn="base" hangingPunct="0">
              <a:spcBef>
                <a:spcPct val="0"/>
              </a:spcBef>
              <a:spcAft>
                <a:spcPct val="0"/>
              </a:spcAft>
              <a:buFont typeface="+mj-lt"/>
              <a:buAutoNum type="arabicPeriod" startAt="4"/>
            </a:pPr>
            <a:r>
              <a:rPr lang="en-US" altLang="en-US" sz="2000" b="1" dirty="0">
                <a:latin typeface="Arial" panose="020B0604020202020204" pitchFamily="34" charset="0"/>
                <a:cs typeface="Arial" panose="020B0604020202020204" pitchFamily="34" charset="0"/>
              </a:rPr>
              <a:t>Performance Evaluation:</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Test and evaluate the recommendation system and dashboard using metrics like accuracy, user satisfaction, and system efficiency.</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Use feedback from users and hosts to refine and improve the system.</a:t>
            </a:r>
          </a:p>
          <a:p>
            <a:pPr marL="171450" lvl="1" algn="just" defTabSz="914400" eaLnBrk="0" fontAlgn="base" hangingPunct="0">
              <a:spcBef>
                <a:spcPct val="0"/>
              </a:spcBef>
              <a:spcAft>
                <a:spcPct val="0"/>
              </a:spcAft>
            </a:pPr>
            <a:endParaRPr lang="en-US" altLang="en-US" sz="2000" dirty="0">
              <a:latin typeface="Arial" panose="020B0604020202020204" pitchFamily="34" charset="0"/>
              <a:ea typeface="Calibri" panose="020F0502020204030204" pitchFamily="34" charset="0"/>
              <a:cs typeface="Arial" panose="020B0604020202020204" pitchFamily="34" charset="0"/>
            </a:endParaRPr>
          </a:p>
          <a:p>
            <a:pPr marL="457200" marR="0" lvl="0" indent="-457200" defTabSz="914400" eaLnBrk="0" fontAlgn="base" hangingPunct="0">
              <a:lnSpc>
                <a:spcPct val="100000"/>
              </a:lnSpc>
              <a:spcBef>
                <a:spcPct val="0"/>
              </a:spcBef>
              <a:spcAft>
                <a:spcPct val="0"/>
              </a:spcAft>
              <a:buClrTx/>
              <a:buSzTx/>
              <a:buFont typeface="+mj-lt"/>
              <a:buAutoNum type="arabicPeriod" startAt="4"/>
              <a:tabLst/>
            </a:pPr>
            <a:r>
              <a:rPr lang="en-US" altLang="en-US" sz="2000" b="1" dirty="0">
                <a:latin typeface="Arial" panose="020B0604020202020204" pitchFamily="34" charset="0"/>
                <a:cs typeface="Arial" panose="020B0604020202020204" pitchFamily="34" charset="0"/>
              </a:rPr>
              <a:t>User Feedback and Iteration:</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Gather feedback from both users and hosts to continuously improve the chatbot, dashboard, and insights provided.</a:t>
            </a:r>
          </a:p>
          <a:p>
            <a:pPr marL="800100" lvl="1" indent="-342900" defTabSz="9144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ea typeface="Calibri" panose="020F0502020204030204" pitchFamily="34" charset="0"/>
                <a:cs typeface="Arial" panose="020B0604020202020204" pitchFamily="34" charset="0"/>
              </a:rPr>
              <a:t>Ensure that the system evolves to meet changing user preferences and market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26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EFD132-292B-0CA5-3834-5CB5E50E3076}"/>
              </a:ext>
            </a:extLst>
          </p:cNvPr>
          <p:cNvSpPr txBox="1"/>
          <p:nvPr/>
        </p:nvSpPr>
        <p:spPr>
          <a:xfrm>
            <a:off x="3755923" y="167148"/>
            <a:ext cx="4739148" cy="523220"/>
          </a:xfrm>
          <a:prstGeom prst="rect">
            <a:avLst/>
          </a:prstGeom>
          <a:noFill/>
        </p:spPr>
        <p:txBody>
          <a:bodyPr wrap="square" rtlCol="0">
            <a:spAutoFit/>
          </a:bodyPr>
          <a:lstStyle/>
          <a:p>
            <a:pPr algn="ctr">
              <a:spcBef>
                <a:spcPts val="450"/>
              </a:spcBef>
              <a:spcAft>
                <a:spcPts val="450"/>
              </a:spcAft>
            </a:pPr>
            <a:r>
              <a:rPr lang="en-IN" sz="2800" u="sng" dirty="0">
                <a:solidFill>
                  <a:srgbClr val="1F1F1F"/>
                </a:solidFill>
              </a:rPr>
              <a:t>Literature Review</a:t>
            </a:r>
            <a:endParaRPr lang="en-IN" dirty="0"/>
          </a:p>
        </p:txBody>
      </p:sp>
      <p:sp>
        <p:nvSpPr>
          <p:cNvPr id="3" name="TextBox 2">
            <a:extLst>
              <a:ext uri="{FF2B5EF4-FFF2-40B4-BE49-F238E27FC236}">
                <a16:creationId xmlns:a16="http://schemas.microsoft.com/office/drawing/2014/main" id="{E6A48B59-31BF-3E27-3C87-620656D54A3E}"/>
              </a:ext>
            </a:extLst>
          </p:cNvPr>
          <p:cNvSpPr txBox="1"/>
          <p:nvPr/>
        </p:nvSpPr>
        <p:spPr>
          <a:xfrm>
            <a:off x="334297" y="993058"/>
            <a:ext cx="11582400" cy="5324535"/>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Zillow's Optimized Search Operation:</a:t>
            </a:r>
          </a:p>
          <a:p>
            <a:r>
              <a:rPr lang="en-US" sz="2000" dirty="0">
                <a:latin typeface="Arial" panose="020B0604020202020204" pitchFamily="34" charset="0"/>
                <a:cs typeface="Arial" panose="020B0604020202020204" pitchFamily="34" charset="0"/>
              </a:rPr>
              <a:t>One notable example of existing work is Zillow's optimized search system, which employs a hybrid search technique to streamline property searches. Unlike traditional filtering methods where users apply filters sequentially (e.g., location, price, size), Zillow's approach allows users to search directly using natural language queries. This system leverages a combination of natural language processing (NLP) and machine learning algorithms to interpret user input and deliver relevant property results instantly. By bypassing the need for step-by-step filtering, this technique enhances user experience by making the search process faster and more intuitive</a:t>
            </a:r>
          </a:p>
          <a:p>
            <a:endParaRPr lang="en-US" sz="2000" dirty="0">
              <a:latin typeface="Arial" panose="020B0604020202020204" pitchFamily="34" charset="0"/>
              <a:cs typeface="Arial" panose="020B0604020202020204" pitchFamily="34" charset="0"/>
            </a:endParaRPr>
          </a:p>
          <a:p>
            <a:r>
              <a:rPr lang="en-US" sz="2000" b="1" u="sng" dirty="0">
                <a:latin typeface="Arial" panose="020B0604020202020204" pitchFamily="34" charset="0"/>
                <a:cs typeface="Arial" panose="020B0604020202020204" pitchFamily="34" charset="0"/>
              </a:rPr>
              <a:t>Relevance to Our Project:</a:t>
            </a:r>
          </a:p>
          <a:p>
            <a:r>
              <a:rPr lang="en-US" sz="2000" dirty="0">
                <a:latin typeface="Arial" panose="020B0604020202020204" pitchFamily="34" charset="0"/>
                <a:cs typeface="Arial" panose="020B0604020202020204" pitchFamily="34" charset="0"/>
              </a:rPr>
              <a:t>Zillow’s hybrid search model demonstrates the potential of using NLP-powered search mechanisms for simplifying decision-making in property selection. Inspired by this, our project integrates a similar concept into the Airbnb Recommendation System, where a chatbot uses user-generated textual input to suggest personalized listings. This approach eliminates the need for users to manually filter listings, providing a seamless and efficient experience. Our work builds upon this idea by focusing on Airbnb's unique rental market and incorporating additional features like data visualization and host insights.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331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1221F-FB10-085D-DB70-B9A8AB71FB6F}"/>
              </a:ext>
            </a:extLst>
          </p:cNvPr>
          <p:cNvSpPr txBox="1"/>
          <p:nvPr/>
        </p:nvSpPr>
        <p:spPr>
          <a:xfrm>
            <a:off x="3755923" y="167148"/>
            <a:ext cx="4739148" cy="523220"/>
          </a:xfrm>
          <a:prstGeom prst="rect">
            <a:avLst/>
          </a:prstGeom>
          <a:noFill/>
        </p:spPr>
        <p:txBody>
          <a:bodyPr wrap="square" rtlCol="0">
            <a:spAutoFit/>
          </a:bodyPr>
          <a:lstStyle/>
          <a:p>
            <a:pPr algn="ctr">
              <a:spcBef>
                <a:spcPts val="450"/>
              </a:spcBef>
              <a:spcAft>
                <a:spcPts val="450"/>
              </a:spcAft>
            </a:pPr>
            <a:r>
              <a:rPr lang="en-IN" sz="2800" u="sng" dirty="0">
                <a:solidFill>
                  <a:srgbClr val="1F1F1F"/>
                </a:solidFill>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A97E3E-DAE5-BB93-5CF9-023190141CD3}"/>
              </a:ext>
            </a:extLst>
          </p:cNvPr>
          <p:cNvSpPr txBox="1"/>
          <p:nvPr/>
        </p:nvSpPr>
        <p:spPr>
          <a:xfrm>
            <a:off x="521110" y="1111046"/>
            <a:ext cx="2418735" cy="461665"/>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The Initial Step:</a:t>
            </a:r>
            <a:endParaRPr lang="en-IN" sz="2400"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F75A109-A071-B104-1D7A-DFA410FEDB4D}"/>
              </a:ext>
            </a:extLst>
          </p:cNvPr>
          <p:cNvSpPr txBox="1"/>
          <p:nvPr/>
        </p:nvSpPr>
        <p:spPr>
          <a:xfrm>
            <a:off x="521110" y="1572711"/>
            <a:ext cx="362417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Conduct research to identify a relevant topic and gather data for analysis.</a:t>
            </a:r>
          </a:p>
        </p:txBody>
      </p:sp>
      <p:pic>
        <p:nvPicPr>
          <p:cNvPr id="9" name="Picture 8" descr="A screenshot of a computer&#10;&#10;Description automatically generated">
            <a:extLst>
              <a:ext uri="{FF2B5EF4-FFF2-40B4-BE49-F238E27FC236}">
                <a16:creationId xmlns:a16="http://schemas.microsoft.com/office/drawing/2014/main" id="{E3A134B6-04D1-15BA-D19A-E001D74D7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720" y="896360"/>
            <a:ext cx="7630160" cy="3373267"/>
          </a:xfrm>
          <a:prstGeom prst="rect">
            <a:avLst/>
          </a:prstGeom>
          <a:ln>
            <a:solidFill>
              <a:schemeClr val="tx2">
                <a:lumMod val="75000"/>
                <a:lumOff val="25000"/>
              </a:schemeClr>
            </a:solidFill>
          </a:ln>
        </p:spPr>
      </p:pic>
      <p:sp>
        <p:nvSpPr>
          <p:cNvPr id="10" name="TextBox 9">
            <a:extLst>
              <a:ext uri="{FF2B5EF4-FFF2-40B4-BE49-F238E27FC236}">
                <a16:creationId xmlns:a16="http://schemas.microsoft.com/office/drawing/2014/main" id="{F254B8BE-B9BA-C990-8226-4406036E62E5}"/>
              </a:ext>
            </a:extLst>
          </p:cNvPr>
          <p:cNvSpPr txBox="1"/>
          <p:nvPr/>
        </p:nvSpPr>
        <p:spPr>
          <a:xfrm>
            <a:off x="4490720" y="4582160"/>
            <a:ext cx="7630160" cy="369332"/>
          </a:xfrm>
          <a:prstGeom prst="rect">
            <a:avLst/>
          </a:prstGeom>
          <a:noFill/>
        </p:spPr>
        <p:txBody>
          <a:bodyPr wrap="square" rtlCol="0">
            <a:spAutoFit/>
          </a:bodyPr>
          <a:lstStyle/>
          <a:p>
            <a:pPr algn="ctr"/>
            <a:r>
              <a:rPr lang="en-US" b="1" dirty="0">
                <a:solidFill>
                  <a:schemeClr val="tx2">
                    <a:lumMod val="75000"/>
                    <a:lumOff val="25000"/>
                  </a:schemeClr>
                </a:solidFill>
                <a:latin typeface="Arial" panose="020B0604020202020204" pitchFamily="34" charset="0"/>
                <a:cs typeface="Arial" panose="020B0604020202020204" pitchFamily="34" charset="0"/>
              </a:rPr>
              <a:t>Inside Airbnb:</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3"/>
              </a:rPr>
              <a:t>https://insideairbnb.com/get-the-data/</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8A64563-8ECC-F513-D2DA-E25B046B34FC}"/>
              </a:ext>
            </a:extLst>
          </p:cNvPr>
          <p:cNvSpPr txBox="1"/>
          <p:nvPr/>
        </p:nvSpPr>
        <p:spPr>
          <a:xfrm>
            <a:off x="521110" y="3169920"/>
            <a:ext cx="3624170" cy="3170099"/>
          </a:xfrm>
          <a:prstGeom prst="rect">
            <a:avLst/>
          </a:prstGeom>
          <a:noFill/>
        </p:spPr>
        <p:txBody>
          <a:bodyPr wrap="square" rtlCol="0">
            <a:spAutoFit/>
          </a:bodyPr>
          <a:lstStyle/>
          <a:p>
            <a:r>
              <a:rPr lang="en-US" sz="2400" u="sng" dirty="0">
                <a:latin typeface="Arial" panose="020B0604020202020204" pitchFamily="34" charset="0"/>
                <a:cs typeface="Arial" panose="020B0604020202020204" pitchFamily="34" charset="0"/>
              </a:rPr>
              <a:t>Listings Dataset used:</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Los Angeles</a:t>
            </a:r>
          </a:p>
          <a:p>
            <a:pPr marL="285750" indent="-285750">
              <a:buFont typeface="Wingdings" panose="05000000000000000000" pitchFamily="2" charset="2"/>
              <a:buChar char="§"/>
            </a:pP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Oakland</a:t>
            </a:r>
          </a:p>
          <a:p>
            <a:pPr marL="285750" indent="-285750">
              <a:buFont typeface="Wingdings" panose="05000000000000000000" pitchFamily="2" charset="2"/>
              <a:buChar char="§"/>
            </a:pP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San Diego</a:t>
            </a:r>
          </a:p>
          <a:p>
            <a:pPr marL="285750" indent="-285750">
              <a:buFont typeface="Wingdings" panose="05000000000000000000" pitchFamily="2" charset="2"/>
              <a:buChar char="§"/>
            </a:pP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San Francisco</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72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A4369-933F-CFD0-AE62-268AD4598E66}"/>
              </a:ext>
            </a:extLst>
          </p:cNvPr>
          <p:cNvSpPr txBox="1"/>
          <p:nvPr/>
        </p:nvSpPr>
        <p:spPr>
          <a:xfrm>
            <a:off x="284480" y="386080"/>
            <a:ext cx="4135120" cy="523220"/>
          </a:xfrm>
          <a:prstGeom prst="rect">
            <a:avLst/>
          </a:prstGeom>
          <a:noFill/>
        </p:spPr>
        <p:txBody>
          <a:bodyPr wrap="square" rtlCol="0">
            <a:spAutoFit/>
          </a:bodyPr>
          <a:lstStyle/>
          <a:p>
            <a:r>
              <a:rPr lang="en-US" sz="2800" u="sng" dirty="0">
                <a:solidFill>
                  <a:srgbClr val="1F1F1F"/>
                </a:solidFill>
                <a:latin typeface="Times New Roman" panose="02020603050405020304" pitchFamily="18" charset="0"/>
                <a:cs typeface="Times New Roman" panose="02020603050405020304" pitchFamily="18" charset="0"/>
              </a:rPr>
              <a:t>Data Preprocessing:</a:t>
            </a:r>
            <a:endParaRPr lang="en-IN" sz="2800" u="sng" dirty="0">
              <a:solidFill>
                <a:srgbClr val="1F1F1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A888C4-D4E9-F84A-EE65-FCAEACADCD6F}"/>
              </a:ext>
            </a:extLst>
          </p:cNvPr>
          <p:cNvSpPr txBox="1"/>
          <p:nvPr/>
        </p:nvSpPr>
        <p:spPr>
          <a:xfrm>
            <a:off x="284480" y="909300"/>
            <a:ext cx="768096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step involves a systematic approach to Extracting, Transforming, and Loading (ETL) data to ensure it is clean, organized, and ready for analysis.</a:t>
            </a:r>
          </a:p>
        </p:txBody>
      </p:sp>
      <p:sp>
        <p:nvSpPr>
          <p:cNvPr id="4" name="TextBox 3">
            <a:extLst>
              <a:ext uri="{FF2B5EF4-FFF2-40B4-BE49-F238E27FC236}">
                <a16:creationId xmlns:a16="http://schemas.microsoft.com/office/drawing/2014/main" id="{765AACC5-3839-8855-AE43-266FD9FE67A7}"/>
              </a:ext>
            </a:extLst>
          </p:cNvPr>
          <p:cNvSpPr txBox="1"/>
          <p:nvPr/>
        </p:nvSpPr>
        <p:spPr>
          <a:xfrm>
            <a:off x="284480" y="2013227"/>
            <a:ext cx="3007360" cy="400110"/>
          </a:xfrm>
          <a:prstGeom prst="rect">
            <a:avLst/>
          </a:prstGeom>
          <a:noFill/>
        </p:spPr>
        <p:txBody>
          <a:bodyPr wrap="square" rtlCol="0">
            <a:spAutoFit/>
          </a:bodyPr>
          <a:lstStyle/>
          <a:p>
            <a:r>
              <a:rPr lang="en-US" sz="2000" u="sng" dirty="0">
                <a:latin typeface="Arial" panose="020B0604020202020204" pitchFamily="34" charset="0"/>
                <a:cs typeface="Arial" panose="020B0604020202020204" pitchFamily="34" charset="0"/>
              </a:rPr>
              <a:t>Extraction</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Inside Airbnb</a:t>
            </a:r>
            <a:endParaRPr lang="en-IN" sz="2000"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descr="A group of people on a white background&#10;&#10;Description automatically generated">
            <a:extLst>
              <a:ext uri="{FF2B5EF4-FFF2-40B4-BE49-F238E27FC236}">
                <a16:creationId xmlns:a16="http://schemas.microsoft.com/office/drawing/2014/main" id="{EB0345E2-77BC-C7C6-650E-591A2B042006}"/>
              </a:ext>
            </a:extLst>
          </p:cNvPr>
          <p:cNvPicPr>
            <a:picLocks noChangeAspect="1"/>
          </p:cNvPicPr>
          <p:nvPr/>
        </p:nvPicPr>
        <p:blipFill>
          <a:blip r:embed="rId2">
            <a:extLst>
              <a:ext uri="{28A0092B-C50C-407E-A947-70E740481C1C}">
                <a14:useLocalDpi xmlns:a14="http://schemas.microsoft.com/office/drawing/2010/main" val="0"/>
              </a:ext>
            </a:extLst>
          </a:blip>
          <a:srcRect r="28333"/>
          <a:stretch/>
        </p:blipFill>
        <p:spPr>
          <a:xfrm>
            <a:off x="284480" y="2697480"/>
            <a:ext cx="11425295" cy="2419187"/>
          </a:xfrm>
          <a:prstGeom prst="rect">
            <a:avLst/>
          </a:prstGeom>
        </p:spPr>
      </p:pic>
      <p:sp>
        <p:nvSpPr>
          <p:cNvPr id="7" name="TextBox 6">
            <a:extLst>
              <a:ext uri="{FF2B5EF4-FFF2-40B4-BE49-F238E27FC236}">
                <a16:creationId xmlns:a16="http://schemas.microsoft.com/office/drawing/2014/main" id="{EC5A3E98-3B52-9973-18B4-291330E345C9}"/>
              </a:ext>
            </a:extLst>
          </p:cNvPr>
          <p:cNvSpPr txBox="1"/>
          <p:nvPr/>
        </p:nvSpPr>
        <p:spPr>
          <a:xfrm>
            <a:off x="4185920" y="2328148"/>
            <a:ext cx="3495040" cy="369332"/>
          </a:xfrm>
          <a:prstGeom prst="rect">
            <a:avLst/>
          </a:prstGeom>
          <a:noFill/>
        </p:spPr>
        <p:txBody>
          <a:bodyPr wrap="square" rtlCol="0">
            <a:spAutoFit/>
          </a:bodyPr>
          <a:lstStyle/>
          <a:p>
            <a:pPr algn="ctr"/>
            <a:r>
              <a:rPr lang="en-US" b="1" u="sng" dirty="0">
                <a:latin typeface="Arial" panose="020B0604020202020204" pitchFamily="34" charset="0"/>
                <a:cs typeface="Arial" panose="020B0604020202020204" pitchFamily="34" charset="0"/>
              </a:rPr>
              <a:t>Extracted Data</a:t>
            </a:r>
            <a:endParaRPr lang="en-IN" b="1" u="sng"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07ACD47-7394-7B9B-0027-0FD06A6C30ED}"/>
              </a:ext>
            </a:extLst>
          </p:cNvPr>
          <p:cNvSpPr txBox="1"/>
          <p:nvPr/>
        </p:nvSpPr>
        <p:spPr>
          <a:xfrm>
            <a:off x="284480" y="5485998"/>
            <a:ext cx="5323838" cy="707886"/>
          </a:xfrm>
          <a:prstGeom prst="rect">
            <a:avLst/>
          </a:prstGeom>
          <a:noFill/>
        </p:spPr>
        <p:txBody>
          <a:bodyPr wrap="square" rtlCol="0">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The data we extracted was extremely </a:t>
            </a:r>
            <a:r>
              <a:rPr lang="en-US" sz="2000" b="1" dirty="0">
                <a:latin typeface="Arial" panose="020B0604020202020204" pitchFamily="34" charset="0"/>
                <a:ea typeface="Calibri" panose="020F0502020204030204" pitchFamily="34" charset="0"/>
                <a:cs typeface="Arial" panose="020B0604020202020204" pitchFamily="34" charset="0"/>
              </a:rPr>
              <a:t>unhealthy</a:t>
            </a:r>
            <a:r>
              <a:rPr lang="en-US" sz="2000" dirty="0">
                <a:latin typeface="Arial" panose="020B0604020202020204" pitchFamily="34" charset="0"/>
                <a:ea typeface="Calibri" panose="020F0502020204030204" pitchFamily="34" charset="0"/>
                <a:cs typeface="Arial" panose="020B0604020202020204" pitchFamily="34" charset="0"/>
              </a:rPr>
              <a:t>.</a:t>
            </a:r>
            <a:endParaRPr lang="en-IN" sz="2000" dirty="0">
              <a:latin typeface="Arial" panose="020B0604020202020204" pitchFamily="34" charset="0"/>
              <a:ea typeface="Calibri" panose="020F0502020204030204" pitchFamily="34" charset="0"/>
              <a:cs typeface="Arial" panose="020B0604020202020204" pitchFamily="34" charset="0"/>
            </a:endParaRPr>
          </a:p>
        </p:txBody>
      </p:sp>
      <p:pic>
        <p:nvPicPr>
          <p:cNvPr id="10" name="Graphic 9" descr="Information with solid fill">
            <a:extLst>
              <a:ext uri="{FF2B5EF4-FFF2-40B4-BE49-F238E27FC236}">
                <a16:creationId xmlns:a16="http://schemas.microsoft.com/office/drawing/2014/main" id="{88164C08-EC46-E73E-2843-1F80F8C03A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13680" y="5419374"/>
            <a:ext cx="223518" cy="223518"/>
          </a:xfrm>
          <a:prstGeom prst="rect">
            <a:avLst/>
          </a:prstGeom>
        </p:spPr>
      </p:pic>
      <p:sp>
        <p:nvSpPr>
          <p:cNvPr id="14" name="TextBox 13">
            <a:extLst>
              <a:ext uri="{FF2B5EF4-FFF2-40B4-BE49-F238E27FC236}">
                <a16:creationId xmlns:a16="http://schemas.microsoft.com/office/drawing/2014/main" id="{D2103F40-E383-2C81-06C0-EA8E512F505D}"/>
              </a:ext>
            </a:extLst>
          </p:cNvPr>
          <p:cNvSpPr txBox="1"/>
          <p:nvPr/>
        </p:nvSpPr>
        <p:spPr>
          <a:xfrm>
            <a:off x="5608318" y="5103674"/>
            <a:ext cx="3454400" cy="1754326"/>
          </a:xfrm>
          <a:prstGeom prst="rect">
            <a:avLst/>
          </a:prstGeom>
          <a:noFill/>
        </p:spPr>
        <p:txBody>
          <a:bodyPr wrap="square" rtlCol="0">
            <a:spAutoFit/>
          </a:bodyPr>
          <a:lstStyle/>
          <a:p>
            <a:r>
              <a:rPr lang="en-US" sz="1800" dirty="0">
                <a:latin typeface="Arial" panose="020B0604020202020204" pitchFamily="34" charset="0"/>
                <a:ea typeface="Calibri" panose="020F0502020204030204" pitchFamily="34" charset="0"/>
                <a:cs typeface="Arial" panose="020B0604020202020204" pitchFamily="34" charset="0"/>
              </a:rPr>
              <a:t>Data that is cluttered, untidy, noisy, inconsistent, non-continuous, totally messed up, flawed, and cannot be relied upon is known as unhealthy data. </a:t>
            </a: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924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726</TotalTime>
  <Words>2621</Words>
  <Application>Microsoft Office PowerPoint</Application>
  <PresentationFormat>Widescreen</PresentationFormat>
  <Paragraphs>191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Calibri</vt:lpstr>
      <vt:lpstr>Times New Roman</vt:lpstr>
      <vt:lpstr>Wingdings</vt:lpstr>
      <vt:lpstr>Office Theme</vt:lpstr>
      <vt:lpstr>BnbLens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Inserting Data to Pinecone</vt:lpstr>
      <vt:lpstr>Application Overview</vt:lpstr>
      <vt:lpstr>PowerPoint Presentation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 Chandi</dc:creator>
  <cp:lastModifiedBy>Yaksh Ajay Shah</cp:lastModifiedBy>
  <cp:revision>31</cp:revision>
  <dcterms:created xsi:type="dcterms:W3CDTF">2024-12-02T23:05:57Z</dcterms:created>
  <dcterms:modified xsi:type="dcterms:W3CDTF">2024-12-03T14:27:42Z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2024-12-03T01:14:48Z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d82856de-2aa7-475e-9a13-b8eaa95876b8</vt:lpwstr>
  </property>
  <property fmtid="{D5CDD505-2E9C-101B-9397-08002B2CF9AE}" pid="7" name="MSIP_Label_defa4170-0d19-0005-0004-bc88714345d2_ActionId">
    <vt:lpwstr>e1f071aa-9727-4b87-bd7d-9d7774a3b92a</vt:lpwstr>
  </property>
  <property fmtid="{D5CDD505-2E9C-101B-9397-08002B2CF9AE}" pid="8" name="MSIP_Label_defa4170-0d19-0005-0004-bc88714345d2_ContentBits">
    <vt:lpwstr>0</vt:lpwstr>
  </property>
</Properties>
</file>