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4" r:id="rId6"/>
    <p:sldId id="265" r:id="rId7"/>
    <p:sldId id="260" r:id="rId8"/>
    <p:sldId id="261" r:id="rId9"/>
    <p:sldId id="262" r:id="rId10"/>
    <p:sldId id="266" r:id="rId11"/>
    <p:sldId id="267" r:id="rId12"/>
    <p:sldId id="268" r:id="rId13"/>
    <p:sldId id="275" r:id="rId14"/>
    <p:sldId id="276" r:id="rId15"/>
    <p:sldId id="278" r:id="rId16"/>
    <p:sldId id="270" r:id="rId17"/>
    <p:sldId id="271" r:id="rId18"/>
    <p:sldId id="272" r:id="rId19"/>
    <p:sldId id="273"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p:cViewPr>
        <p:scale>
          <a:sx n="75" d="100"/>
          <a:sy n="75" d="100"/>
        </p:scale>
        <p:origin x="516"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ECDDB-1116-4591-8C23-CDAA621FA15D}" type="datetimeFigureOut">
              <a:rPr lang="en-IN" smtClean="0"/>
              <a:t>26-01-2020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53949-113C-404C-AD6A-126AAB9CC62D}" type="slidenum">
              <a:rPr lang="en-IN" smtClean="0"/>
              <a:t>‹#›</a:t>
            </a:fld>
            <a:endParaRPr lang="en-IN"/>
          </a:p>
        </p:txBody>
      </p:sp>
    </p:spTree>
    <p:extLst>
      <p:ext uri="{BB962C8B-B14F-4D97-AF65-F5344CB8AC3E}">
        <p14:creationId xmlns:p14="http://schemas.microsoft.com/office/powerpoint/2010/main" val="393342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radingpedia.com/forex-academy/the-importance-of-psychology-in-trad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major criticism of technical analysis is that it only considers price movement, ignoring the fundamental factors of the company. However, technical analysts assume that, at any given time, a stocks price reflects everything that has or could affect the company – including fundamental factors. Technical analysts believe that the </a:t>
            </a:r>
            <a:r>
              <a:rPr lang="en-US" sz="1200" b="0" i="0" kern="1200" dirty="0" err="1">
                <a:solidFill>
                  <a:schemeClr val="tx1"/>
                </a:solidFill>
                <a:effectLst/>
                <a:latin typeface="+mn-lt"/>
                <a:ea typeface="+mn-ea"/>
                <a:cs typeface="+mn-cs"/>
              </a:rPr>
              <a:t>companys</a:t>
            </a:r>
            <a:r>
              <a:rPr lang="en-US" sz="1200" b="0" i="0" kern="1200" dirty="0">
                <a:solidFill>
                  <a:schemeClr val="tx1"/>
                </a:solidFill>
                <a:effectLst/>
                <a:latin typeface="+mn-lt"/>
                <a:ea typeface="+mn-ea"/>
                <a:cs typeface="+mn-cs"/>
              </a:rPr>
              <a:t> fundamentals, along with broader economic factors and </a:t>
            </a:r>
            <a:r>
              <a:rPr lang="en-US" sz="1200" b="0" i="0" kern="1200" dirty="0">
                <a:solidFill>
                  <a:schemeClr val="tx1"/>
                </a:solidFill>
                <a:effectLst/>
                <a:latin typeface="+mn-lt"/>
                <a:ea typeface="+mn-ea"/>
                <a:cs typeface="+mn-cs"/>
                <a:hlinkClick r:id="rId3" tooltip="http://www.tradingpedia.com/forex-academy/the-importance-of-psychology-in-trading/"/>
              </a:rPr>
              <a:t>market psychology</a:t>
            </a:r>
            <a:r>
              <a:rPr lang="en-US" sz="1200" b="0" i="0" kern="1200" dirty="0">
                <a:solidFill>
                  <a:schemeClr val="tx1"/>
                </a:solidFill>
                <a:effectLst/>
                <a:latin typeface="+mn-lt"/>
                <a:ea typeface="+mn-ea"/>
                <a:cs typeface="+mn-cs"/>
              </a:rPr>
              <a:t>, are all priced into the stock, removing the need to actually consider these factors separately. This only leaves the analysis of price movement, which technical theory views as a product of the supply and demand for a particular stock in the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Price moves in trends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technical analysis, price movements are believed to follow trends. This means that after a trend has been established, the future price movement is more likely to be in the same direction as the trend than to be against it. Most technical trading strategies are based on this assumption.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History tends to repeat itself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Another important idea in technical analysis is that history tends to repeat itself, mainly in terms of price movement. The repetitive nature of price movements is attributed to market psychology. In other words, market participants tend to provide a consistent reaction to similar market stimuli over time. Technical analysis uses chart patterns to analyze market movements and understand trends. Although many of these charts have been used for more than 100 years, they are still believed to be relevant because they illustrate patterns in price movements that often repeat themselves</a:t>
            </a:r>
          </a:p>
          <a:p>
            <a:endParaRPr lang="en-IN" dirty="0"/>
          </a:p>
        </p:txBody>
      </p:sp>
      <p:sp>
        <p:nvSpPr>
          <p:cNvPr id="4" name="Slide Number Placeholder 3"/>
          <p:cNvSpPr>
            <a:spLocks noGrp="1"/>
          </p:cNvSpPr>
          <p:nvPr>
            <p:ph type="sldNum" sz="quarter" idx="5"/>
          </p:nvPr>
        </p:nvSpPr>
        <p:spPr/>
        <p:txBody>
          <a:bodyPr/>
          <a:lstStyle/>
          <a:p>
            <a:fld id="{BA753949-113C-404C-AD6A-126AAB9CC62D}" type="slidenum">
              <a:rPr lang="en-IN" smtClean="0"/>
              <a:t>3</a:t>
            </a:fld>
            <a:endParaRPr lang="en-IN"/>
          </a:p>
        </p:txBody>
      </p:sp>
    </p:spTree>
    <p:extLst>
      <p:ext uri="{BB962C8B-B14F-4D97-AF65-F5344CB8AC3E}">
        <p14:creationId xmlns:p14="http://schemas.microsoft.com/office/powerpoint/2010/main" val="44215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753949-113C-404C-AD6A-126AAB9CC62D}" type="slidenum">
              <a:rPr lang="en-IN" smtClean="0"/>
              <a:t>8</a:t>
            </a:fld>
            <a:endParaRPr lang="en-IN"/>
          </a:p>
        </p:txBody>
      </p:sp>
    </p:spTree>
    <p:extLst>
      <p:ext uri="{BB962C8B-B14F-4D97-AF65-F5344CB8AC3E}">
        <p14:creationId xmlns:p14="http://schemas.microsoft.com/office/powerpoint/2010/main" val="108829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If we assign equal</a:t>
            </a:r>
            <a:r>
              <a:rPr lang="en-US" baseline="0" dirty="0"/>
              <a:t> weights to all stocks, we can see that even though the returns are high it has very high volatility.</a:t>
            </a:r>
          </a:p>
          <a:p>
            <a:pPr marL="228600" indent="-228600">
              <a:buAutoNum type="arabicPeriod"/>
            </a:pPr>
            <a:r>
              <a:rPr lang="en-US" baseline="0" dirty="0"/>
              <a:t>As you can see from the graph for Optimum Portfolio, the returns are higher than S&amp;P Index but the volatility is comparatively high</a:t>
            </a:r>
            <a:endParaRPr lang="en-US" dirty="0"/>
          </a:p>
        </p:txBody>
      </p:sp>
      <p:sp>
        <p:nvSpPr>
          <p:cNvPr id="4" name="Slide Number Placeholder 3"/>
          <p:cNvSpPr>
            <a:spLocks noGrp="1"/>
          </p:cNvSpPr>
          <p:nvPr>
            <p:ph type="sldNum" sz="quarter" idx="10"/>
          </p:nvPr>
        </p:nvSpPr>
        <p:spPr/>
        <p:txBody>
          <a:bodyPr/>
          <a:lstStyle/>
          <a:p>
            <a:fld id="{987E9461-851A-45B4-8333-6AA2FF448CFC}" type="slidenum">
              <a:rPr lang="en-US" smtClean="0"/>
              <a:t>17</a:t>
            </a:fld>
            <a:endParaRPr lang="en-US"/>
          </a:p>
        </p:txBody>
      </p:sp>
    </p:spTree>
    <p:extLst>
      <p:ext uri="{BB962C8B-B14F-4D97-AF65-F5344CB8AC3E}">
        <p14:creationId xmlns:p14="http://schemas.microsoft.com/office/powerpoint/2010/main" val="411725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753949-113C-404C-AD6A-126AAB9CC62D}" type="slidenum">
              <a:rPr lang="en-IN" smtClean="0"/>
              <a:t>18</a:t>
            </a:fld>
            <a:endParaRPr lang="en-IN"/>
          </a:p>
        </p:txBody>
      </p:sp>
    </p:spTree>
    <p:extLst>
      <p:ext uri="{BB962C8B-B14F-4D97-AF65-F5344CB8AC3E}">
        <p14:creationId xmlns:p14="http://schemas.microsoft.com/office/powerpoint/2010/main" val="317254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stage&#10;&#10;Description automatically generated">
            <a:extLst>
              <a:ext uri="{FF2B5EF4-FFF2-40B4-BE49-F238E27FC236}">
                <a16:creationId xmlns:a16="http://schemas.microsoft.com/office/drawing/2014/main" id="{6BFFBB2D-C858-4E68-A716-47217B6AD5D6}"/>
              </a:ext>
            </a:extLst>
          </p:cNvPr>
          <p:cNvPicPr>
            <a:picLocks noChangeAspect="1"/>
          </p:cNvPicPr>
          <p:nvPr/>
        </p:nvPicPr>
        <p:blipFill rotWithShape="1">
          <a:blip r:embed="rId2">
            <a:extLst>
              <a:ext uri="{28A0092B-C50C-407E-A947-70E740481C1C}">
                <a14:useLocalDpi xmlns:a14="http://schemas.microsoft.com/office/drawing/2010/main" val="0"/>
              </a:ext>
            </a:extLst>
          </a:blip>
          <a:srcRect t="7865" b="7865"/>
          <a:stretch/>
        </p:blipFill>
        <p:spPr>
          <a:xfrm>
            <a:off x="-2" y="-1"/>
            <a:ext cx="12192001" cy="6858000"/>
          </a:xfrm>
          <a:prstGeom prst="rect">
            <a:avLst/>
          </a:prstGeom>
        </p:spPr>
      </p:pic>
      <p:sp>
        <p:nvSpPr>
          <p:cNvPr id="44" name="Rectangle 4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8A0F3F-1A08-482A-9E0D-5B3B7D308998}"/>
              </a:ext>
            </a:extLst>
          </p:cNvPr>
          <p:cNvSpPr>
            <a:spLocks noGrp="1"/>
          </p:cNvSpPr>
          <p:nvPr>
            <p:ph type="ctrTitle"/>
          </p:nvPr>
        </p:nvSpPr>
        <p:spPr>
          <a:xfrm>
            <a:off x="494783" y="4716088"/>
            <a:ext cx="4319639" cy="1573149"/>
          </a:xfrm>
        </p:spPr>
        <p:txBody>
          <a:bodyPr anchor="ctr">
            <a:normAutofit/>
          </a:bodyPr>
          <a:lstStyle/>
          <a:p>
            <a:r>
              <a:rPr lang="en-IN" sz="4000" b="1" dirty="0"/>
              <a:t>TECHNICAL  ANALYSIS</a:t>
            </a:r>
          </a:p>
        </p:txBody>
      </p:sp>
      <p:sp>
        <p:nvSpPr>
          <p:cNvPr id="3" name="Subtitle 2">
            <a:extLst>
              <a:ext uri="{FF2B5EF4-FFF2-40B4-BE49-F238E27FC236}">
                <a16:creationId xmlns:a16="http://schemas.microsoft.com/office/drawing/2014/main" id="{358EE11B-16FC-4C00-A58C-E4CEE3C8B0CA}"/>
              </a:ext>
            </a:extLst>
          </p:cNvPr>
          <p:cNvSpPr>
            <a:spLocks noGrp="1"/>
          </p:cNvSpPr>
          <p:nvPr>
            <p:ph type="subTitle" idx="1"/>
          </p:nvPr>
        </p:nvSpPr>
        <p:spPr>
          <a:xfrm>
            <a:off x="4743176" y="5029200"/>
            <a:ext cx="2267224" cy="1414615"/>
          </a:xfrm>
        </p:spPr>
        <p:txBody>
          <a:bodyPr anchor="ctr">
            <a:normAutofit/>
          </a:bodyPr>
          <a:lstStyle/>
          <a:p>
            <a:pPr marL="285750" indent="-285750" algn="l">
              <a:lnSpc>
                <a:spcPct val="90000"/>
              </a:lnSpc>
              <a:buFont typeface="Arial" panose="020B0604020202020204" pitchFamily="34" charset="0"/>
              <a:buChar char="•"/>
            </a:pPr>
            <a:r>
              <a:rPr lang="en-IN" sz="1600" b="1" dirty="0"/>
              <a:t>GAUTAMI</a:t>
            </a:r>
          </a:p>
          <a:p>
            <a:pPr marL="285750" indent="-285750" algn="l">
              <a:lnSpc>
                <a:spcPct val="90000"/>
              </a:lnSpc>
              <a:buFont typeface="Arial" panose="020B0604020202020204" pitchFamily="34" charset="0"/>
              <a:buChar char="•"/>
            </a:pPr>
            <a:r>
              <a:rPr lang="en-IN" sz="1600" b="1" dirty="0"/>
              <a:t>PRANJAL</a:t>
            </a:r>
          </a:p>
          <a:p>
            <a:pPr marL="285750" indent="-285750" algn="l">
              <a:lnSpc>
                <a:spcPct val="90000"/>
              </a:lnSpc>
              <a:buFont typeface="Arial" panose="020B0604020202020204" pitchFamily="34" charset="0"/>
              <a:buChar char="•"/>
            </a:pPr>
            <a:r>
              <a:rPr lang="en-IN" sz="1600" b="1" dirty="0"/>
              <a:t>KAUSTUBH</a:t>
            </a:r>
          </a:p>
          <a:p>
            <a:pPr marL="285750" indent="-285750" algn="l">
              <a:lnSpc>
                <a:spcPct val="90000"/>
              </a:lnSpc>
              <a:buFont typeface="Arial" panose="020B0604020202020204" pitchFamily="34" charset="0"/>
              <a:buChar char="•"/>
            </a:pPr>
            <a:r>
              <a:rPr lang="en-IN" sz="1600" b="1" dirty="0"/>
              <a:t>YASH</a:t>
            </a:r>
          </a:p>
          <a:p>
            <a:pPr marL="285750" indent="-285750" algn="l">
              <a:lnSpc>
                <a:spcPct val="90000"/>
              </a:lnSpc>
              <a:buFont typeface="Arial" panose="020B0604020202020204" pitchFamily="34" charset="0"/>
              <a:buChar char="•"/>
            </a:pPr>
            <a:r>
              <a:rPr lang="en-IN" sz="1600" b="1" dirty="0"/>
              <a:t>GIRISH</a:t>
            </a:r>
          </a:p>
          <a:p>
            <a:pPr algn="l">
              <a:lnSpc>
                <a:spcPct val="90000"/>
              </a:lnSpc>
            </a:pPr>
            <a:endParaRPr lang="en-IN" sz="1300" b="1" dirty="0"/>
          </a:p>
          <a:p>
            <a:pPr algn="l">
              <a:lnSpc>
                <a:spcPct val="90000"/>
              </a:lnSpc>
            </a:pPr>
            <a:endParaRPr lang="en-IN" sz="1300" b="1" dirty="0"/>
          </a:p>
        </p:txBody>
      </p:sp>
      <p:sp>
        <p:nvSpPr>
          <p:cNvPr id="46" name="Rectangle 4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4364" y="5493516"/>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26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F1C32F5-B495-4545-A429-FC920383DDE6}"/>
              </a:ext>
            </a:extLst>
          </p:cNvPr>
          <p:cNvSpPr>
            <a:spLocks noGrp="1"/>
          </p:cNvSpPr>
          <p:nvPr>
            <p:ph idx="1"/>
          </p:nvPr>
        </p:nvSpPr>
        <p:spPr>
          <a:xfrm>
            <a:off x="76200" y="1143000"/>
            <a:ext cx="12115800" cy="5638800"/>
          </a:xfrm>
        </p:spPr>
        <p:txBody>
          <a:bodyPr>
            <a:normAutofit/>
          </a:bodyPr>
          <a:lstStyle/>
          <a:p>
            <a:r>
              <a:rPr lang="en-US" sz="2400" dirty="0"/>
              <a:t>Is a trend-following momentum indicator that shows the relationship between two moving averages of a security’s price. </a:t>
            </a:r>
          </a:p>
          <a:p>
            <a:endParaRPr lang="en-US" sz="2400" dirty="0"/>
          </a:p>
          <a:p>
            <a:endParaRPr lang="en-US" sz="2400" dirty="0"/>
          </a:p>
          <a:p>
            <a:r>
              <a:rPr lang="en-US" sz="2400" dirty="0"/>
              <a:t>A 9-Day EMA of the MACD line called “Signal line” is then plotted on top of the MACD line, which can function as a trigger for buy and sell signals.</a:t>
            </a:r>
          </a:p>
          <a:p>
            <a:pPr marL="0" indent="0">
              <a:buNone/>
            </a:pPr>
            <a:endParaRPr lang="en-US" sz="2400" dirty="0"/>
          </a:p>
          <a:p>
            <a:pPr marL="0" indent="0">
              <a:buNone/>
            </a:pPr>
            <a:r>
              <a:rPr lang="en-IN" sz="2400" b="1" dirty="0"/>
              <a:t> Divergence : </a:t>
            </a:r>
            <a:r>
              <a:rPr lang="en-IN" sz="2400" dirty="0"/>
              <a:t>T</a:t>
            </a:r>
            <a:r>
              <a:rPr lang="en-US" sz="2400" dirty="0"/>
              <a:t>wo averages if diverging from one another mark the end of a trend </a:t>
            </a:r>
          </a:p>
          <a:p>
            <a:pPr marL="0" indent="0">
              <a:buNone/>
            </a:pPr>
            <a:r>
              <a:rPr lang="en-IN" sz="2400" b="1" dirty="0"/>
              <a:t> Convergence : </a:t>
            </a:r>
            <a:r>
              <a:rPr lang="en-IN" sz="2400" dirty="0"/>
              <a:t>T</a:t>
            </a:r>
            <a:r>
              <a:rPr lang="en-US" sz="2400" dirty="0"/>
              <a:t>wo averages cross over one another this indicates a buy or sell signal</a:t>
            </a:r>
          </a:p>
          <a:p>
            <a:pPr marL="0" indent="0">
              <a:buNone/>
            </a:pPr>
            <a:endParaRPr lang="en-US" sz="2400" dirty="0"/>
          </a:p>
          <a:p>
            <a:pPr marL="0" indent="0">
              <a:buNone/>
            </a:pPr>
            <a:endParaRPr lang="en-IN" sz="2400" dirty="0"/>
          </a:p>
        </p:txBody>
      </p:sp>
      <p:sp>
        <p:nvSpPr>
          <p:cNvPr id="7" name="Title 1">
            <a:extLst>
              <a:ext uri="{FF2B5EF4-FFF2-40B4-BE49-F238E27FC236}">
                <a16:creationId xmlns:a16="http://schemas.microsoft.com/office/drawing/2014/main" id="{9CD78C5B-6FA2-4AE6-84E4-8B66F0B24DE6}"/>
              </a:ext>
            </a:extLst>
          </p:cNvPr>
          <p:cNvSpPr>
            <a:spLocks noGrp="1"/>
          </p:cNvSpPr>
          <p:nvPr>
            <p:ph type="title"/>
          </p:nvPr>
        </p:nvSpPr>
        <p:spPr>
          <a:xfrm>
            <a:off x="685800" y="355903"/>
            <a:ext cx="10972800" cy="1015697"/>
          </a:xfrm>
        </p:spPr>
        <p:txBody>
          <a:bodyPr>
            <a:normAutofit fontScale="90000"/>
          </a:bodyPr>
          <a:lstStyle/>
          <a:p>
            <a:pPr algn="l"/>
            <a:r>
              <a:rPr lang="en-IN" sz="3600" dirty="0"/>
              <a:t>Moving Average Convergence Divergence (MACD)</a:t>
            </a:r>
            <a:br>
              <a:rPr lang="en-IN" sz="3600" dirty="0"/>
            </a:br>
            <a:endParaRPr lang="en-IN" sz="3600" dirty="0"/>
          </a:p>
        </p:txBody>
      </p:sp>
      <p:pic>
        <p:nvPicPr>
          <p:cNvPr id="8" name="Picture 7">
            <a:extLst>
              <a:ext uri="{FF2B5EF4-FFF2-40B4-BE49-F238E27FC236}">
                <a16:creationId xmlns:a16="http://schemas.microsoft.com/office/drawing/2014/main" id="{4926DB68-31AE-4681-89BA-895B6DE5874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57200" y="1967393"/>
            <a:ext cx="5445604" cy="1015697"/>
          </a:xfrm>
          <a:prstGeom prst="rect">
            <a:avLst/>
          </a:prstGeom>
        </p:spPr>
      </p:pic>
      <p:pic>
        <p:nvPicPr>
          <p:cNvPr id="9" name="Picture 8">
            <a:extLst>
              <a:ext uri="{FF2B5EF4-FFF2-40B4-BE49-F238E27FC236}">
                <a16:creationId xmlns:a16="http://schemas.microsoft.com/office/drawing/2014/main" id="{8C502191-5342-464F-9B9F-80CFA85500B4}"/>
              </a:ext>
            </a:extLst>
          </p:cNvPr>
          <p:cNvPicPr>
            <a:picLocks noChangeAspect="1"/>
          </p:cNvPicPr>
          <p:nvPr/>
        </p:nvPicPr>
        <p:blipFill rotWithShape="1">
          <a:blip r:embed="rId3">
            <a:clrChange>
              <a:clrFrom>
                <a:srgbClr val="FFFFFF"/>
              </a:clrFrom>
              <a:clrTo>
                <a:srgbClr val="FFFFFF">
                  <a:alpha val="0"/>
                </a:srgbClr>
              </a:clrTo>
            </a:clrChange>
          </a:blip>
          <a:srcRect t="6558" b="5700"/>
          <a:stretch/>
        </p:blipFill>
        <p:spPr>
          <a:xfrm>
            <a:off x="2743200" y="4932833"/>
            <a:ext cx="5831996" cy="1925167"/>
          </a:xfrm>
          <a:prstGeom prst="rect">
            <a:avLst/>
          </a:prstGeom>
        </p:spPr>
      </p:pic>
    </p:spTree>
    <p:extLst>
      <p:ext uri="{BB962C8B-B14F-4D97-AF65-F5344CB8AC3E}">
        <p14:creationId xmlns:p14="http://schemas.microsoft.com/office/powerpoint/2010/main" val="29814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8">
            <a:extLst>
              <a:ext uri="{FF2B5EF4-FFF2-40B4-BE49-F238E27FC236}">
                <a16:creationId xmlns:a16="http://schemas.microsoft.com/office/drawing/2014/main" id="{D3858D13-A9C2-497E-A228-0D851CD093E4}"/>
              </a:ext>
            </a:extLst>
          </p:cNvPr>
          <p:cNvSpPr>
            <a:spLocks noGrp="1"/>
          </p:cNvSpPr>
          <p:nvPr>
            <p:ph idx="1"/>
          </p:nvPr>
        </p:nvSpPr>
        <p:spPr>
          <a:xfrm>
            <a:off x="533400" y="1143000"/>
            <a:ext cx="4587240" cy="5033963"/>
          </a:xfrm>
        </p:spPr>
        <p:txBody>
          <a:bodyPr>
            <a:normAutofit/>
          </a:bodyPr>
          <a:lstStyle/>
          <a:p>
            <a:pPr marL="0" indent="0">
              <a:buNone/>
            </a:pPr>
            <a:endParaRPr lang="en-US" sz="2000" dirty="0"/>
          </a:p>
          <a:p>
            <a:pPr marL="0" indent="0">
              <a:buNone/>
            </a:pPr>
            <a:r>
              <a:rPr lang="en-IN" sz="2400" b="1" u="sng" dirty="0"/>
              <a:t>Signals</a:t>
            </a:r>
          </a:p>
          <a:p>
            <a:pPr marL="0" indent="0">
              <a:buNone/>
            </a:pPr>
            <a:r>
              <a:rPr lang="en-US" sz="2400" dirty="0"/>
              <a:t>•Golden Cross (Buy): </a:t>
            </a:r>
          </a:p>
          <a:p>
            <a:pPr marL="0" indent="0">
              <a:buNone/>
            </a:pPr>
            <a:r>
              <a:rPr lang="en-US" sz="2400" dirty="0"/>
              <a:t>Short EMA &gt; Long EMA</a:t>
            </a:r>
          </a:p>
          <a:p>
            <a:pPr marL="0" indent="0">
              <a:buNone/>
            </a:pPr>
            <a:r>
              <a:rPr lang="en-US" sz="2400" dirty="0"/>
              <a:t>(</a:t>
            </a:r>
            <a:r>
              <a:rPr lang="en-US" sz="2400" i="1" dirty="0"/>
              <a:t>MACD above Signal line</a:t>
            </a:r>
            <a:r>
              <a:rPr lang="en-US" sz="2400" dirty="0"/>
              <a:t>)</a:t>
            </a:r>
          </a:p>
          <a:p>
            <a:pPr marL="0" indent="0">
              <a:buNone/>
            </a:pPr>
            <a:endParaRPr lang="en-US" sz="2400" dirty="0"/>
          </a:p>
          <a:p>
            <a:pPr marL="0" indent="0">
              <a:buNone/>
            </a:pPr>
            <a:r>
              <a:rPr lang="en-US" sz="2400" dirty="0"/>
              <a:t>•Death Cross (Sell): </a:t>
            </a:r>
          </a:p>
          <a:p>
            <a:pPr marL="0" indent="0">
              <a:buNone/>
            </a:pPr>
            <a:r>
              <a:rPr lang="en-US" sz="2400" dirty="0"/>
              <a:t>Long EMA &gt; Short EMA</a:t>
            </a:r>
          </a:p>
          <a:p>
            <a:pPr marL="0" indent="0">
              <a:buNone/>
            </a:pPr>
            <a:r>
              <a:rPr lang="en-US" sz="2400" dirty="0"/>
              <a:t>(</a:t>
            </a:r>
            <a:r>
              <a:rPr lang="en-US" sz="2400" i="1" dirty="0"/>
              <a:t>MACD below Signal line</a:t>
            </a:r>
            <a:r>
              <a:rPr lang="en-US" sz="2400" dirty="0"/>
              <a:t>)</a:t>
            </a:r>
          </a:p>
          <a:p>
            <a:pPr marL="0" indent="0">
              <a:buNone/>
            </a:pPr>
            <a:endParaRPr lang="en-US" sz="2000" dirty="0"/>
          </a:p>
          <a:p>
            <a:endParaRPr lang="en-US" sz="16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FAF7A810-4F19-4108-92C7-5B91B2A1B51F}"/>
              </a:ext>
            </a:extLst>
          </p:cNvPr>
          <p:cNvPicPr>
            <a:picLocks noChangeAspect="1"/>
          </p:cNvPicPr>
          <p:nvPr/>
        </p:nvPicPr>
        <p:blipFill rotWithShape="1">
          <a:blip r:embed="rId2"/>
          <a:srcRect r="4082"/>
          <a:stretch/>
        </p:blipFill>
        <p:spPr>
          <a:xfrm>
            <a:off x="4724400" y="1508632"/>
            <a:ext cx="7343749" cy="5033963"/>
          </a:xfrm>
          <a:prstGeom prst="rect">
            <a:avLst/>
          </a:prstGeom>
          <a:ln>
            <a:solidFill>
              <a:srgbClr val="92D050"/>
            </a:solidFill>
          </a:ln>
        </p:spPr>
      </p:pic>
      <p:sp>
        <p:nvSpPr>
          <p:cNvPr id="8" name="Title 1">
            <a:extLst>
              <a:ext uri="{FF2B5EF4-FFF2-40B4-BE49-F238E27FC236}">
                <a16:creationId xmlns:a16="http://schemas.microsoft.com/office/drawing/2014/main" id="{F185575B-8C8F-4CD0-A1B8-F620D081C061}"/>
              </a:ext>
            </a:extLst>
          </p:cNvPr>
          <p:cNvSpPr>
            <a:spLocks noGrp="1"/>
          </p:cNvSpPr>
          <p:nvPr>
            <p:ph type="title"/>
          </p:nvPr>
        </p:nvSpPr>
        <p:spPr>
          <a:xfrm>
            <a:off x="685800" y="355903"/>
            <a:ext cx="10972800" cy="1015697"/>
          </a:xfrm>
        </p:spPr>
        <p:txBody>
          <a:bodyPr>
            <a:normAutofit fontScale="90000"/>
          </a:bodyPr>
          <a:lstStyle/>
          <a:p>
            <a:pPr algn="l"/>
            <a:r>
              <a:rPr lang="en-IN" sz="3600" dirty="0"/>
              <a:t>Moving Average Convergence Divergence (MACD)</a:t>
            </a:r>
            <a:br>
              <a:rPr lang="en-IN" sz="3600" dirty="0"/>
            </a:br>
            <a:endParaRPr lang="en-IN" sz="3600" dirty="0"/>
          </a:p>
        </p:txBody>
      </p:sp>
      <p:sp>
        <p:nvSpPr>
          <p:cNvPr id="10" name="Oval 9">
            <a:extLst>
              <a:ext uri="{FF2B5EF4-FFF2-40B4-BE49-F238E27FC236}">
                <a16:creationId xmlns:a16="http://schemas.microsoft.com/office/drawing/2014/main" id="{AEA7CEB0-86CA-444C-8A45-AEF4F8EB07D8}"/>
              </a:ext>
            </a:extLst>
          </p:cNvPr>
          <p:cNvSpPr/>
          <p:nvPr/>
        </p:nvSpPr>
        <p:spPr>
          <a:xfrm>
            <a:off x="5258832" y="3718852"/>
            <a:ext cx="338057" cy="3293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539E89CB-83AD-4FB8-81E1-B6FCDEE6F220}"/>
              </a:ext>
            </a:extLst>
          </p:cNvPr>
          <p:cNvSpPr/>
          <p:nvPr/>
        </p:nvSpPr>
        <p:spPr>
          <a:xfrm>
            <a:off x="6137031" y="4293186"/>
            <a:ext cx="221686" cy="3293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E9DD40BE-7A7B-4D8B-BCB0-526444D1D720}"/>
              </a:ext>
            </a:extLst>
          </p:cNvPr>
          <p:cNvSpPr/>
          <p:nvPr/>
        </p:nvSpPr>
        <p:spPr>
          <a:xfrm rot="16535558">
            <a:off x="6377042" y="3894394"/>
            <a:ext cx="221686" cy="3293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F09B1C30-A4B9-41AD-A722-D776D16188E0}"/>
              </a:ext>
            </a:extLst>
          </p:cNvPr>
          <p:cNvSpPr/>
          <p:nvPr/>
        </p:nvSpPr>
        <p:spPr>
          <a:xfrm>
            <a:off x="7037051" y="5184677"/>
            <a:ext cx="338057" cy="3293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79C097D0-6F54-4134-A027-4AC4012B05DE}"/>
              </a:ext>
            </a:extLst>
          </p:cNvPr>
          <p:cNvSpPr/>
          <p:nvPr/>
        </p:nvSpPr>
        <p:spPr>
          <a:xfrm>
            <a:off x="8686800" y="3141243"/>
            <a:ext cx="338057" cy="3293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0C268752-4980-45A3-8A27-FDBDCF5C885F}"/>
              </a:ext>
            </a:extLst>
          </p:cNvPr>
          <p:cNvSpPr/>
          <p:nvPr/>
        </p:nvSpPr>
        <p:spPr>
          <a:xfrm>
            <a:off x="10087685" y="4468194"/>
            <a:ext cx="227691" cy="25620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BF06576-D1F1-4B89-ACBF-0E145A6D3623}"/>
              </a:ext>
            </a:extLst>
          </p:cNvPr>
          <p:cNvSpPr/>
          <p:nvPr/>
        </p:nvSpPr>
        <p:spPr>
          <a:xfrm>
            <a:off x="10820400" y="5638800"/>
            <a:ext cx="287674" cy="2826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D0BAC0C1-7FA4-4192-B25B-70C6F7842921}"/>
              </a:ext>
            </a:extLst>
          </p:cNvPr>
          <p:cNvSpPr/>
          <p:nvPr/>
        </p:nvSpPr>
        <p:spPr>
          <a:xfrm>
            <a:off x="11726902" y="4596297"/>
            <a:ext cx="338057" cy="3293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C1969A9-FA4F-440F-8D0F-C5D7283AE061}"/>
              </a:ext>
            </a:extLst>
          </p:cNvPr>
          <p:cNvSpPr/>
          <p:nvPr/>
        </p:nvSpPr>
        <p:spPr>
          <a:xfrm>
            <a:off x="7911183" y="3243361"/>
            <a:ext cx="338057" cy="3293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1A3B2343-62EF-495C-9FB6-BCA65C0D0C33}"/>
              </a:ext>
            </a:extLst>
          </p:cNvPr>
          <p:cNvSpPr/>
          <p:nvPr/>
        </p:nvSpPr>
        <p:spPr>
          <a:xfrm>
            <a:off x="7435134" y="4259649"/>
            <a:ext cx="338057" cy="3293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8570D4EB-E4B8-40D7-B32D-C0575B2A1B69}"/>
              </a:ext>
            </a:extLst>
          </p:cNvPr>
          <p:cNvSpPr/>
          <p:nvPr/>
        </p:nvSpPr>
        <p:spPr>
          <a:xfrm>
            <a:off x="5820687" y="2268112"/>
            <a:ext cx="304800" cy="27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4CF46E36-504B-407B-9540-EDE7066727C5}"/>
              </a:ext>
            </a:extLst>
          </p:cNvPr>
          <p:cNvSpPr/>
          <p:nvPr/>
        </p:nvSpPr>
        <p:spPr>
          <a:xfrm>
            <a:off x="8382000" y="2403415"/>
            <a:ext cx="228600" cy="187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Oval 39">
            <a:extLst>
              <a:ext uri="{FF2B5EF4-FFF2-40B4-BE49-F238E27FC236}">
                <a16:creationId xmlns:a16="http://schemas.microsoft.com/office/drawing/2014/main" id="{927F979D-A15B-4C1B-808B-D1B5B242FF77}"/>
              </a:ext>
            </a:extLst>
          </p:cNvPr>
          <p:cNvSpPr/>
          <p:nvPr/>
        </p:nvSpPr>
        <p:spPr>
          <a:xfrm>
            <a:off x="9067800" y="2102329"/>
            <a:ext cx="304800" cy="27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Oval 41">
            <a:extLst>
              <a:ext uri="{FF2B5EF4-FFF2-40B4-BE49-F238E27FC236}">
                <a16:creationId xmlns:a16="http://schemas.microsoft.com/office/drawing/2014/main" id="{A4255029-7B3B-4776-A709-9D6F7ADF1CED}"/>
              </a:ext>
            </a:extLst>
          </p:cNvPr>
          <p:cNvSpPr/>
          <p:nvPr/>
        </p:nvSpPr>
        <p:spPr>
          <a:xfrm>
            <a:off x="10275905" y="4089426"/>
            <a:ext cx="304800" cy="27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8EDB42E6-D155-4D74-9A7E-A20B7DB60B9D}"/>
              </a:ext>
            </a:extLst>
          </p:cNvPr>
          <p:cNvSpPr/>
          <p:nvPr/>
        </p:nvSpPr>
        <p:spPr>
          <a:xfrm>
            <a:off x="9596500" y="3243361"/>
            <a:ext cx="304800" cy="27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C90BB40E-0F52-4114-AB1B-F6367151D20A}"/>
              </a:ext>
            </a:extLst>
          </p:cNvPr>
          <p:cNvSpPr/>
          <p:nvPr/>
        </p:nvSpPr>
        <p:spPr>
          <a:xfrm>
            <a:off x="7357653" y="4289037"/>
            <a:ext cx="304800" cy="27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a:extLst>
              <a:ext uri="{FF2B5EF4-FFF2-40B4-BE49-F238E27FC236}">
                <a16:creationId xmlns:a16="http://schemas.microsoft.com/office/drawing/2014/main" id="{3521D991-E924-4E65-AC0C-0309CE8C11F8}"/>
              </a:ext>
            </a:extLst>
          </p:cNvPr>
          <p:cNvSpPr/>
          <p:nvPr/>
        </p:nvSpPr>
        <p:spPr>
          <a:xfrm>
            <a:off x="7822473" y="3272749"/>
            <a:ext cx="304800" cy="27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629AB912-94B1-4C64-A105-3EE959F59D49}"/>
              </a:ext>
            </a:extLst>
          </p:cNvPr>
          <p:cNvSpPr/>
          <p:nvPr/>
        </p:nvSpPr>
        <p:spPr>
          <a:xfrm>
            <a:off x="11548653" y="4221067"/>
            <a:ext cx="304800" cy="27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3804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3" grpId="0" animBg="1"/>
      <p:bldP spid="44" grpId="0" animBg="1"/>
      <p:bldP spid="45"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5185F-D41B-4D31-BE49-FB7027EBD967}"/>
              </a:ext>
            </a:extLst>
          </p:cNvPr>
          <p:cNvSpPr>
            <a:spLocks noGrp="1"/>
          </p:cNvSpPr>
          <p:nvPr>
            <p:ph idx="1"/>
          </p:nvPr>
        </p:nvSpPr>
        <p:spPr>
          <a:xfrm>
            <a:off x="609600" y="1066801"/>
            <a:ext cx="10972800" cy="5059364"/>
          </a:xfrm>
        </p:spPr>
        <p:txBody>
          <a:bodyPr>
            <a:normAutofit/>
          </a:bodyPr>
          <a:lstStyle/>
          <a:p>
            <a:pPr marL="0" indent="0">
              <a:buNone/>
            </a:pPr>
            <a:r>
              <a:rPr lang="en-IN" sz="2400" dirty="0"/>
              <a:t>Chosen Stock is GOOG from 1/1/2018 to 1/1/2019</a:t>
            </a:r>
          </a:p>
          <a:p>
            <a:pPr marL="0" indent="0">
              <a:buNone/>
            </a:pPr>
            <a:endParaRPr lang="en-IN" sz="2400" dirty="0"/>
          </a:p>
        </p:txBody>
      </p:sp>
      <p:sp>
        <p:nvSpPr>
          <p:cNvPr id="4" name="Title 1">
            <a:extLst>
              <a:ext uri="{FF2B5EF4-FFF2-40B4-BE49-F238E27FC236}">
                <a16:creationId xmlns:a16="http://schemas.microsoft.com/office/drawing/2014/main" id="{6FDEF548-7D3E-42A9-9D40-54D77720A07B}"/>
              </a:ext>
            </a:extLst>
          </p:cNvPr>
          <p:cNvSpPr txBox="1">
            <a:spLocks/>
          </p:cNvSpPr>
          <p:nvPr/>
        </p:nvSpPr>
        <p:spPr>
          <a:xfrm>
            <a:off x="609600" y="3751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dirty="0"/>
              <a:t>Technical Analysis Implementation</a:t>
            </a:r>
          </a:p>
        </p:txBody>
      </p:sp>
      <p:pic>
        <p:nvPicPr>
          <p:cNvPr id="5" name="Picture 4">
            <a:extLst>
              <a:ext uri="{FF2B5EF4-FFF2-40B4-BE49-F238E27FC236}">
                <a16:creationId xmlns:a16="http://schemas.microsoft.com/office/drawing/2014/main" id="{584C2B18-F7CB-4B57-B44B-154031332BB3}"/>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457200" y="1524000"/>
            <a:ext cx="7000875" cy="4705350"/>
          </a:xfrm>
          <a:prstGeom prst="rect">
            <a:avLst/>
          </a:prstGeom>
        </p:spPr>
      </p:pic>
      <p:pic>
        <p:nvPicPr>
          <p:cNvPr id="9" name="Picture 8">
            <a:extLst>
              <a:ext uri="{FF2B5EF4-FFF2-40B4-BE49-F238E27FC236}">
                <a16:creationId xmlns:a16="http://schemas.microsoft.com/office/drawing/2014/main" id="{8AF3701B-8E76-4164-8684-476250AEAAEC}"/>
              </a:ext>
            </a:extLst>
          </p:cNvPr>
          <p:cNvPicPr>
            <a:picLocks noChangeAspect="1"/>
          </p:cNvPicPr>
          <p:nvPr/>
        </p:nvPicPr>
        <p:blipFill>
          <a:blip r:embed="rId3"/>
          <a:stretch>
            <a:fillRect/>
          </a:stretch>
        </p:blipFill>
        <p:spPr>
          <a:xfrm>
            <a:off x="4419600" y="1732547"/>
            <a:ext cx="7772400" cy="5125453"/>
          </a:xfrm>
          <a:prstGeom prst="rect">
            <a:avLst/>
          </a:prstGeom>
        </p:spPr>
      </p:pic>
      <p:cxnSp>
        <p:nvCxnSpPr>
          <p:cNvPr id="11" name="Straight Arrow Connector 10">
            <a:extLst>
              <a:ext uri="{FF2B5EF4-FFF2-40B4-BE49-F238E27FC236}">
                <a16:creationId xmlns:a16="http://schemas.microsoft.com/office/drawing/2014/main" id="{80F453EF-BF53-4578-8DEC-E1C56F96F4D1}"/>
              </a:ext>
            </a:extLst>
          </p:cNvPr>
          <p:cNvCxnSpPr>
            <a:cxnSpLocks/>
          </p:cNvCxnSpPr>
          <p:nvPr/>
        </p:nvCxnSpPr>
        <p:spPr>
          <a:xfrm flipV="1">
            <a:off x="6875235" y="3268287"/>
            <a:ext cx="1295400" cy="1600200"/>
          </a:xfrm>
          <a:prstGeom prst="straightConnector1">
            <a:avLst/>
          </a:prstGeom>
          <a:ln>
            <a:solidFill>
              <a:srgbClr val="92D050"/>
            </a:solidFill>
            <a:tailEnd type="triangle"/>
          </a:ln>
          <a:effectLst/>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DD89A1B-4075-49C8-ADBE-002FE79AFACA}"/>
              </a:ext>
            </a:extLst>
          </p:cNvPr>
          <p:cNvCxnSpPr>
            <a:cxnSpLocks/>
          </p:cNvCxnSpPr>
          <p:nvPr/>
        </p:nvCxnSpPr>
        <p:spPr>
          <a:xfrm>
            <a:off x="10178596" y="2910680"/>
            <a:ext cx="771525" cy="1715002"/>
          </a:xfrm>
          <a:prstGeom prst="straightConnector1">
            <a:avLst/>
          </a:prstGeom>
          <a:ln>
            <a:solidFill>
              <a:srgbClr val="FF0000"/>
            </a:solidFill>
            <a:tailEnd type="triangle"/>
          </a:ln>
          <a:effectLst/>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422660C8-7FB5-4147-B93C-AA4B16661113}"/>
              </a:ext>
            </a:extLst>
          </p:cNvPr>
          <p:cNvSpPr txBox="1"/>
          <p:nvPr/>
        </p:nvSpPr>
        <p:spPr>
          <a:xfrm rot="18534581">
            <a:off x="6923685" y="3625040"/>
            <a:ext cx="1100923" cy="369332"/>
          </a:xfrm>
          <a:prstGeom prst="rect">
            <a:avLst/>
          </a:prstGeom>
          <a:noFill/>
        </p:spPr>
        <p:txBody>
          <a:bodyPr wrap="square" rtlCol="0">
            <a:spAutoFit/>
          </a:bodyPr>
          <a:lstStyle/>
          <a:p>
            <a:r>
              <a:rPr lang="en-IN" dirty="0"/>
              <a:t>Uptrend</a:t>
            </a:r>
          </a:p>
        </p:txBody>
      </p:sp>
      <p:sp>
        <p:nvSpPr>
          <p:cNvPr id="20" name="TextBox 19">
            <a:extLst>
              <a:ext uri="{FF2B5EF4-FFF2-40B4-BE49-F238E27FC236}">
                <a16:creationId xmlns:a16="http://schemas.microsoft.com/office/drawing/2014/main" id="{BB4C4FDA-6BC6-48FB-AACB-20C2C76C45DC}"/>
              </a:ext>
            </a:extLst>
          </p:cNvPr>
          <p:cNvSpPr txBox="1"/>
          <p:nvPr/>
        </p:nvSpPr>
        <p:spPr>
          <a:xfrm rot="3829957">
            <a:off x="10044003" y="3487058"/>
            <a:ext cx="1346761" cy="369332"/>
          </a:xfrm>
          <a:prstGeom prst="rect">
            <a:avLst/>
          </a:prstGeom>
          <a:noFill/>
        </p:spPr>
        <p:txBody>
          <a:bodyPr wrap="square" rtlCol="0">
            <a:spAutoFit/>
          </a:bodyPr>
          <a:lstStyle/>
          <a:p>
            <a:r>
              <a:rPr lang="en-IN" dirty="0"/>
              <a:t>Downtrend</a:t>
            </a:r>
          </a:p>
        </p:txBody>
      </p:sp>
      <p:cxnSp>
        <p:nvCxnSpPr>
          <p:cNvPr id="22" name="Straight Arrow Connector 21">
            <a:extLst>
              <a:ext uri="{FF2B5EF4-FFF2-40B4-BE49-F238E27FC236}">
                <a16:creationId xmlns:a16="http://schemas.microsoft.com/office/drawing/2014/main" id="{273B5521-6AF3-439B-A7EC-C46C2B808993}"/>
              </a:ext>
            </a:extLst>
          </p:cNvPr>
          <p:cNvCxnSpPr>
            <a:cxnSpLocks/>
          </p:cNvCxnSpPr>
          <p:nvPr/>
        </p:nvCxnSpPr>
        <p:spPr>
          <a:xfrm>
            <a:off x="8305800" y="2209800"/>
            <a:ext cx="1901371" cy="0"/>
          </a:xfrm>
          <a:prstGeom prst="straightConnector1">
            <a:avLst/>
          </a:prstGeom>
          <a:ln>
            <a:tailEnd type="triangle"/>
          </a:ln>
          <a:effectLst/>
        </p:spPr>
        <p:style>
          <a:lnRef idx="2">
            <a:schemeClr val="accent6"/>
          </a:lnRef>
          <a:fillRef idx="0">
            <a:schemeClr val="accent6"/>
          </a:fillRef>
          <a:effectRef idx="1">
            <a:schemeClr val="accent6"/>
          </a:effectRef>
          <a:fontRef idx="minor">
            <a:schemeClr val="tx1"/>
          </a:fontRef>
        </p:style>
      </p:cxnSp>
      <p:sp>
        <p:nvSpPr>
          <p:cNvPr id="27" name="TextBox 26">
            <a:extLst>
              <a:ext uri="{FF2B5EF4-FFF2-40B4-BE49-F238E27FC236}">
                <a16:creationId xmlns:a16="http://schemas.microsoft.com/office/drawing/2014/main" id="{4C38313F-57EB-4F41-B7FE-EBF66A697FA7}"/>
              </a:ext>
            </a:extLst>
          </p:cNvPr>
          <p:cNvSpPr txBox="1"/>
          <p:nvPr/>
        </p:nvSpPr>
        <p:spPr>
          <a:xfrm>
            <a:off x="8937852" y="1865457"/>
            <a:ext cx="1215571" cy="369332"/>
          </a:xfrm>
          <a:prstGeom prst="rect">
            <a:avLst/>
          </a:prstGeom>
          <a:noFill/>
        </p:spPr>
        <p:txBody>
          <a:bodyPr wrap="square" rtlCol="0">
            <a:spAutoFit/>
          </a:bodyPr>
          <a:lstStyle/>
          <a:p>
            <a:r>
              <a:rPr lang="en-IN" dirty="0"/>
              <a:t>Sideways</a:t>
            </a:r>
          </a:p>
        </p:txBody>
      </p:sp>
      <p:cxnSp>
        <p:nvCxnSpPr>
          <p:cNvPr id="29" name="Straight Connector 28">
            <a:extLst>
              <a:ext uri="{FF2B5EF4-FFF2-40B4-BE49-F238E27FC236}">
                <a16:creationId xmlns:a16="http://schemas.microsoft.com/office/drawing/2014/main" id="{97B55AFA-166D-4D1E-8561-42FA3E01798D}"/>
              </a:ext>
            </a:extLst>
          </p:cNvPr>
          <p:cNvCxnSpPr>
            <a:cxnSpLocks/>
          </p:cNvCxnSpPr>
          <p:nvPr/>
        </p:nvCxnSpPr>
        <p:spPr>
          <a:xfrm>
            <a:off x="8382000" y="2308265"/>
            <a:ext cx="1524000"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123D31AA-ED9A-4E22-838B-036FB15CF4B3}"/>
              </a:ext>
            </a:extLst>
          </p:cNvPr>
          <p:cNvSpPr txBox="1"/>
          <p:nvPr/>
        </p:nvSpPr>
        <p:spPr>
          <a:xfrm>
            <a:off x="9847916" y="2136948"/>
            <a:ext cx="1228725" cy="369332"/>
          </a:xfrm>
          <a:prstGeom prst="rect">
            <a:avLst/>
          </a:prstGeom>
          <a:noFill/>
        </p:spPr>
        <p:txBody>
          <a:bodyPr wrap="square" rtlCol="0">
            <a:spAutoFit/>
          </a:bodyPr>
          <a:lstStyle/>
          <a:p>
            <a:r>
              <a:rPr lang="en-IN" dirty="0"/>
              <a:t>Resistance</a:t>
            </a:r>
          </a:p>
        </p:txBody>
      </p:sp>
      <p:cxnSp>
        <p:nvCxnSpPr>
          <p:cNvPr id="41" name="Straight Connector 40">
            <a:extLst>
              <a:ext uri="{FF2B5EF4-FFF2-40B4-BE49-F238E27FC236}">
                <a16:creationId xmlns:a16="http://schemas.microsoft.com/office/drawing/2014/main" id="{83394AA7-BF1E-4BE2-84A3-88A6ABD5677B}"/>
              </a:ext>
            </a:extLst>
          </p:cNvPr>
          <p:cNvCxnSpPr>
            <a:cxnSpLocks/>
          </p:cNvCxnSpPr>
          <p:nvPr/>
        </p:nvCxnSpPr>
        <p:spPr>
          <a:xfrm>
            <a:off x="8433027" y="2971800"/>
            <a:ext cx="1524000" cy="0"/>
          </a:xfrm>
          <a:prstGeom prst="line">
            <a:avLst/>
          </a:prstGeom>
          <a:ln w="9525" cap="flat" cmpd="sng" algn="ctr">
            <a:solidFill>
              <a:srgbClr val="92D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a:extLst>
              <a:ext uri="{FF2B5EF4-FFF2-40B4-BE49-F238E27FC236}">
                <a16:creationId xmlns:a16="http://schemas.microsoft.com/office/drawing/2014/main" id="{35E5EFA3-C3AF-4A8C-9088-E8B746C81812}"/>
              </a:ext>
            </a:extLst>
          </p:cNvPr>
          <p:cNvSpPr txBox="1"/>
          <p:nvPr/>
        </p:nvSpPr>
        <p:spPr>
          <a:xfrm>
            <a:off x="7294281" y="2774629"/>
            <a:ext cx="1228725" cy="369332"/>
          </a:xfrm>
          <a:prstGeom prst="rect">
            <a:avLst/>
          </a:prstGeom>
          <a:noFill/>
        </p:spPr>
        <p:txBody>
          <a:bodyPr wrap="square" rtlCol="0">
            <a:spAutoFit/>
          </a:bodyPr>
          <a:lstStyle/>
          <a:p>
            <a:r>
              <a:rPr lang="en-IN" dirty="0"/>
              <a:t>Support</a:t>
            </a:r>
          </a:p>
        </p:txBody>
      </p:sp>
    </p:spTree>
    <p:extLst>
      <p:ext uri="{BB962C8B-B14F-4D97-AF65-F5344CB8AC3E}">
        <p14:creationId xmlns:p14="http://schemas.microsoft.com/office/powerpoint/2010/main" val="365934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0" grpId="1"/>
      <p:bldP spid="27" grpId="0"/>
      <p:bldP spid="27" grpId="1"/>
      <p:bldP spid="40"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0C94ED-ACE1-4C52-9FAA-BD40CBD70016}"/>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609600" y="1202123"/>
            <a:ext cx="4391025" cy="1333500"/>
          </a:xfrm>
          <a:prstGeom prst="rect">
            <a:avLst/>
          </a:prstGeom>
        </p:spPr>
      </p:pic>
      <p:sp>
        <p:nvSpPr>
          <p:cNvPr id="5" name="Title 1">
            <a:extLst>
              <a:ext uri="{FF2B5EF4-FFF2-40B4-BE49-F238E27FC236}">
                <a16:creationId xmlns:a16="http://schemas.microsoft.com/office/drawing/2014/main" id="{903F3492-0B2C-4FF6-A798-5EBED54B45FB}"/>
              </a:ext>
            </a:extLst>
          </p:cNvPr>
          <p:cNvSpPr txBox="1">
            <a:spLocks/>
          </p:cNvSpPr>
          <p:nvPr/>
        </p:nvSpPr>
        <p:spPr>
          <a:xfrm>
            <a:off x="609600" y="3751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dirty="0"/>
              <a:t>SMA Implementation </a:t>
            </a:r>
          </a:p>
        </p:txBody>
      </p:sp>
      <p:pic>
        <p:nvPicPr>
          <p:cNvPr id="7" name="Picture 6" descr="A close up of a map&#10;&#10;Description automatically generated">
            <a:extLst>
              <a:ext uri="{FF2B5EF4-FFF2-40B4-BE49-F238E27FC236}">
                <a16:creationId xmlns:a16="http://schemas.microsoft.com/office/drawing/2014/main" id="{CBC170B4-D298-4321-A719-3B6743E8D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712" y="2327690"/>
            <a:ext cx="9067800" cy="4487078"/>
          </a:xfrm>
          <a:prstGeom prst="rect">
            <a:avLst/>
          </a:prstGeom>
        </p:spPr>
      </p:pic>
    </p:spTree>
    <p:extLst>
      <p:ext uri="{BB962C8B-B14F-4D97-AF65-F5344CB8AC3E}">
        <p14:creationId xmlns:p14="http://schemas.microsoft.com/office/powerpoint/2010/main" val="305582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B27932-1081-4D54-9DD5-CB63EE65948F}"/>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609600" y="1180514"/>
            <a:ext cx="3743325" cy="1362075"/>
          </a:xfrm>
          <a:prstGeom prst="rect">
            <a:avLst/>
          </a:prstGeom>
        </p:spPr>
      </p:pic>
      <p:sp>
        <p:nvSpPr>
          <p:cNvPr id="5" name="Title 1">
            <a:extLst>
              <a:ext uri="{FF2B5EF4-FFF2-40B4-BE49-F238E27FC236}">
                <a16:creationId xmlns:a16="http://schemas.microsoft.com/office/drawing/2014/main" id="{99AE62BF-15B1-410C-98C6-FFD6B265408B}"/>
              </a:ext>
            </a:extLst>
          </p:cNvPr>
          <p:cNvSpPr txBox="1">
            <a:spLocks/>
          </p:cNvSpPr>
          <p:nvPr/>
        </p:nvSpPr>
        <p:spPr>
          <a:xfrm>
            <a:off x="609600" y="3751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dirty="0"/>
              <a:t>EMA Implementation </a:t>
            </a:r>
          </a:p>
        </p:txBody>
      </p:sp>
      <p:pic>
        <p:nvPicPr>
          <p:cNvPr id="7" name="Picture 6" descr="A close up of a map&#10;&#10;Description automatically generated">
            <a:extLst>
              <a:ext uri="{FF2B5EF4-FFF2-40B4-BE49-F238E27FC236}">
                <a16:creationId xmlns:a16="http://schemas.microsoft.com/office/drawing/2014/main" id="{426A7F62-D4FC-4C63-8CB5-C2E939421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298493"/>
            <a:ext cx="9087792" cy="4496972"/>
          </a:xfrm>
          <a:prstGeom prst="rect">
            <a:avLst/>
          </a:prstGeom>
        </p:spPr>
      </p:pic>
    </p:spTree>
    <p:extLst>
      <p:ext uri="{BB962C8B-B14F-4D97-AF65-F5344CB8AC3E}">
        <p14:creationId xmlns:p14="http://schemas.microsoft.com/office/powerpoint/2010/main" val="81968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597CD5-FF9F-411C-9066-BA1756789A26}"/>
              </a:ext>
            </a:extLst>
          </p:cNvPr>
          <p:cNvSpPr txBox="1">
            <a:spLocks/>
          </p:cNvSpPr>
          <p:nvPr/>
        </p:nvSpPr>
        <p:spPr>
          <a:xfrm>
            <a:off x="609600" y="3751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dirty="0"/>
              <a:t>MACD Implementation </a:t>
            </a:r>
          </a:p>
        </p:txBody>
      </p:sp>
      <p:pic>
        <p:nvPicPr>
          <p:cNvPr id="5" name="Picture 4">
            <a:extLst>
              <a:ext uri="{FF2B5EF4-FFF2-40B4-BE49-F238E27FC236}">
                <a16:creationId xmlns:a16="http://schemas.microsoft.com/office/drawing/2014/main" id="{01C3F648-0840-405A-B6CC-48C9E0B03473}"/>
              </a:ext>
            </a:extLst>
          </p:cNvPr>
          <p:cNvPicPr>
            <a:picLocks noChangeAspect="1"/>
          </p:cNvPicPr>
          <p:nvPr/>
        </p:nvPicPr>
        <p:blipFill>
          <a:blip r:embed="rId2"/>
          <a:stretch>
            <a:fillRect/>
          </a:stretch>
        </p:blipFill>
        <p:spPr>
          <a:xfrm>
            <a:off x="609599" y="4267200"/>
            <a:ext cx="5041524" cy="2334039"/>
          </a:xfrm>
          <a:prstGeom prst="rect">
            <a:avLst/>
          </a:prstGeom>
        </p:spPr>
      </p:pic>
      <p:pic>
        <p:nvPicPr>
          <p:cNvPr id="7" name="Picture 6" descr="A close up of a map&#10;&#10;Description automatically generated">
            <a:extLst>
              <a:ext uri="{FF2B5EF4-FFF2-40B4-BE49-F238E27FC236}">
                <a16:creationId xmlns:a16="http://schemas.microsoft.com/office/drawing/2014/main" id="{B286D2C6-8F46-4FF0-9DE0-76E8F452D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304587"/>
            <a:ext cx="5638800" cy="3124413"/>
          </a:xfrm>
          <a:prstGeom prst="rect">
            <a:avLst/>
          </a:prstGeom>
        </p:spPr>
      </p:pic>
      <p:pic>
        <p:nvPicPr>
          <p:cNvPr id="8" name="Picture 7">
            <a:extLst>
              <a:ext uri="{FF2B5EF4-FFF2-40B4-BE49-F238E27FC236}">
                <a16:creationId xmlns:a16="http://schemas.microsoft.com/office/drawing/2014/main" id="{49153BC7-7635-42B0-9627-A308A19878E8}"/>
              </a:ext>
            </a:extLst>
          </p:cNvPr>
          <p:cNvPicPr>
            <a:picLocks noChangeAspect="1"/>
          </p:cNvPicPr>
          <p:nvPr/>
        </p:nvPicPr>
        <p:blipFill>
          <a:blip r:embed="rId4"/>
          <a:stretch>
            <a:fillRect/>
          </a:stretch>
        </p:blipFill>
        <p:spPr>
          <a:xfrm>
            <a:off x="609599" y="1298608"/>
            <a:ext cx="5045333" cy="1838326"/>
          </a:xfrm>
          <a:prstGeom prst="rect">
            <a:avLst/>
          </a:prstGeom>
        </p:spPr>
      </p:pic>
      <p:pic>
        <p:nvPicPr>
          <p:cNvPr id="10" name="Picture 9" descr="A close up of a logo&#10;&#10;Description automatically generated">
            <a:extLst>
              <a:ext uri="{FF2B5EF4-FFF2-40B4-BE49-F238E27FC236}">
                <a16:creationId xmlns:a16="http://schemas.microsoft.com/office/drawing/2014/main" id="{85EF8B2F-CF49-4521-93F0-D5B2FD9F6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1" y="3414686"/>
            <a:ext cx="5638799" cy="3341714"/>
          </a:xfrm>
          <a:prstGeom prst="rect">
            <a:avLst/>
          </a:prstGeom>
        </p:spPr>
      </p:pic>
    </p:spTree>
    <p:extLst>
      <p:ext uri="{BB962C8B-B14F-4D97-AF65-F5344CB8AC3E}">
        <p14:creationId xmlns:p14="http://schemas.microsoft.com/office/powerpoint/2010/main" val="344955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108" y="1328616"/>
            <a:ext cx="9216291" cy="5408245"/>
          </a:xfrm>
        </p:spPr>
        <p:txBody>
          <a:bodyPr>
            <a:normAutofit/>
          </a:bodyPr>
          <a:lstStyle/>
          <a:p>
            <a:pPr algn="l"/>
            <a:r>
              <a:rPr lang="en-US" sz="2400" dirty="0">
                <a:solidFill>
                  <a:schemeClr val="tx1"/>
                </a:solidFill>
              </a:rPr>
              <a:t>Data: Apple, Google and Tesla Stock Prices from Yahoo Financials 2018 data</a:t>
            </a:r>
          </a:p>
          <a:p>
            <a:pPr algn="l"/>
            <a:r>
              <a:rPr lang="en-US" sz="2400" dirty="0">
                <a:solidFill>
                  <a:schemeClr val="tx1"/>
                </a:solidFill>
              </a:rPr>
              <a:t>Strategy: </a:t>
            </a:r>
          </a:p>
          <a:p>
            <a:pPr algn="l"/>
            <a:r>
              <a:rPr lang="en-US" sz="2400" dirty="0">
                <a:solidFill>
                  <a:schemeClr val="tx1"/>
                </a:solidFill>
              </a:rPr>
              <a:t>1. Maximizing Return</a:t>
            </a:r>
          </a:p>
          <a:p>
            <a:pPr algn="l"/>
            <a:endParaRPr lang="en-US" sz="2400" dirty="0">
              <a:solidFill>
                <a:schemeClr val="tx1"/>
              </a:solidFill>
            </a:endParaRPr>
          </a:p>
          <a:p>
            <a:pPr algn="l"/>
            <a:endParaRPr lang="en-US" sz="2400" dirty="0">
              <a:solidFill>
                <a:schemeClr val="tx1"/>
              </a:solidFill>
            </a:endParaRPr>
          </a:p>
          <a:p>
            <a:pPr algn="l"/>
            <a:endParaRPr lang="en-US" sz="2400" dirty="0">
              <a:solidFill>
                <a:schemeClr val="tx1"/>
              </a:solidFill>
            </a:endParaRPr>
          </a:p>
          <a:p>
            <a:pPr algn="l"/>
            <a:r>
              <a:rPr lang="en-US" sz="2400" dirty="0">
                <a:solidFill>
                  <a:schemeClr val="tx1"/>
                </a:solidFill>
              </a:rPr>
              <a:t>2. Minimizing Volatility  </a:t>
            </a:r>
          </a:p>
          <a:p>
            <a:pPr algn="l"/>
            <a:endParaRPr lang="en-US" sz="2400" dirty="0">
              <a:solidFill>
                <a:schemeClr val="tx1"/>
              </a:solidFill>
            </a:endParaRPr>
          </a:p>
          <a:p>
            <a:pPr algn="l"/>
            <a:endParaRPr lang="en-US" sz="2400" dirty="0">
              <a:solidFill>
                <a:schemeClr val="tx1"/>
              </a:solidFill>
            </a:endParaRPr>
          </a:p>
          <a:p>
            <a:pPr algn="l"/>
            <a:r>
              <a:rPr lang="en-US" sz="2400" dirty="0">
                <a:solidFill>
                  <a:schemeClr val="tx1"/>
                </a:solidFill>
              </a:rPr>
              <a:t>3. Incorporating both i.e. Maximizing Return and Minimizing Volatility</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843" y="1994865"/>
            <a:ext cx="4004493" cy="3110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237886"/>
            <a:ext cx="2464792" cy="13120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371" y="4029200"/>
            <a:ext cx="2289629" cy="119840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DD8F6AD3-9E47-4C54-ACD2-6C6FFF1A7C14}"/>
              </a:ext>
            </a:extLst>
          </p:cNvPr>
          <p:cNvSpPr txBox="1">
            <a:spLocks/>
          </p:cNvSpPr>
          <p:nvPr/>
        </p:nvSpPr>
        <p:spPr>
          <a:xfrm>
            <a:off x="609600" y="3751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dirty="0"/>
              <a:t>Portfolio Composition</a:t>
            </a:r>
          </a:p>
        </p:txBody>
      </p:sp>
    </p:spTree>
    <p:extLst>
      <p:ext uri="{BB962C8B-B14F-4D97-AF65-F5344CB8AC3E}">
        <p14:creationId xmlns:p14="http://schemas.microsoft.com/office/powerpoint/2010/main" val="307325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277" y="1356702"/>
            <a:ext cx="11840308" cy="4351338"/>
          </a:xfrm>
        </p:spPr>
        <p:txBody>
          <a:bodyPr/>
          <a:lstStyle/>
          <a:p>
            <a:pPr marL="0" indent="0">
              <a:buNone/>
            </a:pPr>
            <a:r>
              <a:rPr lang="en-US" sz="2400" dirty="0"/>
              <a:t>Optimal weights obtained were { ‘AAPL’: 0.44852, ‘GOOG’: 0.50833, ‘TSLA’: 0.04314}</a:t>
            </a:r>
          </a:p>
          <a:p>
            <a:pPr marL="0" indent="0">
              <a:buNone/>
            </a:pPr>
            <a:r>
              <a:rPr lang="en-US" sz="2400" dirty="0"/>
              <a:t>They were used for finding the optimal returns for 2019 data in comparison with S &amp; P Index (SPY) and equally weighted portfolio.</a:t>
            </a:r>
          </a:p>
          <a:p>
            <a:pPr marL="0" indent="0">
              <a:buNone/>
            </a:pPr>
            <a:r>
              <a:rPr lang="en-US" dirty="0"/>
              <a:t> </a:t>
            </a: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9" y="2721439"/>
            <a:ext cx="12250134" cy="4060361"/>
          </a:xfrm>
          <a:prstGeom prst="rect">
            <a:avLst/>
          </a:prstGeom>
          <a:ln>
            <a:noFill/>
          </a:ln>
        </p:spPr>
      </p:pic>
      <p:sp>
        <p:nvSpPr>
          <p:cNvPr id="7" name="Title 1">
            <a:extLst>
              <a:ext uri="{FF2B5EF4-FFF2-40B4-BE49-F238E27FC236}">
                <a16:creationId xmlns:a16="http://schemas.microsoft.com/office/drawing/2014/main" id="{4EF2F6E5-3FFF-4938-95D0-6BE9BD28FC32}"/>
              </a:ext>
            </a:extLst>
          </p:cNvPr>
          <p:cNvSpPr txBox="1">
            <a:spLocks/>
          </p:cNvSpPr>
          <p:nvPr/>
        </p:nvSpPr>
        <p:spPr>
          <a:xfrm>
            <a:off x="609600" y="3751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dirty="0"/>
              <a:t>Portfolio Performance 2019</a:t>
            </a:r>
          </a:p>
        </p:txBody>
      </p:sp>
    </p:spTree>
    <p:extLst>
      <p:ext uri="{BB962C8B-B14F-4D97-AF65-F5344CB8AC3E}">
        <p14:creationId xmlns:p14="http://schemas.microsoft.com/office/powerpoint/2010/main" val="268159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ttachments.office.net/owa/gautami.shah@mail.utoronto.ca/service.svc/s/GetAttachmentThumbnail?id=AAMkADY2ZGFhZTM4LTI2OWQtNGNjMi05ZDFjLWQ0MWM1Zjc5NzBlNQBGAAAAAACUbKzK8Pt4RLgsgmrHzENBBwBDWH7QCCnaRb4%2FhT0WfZ2iAAAAAAEMAABDWH7QCCnaRb4%2FhT0WfZ2iAAFTdtCLAAABEgAQAIiPoO6HDO1Bg7DVUPejbyg%3D&amp;thumbnailType=2&amp;owa=outlook.office365.com&amp;scriptVer=2020012003.11&amp;X-OWA-CANARY=J3GM7AGVF0eh00dGxh8iDYCmFmesotcYsA2cdKcIsXZ2eQKrwX1Gmh-IwrKHbXJoUnFzVH8nPXk.&amp;token=eyJhbGciOiJSUzI1NiIsImtpZCI6IjU2MzU4ODUyMzRCOTI1MkRERTAwNTc2NkQ5RDlGMjc2NTY1RjYzRTIiLCJ4NXQiOiJWaldJVWpTNUpTM2VBRmRtMmRueWRsWmZZLUkiLCJ0eXAiOiJKV1QifQ.eyJvcmlnaW4iOiJodHRwczovL291dGxvb2sub2ZmaWNlMzY1LmNvbSIsInZlciI6IkV4Y2hhbmdlLkNhbGxiYWNrLlYxIiwiYXBwY3R4c2VuZGVyIjoiT3dhRG93bmxvYWRANzhhYWMyMjYtMmYwMy00YjRkLTkwMzctYjQ2ZDU2YzU1MjEwIiwiaXNzcmluZyI6IldXIiwiYXBwY3R4Ijoie1wibXNleGNocHJvdFwiOlwib3dhXCIsXCJwcmltYXJ5c2lkXCI6XCJTLTEtNS0yMS0zOTcxOTU2NzgtMTk2OTY4NjIzMS0yMjI2NDY1OTAtMTE2ODc4NzJcIixcInB1aWRcIjpcIjExNTM5MDY2NjEzNDExOTQzNzVcIixcIm9pZFwiOlwiYTIzOGJhODAtOWE1MS00OWI1LThkOTgtMDZhMjVhY2ExY2UxXCIsXCJzY29wZVwiOlwiT3dhRG93bmxvYWRcIn0iLCJuYmYiOjE1ODAwNzY1NTQsImV4cCI6MTU4MDA3NzE1NCwiaXNzIjoiMDAwMDAwMDItMDAwMC0wZmYxLWNlMDAtMDAwMDAwMDAwMDAwQDc4YWFjMjI2LTJmMDMtNGI0ZC05MDM3LWI0NmQ1NmM1NTIxMCIsImF1ZCI6IjAwMDAwMDAyLTAwMDAtMGZmMS1jZTAwLTAwMDAwMDAwMDAwMC9hdHRhY2htZW50cy5vZmZpY2UubmV0QDc4YWFjMjI2LTJmMDMtNGI0ZC05MDM3LWI0NmQ1NmM1NTIxMCJ9.Mwa6QmSJk4VgEeN2ApyPRzMzReY-OXt_c7poE_imW_hqwpp-YL74TWmKGSvzznwY-4HSxzoTo_e3lI_gHT_uJqy1H3wgV4B_Vr-I6XiZYios5L-Mqm59f1b2l1-LZ4jU318-wuy09lH90NOtcO1t4LqX3D4Fe2BpnhJW2A70yfhdLV9EpDTycC2anTJNgVXosuQ07l_0xf3NxZn-MWbVk--TKv_dLwMBc9YVsJj-QwukilZK3Tp9ZMuLxwh0KY7vjYBWoiRTacfD2wv9wUWCn7msWZ9B7soAH6dHDLHDnPdcR5VpgW-BxGgkaAkLurwawb66UQl_XvNZ46z-GpmkRw&amp;animation=tru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150254"/>
            <a:ext cx="10972800" cy="47491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2876" y="5822462"/>
            <a:ext cx="10972801" cy="830997"/>
          </a:xfrm>
          <a:prstGeom prst="rect">
            <a:avLst/>
          </a:prstGeom>
          <a:noFill/>
        </p:spPr>
        <p:txBody>
          <a:bodyPr wrap="square" rtlCol="0">
            <a:spAutoFit/>
          </a:bodyPr>
          <a:lstStyle/>
          <a:p>
            <a:r>
              <a:rPr lang="en-US" sz="2400" dirty="0"/>
              <a:t>Emphasizing on Maximum Return Portfolio, Returns are relatively very high but it has very high volatility as well.</a:t>
            </a:r>
          </a:p>
        </p:txBody>
      </p:sp>
      <p:sp>
        <p:nvSpPr>
          <p:cNvPr id="10" name="Title 1">
            <a:extLst>
              <a:ext uri="{FF2B5EF4-FFF2-40B4-BE49-F238E27FC236}">
                <a16:creationId xmlns:a16="http://schemas.microsoft.com/office/drawing/2014/main" id="{BD8193DB-B7DA-4BFD-95C5-0CD9A53650A2}"/>
              </a:ext>
            </a:extLst>
          </p:cNvPr>
          <p:cNvSpPr txBox="1">
            <a:spLocks/>
          </p:cNvSpPr>
          <p:nvPr/>
        </p:nvSpPr>
        <p:spPr>
          <a:xfrm>
            <a:off x="609600" y="3751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dirty="0"/>
              <a:t>Portfolio Performance 2018</a:t>
            </a:r>
          </a:p>
        </p:txBody>
      </p:sp>
    </p:spTree>
    <p:extLst>
      <p:ext uri="{BB962C8B-B14F-4D97-AF65-F5344CB8AC3E}">
        <p14:creationId xmlns:p14="http://schemas.microsoft.com/office/powerpoint/2010/main" val="255757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Portfolio Implementation</a:t>
            </a:r>
          </a:p>
        </p:txBody>
      </p:sp>
      <p:pic>
        <p:nvPicPr>
          <p:cNvPr id="4" name="Content Placeholder 3"/>
          <p:cNvPicPr>
            <a:picLocks noGrp="1" noChangeAspect="1"/>
          </p:cNvPicPr>
          <p:nvPr>
            <p:ph idx="1"/>
          </p:nvPr>
        </p:nvPicPr>
        <p:blipFill>
          <a:blip r:embed="rId2"/>
          <a:stretch>
            <a:fillRect/>
          </a:stretch>
        </p:blipFill>
        <p:spPr>
          <a:xfrm>
            <a:off x="435461" y="1676400"/>
            <a:ext cx="3896464" cy="4351338"/>
          </a:xfrm>
          <a:prstGeom prst="rect">
            <a:avLst/>
          </a:prstGeom>
        </p:spPr>
      </p:pic>
      <p:sp>
        <p:nvSpPr>
          <p:cNvPr id="6" name="TextBox 5"/>
          <p:cNvSpPr txBox="1"/>
          <p:nvPr/>
        </p:nvSpPr>
        <p:spPr>
          <a:xfrm>
            <a:off x="435461" y="6111630"/>
            <a:ext cx="4451731" cy="369332"/>
          </a:xfrm>
          <a:prstGeom prst="rect">
            <a:avLst/>
          </a:prstGeom>
          <a:noFill/>
        </p:spPr>
        <p:txBody>
          <a:bodyPr wrap="none" rtlCol="0">
            <a:spAutoFit/>
          </a:bodyPr>
          <a:lstStyle/>
          <a:p>
            <a:r>
              <a:rPr lang="en-US" dirty="0"/>
              <a:t>MVO- 2018 DATA, OPTIMAL WEIGHTS FOUND</a:t>
            </a:r>
          </a:p>
        </p:txBody>
      </p:sp>
      <p:sp>
        <p:nvSpPr>
          <p:cNvPr id="7" name="TextBox 6"/>
          <p:cNvSpPr txBox="1"/>
          <p:nvPr/>
        </p:nvSpPr>
        <p:spPr>
          <a:xfrm>
            <a:off x="4881954" y="5379280"/>
            <a:ext cx="7145924" cy="646331"/>
          </a:xfrm>
          <a:prstGeom prst="rect">
            <a:avLst/>
          </a:prstGeom>
          <a:noFill/>
        </p:spPr>
        <p:txBody>
          <a:bodyPr wrap="square" rtlCol="0">
            <a:spAutoFit/>
          </a:bodyPr>
          <a:lstStyle/>
          <a:p>
            <a:r>
              <a:rPr lang="en-US" dirty="0"/>
              <a:t>Using the optimal weights found to find the optimal returns for 2019 data and plotting it against S&amp;P INDEX</a:t>
            </a:r>
          </a:p>
        </p:txBody>
      </p:sp>
      <p:pic>
        <p:nvPicPr>
          <p:cNvPr id="8" name="Picture 7"/>
          <p:cNvPicPr>
            <a:picLocks noChangeAspect="1"/>
          </p:cNvPicPr>
          <p:nvPr/>
        </p:nvPicPr>
        <p:blipFill>
          <a:blip r:embed="rId3"/>
          <a:stretch>
            <a:fillRect/>
          </a:stretch>
        </p:blipFill>
        <p:spPr>
          <a:xfrm>
            <a:off x="4543573" y="1905000"/>
            <a:ext cx="7546827" cy="3145204"/>
          </a:xfrm>
          <a:prstGeom prst="rect">
            <a:avLst/>
          </a:prstGeom>
        </p:spPr>
      </p:pic>
    </p:spTree>
    <p:extLst>
      <p:ext uri="{BB962C8B-B14F-4D97-AF65-F5344CB8AC3E}">
        <p14:creationId xmlns:p14="http://schemas.microsoft.com/office/powerpoint/2010/main" val="284415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DB2F-F390-4CBE-8335-DC0025D7C113}"/>
              </a:ext>
            </a:extLst>
          </p:cNvPr>
          <p:cNvSpPr>
            <a:spLocks noGrp="1"/>
          </p:cNvSpPr>
          <p:nvPr>
            <p:ph type="title"/>
          </p:nvPr>
        </p:nvSpPr>
        <p:spPr/>
        <p:txBody>
          <a:bodyPr/>
          <a:lstStyle/>
          <a:p>
            <a:pPr algn="l"/>
            <a:r>
              <a:rPr lang="en-IN" sz="4000" dirty="0"/>
              <a:t>Agenda</a:t>
            </a:r>
            <a:endParaRPr lang="en-IN" dirty="0"/>
          </a:p>
        </p:txBody>
      </p:sp>
      <p:sp>
        <p:nvSpPr>
          <p:cNvPr id="3" name="Content Placeholder 2">
            <a:extLst>
              <a:ext uri="{FF2B5EF4-FFF2-40B4-BE49-F238E27FC236}">
                <a16:creationId xmlns:a16="http://schemas.microsoft.com/office/drawing/2014/main" id="{0E723E2A-6A93-47E1-BD80-81FE6C5DD951}"/>
              </a:ext>
            </a:extLst>
          </p:cNvPr>
          <p:cNvSpPr>
            <a:spLocks noGrp="1"/>
          </p:cNvSpPr>
          <p:nvPr>
            <p:ph idx="1"/>
          </p:nvPr>
        </p:nvSpPr>
        <p:spPr/>
        <p:txBody>
          <a:bodyPr>
            <a:normAutofit/>
          </a:bodyPr>
          <a:lstStyle/>
          <a:p>
            <a:r>
              <a:rPr lang="en-IN" dirty="0"/>
              <a:t>Introduction</a:t>
            </a:r>
          </a:p>
          <a:p>
            <a:r>
              <a:rPr lang="en-IN" dirty="0"/>
              <a:t>Fundamental Analysis Vs Technical Analysis</a:t>
            </a:r>
          </a:p>
          <a:p>
            <a:r>
              <a:rPr lang="en-IN" dirty="0"/>
              <a:t>Trends</a:t>
            </a:r>
          </a:p>
          <a:p>
            <a:r>
              <a:rPr lang="en-IN" dirty="0"/>
              <a:t>Support and Resistance</a:t>
            </a:r>
          </a:p>
          <a:p>
            <a:r>
              <a:rPr lang="en-IN" dirty="0"/>
              <a:t>Indicators </a:t>
            </a:r>
          </a:p>
          <a:p>
            <a:r>
              <a:rPr lang="en-IN" dirty="0"/>
              <a:t>Technical Analysis implementation </a:t>
            </a:r>
          </a:p>
          <a:p>
            <a:r>
              <a:rPr lang="en-IN" dirty="0"/>
              <a:t>Portfolio Composition</a:t>
            </a:r>
          </a:p>
        </p:txBody>
      </p:sp>
    </p:spTree>
    <p:extLst>
      <p:ext uri="{BB962C8B-B14F-4D97-AF65-F5344CB8AC3E}">
        <p14:creationId xmlns:p14="http://schemas.microsoft.com/office/powerpoint/2010/main" val="3444356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8512B2-29DA-4B08-BD34-3074932631DF}"/>
              </a:ext>
            </a:extLst>
          </p:cNvPr>
          <p:cNvSpPr/>
          <p:nvPr/>
        </p:nvSpPr>
        <p:spPr>
          <a:xfrm>
            <a:off x="2971800" y="2523812"/>
            <a:ext cx="6096000" cy="1200329"/>
          </a:xfrm>
          <a:prstGeom prst="rect">
            <a:avLst/>
          </a:prstGeom>
          <a:noFill/>
        </p:spPr>
        <p:txBody>
          <a:bodyPr wrap="square" lIns="91440" tIns="45720" rIns="91440" bIns="45720">
            <a:spAutoFit/>
          </a:bodyPr>
          <a:lstStyle/>
          <a:p>
            <a:pPr algn="ctr"/>
            <a:r>
              <a:rPr lang="en-IN" sz="7200" b="0" cap="none" spc="0" dirty="0">
                <a:ln w="0"/>
                <a:effectLst>
                  <a:reflection blurRad="6350" stA="53000" endA="300" endPos="35500" dir="5400000" sy="-90000" algn="bl" rotWithShape="0"/>
                </a:effectLst>
              </a:rPr>
              <a:t>THANK YOU  </a:t>
            </a:r>
          </a:p>
        </p:txBody>
      </p:sp>
    </p:spTree>
    <p:extLst>
      <p:ext uri="{BB962C8B-B14F-4D97-AF65-F5344CB8AC3E}">
        <p14:creationId xmlns:p14="http://schemas.microsoft.com/office/powerpoint/2010/main" val="2068553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71DE38-D6CA-4CC1-99CD-AE849E62FB01}"/>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l">
              <a:lnSpc>
                <a:spcPct val="90000"/>
              </a:lnSpc>
            </a:pPr>
            <a:r>
              <a:rPr lang="en-US" sz="4800" kern="1200" dirty="0">
                <a:solidFill>
                  <a:schemeClr val="tx1"/>
                </a:solidFill>
                <a:latin typeface="+mj-lt"/>
                <a:ea typeface="+mj-ea"/>
                <a:cs typeface="+mj-cs"/>
              </a:rPr>
              <a:t>Example of RSI Computation </a:t>
            </a:r>
          </a:p>
        </p:txBody>
      </p:sp>
      <p:pic>
        <p:nvPicPr>
          <p:cNvPr id="7" name="Picture 6">
            <a:extLst>
              <a:ext uri="{FF2B5EF4-FFF2-40B4-BE49-F238E27FC236}">
                <a16:creationId xmlns:a16="http://schemas.microsoft.com/office/drawing/2014/main" id="{00265A92-A84D-4AF7-B8CB-2F38D10D5FF9}"/>
              </a:ext>
            </a:extLst>
          </p:cNvPr>
          <p:cNvPicPr>
            <a:picLocks noChangeAspect="1"/>
          </p:cNvPicPr>
          <p:nvPr/>
        </p:nvPicPr>
        <p:blipFill>
          <a:blip r:embed="rId2"/>
          <a:stretch>
            <a:fillRect/>
          </a:stretch>
        </p:blipFill>
        <p:spPr>
          <a:xfrm>
            <a:off x="5715000" y="1276500"/>
            <a:ext cx="5181933" cy="5570127"/>
          </a:xfrm>
          <a:prstGeom prst="rect">
            <a:avLst/>
          </a:prstGeom>
        </p:spPr>
      </p:pic>
      <p:pic>
        <p:nvPicPr>
          <p:cNvPr id="8" name="Picture 7">
            <a:extLst>
              <a:ext uri="{FF2B5EF4-FFF2-40B4-BE49-F238E27FC236}">
                <a16:creationId xmlns:a16="http://schemas.microsoft.com/office/drawing/2014/main" id="{3F1D0444-F7CC-4104-9851-13D02103F041}"/>
              </a:ext>
            </a:extLst>
          </p:cNvPr>
          <p:cNvPicPr>
            <a:picLocks noChangeAspect="1"/>
          </p:cNvPicPr>
          <p:nvPr/>
        </p:nvPicPr>
        <p:blipFill>
          <a:blip r:embed="rId3"/>
          <a:stretch>
            <a:fillRect/>
          </a:stretch>
        </p:blipFill>
        <p:spPr>
          <a:xfrm>
            <a:off x="762000" y="1752600"/>
            <a:ext cx="4188315" cy="1097375"/>
          </a:xfrm>
          <a:prstGeom prst="rect">
            <a:avLst/>
          </a:prstGeom>
        </p:spPr>
      </p:pic>
    </p:spTree>
    <p:extLst>
      <p:ext uri="{BB962C8B-B14F-4D97-AF65-F5344CB8AC3E}">
        <p14:creationId xmlns:p14="http://schemas.microsoft.com/office/powerpoint/2010/main" val="236242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D2BF-5BB3-4209-97E6-14A41642C286}"/>
              </a:ext>
            </a:extLst>
          </p:cNvPr>
          <p:cNvSpPr>
            <a:spLocks noGrp="1"/>
          </p:cNvSpPr>
          <p:nvPr>
            <p:ph type="title"/>
          </p:nvPr>
        </p:nvSpPr>
        <p:spPr>
          <a:xfrm>
            <a:off x="609600" y="37514"/>
            <a:ext cx="10972800" cy="1143000"/>
          </a:xfrm>
        </p:spPr>
        <p:txBody>
          <a:bodyPr>
            <a:normAutofit/>
          </a:bodyPr>
          <a:lstStyle/>
          <a:p>
            <a:pPr algn="l"/>
            <a:r>
              <a:rPr lang="en-IN" sz="4000" dirty="0"/>
              <a:t>Intro to Technical Analysis</a:t>
            </a:r>
          </a:p>
        </p:txBody>
      </p:sp>
      <p:sp>
        <p:nvSpPr>
          <p:cNvPr id="3" name="Content Placeholder 2">
            <a:extLst>
              <a:ext uri="{FF2B5EF4-FFF2-40B4-BE49-F238E27FC236}">
                <a16:creationId xmlns:a16="http://schemas.microsoft.com/office/drawing/2014/main" id="{B217F0DE-1F98-4F2B-8DE4-5FD88ABF7F19}"/>
              </a:ext>
            </a:extLst>
          </p:cNvPr>
          <p:cNvSpPr>
            <a:spLocks noGrp="1"/>
          </p:cNvSpPr>
          <p:nvPr>
            <p:ph idx="1"/>
          </p:nvPr>
        </p:nvSpPr>
        <p:spPr>
          <a:xfrm>
            <a:off x="457200" y="990600"/>
            <a:ext cx="11353800" cy="3955594"/>
          </a:xfrm>
        </p:spPr>
        <p:txBody>
          <a:bodyPr>
            <a:normAutofit/>
          </a:bodyPr>
          <a:lstStyle/>
          <a:p>
            <a:endParaRPr lang="en-IN" sz="2000" dirty="0"/>
          </a:p>
          <a:p>
            <a:r>
              <a:rPr lang="en-US" sz="2400" b="1" dirty="0"/>
              <a:t>Technical analysis </a:t>
            </a:r>
            <a:r>
              <a:rPr lang="en-US" sz="2400" dirty="0"/>
              <a:t>is a trading tool that attempts to forecast the future movement of stocks by analyzing statistics gathered from trading activity; such as price movement and volume</a:t>
            </a:r>
          </a:p>
          <a:p>
            <a:pPr marL="0" indent="0">
              <a:buNone/>
            </a:pPr>
            <a:endParaRPr lang="en-US" sz="2400" dirty="0"/>
          </a:p>
          <a:p>
            <a:pPr marL="0" indent="0">
              <a:buNone/>
            </a:pPr>
            <a:r>
              <a:rPr lang="en-IN" sz="2400" u="sng" dirty="0"/>
              <a:t>Underlying Assumptions</a:t>
            </a:r>
          </a:p>
          <a:p>
            <a:r>
              <a:rPr lang="en-IN" sz="2400" dirty="0"/>
              <a:t>Market discounts everything</a:t>
            </a:r>
          </a:p>
          <a:p>
            <a:r>
              <a:rPr lang="en-IN" sz="2400" dirty="0"/>
              <a:t>Price moves in trends</a:t>
            </a:r>
          </a:p>
          <a:p>
            <a:r>
              <a:rPr lang="en-IN" sz="2400" dirty="0"/>
              <a:t>History of price movement tends to repeat itself</a:t>
            </a:r>
          </a:p>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5A090C77-9332-49D7-B319-62CB630EFC60}"/>
              </a:ext>
            </a:extLst>
          </p:cNvPr>
          <p:cNvSpPr txBox="1"/>
          <p:nvPr/>
        </p:nvSpPr>
        <p:spPr>
          <a:xfrm>
            <a:off x="2286000" y="5200471"/>
            <a:ext cx="4800600" cy="1200329"/>
          </a:xfrm>
          <a:prstGeom prst="rect">
            <a:avLst/>
          </a:prstGeom>
          <a:noFill/>
        </p:spPr>
        <p:txBody>
          <a:bodyPr wrap="square" rtlCol="0">
            <a:spAutoFit/>
          </a:bodyPr>
          <a:lstStyle/>
          <a:p>
            <a:r>
              <a:rPr lang="en-IN" sz="2400" u="sng" dirty="0"/>
              <a:t>Inputs</a:t>
            </a:r>
          </a:p>
          <a:p>
            <a:r>
              <a:rPr lang="en-IN" sz="2400" dirty="0"/>
              <a:t>Asset Price</a:t>
            </a:r>
          </a:p>
          <a:p>
            <a:r>
              <a:rPr lang="en-IN" sz="2400" dirty="0"/>
              <a:t>Trading Volume</a:t>
            </a:r>
          </a:p>
        </p:txBody>
      </p:sp>
      <p:sp>
        <p:nvSpPr>
          <p:cNvPr id="6" name="Arrow: Right 5">
            <a:extLst>
              <a:ext uri="{FF2B5EF4-FFF2-40B4-BE49-F238E27FC236}">
                <a16:creationId xmlns:a16="http://schemas.microsoft.com/office/drawing/2014/main" id="{4FF525E3-294B-45BA-A01A-F0F4FABC2CEC}"/>
              </a:ext>
            </a:extLst>
          </p:cNvPr>
          <p:cNvSpPr/>
          <p:nvPr/>
        </p:nvSpPr>
        <p:spPr>
          <a:xfrm>
            <a:off x="4495800" y="5613123"/>
            <a:ext cx="2514600" cy="53340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A57B5F-94D4-485C-8EDB-AFFDFF35DCE3}"/>
              </a:ext>
            </a:extLst>
          </p:cNvPr>
          <p:cNvSpPr txBox="1"/>
          <p:nvPr/>
        </p:nvSpPr>
        <p:spPr>
          <a:xfrm>
            <a:off x="7239000" y="5464324"/>
            <a:ext cx="3048000" cy="830997"/>
          </a:xfrm>
          <a:prstGeom prst="rect">
            <a:avLst/>
          </a:prstGeom>
          <a:noFill/>
        </p:spPr>
        <p:txBody>
          <a:bodyPr wrap="square" rtlCol="0">
            <a:spAutoFit/>
          </a:bodyPr>
          <a:lstStyle/>
          <a:p>
            <a:r>
              <a:rPr lang="en-IN" sz="2400" u="sng" dirty="0"/>
              <a:t>Outputs</a:t>
            </a:r>
          </a:p>
          <a:p>
            <a:r>
              <a:rPr lang="en-IN" sz="2400" dirty="0"/>
              <a:t>Price Trend Prediction</a:t>
            </a:r>
          </a:p>
        </p:txBody>
      </p:sp>
    </p:spTree>
    <p:extLst>
      <p:ext uri="{BB962C8B-B14F-4D97-AF65-F5344CB8AC3E}">
        <p14:creationId xmlns:p14="http://schemas.microsoft.com/office/powerpoint/2010/main" val="28674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EA18-9C84-4F19-942F-DA13438070B5}"/>
              </a:ext>
            </a:extLst>
          </p:cNvPr>
          <p:cNvSpPr>
            <a:spLocks noGrp="1"/>
          </p:cNvSpPr>
          <p:nvPr>
            <p:ph type="title"/>
          </p:nvPr>
        </p:nvSpPr>
        <p:spPr/>
        <p:txBody>
          <a:bodyPr>
            <a:normAutofit/>
          </a:bodyPr>
          <a:lstStyle/>
          <a:p>
            <a:pPr algn="l"/>
            <a:r>
              <a:rPr lang="en-IN" sz="4000" dirty="0"/>
              <a:t>Fundamental Analysis Vs Technical Analysis</a:t>
            </a:r>
          </a:p>
        </p:txBody>
      </p:sp>
      <p:graphicFrame>
        <p:nvGraphicFramePr>
          <p:cNvPr id="8" name="Table 8">
            <a:extLst>
              <a:ext uri="{FF2B5EF4-FFF2-40B4-BE49-F238E27FC236}">
                <a16:creationId xmlns:a16="http://schemas.microsoft.com/office/drawing/2014/main" id="{9B9EBFA2-61C7-470A-A36F-8EA45874BE98}"/>
              </a:ext>
            </a:extLst>
          </p:cNvPr>
          <p:cNvGraphicFramePr>
            <a:graphicFrameLocks noGrp="1"/>
          </p:cNvGraphicFramePr>
          <p:nvPr>
            <p:ph idx="1"/>
            <p:extLst>
              <p:ext uri="{D42A27DB-BD31-4B8C-83A1-F6EECF244321}">
                <p14:modId xmlns:p14="http://schemas.microsoft.com/office/powerpoint/2010/main" val="2362848045"/>
              </p:ext>
            </p:extLst>
          </p:nvPr>
        </p:nvGraphicFramePr>
        <p:xfrm>
          <a:off x="609600" y="1295400"/>
          <a:ext cx="10972799" cy="2873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00489514"/>
                    </a:ext>
                  </a:extLst>
                </a:gridCol>
                <a:gridCol w="3886201">
                  <a:extLst>
                    <a:ext uri="{9D8B030D-6E8A-4147-A177-3AD203B41FA5}">
                      <a16:colId xmlns:a16="http://schemas.microsoft.com/office/drawing/2014/main" val="4182076309"/>
                    </a:ext>
                  </a:extLst>
                </a:gridCol>
                <a:gridCol w="5029198">
                  <a:extLst>
                    <a:ext uri="{9D8B030D-6E8A-4147-A177-3AD203B41FA5}">
                      <a16:colId xmlns:a16="http://schemas.microsoft.com/office/drawing/2014/main" val="1347819515"/>
                    </a:ext>
                  </a:extLst>
                </a:gridCol>
              </a:tblGrid>
              <a:tr h="543200">
                <a:tc>
                  <a:txBody>
                    <a:bodyPr/>
                    <a:lstStyle/>
                    <a:p>
                      <a:pPr algn="ctr"/>
                      <a:r>
                        <a:rPr lang="en-IN" sz="2400" dirty="0"/>
                        <a:t>Category</a:t>
                      </a:r>
                    </a:p>
                  </a:txBody>
                  <a:tcPr/>
                </a:tc>
                <a:tc>
                  <a:txBody>
                    <a:bodyPr/>
                    <a:lstStyle/>
                    <a:p>
                      <a:pPr algn="ctr"/>
                      <a:r>
                        <a:rPr lang="en-IN" sz="2400" dirty="0"/>
                        <a:t>Fundamental Analysis </a:t>
                      </a:r>
                    </a:p>
                  </a:txBody>
                  <a:tcPr/>
                </a:tc>
                <a:tc>
                  <a:txBody>
                    <a:bodyPr/>
                    <a:lstStyle/>
                    <a:p>
                      <a:pPr algn="ctr"/>
                      <a:r>
                        <a:rPr lang="en-IN" sz="2400" dirty="0"/>
                        <a:t>Technical Analysis</a:t>
                      </a:r>
                    </a:p>
                  </a:txBody>
                  <a:tcPr/>
                </a:tc>
                <a:extLst>
                  <a:ext uri="{0D108BD9-81ED-4DB2-BD59-A6C34878D82A}">
                    <a16:rowId xmlns:a16="http://schemas.microsoft.com/office/drawing/2014/main" val="4223522993"/>
                  </a:ext>
                </a:extLst>
              </a:tr>
              <a:tr h="646601">
                <a:tc>
                  <a:txBody>
                    <a:bodyPr/>
                    <a:lstStyle/>
                    <a:p>
                      <a:r>
                        <a:rPr lang="en-IN" sz="2000" dirty="0"/>
                        <a:t>Definition </a:t>
                      </a:r>
                    </a:p>
                  </a:txBody>
                  <a:tcPr/>
                </a:tc>
                <a:tc>
                  <a:txBody>
                    <a:bodyPr/>
                    <a:lstStyle/>
                    <a:p>
                      <a:r>
                        <a:rPr lang="en-IN" sz="2000" dirty="0"/>
                        <a:t>Uses </a:t>
                      </a:r>
                      <a:r>
                        <a:rPr lang="en-IN" sz="2000" b="1" dirty="0"/>
                        <a:t>economic</a:t>
                      </a:r>
                      <a:r>
                        <a:rPr lang="en-IN" sz="2000" dirty="0"/>
                        <a:t> </a:t>
                      </a:r>
                      <a:r>
                        <a:rPr lang="en-IN" sz="2000" b="1" dirty="0"/>
                        <a:t>factors</a:t>
                      </a:r>
                      <a:r>
                        <a:rPr lang="en-IN" sz="2000" dirty="0"/>
                        <a:t> to calculate stock value</a:t>
                      </a:r>
                    </a:p>
                  </a:txBody>
                  <a:tcPr/>
                </a:tc>
                <a:tc>
                  <a:txBody>
                    <a:bodyPr/>
                    <a:lstStyle/>
                    <a:p>
                      <a:r>
                        <a:rPr lang="en-IN" sz="2000" dirty="0"/>
                        <a:t>Uses movements in trade </a:t>
                      </a:r>
                      <a:r>
                        <a:rPr lang="en-IN" sz="2000" b="1" dirty="0"/>
                        <a:t>price and volume</a:t>
                      </a:r>
                      <a:r>
                        <a:rPr lang="en-IN" sz="2000" dirty="0"/>
                        <a:t> to predict trends</a:t>
                      </a:r>
                    </a:p>
                  </a:txBody>
                  <a:tcPr/>
                </a:tc>
                <a:extLst>
                  <a:ext uri="{0D108BD9-81ED-4DB2-BD59-A6C34878D82A}">
                    <a16:rowId xmlns:a16="http://schemas.microsoft.com/office/drawing/2014/main" val="4030308940"/>
                  </a:ext>
                </a:extLst>
              </a:tr>
              <a:tr h="543200">
                <a:tc>
                  <a:txBody>
                    <a:bodyPr/>
                    <a:lstStyle/>
                    <a:p>
                      <a:r>
                        <a:rPr lang="en-IN" sz="2000" dirty="0"/>
                        <a:t>Primary Factors</a:t>
                      </a:r>
                    </a:p>
                  </a:txBody>
                  <a:tcPr/>
                </a:tc>
                <a:tc>
                  <a:txBody>
                    <a:bodyPr/>
                    <a:lstStyle/>
                    <a:p>
                      <a:r>
                        <a:rPr lang="en-IN" sz="2000" dirty="0"/>
                        <a:t>Financial statements</a:t>
                      </a:r>
                    </a:p>
                  </a:txBody>
                  <a:tcPr/>
                </a:tc>
                <a:tc>
                  <a:txBody>
                    <a:bodyPr/>
                    <a:lstStyle/>
                    <a:p>
                      <a:r>
                        <a:rPr lang="en-IN" sz="2000" dirty="0"/>
                        <a:t>Charts, stock prices and trading volumes</a:t>
                      </a:r>
                    </a:p>
                  </a:txBody>
                  <a:tcPr/>
                </a:tc>
                <a:extLst>
                  <a:ext uri="{0D108BD9-81ED-4DB2-BD59-A6C34878D82A}">
                    <a16:rowId xmlns:a16="http://schemas.microsoft.com/office/drawing/2014/main" val="3737547687"/>
                  </a:ext>
                </a:extLst>
              </a:tr>
              <a:tr h="543200">
                <a:tc>
                  <a:txBody>
                    <a:bodyPr/>
                    <a:lstStyle/>
                    <a:p>
                      <a:r>
                        <a:rPr lang="en-IN" sz="2000" dirty="0"/>
                        <a:t>Time horizon</a:t>
                      </a:r>
                    </a:p>
                  </a:txBody>
                  <a:tcPr/>
                </a:tc>
                <a:tc>
                  <a:txBody>
                    <a:bodyPr/>
                    <a:lstStyle/>
                    <a:p>
                      <a:pPr algn="l"/>
                      <a:r>
                        <a:rPr lang="en-IN" sz="2000" dirty="0"/>
                        <a:t>Long term</a:t>
                      </a:r>
                    </a:p>
                  </a:txBody>
                  <a:tcPr/>
                </a:tc>
                <a:tc>
                  <a:txBody>
                    <a:bodyPr/>
                    <a:lstStyle/>
                    <a:p>
                      <a:pPr algn="l"/>
                      <a:r>
                        <a:rPr lang="en-IN" sz="2000" dirty="0"/>
                        <a:t>Short term</a:t>
                      </a:r>
                    </a:p>
                  </a:txBody>
                  <a:tcPr/>
                </a:tc>
                <a:extLst>
                  <a:ext uri="{0D108BD9-81ED-4DB2-BD59-A6C34878D82A}">
                    <a16:rowId xmlns:a16="http://schemas.microsoft.com/office/drawing/2014/main" val="3042788726"/>
                  </a:ext>
                </a:extLst>
              </a:tr>
              <a:tr h="543200">
                <a:tc>
                  <a:txBody>
                    <a:bodyPr/>
                    <a:lstStyle/>
                    <a:p>
                      <a:r>
                        <a:rPr lang="en-IN" sz="2000" dirty="0"/>
                        <a:t>Function</a:t>
                      </a:r>
                    </a:p>
                  </a:txBody>
                  <a:tcPr/>
                </a:tc>
                <a:tc>
                  <a:txBody>
                    <a:bodyPr/>
                    <a:lstStyle/>
                    <a:p>
                      <a:pPr algn="l"/>
                      <a:r>
                        <a:rPr lang="en-IN" sz="2000" dirty="0"/>
                        <a:t>Investing</a:t>
                      </a:r>
                    </a:p>
                  </a:txBody>
                  <a:tcPr/>
                </a:tc>
                <a:tc>
                  <a:txBody>
                    <a:bodyPr/>
                    <a:lstStyle/>
                    <a:p>
                      <a:pPr algn="l"/>
                      <a:r>
                        <a:rPr lang="en-IN" sz="2000" dirty="0"/>
                        <a:t>Trading</a:t>
                      </a:r>
                    </a:p>
                  </a:txBody>
                  <a:tcPr/>
                </a:tc>
                <a:extLst>
                  <a:ext uri="{0D108BD9-81ED-4DB2-BD59-A6C34878D82A}">
                    <a16:rowId xmlns:a16="http://schemas.microsoft.com/office/drawing/2014/main" val="1669322319"/>
                  </a:ext>
                </a:extLst>
              </a:tr>
            </a:tbl>
          </a:graphicData>
        </a:graphic>
      </p:graphicFrame>
      <p:pic>
        <p:nvPicPr>
          <p:cNvPr id="11" name="Picture 10" descr="A screenshot of a cell phone&#10;&#10;Description automatically generated">
            <a:extLst>
              <a:ext uri="{FF2B5EF4-FFF2-40B4-BE49-F238E27FC236}">
                <a16:creationId xmlns:a16="http://schemas.microsoft.com/office/drawing/2014/main" id="{9A3AF9B5-DFE0-4076-A199-531D19DEA4E3}"/>
              </a:ext>
            </a:extLst>
          </p:cNvPr>
          <p:cNvPicPr>
            <a:picLocks noChangeAspect="1"/>
          </p:cNvPicPr>
          <p:nvPr/>
        </p:nvPicPr>
        <p:blipFill rotWithShape="1">
          <a:blip r:embed="rId2">
            <a:extLst>
              <a:ext uri="{28A0092B-C50C-407E-A947-70E740481C1C}">
                <a14:useLocalDpi xmlns:a14="http://schemas.microsoft.com/office/drawing/2010/main" val="0"/>
              </a:ext>
            </a:extLst>
          </a:blip>
          <a:srcRect t="23526" b="23030"/>
          <a:stretch/>
        </p:blipFill>
        <p:spPr>
          <a:xfrm>
            <a:off x="2895600" y="4267199"/>
            <a:ext cx="6096000" cy="2438401"/>
          </a:xfrm>
          <a:prstGeom prst="rect">
            <a:avLst/>
          </a:prstGeom>
        </p:spPr>
      </p:pic>
    </p:spTree>
    <p:extLst>
      <p:ext uri="{BB962C8B-B14F-4D97-AF65-F5344CB8AC3E}">
        <p14:creationId xmlns:p14="http://schemas.microsoft.com/office/powerpoint/2010/main" val="132710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143000"/>
            <a:ext cx="3085407" cy="4351338"/>
          </a:xfrm>
        </p:spPr>
        <p:txBody>
          <a:bodyPr/>
          <a:lstStyle/>
          <a:p>
            <a:pPr marL="0" indent="0" algn="ctr">
              <a:buNone/>
            </a:pPr>
            <a:r>
              <a:rPr lang="en-CA" dirty="0"/>
              <a:t>Upward</a:t>
            </a:r>
          </a:p>
          <a:p>
            <a:pPr marL="0" indent="0">
              <a:buNone/>
            </a:pPr>
            <a:r>
              <a:rPr lang="en-CA" sz="2000" dirty="0"/>
              <a:t>Higher highs &amp; higher lows</a:t>
            </a:r>
          </a:p>
          <a:p>
            <a:pPr marL="0" indent="0">
              <a:buNone/>
            </a:pPr>
            <a:r>
              <a:rPr lang="en-CA" sz="2000" dirty="0"/>
              <a:t>The second low should be higher than first for having incline </a:t>
            </a:r>
          </a:p>
          <a:p>
            <a:pPr marL="0" indent="0">
              <a:buNone/>
            </a:pPr>
            <a:r>
              <a:rPr lang="en-CA" sz="2000" dirty="0"/>
              <a:t>Uptrend line acts as a support and  indicates that the demand is greater than the supply </a:t>
            </a:r>
          </a:p>
          <a:p>
            <a:pPr marL="0" indent="0">
              <a:buNone/>
            </a:pPr>
            <a:endParaRPr lang="en-CA" sz="2000" dirty="0"/>
          </a:p>
          <a:p>
            <a:pPr marL="0" indent="0">
              <a:buNone/>
            </a:pPr>
            <a:endParaRPr lang="en-CA" sz="2000" dirty="0"/>
          </a:p>
        </p:txBody>
      </p:sp>
      <p:sp>
        <p:nvSpPr>
          <p:cNvPr id="6" name="Content Placeholder 4"/>
          <p:cNvSpPr txBox="1">
            <a:spLocks/>
          </p:cNvSpPr>
          <p:nvPr/>
        </p:nvSpPr>
        <p:spPr>
          <a:xfrm>
            <a:off x="4795058" y="1143000"/>
            <a:ext cx="30854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Downward</a:t>
            </a:r>
          </a:p>
          <a:p>
            <a:pPr marL="0" indent="0">
              <a:buFont typeface="Arial" panose="020B0604020202020204" pitchFamily="34" charset="0"/>
              <a:buNone/>
            </a:pPr>
            <a:r>
              <a:rPr lang="en-CA" sz="2000" dirty="0"/>
              <a:t>Lower highs &amp; lower lows</a:t>
            </a:r>
          </a:p>
          <a:p>
            <a:pPr marL="0" indent="0">
              <a:buFont typeface="Arial" panose="020B0604020202020204" pitchFamily="34" charset="0"/>
              <a:buNone/>
            </a:pPr>
            <a:r>
              <a:rPr lang="en-CA" sz="2000" dirty="0"/>
              <a:t>The second high must be lower than first for having decline </a:t>
            </a:r>
          </a:p>
          <a:p>
            <a:pPr marL="0" indent="0">
              <a:buFont typeface="Arial" panose="020B0604020202020204" pitchFamily="34" charset="0"/>
              <a:buNone/>
            </a:pPr>
            <a:r>
              <a:rPr lang="en-CA" sz="2000" dirty="0"/>
              <a:t>Downtrend line acts as a resistance and indicates that supply is more than the demand  </a:t>
            </a:r>
          </a:p>
        </p:txBody>
      </p:sp>
      <p:sp>
        <p:nvSpPr>
          <p:cNvPr id="7" name="Content Placeholder 4"/>
          <p:cNvSpPr txBox="1">
            <a:spLocks/>
          </p:cNvSpPr>
          <p:nvPr/>
        </p:nvSpPr>
        <p:spPr>
          <a:xfrm>
            <a:off x="8751917" y="1143000"/>
            <a:ext cx="32599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Sideways</a:t>
            </a:r>
          </a:p>
          <a:p>
            <a:pPr marL="0" indent="0">
              <a:buFont typeface="Arial" panose="020B0604020202020204" pitchFamily="34" charset="0"/>
              <a:buNone/>
            </a:pPr>
            <a:r>
              <a:rPr lang="en-CA" sz="2000" dirty="0"/>
              <a:t>Constant high, constant lows</a:t>
            </a:r>
          </a:p>
          <a:p>
            <a:pPr marL="0" indent="0">
              <a:buFont typeface="Arial" panose="020B0604020202020204" pitchFamily="34" charset="0"/>
              <a:buNone/>
            </a:pPr>
            <a:r>
              <a:rPr lang="en-CA" sz="2000" dirty="0"/>
              <a:t>Support and resistance lines oscillate </a:t>
            </a:r>
          </a:p>
          <a:p>
            <a:pPr marL="0" indent="0">
              <a:buFont typeface="Arial" panose="020B0604020202020204" pitchFamily="34" charset="0"/>
              <a:buNone/>
            </a:pPr>
            <a:r>
              <a:rPr lang="en-CA" sz="2000" dirty="0"/>
              <a:t>Correction estimation enables traders buy at support and sell at resistance </a:t>
            </a:r>
          </a:p>
        </p:txBody>
      </p:sp>
      <p:sp>
        <p:nvSpPr>
          <p:cNvPr id="9" name="Title 1">
            <a:extLst>
              <a:ext uri="{FF2B5EF4-FFF2-40B4-BE49-F238E27FC236}">
                <a16:creationId xmlns:a16="http://schemas.microsoft.com/office/drawing/2014/main" id="{60F4A301-DD07-43F7-AC08-C70FB3FBD13C}"/>
              </a:ext>
            </a:extLst>
          </p:cNvPr>
          <p:cNvSpPr>
            <a:spLocks noGrp="1"/>
          </p:cNvSpPr>
          <p:nvPr>
            <p:ph type="title"/>
          </p:nvPr>
        </p:nvSpPr>
        <p:spPr>
          <a:xfrm>
            <a:off x="609600" y="37514"/>
            <a:ext cx="10972800" cy="1143000"/>
          </a:xfrm>
        </p:spPr>
        <p:txBody>
          <a:bodyPr>
            <a:normAutofit/>
          </a:bodyPr>
          <a:lstStyle/>
          <a:p>
            <a:pPr algn="l"/>
            <a:r>
              <a:rPr lang="en-IN" sz="4000" dirty="0"/>
              <a:t>Trends</a:t>
            </a:r>
          </a:p>
        </p:txBody>
      </p:sp>
      <p:pic>
        <p:nvPicPr>
          <p:cNvPr id="1028" name="Picture 4">
            <a:extLst>
              <a:ext uri="{FF2B5EF4-FFF2-40B4-BE49-F238E27FC236}">
                <a16:creationId xmlns:a16="http://schemas.microsoft.com/office/drawing/2014/main" id="{C3817AA1-EF08-44EE-AC7B-494C736403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99" t="13536" r="10001" b="21105"/>
          <a:stretch/>
        </p:blipFill>
        <p:spPr bwMode="auto">
          <a:xfrm>
            <a:off x="8041926" y="4268371"/>
            <a:ext cx="3969965" cy="22224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0ABB7F4-1A26-420B-B7E9-9B57114CE2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50" t="11739" r="14363" b="15217"/>
          <a:stretch/>
        </p:blipFill>
        <p:spPr bwMode="auto">
          <a:xfrm>
            <a:off x="513867" y="4348123"/>
            <a:ext cx="3636461" cy="23314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F9D04D1-BBFB-47B3-B3C3-3FFBD6F651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00" t="14127" r="20726" b="10538"/>
          <a:stretch/>
        </p:blipFill>
        <p:spPr bwMode="auto">
          <a:xfrm>
            <a:off x="4377049" y="4328612"/>
            <a:ext cx="3437901" cy="2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82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fade">
                                      <p:cBhvr>
                                        <p:cTn id="3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570" y="1528123"/>
            <a:ext cx="11353800" cy="1241771"/>
          </a:xfrm>
        </p:spPr>
        <p:txBody>
          <a:bodyPr>
            <a:normAutofit fontScale="62500" lnSpcReduction="20000"/>
          </a:bodyPr>
          <a:lstStyle/>
          <a:p>
            <a:pPr marL="0" indent="0">
              <a:buNone/>
            </a:pPr>
            <a:r>
              <a:rPr lang="en-CA" dirty="0"/>
              <a:t>Support</a:t>
            </a:r>
          </a:p>
          <a:p>
            <a:r>
              <a:rPr lang="en-CA" dirty="0"/>
              <a:t>Price level at which the demand is thought to be strong enough to prevent price from declining further </a:t>
            </a:r>
          </a:p>
          <a:p>
            <a:r>
              <a:rPr lang="en-CA" dirty="0"/>
              <a:t>Buyer are inclined towards buying as the price grows closer to support </a:t>
            </a:r>
          </a:p>
          <a:p>
            <a:pPr marL="0" indent="0">
              <a:buNone/>
            </a:pPr>
            <a:endParaRPr lang="en-CA" sz="2900" dirty="0"/>
          </a:p>
          <a:p>
            <a:pPr marL="0" indent="0">
              <a:buNone/>
            </a:pPr>
            <a:endParaRPr lang="en-CA" dirty="0"/>
          </a:p>
          <a:p>
            <a:pPr marL="0" indent="0">
              <a:buNone/>
            </a:pPr>
            <a:endParaRPr lang="en-CA" dirty="0"/>
          </a:p>
          <a:p>
            <a:endParaRPr lang="en-CA" dirty="0"/>
          </a:p>
        </p:txBody>
      </p:sp>
      <p:sp>
        <p:nvSpPr>
          <p:cNvPr id="4" name="Content Placeholder 2"/>
          <p:cNvSpPr txBox="1">
            <a:spLocks/>
          </p:cNvSpPr>
          <p:nvPr/>
        </p:nvSpPr>
        <p:spPr>
          <a:xfrm>
            <a:off x="688570" y="2769894"/>
            <a:ext cx="11132127" cy="1241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000" dirty="0"/>
              <a:t>Resistance </a:t>
            </a:r>
          </a:p>
          <a:p>
            <a:pPr>
              <a:lnSpc>
                <a:spcPct val="80000"/>
              </a:lnSpc>
            </a:pPr>
            <a:r>
              <a:rPr lang="en-CA" sz="2000" dirty="0"/>
              <a:t>Price level at which selling is thought to be strong enough to prevent price from rising further </a:t>
            </a:r>
          </a:p>
          <a:p>
            <a:pPr>
              <a:lnSpc>
                <a:spcPct val="80000"/>
              </a:lnSpc>
            </a:pPr>
            <a:r>
              <a:rPr lang="en-CA" sz="2000" dirty="0"/>
              <a:t>Sellers become more inclined to sell as the price grows near to resistance </a:t>
            </a:r>
          </a:p>
          <a:p>
            <a:pPr>
              <a:lnSpc>
                <a:spcPct val="80000"/>
              </a:lnSpc>
            </a:pPr>
            <a:endParaRPr lang="en-CA" sz="2000" dirty="0"/>
          </a:p>
          <a:p>
            <a:pPr marL="0" indent="0">
              <a:buFont typeface="Arial" panose="020B0604020202020204" pitchFamily="34" charset="0"/>
              <a:buNone/>
            </a:pPr>
            <a:endParaRPr lang="en-CA" dirty="0"/>
          </a:p>
          <a:p>
            <a:pPr marL="0" indent="0">
              <a:buFont typeface="Arial" panose="020B0604020202020204" pitchFamily="34" charset="0"/>
              <a:buNone/>
            </a:pPr>
            <a:endParaRPr lang="en-CA" dirty="0"/>
          </a:p>
          <a:p>
            <a:endParaRPr lang="en-CA"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120"/>
          <a:stretch/>
        </p:blipFill>
        <p:spPr>
          <a:xfrm>
            <a:off x="6377193" y="3926170"/>
            <a:ext cx="5066607" cy="2861002"/>
          </a:xfrm>
          <a:prstGeom prst="rect">
            <a:avLst/>
          </a:prstGeom>
        </p:spPr>
      </p:pic>
      <p:sp>
        <p:nvSpPr>
          <p:cNvPr id="6" name="Content Placeholder 2"/>
          <p:cNvSpPr txBox="1">
            <a:spLocks/>
          </p:cNvSpPr>
          <p:nvPr/>
        </p:nvSpPr>
        <p:spPr>
          <a:xfrm>
            <a:off x="688570" y="4159134"/>
            <a:ext cx="5379721" cy="1241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000" dirty="0"/>
              <a:t>Breakout </a:t>
            </a:r>
          </a:p>
          <a:p>
            <a:pPr>
              <a:lnSpc>
                <a:spcPct val="80000"/>
              </a:lnSpc>
            </a:pPr>
            <a:r>
              <a:rPr lang="en-CA" sz="2000" dirty="0"/>
              <a:t>Whenever price breaks one of the lines, it becomes the opposite </a:t>
            </a:r>
          </a:p>
          <a:p>
            <a:pPr>
              <a:lnSpc>
                <a:spcPct val="80000"/>
              </a:lnSpc>
            </a:pPr>
            <a:endParaRPr lang="en-CA" sz="2000" dirty="0"/>
          </a:p>
          <a:p>
            <a:pPr marL="0" indent="0">
              <a:buFont typeface="Arial" panose="020B0604020202020204" pitchFamily="34" charset="0"/>
              <a:buNone/>
            </a:pPr>
            <a:endParaRPr lang="en-CA" dirty="0"/>
          </a:p>
          <a:p>
            <a:pPr marL="0" indent="0">
              <a:buFont typeface="Arial" panose="020B0604020202020204" pitchFamily="34" charset="0"/>
              <a:buNone/>
            </a:pPr>
            <a:endParaRPr lang="en-CA" dirty="0"/>
          </a:p>
          <a:p>
            <a:endParaRPr lang="en-CA" dirty="0"/>
          </a:p>
        </p:txBody>
      </p:sp>
      <p:sp>
        <p:nvSpPr>
          <p:cNvPr id="9" name="Title 1">
            <a:extLst>
              <a:ext uri="{FF2B5EF4-FFF2-40B4-BE49-F238E27FC236}">
                <a16:creationId xmlns:a16="http://schemas.microsoft.com/office/drawing/2014/main" id="{36773993-733C-47B1-8A38-28EF63A3F4F8}"/>
              </a:ext>
            </a:extLst>
          </p:cNvPr>
          <p:cNvSpPr txBox="1">
            <a:spLocks/>
          </p:cNvSpPr>
          <p:nvPr/>
        </p:nvSpPr>
        <p:spPr>
          <a:xfrm>
            <a:off x="609600" y="3751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dirty="0"/>
              <a:t>Support &amp; Resistance</a:t>
            </a:r>
          </a:p>
        </p:txBody>
      </p:sp>
    </p:spTree>
    <p:extLst>
      <p:ext uri="{BB962C8B-B14F-4D97-AF65-F5344CB8AC3E}">
        <p14:creationId xmlns:p14="http://schemas.microsoft.com/office/powerpoint/2010/main" val="157962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B9BD-1E49-43D4-A134-4A32FC7FED0C}"/>
              </a:ext>
            </a:extLst>
          </p:cNvPr>
          <p:cNvSpPr>
            <a:spLocks noGrp="1"/>
          </p:cNvSpPr>
          <p:nvPr>
            <p:ph type="title"/>
          </p:nvPr>
        </p:nvSpPr>
        <p:spPr/>
        <p:txBody>
          <a:bodyPr/>
          <a:lstStyle/>
          <a:p>
            <a:r>
              <a:rPr lang="en-IN" dirty="0"/>
              <a:t>Indicators</a:t>
            </a:r>
          </a:p>
        </p:txBody>
      </p:sp>
      <p:cxnSp>
        <p:nvCxnSpPr>
          <p:cNvPr id="10" name="Straight Connector 9">
            <a:extLst>
              <a:ext uri="{FF2B5EF4-FFF2-40B4-BE49-F238E27FC236}">
                <a16:creationId xmlns:a16="http://schemas.microsoft.com/office/drawing/2014/main" id="{E6026E90-8367-4288-A127-68C35728CBDF}"/>
              </a:ext>
            </a:extLst>
          </p:cNvPr>
          <p:cNvCxnSpPr>
            <a:cxnSpLocks/>
          </p:cNvCxnSpPr>
          <p:nvPr/>
        </p:nvCxnSpPr>
        <p:spPr>
          <a:xfrm>
            <a:off x="6096000" y="1143000"/>
            <a:ext cx="0" cy="944562"/>
          </a:xfrm>
          <a:prstGeom prst="line">
            <a:avLst/>
          </a:prstGeom>
          <a:effectLst/>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283364F5-B92B-4793-AB35-2E81CEB8959B}"/>
              </a:ext>
            </a:extLst>
          </p:cNvPr>
          <p:cNvCxnSpPr>
            <a:cxnSpLocks/>
          </p:cNvCxnSpPr>
          <p:nvPr/>
        </p:nvCxnSpPr>
        <p:spPr>
          <a:xfrm>
            <a:off x="1981200" y="2098113"/>
            <a:ext cx="8186225" cy="0"/>
          </a:xfrm>
          <a:prstGeom prst="line">
            <a:avLst/>
          </a:prstGeom>
          <a:effectLst/>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264C762-364C-42B8-AAF7-14DBC2F80A95}"/>
              </a:ext>
            </a:extLst>
          </p:cNvPr>
          <p:cNvCxnSpPr>
            <a:cxnSpLocks/>
          </p:cNvCxnSpPr>
          <p:nvPr/>
        </p:nvCxnSpPr>
        <p:spPr>
          <a:xfrm>
            <a:off x="1981200" y="2098113"/>
            <a:ext cx="0" cy="95511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455B7029-06EF-4464-8742-FBB12C7B0D95}"/>
              </a:ext>
            </a:extLst>
          </p:cNvPr>
          <p:cNvCxnSpPr>
            <a:cxnSpLocks/>
          </p:cNvCxnSpPr>
          <p:nvPr/>
        </p:nvCxnSpPr>
        <p:spPr>
          <a:xfrm>
            <a:off x="6100549" y="2087562"/>
            <a:ext cx="0" cy="95511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1B312023-6A38-47D6-947F-84A1421126DC}"/>
              </a:ext>
            </a:extLst>
          </p:cNvPr>
          <p:cNvCxnSpPr>
            <a:cxnSpLocks/>
          </p:cNvCxnSpPr>
          <p:nvPr/>
        </p:nvCxnSpPr>
        <p:spPr>
          <a:xfrm>
            <a:off x="10167425" y="2098113"/>
            <a:ext cx="0" cy="955114"/>
          </a:xfrm>
          <a:prstGeom prst="straightConnector1">
            <a:avLst/>
          </a:prstGeom>
          <a:ln>
            <a:tailEnd type="triangle"/>
          </a:ln>
          <a:effectLst/>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25547806-6BB4-405C-AD4A-95880B8DA8B7}"/>
              </a:ext>
            </a:extLst>
          </p:cNvPr>
          <p:cNvSpPr/>
          <p:nvPr/>
        </p:nvSpPr>
        <p:spPr>
          <a:xfrm>
            <a:off x="1143002" y="3053227"/>
            <a:ext cx="1676397" cy="9144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Momentum indicators </a:t>
            </a:r>
          </a:p>
        </p:txBody>
      </p:sp>
      <p:sp>
        <p:nvSpPr>
          <p:cNvPr id="26" name="Rectangle 25">
            <a:extLst>
              <a:ext uri="{FF2B5EF4-FFF2-40B4-BE49-F238E27FC236}">
                <a16:creationId xmlns:a16="http://schemas.microsoft.com/office/drawing/2014/main" id="{F2998D24-6F46-499C-B6C2-2EBB892728AC}"/>
              </a:ext>
            </a:extLst>
          </p:cNvPr>
          <p:cNvSpPr/>
          <p:nvPr/>
        </p:nvSpPr>
        <p:spPr>
          <a:xfrm>
            <a:off x="5350417" y="3066121"/>
            <a:ext cx="1447790" cy="9144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dirty="0"/>
              <a:t>Trend indicators </a:t>
            </a:r>
          </a:p>
        </p:txBody>
      </p:sp>
      <p:sp>
        <p:nvSpPr>
          <p:cNvPr id="27" name="Rectangle 26">
            <a:extLst>
              <a:ext uri="{FF2B5EF4-FFF2-40B4-BE49-F238E27FC236}">
                <a16:creationId xmlns:a16="http://schemas.microsoft.com/office/drawing/2014/main" id="{EB657EE9-D9C8-45D8-A286-5B0D2E8516CF}"/>
              </a:ext>
            </a:extLst>
          </p:cNvPr>
          <p:cNvSpPr/>
          <p:nvPr/>
        </p:nvSpPr>
        <p:spPr>
          <a:xfrm>
            <a:off x="9443530" y="3066121"/>
            <a:ext cx="1447790" cy="9144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dirty="0"/>
              <a:t>Volatility</a:t>
            </a:r>
          </a:p>
        </p:txBody>
      </p:sp>
      <p:sp>
        <p:nvSpPr>
          <p:cNvPr id="28" name="TextBox 27">
            <a:extLst>
              <a:ext uri="{FF2B5EF4-FFF2-40B4-BE49-F238E27FC236}">
                <a16:creationId xmlns:a16="http://schemas.microsoft.com/office/drawing/2014/main" id="{47552831-AC61-418C-BC6E-E6BC8632D810}"/>
              </a:ext>
            </a:extLst>
          </p:cNvPr>
          <p:cNvSpPr txBox="1"/>
          <p:nvPr/>
        </p:nvSpPr>
        <p:spPr>
          <a:xfrm>
            <a:off x="1047752" y="4130846"/>
            <a:ext cx="1866895"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t>RSI</a:t>
            </a:r>
          </a:p>
          <a:p>
            <a:pPr marL="285750" indent="-285750">
              <a:buFont typeface="Arial" panose="020B0604020202020204" pitchFamily="34" charset="0"/>
              <a:buChar char="•"/>
            </a:pPr>
            <a:r>
              <a:rPr lang="en-IN" sz="2400" dirty="0"/>
              <a:t>MACD</a:t>
            </a:r>
          </a:p>
        </p:txBody>
      </p:sp>
      <p:sp>
        <p:nvSpPr>
          <p:cNvPr id="29" name="TextBox 28">
            <a:extLst>
              <a:ext uri="{FF2B5EF4-FFF2-40B4-BE49-F238E27FC236}">
                <a16:creationId xmlns:a16="http://schemas.microsoft.com/office/drawing/2014/main" id="{285DB268-A0B8-4A19-9AF0-FD2FF42F7627}"/>
              </a:ext>
            </a:extLst>
          </p:cNvPr>
          <p:cNvSpPr txBox="1"/>
          <p:nvPr/>
        </p:nvSpPr>
        <p:spPr>
          <a:xfrm>
            <a:off x="5181600" y="4130846"/>
            <a:ext cx="2574384"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SMA</a:t>
            </a:r>
          </a:p>
          <a:p>
            <a:pPr marL="285750" indent="-285750">
              <a:buFont typeface="Arial" panose="020B0604020202020204" pitchFamily="34" charset="0"/>
              <a:buChar char="•"/>
            </a:pPr>
            <a:r>
              <a:rPr lang="en-IN" sz="2400" dirty="0"/>
              <a:t>EMA </a:t>
            </a:r>
          </a:p>
          <a:p>
            <a:pPr marL="285750" indent="-285750">
              <a:buFont typeface="Arial" panose="020B0604020202020204" pitchFamily="34" charset="0"/>
              <a:buChar char="•"/>
            </a:pPr>
            <a:endParaRPr lang="en-IN" sz="2400" dirty="0"/>
          </a:p>
        </p:txBody>
      </p:sp>
      <p:sp>
        <p:nvSpPr>
          <p:cNvPr id="30" name="TextBox 29">
            <a:extLst>
              <a:ext uri="{FF2B5EF4-FFF2-40B4-BE49-F238E27FC236}">
                <a16:creationId xmlns:a16="http://schemas.microsoft.com/office/drawing/2014/main" id="{56F92C39-F14E-4031-B772-025960591586}"/>
              </a:ext>
            </a:extLst>
          </p:cNvPr>
          <p:cNvSpPr txBox="1"/>
          <p:nvPr/>
        </p:nvSpPr>
        <p:spPr>
          <a:xfrm>
            <a:off x="9443530" y="4130846"/>
            <a:ext cx="1866894" cy="830997"/>
          </a:xfrm>
          <a:prstGeom prst="rect">
            <a:avLst/>
          </a:prstGeom>
          <a:noFill/>
        </p:spPr>
        <p:txBody>
          <a:bodyPr wrap="square" rtlCol="0">
            <a:spAutoFit/>
          </a:bodyPr>
          <a:lstStyle/>
          <a:p>
            <a:pPr marL="285750" indent="-285750">
              <a:buFont typeface="Arial" panose="020B0604020202020204" pitchFamily="34" charset="0"/>
              <a:buChar char="•"/>
            </a:pPr>
            <a:r>
              <a:rPr lang="en-IN" sz="2400" dirty="0"/>
              <a:t>Bollinger bands</a:t>
            </a:r>
          </a:p>
        </p:txBody>
      </p:sp>
      <p:sp>
        <p:nvSpPr>
          <p:cNvPr id="31" name="TextBox 30">
            <a:extLst>
              <a:ext uri="{FF2B5EF4-FFF2-40B4-BE49-F238E27FC236}">
                <a16:creationId xmlns:a16="http://schemas.microsoft.com/office/drawing/2014/main" id="{16371468-687A-42D5-8987-E57CA4CE01B0}"/>
              </a:ext>
            </a:extLst>
          </p:cNvPr>
          <p:cNvSpPr txBox="1"/>
          <p:nvPr/>
        </p:nvSpPr>
        <p:spPr>
          <a:xfrm>
            <a:off x="259080" y="6198775"/>
            <a:ext cx="8305800" cy="646331"/>
          </a:xfrm>
          <a:prstGeom prst="rect">
            <a:avLst/>
          </a:prstGeom>
          <a:noFill/>
        </p:spPr>
        <p:txBody>
          <a:bodyPr wrap="square" rtlCol="0">
            <a:spAutoFit/>
          </a:bodyPr>
          <a:lstStyle/>
          <a:p>
            <a:r>
              <a:rPr lang="en-IN" i="1" dirty="0">
                <a:solidFill>
                  <a:schemeClr val="bg1">
                    <a:lumMod val="65000"/>
                  </a:schemeClr>
                </a:solidFill>
              </a:rPr>
              <a:t>RSI : Relative Strength index                                   SMA: Simple Moving Average</a:t>
            </a:r>
          </a:p>
          <a:p>
            <a:r>
              <a:rPr lang="en-IN" i="1" dirty="0">
                <a:solidFill>
                  <a:schemeClr val="bg1">
                    <a:lumMod val="65000"/>
                  </a:schemeClr>
                </a:solidFill>
              </a:rPr>
              <a:t>EMA: Exponential Moving Average      MACD: Moving Average Convergence Divergence</a:t>
            </a:r>
          </a:p>
        </p:txBody>
      </p:sp>
    </p:spTree>
    <p:extLst>
      <p:ext uri="{BB962C8B-B14F-4D97-AF65-F5344CB8AC3E}">
        <p14:creationId xmlns:p14="http://schemas.microsoft.com/office/powerpoint/2010/main" val="78245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DD56-6228-49AE-AE76-E0D354E0A1EE}"/>
              </a:ext>
            </a:extLst>
          </p:cNvPr>
          <p:cNvSpPr>
            <a:spLocks noGrp="1"/>
          </p:cNvSpPr>
          <p:nvPr>
            <p:ph type="title"/>
          </p:nvPr>
        </p:nvSpPr>
        <p:spPr/>
        <p:txBody>
          <a:bodyPr>
            <a:normAutofit fontScale="90000"/>
          </a:bodyPr>
          <a:lstStyle/>
          <a:p>
            <a:pPr algn="l"/>
            <a:r>
              <a:rPr lang="en-IN" sz="4000" dirty="0"/>
              <a:t>Trend Indicators</a:t>
            </a:r>
            <a:br>
              <a:rPr lang="en-IN" sz="4000" dirty="0"/>
            </a:br>
            <a:r>
              <a:rPr lang="en-IN" sz="3100" dirty="0"/>
              <a:t>(SMA &amp; EMA)</a:t>
            </a:r>
            <a:endParaRPr lang="en-IN" sz="4000" dirty="0"/>
          </a:p>
        </p:txBody>
      </p:sp>
      <p:sp>
        <p:nvSpPr>
          <p:cNvPr id="6" name="object 2">
            <a:extLst>
              <a:ext uri="{FF2B5EF4-FFF2-40B4-BE49-F238E27FC236}">
                <a16:creationId xmlns:a16="http://schemas.microsoft.com/office/drawing/2014/main" id="{19B8A4D3-55D4-4F65-BA8E-7AF791C94B3E}"/>
              </a:ext>
            </a:extLst>
          </p:cNvPr>
          <p:cNvSpPr txBox="1">
            <a:spLocks noGrp="1"/>
          </p:cNvSpPr>
          <p:nvPr>
            <p:ph sz="half" idx="1"/>
          </p:nvPr>
        </p:nvSpPr>
        <p:spPr>
          <a:xfrm>
            <a:off x="609600" y="1600200"/>
            <a:ext cx="5638800" cy="3188693"/>
          </a:xfrm>
          <a:prstGeom prst="rect">
            <a:avLst/>
          </a:prstGeom>
        </p:spPr>
        <p:txBody>
          <a:bodyPr vert="horz" wrap="square" lIns="0" tIns="13335" rIns="0" bIns="0" rtlCol="0">
            <a:spAutoFit/>
          </a:bodyPr>
          <a:lstStyle/>
          <a:p>
            <a:pPr marL="182245" indent="0">
              <a:lnSpc>
                <a:spcPct val="100000"/>
              </a:lnSpc>
              <a:spcBef>
                <a:spcPts val="105"/>
              </a:spcBef>
              <a:buNone/>
            </a:pPr>
            <a:r>
              <a:rPr sz="2400" spc="-35" dirty="0"/>
              <a:t>Simple </a:t>
            </a:r>
            <a:r>
              <a:rPr sz="2400" spc="-25" dirty="0"/>
              <a:t>Moving </a:t>
            </a:r>
            <a:r>
              <a:rPr sz="2400" spc="-65" dirty="0"/>
              <a:t>Average</a:t>
            </a:r>
            <a:r>
              <a:rPr sz="2400" spc="-120" dirty="0"/>
              <a:t> </a:t>
            </a:r>
            <a:r>
              <a:rPr sz="2400" spc="-65" dirty="0"/>
              <a:t>(SMA)</a:t>
            </a:r>
          </a:p>
          <a:p>
            <a:pPr marL="0" indent="0">
              <a:lnSpc>
                <a:spcPct val="100000"/>
              </a:lnSpc>
              <a:spcBef>
                <a:spcPts val="1420"/>
              </a:spcBef>
              <a:buNone/>
            </a:pPr>
            <a:r>
              <a:rPr sz="1800" b="0" spc="90" dirty="0">
                <a:cs typeface="Calibri"/>
              </a:rPr>
              <a:t>Average </a:t>
            </a:r>
            <a:r>
              <a:rPr sz="1800" b="0" spc="95" dirty="0">
                <a:cs typeface="Calibri"/>
              </a:rPr>
              <a:t>closing </a:t>
            </a:r>
            <a:r>
              <a:rPr sz="1800" b="0" spc="85" dirty="0">
                <a:cs typeface="Calibri"/>
              </a:rPr>
              <a:t>price </a:t>
            </a:r>
            <a:r>
              <a:rPr sz="1800" b="0" spc="75" dirty="0">
                <a:cs typeface="Calibri"/>
              </a:rPr>
              <a:t>over </a:t>
            </a:r>
            <a:r>
              <a:rPr sz="1800" b="0" spc="105" dirty="0">
                <a:cs typeface="Calibri"/>
              </a:rPr>
              <a:t>a </a:t>
            </a:r>
            <a:r>
              <a:rPr sz="1800" b="0" spc="90" dirty="0">
                <a:cs typeface="Calibri"/>
              </a:rPr>
              <a:t>given </a:t>
            </a:r>
            <a:r>
              <a:rPr sz="1800" b="0" spc="100" dirty="0">
                <a:cs typeface="Calibri"/>
              </a:rPr>
              <a:t>time</a:t>
            </a:r>
            <a:r>
              <a:rPr sz="1800" b="0" spc="-114" dirty="0">
                <a:cs typeface="Calibri"/>
              </a:rPr>
              <a:t> </a:t>
            </a:r>
            <a:r>
              <a:rPr sz="1800" b="0" spc="95" dirty="0">
                <a:cs typeface="Calibri"/>
              </a:rPr>
              <a:t>period</a:t>
            </a:r>
            <a:r>
              <a:rPr lang="en-IN" sz="1800" dirty="0">
                <a:cs typeface="Calibri"/>
              </a:rPr>
              <a:t>. </a:t>
            </a:r>
            <a:r>
              <a:rPr sz="1800" b="0" spc="85" dirty="0">
                <a:cs typeface="Calibri"/>
              </a:rPr>
              <a:t>"Moving</a:t>
            </a:r>
            <a:r>
              <a:rPr sz="1800" b="0" spc="55" dirty="0">
                <a:cs typeface="Calibri"/>
              </a:rPr>
              <a:t> </a:t>
            </a:r>
            <a:r>
              <a:rPr sz="1800" b="0" spc="75" dirty="0">
                <a:cs typeface="Calibri"/>
              </a:rPr>
              <a:t>average"</a:t>
            </a:r>
            <a:r>
              <a:rPr sz="1800" b="0" spc="65" dirty="0">
                <a:cs typeface="Calibri"/>
              </a:rPr>
              <a:t> </a:t>
            </a:r>
            <a:r>
              <a:rPr sz="1800" b="0" spc="90" dirty="0" err="1">
                <a:cs typeface="Calibri"/>
              </a:rPr>
              <a:t>i</a:t>
            </a:r>
            <a:r>
              <a:rPr lang="en-IN" sz="1800" b="0" spc="90" dirty="0">
                <a:cs typeface="Calibri"/>
              </a:rPr>
              <a:t>s</a:t>
            </a:r>
            <a:r>
              <a:rPr sz="1800" b="0" spc="50" dirty="0">
                <a:cs typeface="Calibri"/>
              </a:rPr>
              <a:t> </a:t>
            </a:r>
            <a:r>
              <a:rPr sz="1800" b="0" spc="75" dirty="0">
                <a:cs typeface="Calibri"/>
              </a:rPr>
              <a:t>that</a:t>
            </a:r>
            <a:r>
              <a:rPr sz="1800" b="0" spc="60" dirty="0">
                <a:cs typeface="Calibri"/>
              </a:rPr>
              <a:t> </a:t>
            </a:r>
            <a:r>
              <a:rPr sz="1800" b="0" spc="125" dirty="0">
                <a:cs typeface="Calibri"/>
              </a:rPr>
              <a:t>once</a:t>
            </a:r>
            <a:r>
              <a:rPr sz="1800" b="0" spc="50" dirty="0">
                <a:cs typeface="Calibri"/>
              </a:rPr>
              <a:t> </a:t>
            </a:r>
            <a:r>
              <a:rPr sz="1800" b="0" spc="105" dirty="0">
                <a:cs typeface="Calibri"/>
              </a:rPr>
              <a:t>a</a:t>
            </a:r>
            <a:r>
              <a:rPr sz="1800" b="0" spc="45" dirty="0">
                <a:cs typeface="Calibri"/>
              </a:rPr>
              <a:t> </a:t>
            </a:r>
            <a:r>
              <a:rPr sz="1800" b="0" spc="110" dirty="0">
                <a:cs typeface="Calibri"/>
              </a:rPr>
              <a:t>new</a:t>
            </a:r>
            <a:r>
              <a:rPr sz="1800" b="0" spc="55" dirty="0">
                <a:cs typeface="Calibri"/>
              </a:rPr>
              <a:t> </a:t>
            </a:r>
            <a:r>
              <a:rPr sz="1800" b="0" spc="95" dirty="0">
                <a:cs typeface="Calibri"/>
              </a:rPr>
              <a:t>data</a:t>
            </a:r>
            <a:r>
              <a:rPr sz="1800" b="0" spc="45" dirty="0">
                <a:cs typeface="Calibri"/>
              </a:rPr>
              <a:t> </a:t>
            </a:r>
            <a:r>
              <a:rPr sz="1800" b="0" spc="100" dirty="0">
                <a:cs typeface="Calibri"/>
              </a:rPr>
              <a:t>point</a:t>
            </a:r>
            <a:r>
              <a:rPr sz="1800" b="0" spc="65" dirty="0">
                <a:cs typeface="Calibri"/>
              </a:rPr>
              <a:t> </a:t>
            </a:r>
            <a:r>
              <a:rPr sz="1800" b="0" spc="60" dirty="0">
                <a:cs typeface="Calibri"/>
              </a:rPr>
              <a:t>is  </a:t>
            </a:r>
            <a:r>
              <a:rPr sz="1800" b="0" spc="75" dirty="0">
                <a:cs typeface="Calibri"/>
              </a:rPr>
              <a:t>available, </a:t>
            </a:r>
            <a:r>
              <a:rPr sz="1800" b="0" spc="65" dirty="0">
                <a:cs typeface="Calibri"/>
              </a:rPr>
              <a:t>last </a:t>
            </a:r>
            <a:r>
              <a:rPr sz="1800" b="0" spc="95" dirty="0">
                <a:cs typeface="Calibri"/>
              </a:rPr>
              <a:t>data </a:t>
            </a:r>
            <a:r>
              <a:rPr sz="1800" b="0" spc="100" dirty="0">
                <a:cs typeface="Calibri"/>
              </a:rPr>
              <a:t>point </a:t>
            </a:r>
            <a:r>
              <a:rPr sz="1800" b="0" spc="60" dirty="0">
                <a:cs typeface="Calibri"/>
              </a:rPr>
              <a:t>is</a:t>
            </a:r>
            <a:r>
              <a:rPr sz="1800" b="0" spc="-45" dirty="0">
                <a:cs typeface="Calibri"/>
              </a:rPr>
              <a:t> </a:t>
            </a:r>
            <a:r>
              <a:rPr sz="1800" b="0" spc="120" dirty="0">
                <a:cs typeface="Calibri"/>
              </a:rPr>
              <a:t>dropped</a:t>
            </a:r>
            <a:endParaRPr lang="en-IN" sz="1800" b="0" spc="120" dirty="0">
              <a:cs typeface="Calibri"/>
            </a:endParaRPr>
          </a:p>
          <a:p>
            <a:pPr marL="76200">
              <a:lnSpc>
                <a:spcPct val="100000"/>
              </a:lnSpc>
              <a:spcBef>
                <a:spcPts val="1420"/>
              </a:spcBef>
            </a:pPr>
            <a:endParaRPr lang="en-IN" sz="1800" spc="120" dirty="0">
              <a:cs typeface="Calibri"/>
            </a:endParaRPr>
          </a:p>
          <a:p>
            <a:pPr marL="76200">
              <a:lnSpc>
                <a:spcPct val="100000"/>
              </a:lnSpc>
              <a:spcBef>
                <a:spcPts val="1420"/>
              </a:spcBef>
            </a:pPr>
            <a:endParaRPr lang="en-IN" sz="1800" b="0" spc="120" dirty="0">
              <a:cs typeface="Calibri"/>
            </a:endParaRPr>
          </a:p>
          <a:p>
            <a:pPr marL="76200" marR="175895">
              <a:lnSpc>
                <a:spcPct val="100000"/>
              </a:lnSpc>
              <a:spcBef>
                <a:spcPts val="1400"/>
              </a:spcBef>
            </a:pPr>
            <a:endParaRPr sz="1600" dirty="0">
              <a:latin typeface="Calibri"/>
              <a:cs typeface="Calibri"/>
            </a:endParaRPr>
          </a:p>
          <a:p>
            <a:pPr marL="0" marR="175895" indent="0">
              <a:spcBef>
                <a:spcPts val="1400"/>
              </a:spcBef>
              <a:buNone/>
            </a:pPr>
            <a:endParaRPr lang="en-IN" sz="1800" spc="85" dirty="0">
              <a:cs typeface="Calibri"/>
            </a:endParaRPr>
          </a:p>
        </p:txBody>
      </p:sp>
      <p:pic>
        <p:nvPicPr>
          <p:cNvPr id="7" name="Picture 6">
            <a:extLst>
              <a:ext uri="{FF2B5EF4-FFF2-40B4-BE49-F238E27FC236}">
                <a16:creationId xmlns:a16="http://schemas.microsoft.com/office/drawing/2014/main" id="{826B5FA7-6BF7-446E-9816-2E0858C4681D}"/>
              </a:ext>
            </a:extLst>
          </p:cNvPr>
          <p:cNvPicPr>
            <a:picLocks noChangeAspect="1"/>
          </p:cNvPicPr>
          <p:nvPr/>
        </p:nvPicPr>
        <p:blipFill>
          <a:blip r:embed="rId3"/>
          <a:stretch>
            <a:fillRect/>
          </a:stretch>
        </p:blipFill>
        <p:spPr>
          <a:xfrm>
            <a:off x="457200" y="3283737"/>
            <a:ext cx="3467100" cy="1914525"/>
          </a:xfrm>
          <a:prstGeom prst="rect">
            <a:avLst/>
          </a:prstGeom>
        </p:spPr>
      </p:pic>
      <p:sp>
        <p:nvSpPr>
          <p:cNvPr id="12" name="TextBox 11">
            <a:extLst>
              <a:ext uri="{FF2B5EF4-FFF2-40B4-BE49-F238E27FC236}">
                <a16:creationId xmlns:a16="http://schemas.microsoft.com/office/drawing/2014/main" id="{5A06ECFB-AB4A-4F6A-8CF7-CA42E3B126FF}"/>
              </a:ext>
            </a:extLst>
          </p:cNvPr>
          <p:cNvSpPr txBox="1"/>
          <p:nvPr/>
        </p:nvSpPr>
        <p:spPr>
          <a:xfrm>
            <a:off x="609600" y="5148985"/>
            <a:ext cx="5181600" cy="1282402"/>
          </a:xfrm>
          <a:prstGeom prst="rect">
            <a:avLst/>
          </a:prstGeom>
          <a:noFill/>
        </p:spPr>
        <p:txBody>
          <a:bodyPr wrap="square" rtlCol="0">
            <a:spAutoFit/>
          </a:bodyPr>
          <a:lstStyle/>
          <a:p>
            <a:pPr marR="175895">
              <a:spcBef>
                <a:spcPts val="1400"/>
              </a:spcBef>
            </a:pPr>
            <a:r>
              <a:rPr lang="en-IN" spc="85" dirty="0">
                <a:cs typeface="Calibri"/>
              </a:rPr>
              <a:t>Example: 9-day SMA</a:t>
            </a:r>
          </a:p>
          <a:p>
            <a:pPr marR="175895">
              <a:spcBef>
                <a:spcPts val="1400"/>
              </a:spcBef>
            </a:pPr>
            <a:r>
              <a:rPr lang="en-IN" spc="85" dirty="0">
                <a:cs typeface="Calibri"/>
              </a:rPr>
              <a:t>(</a:t>
            </a:r>
            <a:r>
              <a:rPr lang="en-IN" spc="85" dirty="0" err="1">
                <a:cs typeface="Calibri"/>
              </a:rPr>
              <a:t>i</a:t>
            </a:r>
            <a:r>
              <a:rPr lang="en-IN" spc="85" dirty="0">
                <a:cs typeface="Calibri"/>
              </a:rPr>
              <a:t>) 9 5 6 3 8 </a:t>
            </a:r>
            <a:r>
              <a:rPr lang="en-IN" spc="85" dirty="0">
                <a:highlight>
                  <a:srgbClr val="C0C0C0"/>
                </a:highlight>
                <a:cs typeface="Calibri"/>
              </a:rPr>
              <a:t>3 9 5 8 1 4 2 8 2</a:t>
            </a:r>
            <a:r>
              <a:rPr lang="en-IN" spc="85" dirty="0">
                <a:cs typeface="Calibri"/>
              </a:rPr>
              <a:t>    𝑆𝑀𝐴  = 𝟒. 𝟔𝟕</a:t>
            </a:r>
          </a:p>
          <a:p>
            <a:pPr marR="175895">
              <a:spcBef>
                <a:spcPts val="1400"/>
              </a:spcBef>
            </a:pPr>
            <a:r>
              <a:rPr lang="en-IN" spc="85" dirty="0">
                <a:cs typeface="Calibri"/>
              </a:rPr>
              <a:t>(ii) 9 5 6 3 8 </a:t>
            </a:r>
            <a:r>
              <a:rPr lang="en-IN" spc="85" dirty="0">
                <a:highlight>
                  <a:srgbClr val="FFFF00"/>
                </a:highlight>
                <a:cs typeface="Calibri"/>
              </a:rPr>
              <a:t>3</a:t>
            </a:r>
            <a:r>
              <a:rPr lang="en-IN" spc="85" dirty="0">
                <a:cs typeface="Calibri"/>
              </a:rPr>
              <a:t> </a:t>
            </a:r>
            <a:r>
              <a:rPr lang="en-IN" spc="85" dirty="0">
                <a:highlight>
                  <a:srgbClr val="C0C0C0"/>
                </a:highlight>
                <a:cs typeface="Calibri"/>
              </a:rPr>
              <a:t>9 5 8 1 4 2 8 2 9</a:t>
            </a:r>
            <a:r>
              <a:rPr lang="en-IN" spc="85" dirty="0">
                <a:cs typeface="Calibri"/>
              </a:rPr>
              <a:t>   𝑆𝑀𝐴  = 𝟓. 𝟑</a:t>
            </a:r>
          </a:p>
        </p:txBody>
      </p:sp>
      <p:sp>
        <p:nvSpPr>
          <p:cNvPr id="17" name="Content Placeholder 4">
            <a:extLst>
              <a:ext uri="{FF2B5EF4-FFF2-40B4-BE49-F238E27FC236}">
                <a16:creationId xmlns:a16="http://schemas.microsoft.com/office/drawing/2014/main" id="{E87AB8EF-321C-4FE5-8CDB-6ADF16155EFB}"/>
              </a:ext>
            </a:extLst>
          </p:cNvPr>
          <p:cNvSpPr>
            <a:spLocks noGrp="1"/>
          </p:cNvSpPr>
          <p:nvPr>
            <p:ph sz="half" idx="2"/>
          </p:nvPr>
        </p:nvSpPr>
        <p:spPr>
          <a:xfrm>
            <a:off x="6397173" y="1614715"/>
            <a:ext cx="5384800" cy="4525963"/>
          </a:xfrm>
        </p:spPr>
        <p:txBody>
          <a:bodyPr>
            <a:normAutofit/>
          </a:bodyPr>
          <a:lstStyle/>
          <a:p>
            <a:pPr marL="0" indent="0">
              <a:buNone/>
            </a:pPr>
            <a:r>
              <a:rPr lang="en-IN" sz="2400" dirty="0"/>
              <a:t>Exponential Moving Average (EMA)</a:t>
            </a:r>
          </a:p>
          <a:p>
            <a:pPr marL="0" indent="0">
              <a:spcBef>
                <a:spcPts val="1420"/>
              </a:spcBef>
              <a:buNone/>
            </a:pPr>
            <a:r>
              <a:rPr lang="en-US" sz="1800" spc="90" dirty="0">
                <a:cs typeface="Calibri"/>
              </a:rPr>
              <a:t>Similar to SMA, however a weight factor is used to  assign a higher weight to more recent change</a:t>
            </a:r>
          </a:p>
          <a:p>
            <a:pPr marL="0" indent="0">
              <a:buNone/>
            </a:pPr>
            <a:endParaRPr lang="en-IN" sz="2400" dirty="0"/>
          </a:p>
        </p:txBody>
      </p:sp>
      <p:pic>
        <p:nvPicPr>
          <p:cNvPr id="18" name="Picture 17">
            <a:extLst>
              <a:ext uri="{FF2B5EF4-FFF2-40B4-BE49-F238E27FC236}">
                <a16:creationId xmlns:a16="http://schemas.microsoft.com/office/drawing/2014/main" id="{D02299E0-B3CD-4616-9347-7FE01697B71F}"/>
              </a:ext>
            </a:extLst>
          </p:cNvPr>
          <p:cNvPicPr>
            <a:picLocks noChangeAspect="1"/>
          </p:cNvPicPr>
          <p:nvPr/>
        </p:nvPicPr>
        <p:blipFill>
          <a:blip r:embed="rId4"/>
          <a:stretch>
            <a:fillRect/>
          </a:stretch>
        </p:blipFill>
        <p:spPr>
          <a:xfrm>
            <a:off x="6397173" y="2907563"/>
            <a:ext cx="3420379" cy="1651793"/>
          </a:xfrm>
          <a:prstGeom prst="rect">
            <a:avLst/>
          </a:prstGeom>
        </p:spPr>
      </p:pic>
      <p:sp>
        <p:nvSpPr>
          <p:cNvPr id="19" name="object 14">
            <a:extLst>
              <a:ext uri="{FF2B5EF4-FFF2-40B4-BE49-F238E27FC236}">
                <a16:creationId xmlns:a16="http://schemas.microsoft.com/office/drawing/2014/main" id="{4F63AA39-8BBB-49BD-97E9-708D062BF68D}"/>
              </a:ext>
            </a:extLst>
          </p:cNvPr>
          <p:cNvSpPr txBox="1"/>
          <p:nvPr/>
        </p:nvSpPr>
        <p:spPr>
          <a:xfrm>
            <a:off x="6501439" y="4495800"/>
            <a:ext cx="2918334" cy="745717"/>
          </a:xfrm>
          <a:prstGeom prst="rect">
            <a:avLst/>
          </a:prstGeom>
        </p:spPr>
        <p:txBody>
          <a:bodyPr vert="horz" wrap="square" lIns="0" tIns="12065" rIns="0" bIns="0" rtlCol="0">
            <a:spAutoFit/>
          </a:bodyPr>
          <a:lstStyle/>
          <a:p>
            <a:pPr marR="175895">
              <a:lnSpc>
                <a:spcPct val="100000"/>
              </a:lnSpc>
              <a:spcBef>
                <a:spcPts val="1400"/>
              </a:spcBef>
            </a:pPr>
            <a:r>
              <a:rPr spc="85" dirty="0">
                <a:cs typeface="Calibri"/>
              </a:rPr>
              <a:t>Example: 9 Day</a:t>
            </a:r>
            <a:r>
              <a:rPr lang="en-IN" spc="85" dirty="0">
                <a:cs typeface="Calibri"/>
              </a:rPr>
              <a:t> </a:t>
            </a:r>
            <a:r>
              <a:rPr spc="85" dirty="0">
                <a:cs typeface="Calibri"/>
              </a:rPr>
              <a:t>EMA</a:t>
            </a:r>
            <a:endParaRPr lang="en-IN" spc="85" dirty="0">
              <a:cs typeface="Calibri"/>
            </a:endParaRPr>
          </a:p>
          <a:p>
            <a:pPr marR="175895">
              <a:lnSpc>
                <a:spcPct val="100000"/>
              </a:lnSpc>
              <a:spcBef>
                <a:spcPts val="1400"/>
              </a:spcBef>
            </a:pPr>
            <a:r>
              <a:rPr lang="en-IN" spc="85" dirty="0">
                <a:cs typeface="Calibri"/>
              </a:rPr>
              <a:t>	K=2/(9+1) = 0.2</a:t>
            </a:r>
            <a:endParaRPr spc="85" dirty="0">
              <a:cs typeface="Calibri"/>
            </a:endParaRPr>
          </a:p>
        </p:txBody>
      </p:sp>
      <p:sp>
        <p:nvSpPr>
          <p:cNvPr id="20" name="object 24">
            <a:extLst>
              <a:ext uri="{FF2B5EF4-FFF2-40B4-BE49-F238E27FC236}">
                <a16:creationId xmlns:a16="http://schemas.microsoft.com/office/drawing/2014/main" id="{38A5579B-2D70-4AFF-8BBA-B68AE6DEF8FB}"/>
              </a:ext>
            </a:extLst>
          </p:cNvPr>
          <p:cNvSpPr/>
          <p:nvPr/>
        </p:nvSpPr>
        <p:spPr>
          <a:xfrm>
            <a:off x="10012608" y="6213956"/>
            <a:ext cx="163068" cy="163068"/>
          </a:xfrm>
          <a:prstGeom prst="rect">
            <a:avLst/>
          </a:prstGeom>
          <a:blipFill>
            <a:blip r:embed="rId5" cstate="print"/>
            <a:stretch>
              <a:fillRect/>
            </a:stretch>
          </a:blipFill>
        </p:spPr>
        <p:txBody>
          <a:bodyPr wrap="square" lIns="0" tIns="0" rIns="0" bIns="0" rtlCol="0"/>
          <a:lstStyle/>
          <a:p>
            <a:endParaRPr/>
          </a:p>
        </p:txBody>
      </p:sp>
      <p:sp>
        <p:nvSpPr>
          <p:cNvPr id="21" name="object 20">
            <a:extLst>
              <a:ext uri="{FF2B5EF4-FFF2-40B4-BE49-F238E27FC236}">
                <a16:creationId xmlns:a16="http://schemas.microsoft.com/office/drawing/2014/main" id="{D3624EB6-AF63-4E46-AC43-09684609B925}"/>
              </a:ext>
            </a:extLst>
          </p:cNvPr>
          <p:cNvSpPr txBox="1"/>
          <p:nvPr/>
        </p:nvSpPr>
        <p:spPr>
          <a:xfrm>
            <a:off x="6399838" y="5290559"/>
            <a:ext cx="6324600" cy="1202893"/>
          </a:xfrm>
          <a:prstGeom prst="rect">
            <a:avLst/>
          </a:prstGeom>
        </p:spPr>
        <p:txBody>
          <a:bodyPr vert="horz" wrap="square" lIns="0" tIns="12700" rIns="0" bIns="0" rtlCol="0">
            <a:spAutoFit/>
          </a:bodyPr>
          <a:lstStyle/>
          <a:p>
            <a:pPr marR="175895">
              <a:lnSpc>
                <a:spcPct val="100000"/>
              </a:lnSpc>
              <a:spcBef>
                <a:spcPts val="1400"/>
              </a:spcBef>
            </a:pPr>
            <a:r>
              <a:rPr lang="en-IN" spc="85" dirty="0">
                <a:cs typeface="Calibri"/>
              </a:rPr>
              <a:t>(i) </a:t>
            </a:r>
            <a:r>
              <a:rPr spc="85" dirty="0">
                <a:cs typeface="Calibri"/>
              </a:rPr>
              <a:t>9 5 6 3 8 </a:t>
            </a:r>
            <a:r>
              <a:rPr spc="85" dirty="0">
                <a:highlight>
                  <a:srgbClr val="C0C0C0"/>
                </a:highlight>
                <a:cs typeface="Calibri"/>
              </a:rPr>
              <a:t>3 9 5 8 1 4 2 8 2</a:t>
            </a:r>
            <a:r>
              <a:rPr lang="en-IN" spc="85" dirty="0">
                <a:highlight>
                  <a:srgbClr val="C0C0C0"/>
                </a:highlight>
                <a:cs typeface="Calibri"/>
              </a:rPr>
              <a:t> </a:t>
            </a:r>
            <a:r>
              <a:rPr spc="85" dirty="0">
                <a:cs typeface="Calibri"/>
              </a:rPr>
              <a:t>𝐸𝑀𝐴</a:t>
            </a:r>
            <a:r>
              <a:rPr spc="85" baseline="-25000" dirty="0">
                <a:cs typeface="Calibri"/>
              </a:rPr>
              <a:t>0</a:t>
            </a:r>
            <a:r>
              <a:rPr spc="85" dirty="0">
                <a:cs typeface="Calibri"/>
              </a:rPr>
              <a:t> = 𝑆𝑀𝐴 = 𝟒. 𝟔𝟕</a:t>
            </a:r>
          </a:p>
          <a:p>
            <a:pPr marR="175895">
              <a:lnSpc>
                <a:spcPct val="100000"/>
              </a:lnSpc>
              <a:spcBef>
                <a:spcPts val="1400"/>
              </a:spcBef>
            </a:pPr>
            <a:r>
              <a:rPr lang="en-IN" spc="85" dirty="0">
                <a:cs typeface="Calibri"/>
              </a:rPr>
              <a:t>(ii) </a:t>
            </a:r>
            <a:r>
              <a:rPr spc="85" dirty="0">
                <a:cs typeface="Calibri"/>
              </a:rPr>
              <a:t>9 5 6 3 8 </a:t>
            </a:r>
            <a:r>
              <a:rPr spc="85" dirty="0">
                <a:highlight>
                  <a:srgbClr val="FFFF00"/>
                </a:highlight>
                <a:cs typeface="Calibri"/>
              </a:rPr>
              <a:t>3</a:t>
            </a:r>
            <a:r>
              <a:rPr spc="85" dirty="0">
                <a:cs typeface="Calibri"/>
              </a:rPr>
              <a:t> </a:t>
            </a:r>
            <a:r>
              <a:rPr spc="85" dirty="0">
                <a:highlight>
                  <a:srgbClr val="C0C0C0"/>
                </a:highlight>
                <a:cs typeface="Calibri"/>
              </a:rPr>
              <a:t>9 5 8 1 4 2 8 2 9</a:t>
            </a:r>
          </a:p>
          <a:p>
            <a:pPr marR="175895">
              <a:lnSpc>
                <a:spcPct val="100000"/>
              </a:lnSpc>
              <a:spcBef>
                <a:spcPts val="1400"/>
              </a:spcBef>
            </a:pPr>
            <a:r>
              <a:rPr spc="85" dirty="0">
                <a:cs typeface="Calibri"/>
              </a:rPr>
              <a:t>𝐸𝑀𝐴</a:t>
            </a:r>
            <a:r>
              <a:rPr spc="85" baseline="-25000" dirty="0">
                <a:cs typeface="Calibri"/>
              </a:rPr>
              <a:t>1</a:t>
            </a:r>
            <a:r>
              <a:rPr spc="85" dirty="0">
                <a:cs typeface="Calibri"/>
              </a:rPr>
              <a:t> = 0.2</a:t>
            </a:r>
            <a:r>
              <a:rPr lang="en-IN" spc="85" dirty="0">
                <a:cs typeface="Calibri"/>
              </a:rPr>
              <a:t>*9+ </a:t>
            </a:r>
            <a:r>
              <a:rPr lang="en-IN" b="1" spc="85" dirty="0">
                <a:cs typeface="Calibri"/>
              </a:rPr>
              <a:t>4.67 </a:t>
            </a:r>
            <a:r>
              <a:rPr lang="en-IN" spc="85" dirty="0">
                <a:cs typeface="Calibri"/>
              </a:rPr>
              <a:t>(1-0.2)</a:t>
            </a:r>
            <a:r>
              <a:rPr spc="85" dirty="0">
                <a:cs typeface="Calibri"/>
              </a:rPr>
              <a:t> = 𝟓. </a:t>
            </a:r>
            <a:r>
              <a:rPr lang="en-IN" spc="85" dirty="0">
                <a:cs typeface="Calibri"/>
              </a:rPr>
              <a:t>𝟓𝟑</a:t>
            </a:r>
            <a:endParaRPr spc="85" dirty="0">
              <a:cs typeface="Calibri"/>
            </a:endParaRPr>
          </a:p>
        </p:txBody>
      </p:sp>
      <p:cxnSp>
        <p:nvCxnSpPr>
          <p:cNvPr id="14" name="Straight Connector 13">
            <a:extLst>
              <a:ext uri="{FF2B5EF4-FFF2-40B4-BE49-F238E27FC236}">
                <a16:creationId xmlns:a16="http://schemas.microsoft.com/office/drawing/2014/main" id="{7D999D8A-2C94-49FF-8897-C2FAAFFA93BE}"/>
              </a:ext>
            </a:extLst>
          </p:cNvPr>
          <p:cNvCxnSpPr>
            <a:cxnSpLocks/>
          </p:cNvCxnSpPr>
          <p:nvPr/>
        </p:nvCxnSpPr>
        <p:spPr>
          <a:xfrm>
            <a:off x="5979887" y="1417638"/>
            <a:ext cx="0" cy="5165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578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19"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380E-1448-4274-B7EA-14866C042F9E}"/>
              </a:ext>
            </a:extLst>
          </p:cNvPr>
          <p:cNvSpPr>
            <a:spLocks noGrp="1"/>
          </p:cNvSpPr>
          <p:nvPr>
            <p:ph type="title"/>
          </p:nvPr>
        </p:nvSpPr>
        <p:spPr>
          <a:xfrm>
            <a:off x="685800" y="355903"/>
            <a:ext cx="10972800" cy="1143000"/>
          </a:xfrm>
        </p:spPr>
        <p:txBody>
          <a:bodyPr>
            <a:normAutofit fontScale="90000"/>
          </a:bodyPr>
          <a:lstStyle/>
          <a:p>
            <a:pPr algn="l"/>
            <a:r>
              <a:rPr lang="en-IN" sz="3600" dirty="0"/>
              <a:t>Momentum Indicator</a:t>
            </a:r>
            <a:br>
              <a:rPr lang="en-IN" sz="3600" dirty="0"/>
            </a:br>
            <a:r>
              <a:rPr lang="en-IN" sz="3600" dirty="0"/>
              <a:t>Relative Strength Index (RSI)</a:t>
            </a:r>
            <a:br>
              <a:rPr lang="en-IN" sz="3600" dirty="0"/>
            </a:br>
            <a:endParaRPr lang="en-IN" sz="3600" dirty="0"/>
          </a:p>
        </p:txBody>
      </p:sp>
      <p:sp>
        <p:nvSpPr>
          <p:cNvPr id="5" name="TextBox 4">
            <a:extLst>
              <a:ext uri="{FF2B5EF4-FFF2-40B4-BE49-F238E27FC236}">
                <a16:creationId xmlns:a16="http://schemas.microsoft.com/office/drawing/2014/main" id="{818FB80E-F1F4-458A-88A0-0C6409697C50}"/>
              </a:ext>
            </a:extLst>
          </p:cNvPr>
          <p:cNvSpPr txBox="1"/>
          <p:nvPr/>
        </p:nvSpPr>
        <p:spPr>
          <a:xfrm>
            <a:off x="304800" y="1523999"/>
            <a:ext cx="5181600" cy="1446550"/>
          </a:xfrm>
          <a:prstGeom prst="rect">
            <a:avLst/>
          </a:prstGeom>
          <a:noFill/>
        </p:spPr>
        <p:txBody>
          <a:bodyPr wrap="square" rtlCol="0">
            <a:spAutoFit/>
          </a:bodyPr>
          <a:lstStyle/>
          <a:p>
            <a:r>
              <a:rPr lang="en-IN" sz="2400" dirty="0"/>
              <a:t>Used to confirm the presence of overbought and oversold conditions</a:t>
            </a:r>
          </a:p>
          <a:p>
            <a:endParaRPr lang="en-IN" sz="2000" dirty="0"/>
          </a:p>
          <a:p>
            <a:pPr marL="285750" indent="-285750">
              <a:buFont typeface="Arial" panose="020B0604020202020204" pitchFamily="34" charset="0"/>
              <a:buChar char="•"/>
            </a:pPr>
            <a:endParaRPr lang="en-IN" sz="2000" dirty="0"/>
          </a:p>
        </p:txBody>
      </p:sp>
      <p:sp>
        <p:nvSpPr>
          <p:cNvPr id="6" name="object 4">
            <a:extLst>
              <a:ext uri="{FF2B5EF4-FFF2-40B4-BE49-F238E27FC236}">
                <a16:creationId xmlns:a16="http://schemas.microsoft.com/office/drawing/2014/main" id="{E6AED1A0-F391-4F8E-A297-F78C8DED80AA}"/>
              </a:ext>
            </a:extLst>
          </p:cNvPr>
          <p:cNvSpPr txBox="1"/>
          <p:nvPr/>
        </p:nvSpPr>
        <p:spPr>
          <a:xfrm>
            <a:off x="711200" y="2426208"/>
            <a:ext cx="116649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3D6D84"/>
                </a:solidFill>
                <a:latin typeface="Cambria Math"/>
                <a:cs typeface="Cambria Math"/>
              </a:rPr>
              <a:t>RSI = </a:t>
            </a:r>
            <a:r>
              <a:rPr sz="1600" dirty="0">
                <a:solidFill>
                  <a:srgbClr val="3D6D84"/>
                </a:solidFill>
                <a:latin typeface="Cambria Math"/>
                <a:cs typeface="Cambria Math"/>
              </a:rPr>
              <a:t>100</a:t>
            </a:r>
            <a:r>
              <a:rPr sz="1600" spc="135" dirty="0">
                <a:solidFill>
                  <a:srgbClr val="3D6D84"/>
                </a:solidFill>
                <a:latin typeface="Cambria Math"/>
                <a:cs typeface="Cambria Math"/>
              </a:rPr>
              <a:t> </a:t>
            </a:r>
            <a:r>
              <a:rPr sz="1600" spc="-5" dirty="0">
                <a:solidFill>
                  <a:srgbClr val="3D6D84"/>
                </a:solidFill>
                <a:latin typeface="Cambria Math"/>
                <a:cs typeface="Cambria Math"/>
              </a:rPr>
              <a:t>−</a:t>
            </a:r>
            <a:endParaRPr sz="1600">
              <a:latin typeface="Cambria Math"/>
              <a:cs typeface="Cambria Math"/>
            </a:endParaRPr>
          </a:p>
        </p:txBody>
      </p:sp>
      <p:sp>
        <p:nvSpPr>
          <p:cNvPr id="7" name="object 5">
            <a:extLst>
              <a:ext uri="{FF2B5EF4-FFF2-40B4-BE49-F238E27FC236}">
                <a16:creationId xmlns:a16="http://schemas.microsoft.com/office/drawing/2014/main" id="{EC11FCB0-9A00-4A94-94CE-A65C6B9015C2}"/>
              </a:ext>
            </a:extLst>
          </p:cNvPr>
          <p:cNvSpPr/>
          <p:nvPr/>
        </p:nvSpPr>
        <p:spPr>
          <a:xfrm>
            <a:off x="1953767" y="2583307"/>
            <a:ext cx="376555" cy="0"/>
          </a:xfrm>
          <a:custGeom>
            <a:avLst/>
            <a:gdLst/>
            <a:ahLst/>
            <a:cxnLst/>
            <a:rect l="l" t="t" r="r" b="b"/>
            <a:pathLst>
              <a:path w="376555">
                <a:moveTo>
                  <a:pt x="0" y="0"/>
                </a:moveTo>
                <a:lnTo>
                  <a:pt x="376428" y="0"/>
                </a:lnTo>
              </a:path>
            </a:pathLst>
          </a:custGeom>
          <a:ln w="13716">
            <a:solidFill>
              <a:srgbClr val="3D6D84"/>
            </a:solidFill>
          </a:ln>
        </p:spPr>
        <p:txBody>
          <a:bodyPr wrap="square" lIns="0" tIns="0" rIns="0" bIns="0" rtlCol="0"/>
          <a:lstStyle/>
          <a:p>
            <a:endParaRPr/>
          </a:p>
        </p:txBody>
      </p:sp>
      <p:sp>
        <p:nvSpPr>
          <p:cNvPr id="8" name="object 6">
            <a:extLst>
              <a:ext uri="{FF2B5EF4-FFF2-40B4-BE49-F238E27FC236}">
                <a16:creationId xmlns:a16="http://schemas.microsoft.com/office/drawing/2014/main" id="{83B9EBAD-0F8B-4AC7-AD4E-76902CC010C5}"/>
              </a:ext>
            </a:extLst>
          </p:cNvPr>
          <p:cNvSpPr txBox="1"/>
          <p:nvPr/>
        </p:nvSpPr>
        <p:spPr>
          <a:xfrm>
            <a:off x="2000757" y="2362200"/>
            <a:ext cx="281940" cy="203200"/>
          </a:xfrm>
          <a:prstGeom prst="rect">
            <a:avLst/>
          </a:prstGeom>
        </p:spPr>
        <p:txBody>
          <a:bodyPr vert="horz" wrap="square" lIns="0" tIns="13970" rIns="0" bIns="0" rtlCol="0">
            <a:spAutoFit/>
          </a:bodyPr>
          <a:lstStyle/>
          <a:p>
            <a:pPr marL="12700">
              <a:lnSpc>
                <a:spcPct val="100000"/>
              </a:lnSpc>
              <a:spcBef>
                <a:spcPts val="110"/>
              </a:spcBef>
            </a:pPr>
            <a:r>
              <a:rPr sz="1150" spc="30" dirty="0">
                <a:solidFill>
                  <a:srgbClr val="3D6D84"/>
                </a:solidFill>
                <a:latin typeface="Cambria Math"/>
                <a:cs typeface="Cambria Math"/>
              </a:rPr>
              <a:t>100</a:t>
            </a:r>
            <a:endParaRPr sz="1150">
              <a:latin typeface="Cambria Math"/>
              <a:cs typeface="Cambria Math"/>
            </a:endParaRPr>
          </a:p>
        </p:txBody>
      </p:sp>
      <p:sp>
        <p:nvSpPr>
          <p:cNvPr id="9" name="object 7">
            <a:extLst>
              <a:ext uri="{FF2B5EF4-FFF2-40B4-BE49-F238E27FC236}">
                <a16:creationId xmlns:a16="http://schemas.microsoft.com/office/drawing/2014/main" id="{EB215056-7A5D-420D-A96C-E715F50141C7}"/>
              </a:ext>
            </a:extLst>
          </p:cNvPr>
          <p:cNvSpPr txBox="1"/>
          <p:nvPr/>
        </p:nvSpPr>
        <p:spPr>
          <a:xfrm>
            <a:off x="1941322" y="2583179"/>
            <a:ext cx="400685" cy="203200"/>
          </a:xfrm>
          <a:prstGeom prst="rect">
            <a:avLst/>
          </a:prstGeom>
        </p:spPr>
        <p:txBody>
          <a:bodyPr vert="horz" wrap="square" lIns="0" tIns="13970" rIns="0" bIns="0" rtlCol="0">
            <a:spAutoFit/>
          </a:bodyPr>
          <a:lstStyle/>
          <a:p>
            <a:pPr marL="12700">
              <a:lnSpc>
                <a:spcPct val="100000"/>
              </a:lnSpc>
              <a:spcBef>
                <a:spcPts val="110"/>
              </a:spcBef>
            </a:pPr>
            <a:r>
              <a:rPr sz="1150" spc="45" dirty="0">
                <a:solidFill>
                  <a:srgbClr val="3D6D84"/>
                </a:solidFill>
                <a:latin typeface="Cambria Math"/>
                <a:cs typeface="Cambria Math"/>
              </a:rPr>
              <a:t>1</a:t>
            </a:r>
            <a:r>
              <a:rPr sz="1150" spc="-10" dirty="0">
                <a:solidFill>
                  <a:srgbClr val="3D6D84"/>
                </a:solidFill>
                <a:latin typeface="Cambria Math"/>
                <a:cs typeface="Cambria Math"/>
              </a:rPr>
              <a:t>+</a:t>
            </a:r>
            <a:r>
              <a:rPr sz="1150" spc="50" dirty="0">
                <a:solidFill>
                  <a:srgbClr val="3D6D84"/>
                </a:solidFill>
                <a:latin typeface="Cambria Math"/>
                <a:cs typeface="Cambria Math"/>
              </a:rPr>
              <a:t>𝑅</a:t>
            </a:r>
            <a:r>
              <a:rPr sz="1150" spc="65" dirty="0">
                <a:solidFill>
                  <a:srgbClr val="3D6D84"/>
                </a:solidFill>
                <a:latin typeface="Cambria Math"/>
                <a:cs typeface="Cambria Math"/>
              </a:rPr>
              <a:t>𝑆</a:t>
            </a:r>
            <a:endParaRPr sz="1150">
              <a:latin typeface="Cambria Math"/>
              <a:cs typeface="Cambria Math"/>
            </a:endParaRPr>
          </a:p>
        </p:txBody>
      </p:sp>
      <p:sp>
        <p:nvSpPr>
          <p:cNvPr id="10" name="object 8">
            <a:extLst>
              <a:ext uri="{FF2B5EF4-FFF2-40B4-BE49-F238E27FC236}">
                <a16:creationId xmlns:a16="http://schemas.microsoft.com/office/drawing/2014/main" id="{60F8ABC4-893E-44CC-A001-AA35D46B6BE5}"/>
              </a:ext>
            </a:extLst>
          </p:cNvPr>
          <p:cNvSpPr/>
          <p:nvPr/>
        </p:nvSpPr>
        <p:spPr>
          <a:xfrm>
            <a:off x="1827276" y="3141090"/>
            <a:ext cx="2929255" cy="0"/>
          </a:xfrm>
          <a:custGeom>
            <a:avLst/>
            <a:gdLst/>
            <a:ahLst/>
            <a:cxnLst/>
            <a:rect l="l" t="t" r="r" b="b"/>
            <a:pathLst>
              <a:path w="2929254">
                <a:moveTo>
                  <a:pt x="0" y="0"/>
                </a:moveTo>
                <a:lnTo>
                  <a:pt x="2929128" y="0"/>
                </a:lnTo>
              </a:path>
            </a:pathLst>
          </a:custGeom>
          <a:ln w="13715">
            <a:solidFill>
              <a:srgbClr val="3D6D84"/>
            </a:solidFill>
          </a:ln>
        </p:spPr>
        <p:txBody>
          <a:bodyPr wrap="square" lIns="0" tIns="0" rIns="0" bIns="0" rtlCol="0"/>
          <a:lstStyle/>
          <a:p>
            <a:endParaRPr/>
          </a:p>
        </p:txBody>
      </p:sp>
      <p:sp>
        <p:nvSpPr>
          <p:cNvPr id="11" name="object 9">
            <a:extLst>
              <a:ext uri="{FF2B5EF4-FFF2-40B4-BE49-F238E27FC236}">
                <a16:creationId xmlns:a16="http://schemas.microsoft.com/office/drawing/2014/main" id="{93533CDA-3321-4070-ACAB-F61775A106C7}"/>
              </a:ext>
            </a:extLst>
          </p:cNvPr>
          <p:cNvSpPr txBox="1"/>
          <p:nvPr/>
        </p:nvSpPr>
        <p:spPr>
          <a:xfrm>
            <a:off x="685800" y="2865094"/>
            <a:ext cx="4102100" cy="269240"/>
          </a:xfrm>
          <a:prstGeom prst="rect">
            <a:avLst/>
          </a:prstGeom>
        </p:spPr>
        <p:txBody>
          <a:bodyPr vert="horz" wrap="square" lIns="0" tIns="12065" rIns="0" bIns="0" rtlCol="0">
            <a:spAutoFit/>
          </a:bodyPr>
          <a:lstStyle/>
          <a:p>
            <a:pPr marL="38100">
              <a:lnSpc>
                <a:spcPct val="100000"/>
              </a:lnSpc>
              <a:spcBef>
                <a:spcPts val="95"/>
              </a:spcBef>
            </a:pPr>
            <a:r>
              <a:rPr sz="2400" spc="-15" baseline="-32986" dirty="0">
                <a:solidFill>
                  <a:srgbClr val="3D6D84"/>
                </a:solidFill>
                <a:latin typeface="Cambria Math"/>
                <a:cs typeface="Cambria Math"/>
              </a:rPr>
              <a:t>where </a:t>
            </a:r>
            <a:r>
              <a:rPr sz="2400" spc="-7" baseline="-32986" dirty="0">
                <a:solidFill>
                  <a:srgbClr val="3D6D84"/>
                </a:solidFill>
                <a:latin typeface="Cambria Math"/>
                <a:cs typeface="Cambria Math"/>
              </a:rPr>
              <a:t>𝑅𝑆 </a:t>
            </a:r>
            <a:r>
              <a:rPr sz="2400" spc="-7" baseline="-32986" dirty="0">
                <a:solidFill>
                  <a:srgbClr val="7B858D"/>
                </a:solidFill>
                <a:latin typeface="Cambria Math"/>
                <a:cs typeface="Cambria Math"/>
              </a:rPr>
              <a:t>= </a:t>
            </a:r>
            <a:r>
              <a:rPr sz="1150" spc="55" dirty="0">
                <a:solidFill>
                  <a:srgbClr val="3D6D84"/>
                </a:solidFill>
                <a:latin typeface="Cambria Math"/>
                <a:cs typeface="Cambria Math"/>
              </a:rPr>
              <a:t>𝐴𝑣𝑒𝑟𝑎𝑔𝑒 </a:t>
            </a:r>
            <a:r>
              <a:rPr sz="1150" spc="70" dirty="0">
                <a:solidFill>
                  <a:srgbClr val="3D6D84"/>
                </a:solidFill>
                <a:latin typeface="Cambria Math"/>
                <a:cs typeface="Cambria Math"/>
              </a:rPr>
              <a:t>𝑔𝑎𝑖𝑛 </a:t>
            </a:r>
            <a:r>
              <a:rPr sz="1150" spc="55" dirty="0">
                <a:solidFill>
                  <a:srgbClr val="3D6D84"/>
                </a:solidFill>
                <a:latin typeface="Cambria Math"/>
                <a:cs typeface="Cambria Math"/>
              </a:rPr>
              <a:t>𝑜𝑣𝑒𝑟 </a:t>
            </a:r>
            <a:r>
              <a:rPr sz="1150" spc="85" dirty="0">
                <a:solidFill>
                  <a:srgbClr val="3D6D84"/>
                </a:solidFill>
                <a:latin typeface="Cambria Math"/>
                <a:cs typeface="Cambria Math"/>
              </a:rPr>
              <a:t>𝑎 </a:t>
            </a:r>
            <a:r>
              <a:rPr sz="1150" spc="65" dirty="0">
                <a:solidFill>
                  <a:srgbClr val="3D6D84"/>
                </a:solidFill>
                <a:latin typeface="Cambria Math"/>
                <a:cs typeface="Cambria Math"/>
              </a:rPr>
              <a:t>𝑐ℎ𝑜𝑠𝑒𝑛 </a:t>
            </a:r>
            <a:r>
              <a:rPr sz="1150" spc="70" dirty="0">
                <a:solidFill>
                  <a:srgbClr val="3D6D84"/>
                </a:solidFill>
                <a:latin typeface="Cambria Math"/>
                <a:cs typeface="Cambria Math"/>
              </a:rPr>
              <a:t>𝑡𝑖𝑚𝑒</a:t>
            </a:r>
            <a:r>
              <a:rPr sz="1150" spc="-165" dirty="0">
                <a:solidFill>
                  <a:srgbClr val="3D6D84"/>
                </a:solidFill>
                <a:latin typeface="Cambria Math"/>
                <a:cs typeface="Cambria Math"/>
              </a:rPr>
              <a:t> </a:t>
            </a:r>
            <a:r>
              <a:rPr sz="1150" spc="65" dirty="0">
                <a:solidFill>
                  <a:srgbClr val="3D6D84"/>
                </a:solidFill>
                <a:latin typeface="Cambria Math"/>
                <a:cs typeface="Cambria Math"/>
              </a:rPr>
              <a:t>𝑝𝑒𝑟𝑖𝑜𝑑</a:t>
            </a:r>
            <a:endParaRPr sz="1150" dirty="0">
              <a:latin typeface="Cambria Math"/>
              <a:cs typeface="Cambria Math"/>
            </a:endParaRPr>
          </a:p>
        </p:txBody>
      </p:sp>
      <p:sp>
        <p:nvSpPr>
          <p:cNvPr id="12" name="object 10">
            <a:extLst>
              <a:ext uri="{FF2B5EF4-FFF2-40B4-BE49-F238E27FC236}">
                <a16:creationId xmlns:a16="http://schemas.microsoft.com/office/drawing/2014/main" id="{EF055FC0-19C7-40A5-9ECF-DD242559B4CC}"/>
              </a:ext>
            </a:extLst>
          </p:cNvPr>
          <p:cNvSpPr txBox="1"/>
          <p:nvPr/>
        </p:nvSpPr>
        <p:spPr>
          <a:xfrm>
            <a:off x="1842261" y="3140938"/>
            <a:ext cx="2891155" cy="203200"/>
          </a:xfrm>
          <a:prstGeom prst="rect">
            <a:avLst/>
          </a:prstGeom>
        </p:spPr>
        <p:txBody>
          <a:bodyPr vert="horz" wrap="square" lIns="0" tIns="14605" rIns="0" bIns="0" rtlCol="0">
            <a:spAutoFit/>
          </a:bodyPr>
          <a:lstStyle/>
          <a:p>
            <a:pPr marL="12700">
              <a:lnSpc>
                <a:spcPct val="100000"/>
              </a:lnSpc>
              <a:spcBef>
                <a:spcPts val="115"/>
              </a:spcBef>
            </a:pPr>
            <a:r>
              <a:rPr sz="1150" spc="55" dirty="0">
                <a:solidFill>
                  <a:srgbClr val="3D6D84"/>
                </a:solidFill>
                <a:latin typeface="Cambria Math"/>
                <a:cs typeface="Cambria Math"/>
              </a:rPr>
              <a:t>𝐴𝑣𝑒𝑟𝑎𝑔𝑒 </a:t>
            </a:r>
            <a:r>
              <a:rPr sz="1150" spc="40" dirty="0">
                <a:solidFill>
                  <a:srgbClr val="3D6D84"/>
                </a:solidFill>
                <a:latin typeface="Cambria Math"/>
                <a:cs typeface="Cambria Math"/>
              </a:rPr>
              <a:t>𝑙𝑜𝑠𝑠 </a:t>
            </a:r>
            <a:r>
              <a:rPr sz="1150" spc="55" dirty="0">
                <a:solidFill>
                  <a:srgbClr val="3D6D84"/>
                </a:solidFill>
                <a:latin typeface="Cambria Math"/>
                <a:cs typeface="Cambria Math"/>
              </a:rPr>
              <a:t>𝑜𝑣𝑒𝑟 </a:t>
            </a:r>
            <a:r>
              <a:rPr sz="1150" spc="85" dirty="0">
                <a:solidFill>
                  <a:srgbClr val="3D6D84"/>
                </a:solidFill>
                <a:latin typeface="Cambria Math"/>
                <a:cs typeface="Cambria Math"/>
              </a:rPr>
              <a:t>𝑎 </a:t>
            </a:r>
            <a:r>
              <a:rPr sz="1150" spc="65" dirty="0">
                <a:solidFill>
                  <a:srgbClr val="3D6D84"/>
                </a:solidFill>
                <a:latin typeface="Cambria Math"/>
                <a:cs typeface="Cambria Math"/>
              </a:rPr>
              <a:t>𝑐ℎ𝑜𝑠𝑒𝑛 </a:t>
            </a:r>
            <a:r>
              <a:rPr sz="1150" spc="70" dirty="0">
                <a:solidFill>
                  <a:srgbClr val="3D6D84"/>
                </a:solidFill>
                <a:latin typeface="Cambria Math"/>
                <a:cs typeface="Cambria Math"/>
              </a:rPr>
              <a:t>𝑡𝑖𝑚𝑒</a:t>
            </a:r>
            <a:r>
              <a:rPr sz="1150" spc="-55" dirty="0">
                <a:solidFill>
                  <a:srgbClr val="3D6D84"/>
                </a:solidFill>
                <a:latin typeface="Cambria Math"/>
                <a:cs typeface="Cambria Math"/>
              </a:rPr>
              <a:t> </a:t>
            </a:r>
            <a:r>
              <a:rPr sz="1150" spc="65" dirty="0">
                <a:solidFill>
                  <a:srgbClr val="3D6D84"/>
                </a:solidFill>
                <a:latin typeface="Cambria Math"/>
                <a:cs typeface="Cambria Math"/>
              </a:rPr>
              <a:t>𝑝𝑒𝑟𝑖𝑜𝑑</a:t>
            </a:r>
            <a:endParaRPr sz="1150" dirty="0">
              <a:latin typeface="Cambria Math"/>
              <a:cs typeface="Cambria Math"/>
            </a:endParaRPr>
          </a:p>
        </p:txBody>
      </p:sp>
      <p:sp>
        <p:nvSpPr>
          <p:cNvPr id="13" name="TextBox 12">
            <a:extLst>
              <a:ext uri="{FF2B5EF4-FFF2-40B4-BE49-F238E27FC236}">
                <a16:creationId xmlns:a16="http://schemas.microsoft.com/office/drawing/2014/main" id="{FDB27744-2F8A-4BC5-A642-D49FB97433DA}"/>
              </a:ext>
            </a:extLst>
          </p:cNvPr>
          <p:cNvSpPr txBox="1"/>
          <p:nvPr/>
        </p:nvSpPr>
        <p:spPr>
          <a:xfrm>
            <a:off x="501650" y="3597657"/>
            <a:ext cx="4470400" cy="1938992"/>
          </a:xfrm>
          <a:prstGeom prst="rect">
            <a:avLst/>
          </a:prstGeom>
          <a:noFill/>
        </p:spPr>
        <p:txBody>
          <a:bodyPr wrap="square" rtlCol="0">
            <a:spAutoFit/>
          </a:bodyPr>
          <a:lstStyle/>
          <a:p>
            <a:pPr marL="12700">
              <a:lnSpc>
                <a:spcPct val="100000"/>
              </a:lnSpc>
              <a:spcBef>
                <a:spcPts val="805"/>
              </a:spcBef>
            </a:pPr>
            <a:r>
              <a:rPr lang="en-US" sz="2000" spc="114" dirty="0">
                <a:solidFill>
                  <a:srgbClr val="7B858D"/>
                </a:solidFill>
                <a:cs typeface="Calibri"/>
              </a:rPr>
              <a:t>Ranges </a:t>
            </a:r>
            <a:r>
              <a:rPr lang="en-US" sz="2000" spc="105" dirty="0">
                <a:solidFill>
                  <a:srgbClr val="7B858D"/>
                </a:solidFill>
                <a:cs typeface="Calibri"/>
              </a:rPr>
              <a:t>from </a:t>
            </a:r>
            <a:r>
              <a:rPr lang="en-US" sz="2000" spc="160" dirty="0">
                <a:solidFill>
                  <a:srgbClr val="7B858D"/>
                </a:solidFill>
                <a:cs typeface="Calibri"/>
              </a:rPr>
              <a:t>0 </a:t>
            </a:r>
            <a:r>
              <a:rPr lang="en-US" sz="2000" spc="75" dirty="0">
                <a:solidFill>
                  <a:srgbClr val="7B858D"/>
                </a:solidFill>
                <a:cs typeface="Calibri"/>
              </a:rPr>
              <a:t>to</a:t>
            </a:r>
            <a:r>
              <a:rPr lang="en-US" sz="2000" spc="-130" dirty="0">
                <a:solidFill>
                  <a:srgbClr val="7B858D"/>
                </a:solidFill>
                <a:cs typeface="Calibri"/>
              </a:rPr>
              <a:t> </a:t>
            </a:r>
            <a:r>
              <a:rPr lang="en-US" sz="2000" spc="160" dirty="0">
                <a:solidFill>
                  <a:srgbClr val="7B858D"/>
                </a:solidFill>
                <a:cs typeface="Calibri"/>
              </a:rPr>
              <a:t>100</a:t>
            </a:r>
            <a:endParaRPr lang="en-US" sz="2000" dirty="0">
              <a:cs typeface="Calibri"/>
            </a:endParaRPr>
          </a:p>
          <a:p>
            <a:pPr marL="378460" indent="-183515">
              <a:lnSpc>
                <a:spcPct val="100000"/>
              </a:lnSpc>
              <a:spcBef>
                <a:spcPts val="620"/>
              </a:spcBef>
              <a:buFont typeface="Arial"/>
              <a:buChar char="•"/>
              <a:tabLst>
                <a:tab pos="378460" algn="l"/>
              </a:tabLst>
            </a:pPr>
            <a:r>
              <a:rPr lang="en-US" spc="105" dirty="0">
                <a:solidFill>
                  <a:srgbClr val="7B858D"/>
                </a:solidFill>
                <a:cs typeface="Calibri"/>
              </a:rPr>
              <a:t>&lt;30: </a:t>
            </a:r>
            <a:r>
              <a:rPr lang="en-US" spc="80" dirty="0">
                <a:solidFill>
                  <a:srgbClr val="7B858D"/>
                </a:solidFill>
                <a:cs typeface="Calibri"/>
              </a:rPr>
              <a:t>Oversold; price </a:t>
            </a:r>
            <a:r>
              <a:rPr lang="en-US" spc="85" dirty="0">
                <a:solidFill>
                  <a:srgbClr val="7B858D"/>
                </a:solidFill>
                <a:cs typeface="Calibri"/>
              </a:rPr>
              <a:t>too </a:t>
            </a:r>
            <a:r>
              <a:rPr lang="en-US" spc="65" dirty="0">
                <a:solidFill>
                  <a:srgbClr val="7B858D"/>
                </a:solidFill>
                <a:cs typeface="Calibri"/>
              </a:rPr>
              <a:t>low, </a:t>
            </a:r>
            <a:r>
              <a:rPr lang="en-US" spc="110" dirty="0">
                <a:solidFill>
                  <a:srgbClr val="7B858D"/>
                </a:solidFill>
                <a:cs typeface="Calibri"/>
              </a:rPr>
              <a:t>more </a:t>
            </a:r>
            <a:r>
              <a:rPr lang="en-US" spc="55" dirty="0">
                <a:solidFill>
                  <a:srgbClr val="7B858D"/>
                </a:solidFill>
                <a:cs typeface="Calibri"/>
              </a:rPr>
              <a:t>likely </a:t>
            </a:r>
            <a:r>
              <a:rPr lang="en-US" spc="75" dirty="0">
                <a:solidFill>
                  <a:srgbClr val="7B858D"/>
                </a:solidFill>
                <a:cs typeface="Calibri"/>
              </a:rPr>
              <a:t>to </a:t>
            </a:r>
            <a:r>
              <a:rPr lang="en-US" spc="80" dirty="0">
                <a:solidFill>
                  <a:srgbClr val="7B858D"/>
                </a:solidFill>
                <a:cs typeface="Calibri"/>
              </a:rPr>
              <a:t>increase</a:t>
            </a:r>
            <a:endParaRPr lang="en-US" dirty="0">
              <a:cs typeface="Calibri"/>
            </a:endParaRPr>
          </a:p>
          <a:p>
            <a:pPr marL="378460" indent="-183515">
              <a:lnSpc>
                <a:spcPct val="100000"/>
              </a:lnSpc>
              <a:spcBef>
                <a:spcPts val="605"/>
              </a:spcBef>
              <a:buFont typeface="Arial"/>
              <a:buChar char="•"/>
              <a:tabLst>
                <a:tab pos="378460" algn="l"/>
              </a:tabLst>
            </a:pPr>
            <a:r>
              <a:rPr lang="en-US" spc="105" dirty="0">
                <a:solidFill>
                  <a:srgbClr val="7B858D"/>
                </a:solidFill>
                <a:cs typeface="Calibri"/>
              </a:rPr>
              <a:t>&gt;70:</a:t>
            </a:r>
            <a:r>
              <a:rPr lang="en-US" spc="40" dirty="0">
                <a:solidFill>
                  <a:srgbClr val="7B858D"/>
                </a:solidFill>
                <a:cs typeface="Calibri"/>
              </a:rPr>
              <a:t> </a:t>
            </a:r>
            <a:r>
              <a:rPr lang="en-US" spc="95" dirty="0">
                <a:solidFill>
                  <a:srgbClr val="7B858D"/>
                </a:solidFill>
                <a:cs typeface="Calibri"/>
              </a:rPr>
              <a:t>Overbought;</a:t>
            </a:r>
            <a:r>
              <a:rPr lang="en-US" spc="25" dirty="0">
                <a:solidFill>
                  <a:srgbClr val="7B858D"/>
                </a:solidFill>
                <a:cs typeface="Calibri"/>
              </a:rPr>
              <a:t> </a:t>
            </a:r>
            <a:r>
              <a:rPr lang="en-US" spc="80" dirty="0">
                <a:solidFill>
                  <a:srgbClr val="7B858D"/>
                </a:solidFill>
                <a:cs typeface="Calibri"/>
              </a:rPr>
              <a:t>price</a:t>
            </a:r>
            <a:r>
              <a:rPr lang="en-US" spc="35" dirty="0">
                <a:solidFill>
                  <a:srgbClr val="7B858D"/>
                </a:solidFill>
                <a:cs typeface="Calibri"/>
              </a:rPr>
              <a:t> </a:t>
            </a:r>
            <a:r>
              <a:rPr lang="en-US" spc="90" dirty="0">
                <a:solidFill>
                  <a:srgbClr val="7B858D"/>
                </a:solidFill>
                <a:cs typeface="Calibri"/>
              </a:rPr>
              <a:t>too</a:t>
            </a:r>
            <a:r>
              <a:rPr lang="en-US" spc="25" dirty="0">
                <a:solidFill>
                  <a:srgbClr val="7B858D"/>
                </a:solidFill>
                <a:cs typeface="Calibri"/>
              </a:rPr>
              <a:t> </a:t>
            </a:r>
            <a:r>
              <a:rPr lang="en-US" spc="85" dirty="0">
                <a:solidFill>
                  <a:srgbClr val="7B858D"/>
                </a:solidFill>
                <a:cs typeface="Calibri"/>
              </a:rPr>
              <a:t>high,</a:t>
            </a:r>
            <a:r>
              <a:rPr lang="en-US" spc="45" dirty="0">
                <a:solidFill>
                  <a:srgbClr val="7B858D"/>
                </a:solidFill>
                <a:cs typeface="Calibri"/>
              </a:rPr>
              <a:t> </a:t>
            </a:r>
            <a:r>
              <a:rPr lang="en-US" spc="110" dirty="0">
                <a:solidFill>
                  <a:srgbClr val="7B858D"/>
                </a:solidFill>
                <a:cs typeface="Calibri"/>
              </a:rPr>
              <a:t>more</a:t>
            </a:r>
            <a:r>
              <a:rPr lang="en-US" spc="30" dirty="0">
                <a:solidFill>
                  <a:srgbClr val="7B858D"/>
                </a:solidFill>
                <a:cs typeface="Calibri"/>
              </a:rPr>
              <a:t> </a:t>
            </a:r>
            <a:r>
              <a:rPr lang="en-US" spc="55" dirty="0">
                <a:solidFill>
                  <a:srgbClr val="7B858D"/>
                </a:solidFill>
                <a:cs typeface="Calibri"/>
              </a:rPr>
              <a:t>likely</a:t>
            </a:r>
            <a:r>
              <a:rPr lang="en-US" spc="40" dirty="0">
                <a:solidFill>
                  <a:srgbClr val="7B858D"/>
                </a:solidFill>
                <a:cs typeface="Calibri"/>
              </a:rPr>
              <a:t> </a:t>
            </a:r>
            <a:r>
              <a:rPr lang="en-US" spc="75" dirty="0">
                <a:solidFill>
                  <a:srgbClr val="7B858D"/>
                </a:solidFill>
                <a:cs typeface="Calibri"/>
              </a:rPr>
              <a:t>to</a:t>
            </a:r>
            <a:r>
              <a:rPr lang="en-US" spc="40" dirty="0">
                <a:solidFill>
                  <a:srgbClr val="7B858D"/>
                </a:solidFill>
                <a:cs typeface="Calibri"/>
              </a:rPr>
              <a:t> </a:t>
            </a:r>
            <a:r>
              <a:rPr lang="en-US" spc="90" dirty="0">
                <a:solidFill>
                  <a:srgbClr val="7B858D"/>
                </a:solidFill>
                <a:cs typeface="Calibri"/>
              </a:rPr>
              <a:t>decrease</a:t>
            </a:r>
            <a:endParaRPr lang="en-US" dirty="0">
              <a:cs typeface="Calibri"/>
            </a:endParaRPr>
          </a:p>
          <a:p>
            <a:endParaRPr lang="en-IN" dirty="0"/>
          </a:p>
        </p:txBody>
      </p:sp>
      <p:pic>
        <p:nvPicPr>
          <p:cNvPr id="15" name="Picture 14" descr="A picture containing white, table, kitchen, standing&#10;&#10;Description automatically generated">
            <a:extLst>
              <a:ext uri="{FF2B5EF4-FFF2-40B4-BE49-F238E27FC236}">
                <a16:creationId xmlns:a16="http://schemas.microsoft.com/office/drawing/2014/main" id="{8715912D-98E4-4E5A-A7EC-253C16F13D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7062" y="2786379"/>
            <a:ext cx="7236150" cy="4065759"/>
          </a:xfrm>
          <a:prstGeom prst="rect">
            <a:avLst/>
          </a:prstGeom>
        </p:spPr>
      </p:pic>
      <p:cxnSp>
        <p:nvCxnSpPr>
          <p:cNvPr id="17" name="Straight Connector 16">
            <a:extLst>
              <a:ext uri="{FF2B5EF4-FFF2-40B4-BE49-F238E27FC236}">
                <a16:creationId xmlns:a16="http://schemas.microsoft.com/office/drawing/2014/main" id="{EEEB9947-BC5B-447D-955D-407C72ADDFC9}"/>
              </a:ext>
            </a:extLst>
          </p:cNvPr>
          <p:cNvCxnSpPr>
            <a:cxnSpLocks/>
          </p:cNvCxnSpPr>
          <p:nvPr/>
        </p:nvCxnSpPr>
        <p:spPr>
          <a:xfrm>
            <a:off x="4953000" y="5334000"/>
            <a:ext cx="68580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4F547A6F-9B31-450B-B31F-951D141C4CBB}"/>
              </a:ext>
            </a:extLst>
          </p:cNvPr>
          <p:cNvCxnSpPr>
            <a:cxnSpLocks/>
          </p:cNvCxnSpPr>
          <p:nvPr/>
        </p:nvCxnSpPr>
        <p:spPr>
          <a:xfrm>
            <a:off x="4953000" y="3733800"/>
            <a:ext cx="6858000" cy="0"/>
          </a:xfrm>
          <a:prstGeom prst="line">
            <a:avLst/>
          </a:prstGeom>
        </p:spPr>
        <p:style>
          <a:lnRef idx="1">
            <a:schemeClr val="accent2"/>
          </a:lnRef>
          <a:fillRef idx="0">
            <a:schemeClr val="accent2"/>
          </a:fillRef>
          <a:effectRef idx="0">
            <a:schemeClr val="accent2"/>
          </a:effectRef>
          <a:fontRef idx="minor">
            <a:schemeClr val="tx1"/>
          </a:fontRef>
        </p:style>
      </p:cxnSp>
      <p:sp>
        <p:nvSpPr>
          <p:cNvPr id="24" name="Speech Bubble: Oval 23">
            <a:extLst>
              <a:ext uri="{FF2B5EF4-FFF2-40B4-BE49-F238E27FC236}">
                <a16:creationId xmlns:a16="http://schemas.microsoft.com/office/drawing/2014/main" id="{14B24A77-CE3B-456D-B772-242A0389A446}"/>
              </a:ext>
            </a:extLst>
          </p:cNvPr>
          <p:cNvSpPr/>
          <p:nvPr/>
        </p:nvSpPr>
        <p:spPr>
          <a:xfrm>
            <a:off x="9633862" y="2270514"/>
            <a:ext cx="1905000" cy="743400"/>
          </a:xfrm>
          <a:prstGeom prst="wedgeEllipseCallout">
            <a:avLst>
              <a:gd name="adj1" fmla="val -86987"/>
              <a:gd name="adj2" fmla="val 117609"/>
            </a:avLst>
          </a:prstGeom>
          <a:solidFill>
            <a:schemeClr val="accent1">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Overbought</a:t>
            </a:r>
          </a:p>
        </p:txBody>
      </p:sp>
      <p:sp>
        <p:nvSpPr>
          <p:cNvPr id="25" name="Speech Bubble: Oval 24">
            <a:extLst>
              <a:ext uri="{FF2B5EF4-FFF2-40B4-BE49-F238E27FC236}">
                <a16:creationId xmlns:a16="http://schemas.microsoft.com/office/drawing/2014/main" id="{7DF84009-CD77-40E6-B302-BF4804638009}"/>
              </a:ext>
            </a:extLst>
          </p:cNvPr>
          <p:cNvSpPr/>
          <p:nvPr/>
        </p:nvSpPr>
        <p:spPr>
          <a:xfrm>
            <a:off x="8001000" y="5721369"/>
            <a:ext cx="1944587" cy="743400"/>
          </a:xfrm>
          <a:prstGeom prst="wedgeEllipseCallout">
            <a:avLst>
              <a:gd name="adj1" fmla="val 60367"/>
              <a:gd name="adj2" fmla="val -73518"/>
            </a:avLst>
          </a:prstGeom>
          <a:solidFill>
            <a:schemeClr val="accent1">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Oversold</a:t>
            </a:r>
          </a:p>
        </p:txBody>
      </p:sp>
      <p:sp>
        <p:nvSpPr>
          <p:cNvPr id="3" name="TextBox 2">
            <a:extLst>
              <a:ext uri="{FF2B5EF4-FFF2-40B4-BE49-F238E27FC236}">
                <a16:creationId xmlns:a16="http://schemas.microsoft.com/office/drawing/2014/main" id="{2CE19448-05EE-4790-99D0-A77601A88B3E}"/>
              </a:ext>
            </a:extLst>
          </p:cNvPr>
          <p:cNvSpPr txBox="1"/>
          <p:nvPr/>
        </p:nvSpPr>
        <p:spPr>
          <a:xfrm>
            <a:off x="317760" y="5334000"/>
            <a:ext cx="4428616" cy="830997"/>
          </a:xfrm>
          <a:prstGeom prst="rect">
            <a:avLst/>
          </a:prstGeom>
          <a:noFill/>
        </p:spPr>
        <p:txBody>
          <a:bodyPr wrap="square" rtlCol="0">
            <a:spAutoFit/>
          </a:bodyPr>
          <a:lstStyle/>
          <a:p>
            <a:r>
              <a:rPr lang="en-IN" sz="2400" dirty="0"/>
              <a:t>RSI is normally computed for </a:t>
            </a:r>
          </a:p>
          <a:p>
            <a:r>
              <a:rPr lang="en-IN" sz="2400" dirty="0"/>
              <a:t>14-Day period</a:t>
            </a:r>
          </a:p>
        </p:txBody>
      </p:sp>
    </p:spTree>
    <p:extLst>
      <p:ext uri="{BB962C8B-B14F-4D97-AF65-F5344CB8AC3E}">
        <p14:creationId xmlns:p14="http://schemas.microsoft.com/office/powerpoint/2010/main" val="21734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978</Words>
  <Application>Microsoft Office PowerPoint</Application>
  <PresentationFormat>Widescreen</PresentationFormat>
  <Paragraphs>170</Paragraphs>
  <Slides>21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 Math</vt:lpstr>
      <vt:lpstr>Office Theme</vt:lpstr>
      <vt:lpstr>TECHNICAL  ANALYSIS</vt:lpstr>
      <vt:lpstr>Agenda</vt:lpstr>
      <vt:lpstr>Intro to Technical Analysis</vt:lpstr>
      <vt:lpstr>Fundamental Analysis Vs Technical Analysis</vt:lpstr>
      <vt:lpstr>Trends</vt:lpstr>
      <vt:lpstr>PowerPoint Presentation</vt:lpstr>
      <vt:lpstr>Indicators</vt:lpstr>
      <vt:lpstr>Trend Indicators (SMA &amp; EMA)</vt:lpstr>
      <vt:lpstr>Momentum Indicator Relative Strength Index (RSI) </vt:lpstr>
      <vt:lpstr>Moving Average Convergence Divergence (MACD) </vt:lpstr>
      <vt:lpstr>Moving Average Convergence Divergence (MACD)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Portfolio Implementation</vt:lpstr>
      <vt:lpstr>PowerPoint Presentation</vt:lpstr>
      <vt:lpstr>Example of RSI Computation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dc:title>
  <dc:creator>Shabari Kodigepalli Venkata Subramanya</dc:creator>
  <cp:lastModifiedBy>Shabari Kodigepalli Venkata Subramanya</cp:lastModifiedBy>
  <cp:revision>6</cp:revision>
  <dcterms:created xsi:type="dcterms:W3CDTF">2020-01-27T21:27:59Z</dcterms:created>
  <dcterms:modified xsi:type="dcterms:W3CDTF">2020-01-28T08:04:38Z</dcterms:modified>
</cp:coreProperties>
</file>