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316" r:id="rId12"/>
    <p:sldId id="317" r:id="rId13"/>
    <p:sldId id="298" r:id="rId14"/>
    <p:sldId id="318" r:id="rId15"/>
    <p:sldId id="299" r:id="rId16"/>
    <p:sldId id="300" r:id="rId17"/>
    <p:sldId id="307" r:id="rId18"/>
    <p:sldId id="308" r:id="rId19"/>
    <p:sldId id="309" r:id="rId20"/>
    <p:sldId id="310" r:id="rId21"/>
    <p:sldId id="312" r:id="rId22"/>
    <p:sldId id="313" r:id="rId23"/>
    <p:sldId id="314" r:id="rId24"/>
    <p:sldId id="315" r:id="rId25"/>
    <p:sldId id="320" r:id="rId26"/>
    <p:sldId id="321" r:id="rId27"/>
    <p:sldId id="319" r:id="rId28"/>
    <p:sldId id="322" r:id="rId29"/>
    <p:sldId id="259" r:id="rId30"/>
    <p:sldId id="261" r:id="rId31"/>
    <p:sldId id="260" r:id="rId32"/>
    <p:sldId id="263" r:id="rId33"/>
    <p:sldId id="265" r:id="rId34"/>
    <p:sldId id="264" r:id="rId35"/>
    <p:sldId id="262" r:id="rId36"/>
    <p:sldId id="267" r:id="rId37"/>
    <p:sldId id="266" r:id="rId38"/>
    <p:sldId id="268" r:id="rId39"/>
    <p:sldId id="269" r:id="rId40"/>
    <p:sldId id="270" r:id="rId41"/>
    <p:sldId id="271" r:id="rId42"/>
    <p:sldId id="286" r:id="rId43"/>
    <p:sldId id="287" r:id="rId44"/>
    <p:sldId id="288" r:id="rId45"/>
    <p:sldId id="289" r:id="rId46"/>
    <p:sldId id="32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9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8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5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A541F6-6ADA-4365-8EA7-B3A3871EDEBF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1F6-6ADA-4365-8EA7-B3A3871EDEBF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2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A541F6-6ADA-4365-8EA7-B3A3871EDEBF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ADB10F-C706-43C2-A575-73C46AA0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5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rauf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ahim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2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pecific </a:t>
            </a:r>
            <a:r>
              <a:rPr lang="en-US" dirty="0"/>
              <a:t>realization of any </a:t>
            </a:r>
            <a:r>
              <a:rPr lang="en-US" b="1" dirty="0" smtClean="0"/>
              <a:t>object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496" y="2189629"/>
            <a:ext cx="4557525" cy="382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Holy Quran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recall when your Lord said to the Angels, I am about to place a vice-generate in the earth, they said, "</a:t>
            </a:r>
            <a:r>
              <a:rPr lang="en-US" dirty="0" smtClean="0"/>
              <a:t>will You </a:t>
            </a:r>
            <a:r>
              <a:rPr lang="en-US" dirty="0"/>
              <a:t>place such who will spread disorder and shed blood'? And We praise You commending You and </a:t>
            </a:r>
            <a:r>
              <a:rPr lang="en-US" dirty="0" smtClean="0"/>
              <a:t>sanctify You</a:t>
            </a:r>
            <a:r>
              <a:rPr lang="en-US" dirty="0"/>
              <a:t>; He told, 'I know what you know not</a:t>
            </a:r>
            <a:r>
              <a:rPr lang="en-US" dirty="0" smtClean="0"/>
              <a:t>'.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87152" y="1856096"/>
            <a:ext cx="4599296" cy="3275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33565" y="3220870"/>
            <a:ext cx="209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Human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4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Holy Quran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“God has created every beast from water. Among them are those that creep upon their bellies, those that walk on two legs, and others that walk on all four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25337" y="2169995"/>
            <a:ext cx="982639" cy="31389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49188" y="2169187"/>
            <a:ext cx="982639" cy="31389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45707" y="2154732"/>
            <a:ext cx="559558" cy="3283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8806" y="1845734"/>
            <a:ext cx="652364" cy="323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21856" y="2154732"/>
            <a:ext cx="559558" cy="3283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227175" y="1845735"/>
            <a:ext cx="704681" cy="30899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33705" y="2807346"/>
            <a:ext cx="104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01631" y="2807346"/>
            <a:ext cx="104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1848" y="2807346"/>
            <a:ext cx="104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60267" y="2780726"/>
            <a:ext cx="104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16652" y="2780726"/>
            <a:ext cx="104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55660" y="2750048"/>
            <a:ext cx="104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instance of class human: Adam (A.S)</a:t>
            </a:r>
          </a:p>
          <a:p>
            <a:r>
              <a:rPr lang="en-US" dirty="0" smtClean="0"/>
              <a:t>And then all the world’s population is the instance of human class inherited by Adam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5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Holy Quran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"said, "O Adam tell them the names of all shines, when Adam had informed them of the names of all, </a:t>
            </a:r>
            <a:r>
              <a:rPr lang="en-US" dirty="0" smtClean="0"/>
              <a:t>He told</a:t>
            </a:r>
            <a:r>
              <a:rPr lang="en-US" dirty="0"/>
              <a:t>, had I not told you that I know all the hidden things of the beavers and earth, and I know whatever </a:t>
            </a:r>
            <a:r>
              <a:rPr lang="en-US" dirty="0" smtClean="0"/>
              <a:t>you disclose </a:t>
            </a:r>
            <a:r>
              <a:rPr lang="en-US" dirty="0"/>
              <a:t>and whatever you hide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5503" y="1845734"/>
            <a:ext cx="4342717" cy="3788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8221" y="1845733"/>
            <a:ext cx="4162568" cy="3788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35503" y="2780726"/>
            <a:ext cx="288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Allah calls method </a:t>
            </a:r>
            <a:r>
              <a:rPr lang="en-US" dirty="0" err="1" smtClean="0"/>
              <a:t>tell_names</a:t>
            </a:r>
            <a:r>
              <a:rPr lang="en-US" dirty="0" smtClean="0"/>
              <a:t>() of instance </a:t>
            </a:r>
            <a:r>
              <a:rPr lang="en-US" dirty="0" err="1" smtClean="0"/>
              <a:t>adam</a:t>
            </a:r>
            <a:r>
              <a:rPr lang="en-US" dirty="0"/>
              <a:t> </a:t>
            </a:r>
            <a:r>
              <a:rPr lang="en-US" dirty="0" smtClean="0"/>
              <a:t>of class human()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6929" y="2780727"/>
            <a:ext cx="2150904" cy="64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method returns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to set the values of </a:t>
            </a:r>
            <a:r>
              <a:rPr lang="en-US" dirty="0" smtClean="0"/>
              <a:t>attributes of </a:t>
            </a:r>
            <a:r>
              <a:rPr lang="en-US" dirty="0"/>
              <a:t>an </a:t>
            </a:r>
            <a:r>
              <a:rPr lang="en-US" b="1" dirty="0" smtClean="0"/>
              <a:t>object</a:t>
            </a:r>
          </a:p>
          <a:p>
            <a:r>
              <a:rPr lang="en-US" b="1" dirty="0" smtClean="0"/>
              <a:t>For human:</a:t>
            </a:r>
          </a:p>
          <a:p>
            <a:r>
              <a:rPr lang="en-US" dirty="0" smtClean="0"/>
              <a:t>DNA, Finger prints, Eyes</a:t>
            </a:r>
          </a:p>
          <a:p>
            <a:r>
              <a:rPr lang="en-US" b="1" dirty="0" smtClean="0"/>
              <a:t>For car:</a:t>
            </a:r>
          </a:p>
          <a:p>
            <a:r>
              <a:rPr lang="en-US" dirty="0" smtClean="0"/>
              <a:t>Color, Engine No</a:t>
            </a:r>
            <a:r>
              <a:rPr lang="en-US" dirty="0"/>
              <a:t>, </a:t>
            </a:r>
            <a:r>
              <a:rPr lang="en-US" dirty="0" smtClean="0"/>
              <a:t>Chassis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 it for Human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Human():</a:t>
            </a:r>
          </a:p>
          <a:p>
            <a:r>
              <a:rPr lang="en-US" dirty="0"/>
              <a:t>    </a:t>
            </a:r>
            <a:r>
              <a:rPr lang="en-US" dirty="0" err="1"/>
              <a:t>no_of_eyes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no_of_legs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no_of_tongues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DNA, </a:t>
            </a:r>
            <a:r>
              <a:rPr lang="en-US" dirty="0" err="1"/>
              <a:t>Finger_prints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r>
              <a:rPr lang="en-US" dirty="0"/>
              <a:t>        </a:t>
            </a:r>
            <a:r>
              <a:rPr lang="en-US" dirty="0" err="1"/>
              <a:t>self.DNA</a:t>
            </a:r>
            <a:r>
              <a:rPr lang="en-US" dirty="0"/>
              <a:t> = DNA</a:t>
            </a:r>
          </a:p>
          <a:p>
            <a:r>
              <a:rPr lang="en-US" dirty="0"/>
              <a:t>        </a:t>
            </a:r>
            <a:r>
              <a:rPr lang="en-US" dirty="0" err="1"/>
              <a:t>self.Finger_prints</a:t>
            </a:r>
            <a:r>
              <a:rPr lang="en-US" dirty="0"/>
              <a:t> = </a:t>
            </a:r>
            <a:r>
              <a:rPr lang="en-US" dirty="0" err="1"/>
              <a:t>Finger_prints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737360"/>
            <a:ext cx="1864284" cy="5281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4269" y="3995483"/>
            <a:ext cx="4837223" cy="5219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289110" y="1845734"/>
            <a:ext cx="1883391" cy="31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362128" y="4101140"/>
            <a:ext cx="1883391" cy="31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10733" y="1806980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Declaration of Class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68434" y="4071780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 of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04269" y="2304281"/>
            <a:ext cx="2994776" cy="14120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4175" y="4559706"/>
            <a:ext cx="3858451" cy="1485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92384" y="2848277"/>
            <a:ext cx="1883391" cy="31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689521" y="5149048"/>
            <a:ext cx="1883391" cy="31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10733" y="2774091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53452" y="5118025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this make any sense?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instance_attr</a:t>
            </a:r>
            <a:r>
              <a:rPr lang="en-US" dirty="0"/>
              <a:t> is only accessible from the scope of an </a:t>
            </a:r>
            <a:r>
              <a:rPr lang="en-US" dirty="0" smtClean="0"/>
              <a:t>instance. </a:t>
            </a:r>
          </a:p>
          <a:p>
            <a:r>
              <a:rPr lang="en-US" dirty="0" smtClean="0"/>
              <a:t>The </a:t>
            </a:r>
            <a:r>
              <a:rPr lang="en-US" dirty="0"/>
              <a:t>class attribute (</a:t>
            </a:r>
            <a:r>
              <a:rPr lang="en-US" dirty="0" err="1"/>
              <a:t>class_attr</a:t>
            </a:r>
            <a:r>
              <a:rPr lang="en-US" dirty="0"/>
              <a:t>) is accessible as both a property of the class and as a property of </a:t>
            </a:r>
            <a:r>
              <a:rPr lang="en-US" dirty="0" smtClean="0"/>
              <a:t>instance, </a:t>
            </a:r>
            <a:r>
              <a:rPr lang="en-US" dirty="0"/>
              <a:t>as it is shared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22013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it’s time to born (create) the first instance / object of Human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was the first Instance of Human Class? Adam (A.S)</a:t>
            </a:r>
          </a:p>
          <a:p>
            <a:r>
              <a:rPr lang="en-US" dirty="0" smtClean="0"/>
              <a:t>human_no_1 </a:t>
            </a:r>
            <a:r>
              <a:rPr lang="en-US" dirty="0"/>
              <a:t>= </a:t>
            </a:r>
            <a:r>
              <a:rPr lang="en-US" dirty="0" smtClean="0"/>
              <a:t>human (“ </a:t>
            </a:r>
            <a:r>
              <a:rPr lang="en-US" dirty="0" err="1" smtClean="0"/>
              <a:t>Hazrat</a:t>
            </a:r>
            <a:r>
              <a:rPr lang="en-US" dirty="0" smtClean="0"/>
              <a:t> Adam (A.S) ", 123, “B1C23”)</a:t>
            </a:r>
          </a:p>
          <a:p>
            <a:r>
              <a:rPr lang="en-US" dirty="0" smtClean="0"/>
              <a:t>human_no_2 = human (“ </a:t>
            </a:r>
            <a:r>
              <a:rPr lang="en-US" dirty="0" err="1" smtClean="0"/>
              <a:t>Amma</a:t>
            </a:r>
            <a:r>
              <a:rPr lang="en-US" dirty="0" smtClean="0"/>
              <a:t> </a:t>
            </a:r>
            <a:r>
              <a:rPr lang="en-US" dirty="0" err="1" smtClean="0"/>
              <a:t>Hawwa</a:t>
            </a:r>
            <a:r>
              <a:rPr lang="en-US" dirty="0" smtClean="0"/>
              <a:t> ”, 345, “D62H3”) </a:t>
            </a:r>
          </a:p>
          <a:p>
            <a:r>
              <a:rPr lang="en-US" dirty="0" smtClean="0"/>
              <a:t>...........</a:t>
            </a:r>
            <a:endParaRPr lang="en-US" dirty="0"/>
          </a:p>
          <a:p>
            <a:r>
              <a:rPr lang="en-US" dirty="0" err="1" smtClean="0"/>
              <a:t>human_rauf</a:t>
            </a:r>
            <a:r>
              <a:rPr lang="en-US" dirty="0" smtClean="0"/>
              <a:t> = human (“Rauf </a:t>
            </a:r>
            <a:r>
              <a:rPr lang="en-US" dirty="0" err="1" smtClean="0"/>
              <a:t>ur</a:t>
            </a:r>
            <a:r>
              <a:rPr lang="en-US" dirty="0" smtClean="0"/>
              <a:t> Rahim”, 495, “DK58GH”)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2131" y="4640237"/>
            <a:ext cx="136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Name</a:t>
            </a:r>
          </a:p>
          <a:p>
            <a:r>
              <a:rPr lang="en-US" dirty="0" smtClean="0"/>
              <a:t>General 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1704" y="4634709"/>
            <a:ext cx="136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Arguments</a:t>
            </a:r>
          </a:p>
          <a:p>
            <a:r>
              <a:rPr lang="en-US" dirty="0" smtClean="0"/>
              <a:t>Specific 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1313" y="3671248"/>
            <a:ext cx="791571" cy="341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21121" y="3671248"/>
            <a:ext cx="3534772" cy="341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7280" y="3671248"/>
            <a:ext cx="1359317" cy="341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Instance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Only Common Sense to Find Wrong Statement(s)</a:t>
            </a:r>
          </a:p>
          <a:p>
            <a:r>
              <a:rPr lang="en-US" dirty="0" smtClean="0"/>
              <a:t>Print(human_no_1.name)</a:t>
            </a:r>
          </a:p>
          <a:p>
            <a:r>
              <a:rPr lang="en-US" dirty="0" smtClean="0"/>
              <a:t>Print(human_no_2.DNA)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human.Finger_prints</a:t>
            </a:r>
            <a:r>
              <a:rPr lang="en-US" dirty="0"/>
              <a:t>)</a:t>
            </a:r>
          </a:p>
          <a:p>
            <a:r>
              <a:rPr lang="en-US" dirty="0"/>
              <a:t>Print(human. </a:t>
            </a:r>
            <a:r>
              <a:rPr lang="en-US" dirty="0" err="1"/>
              <a:t>no_of_legs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human.DNA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4421875" y="2937151"/>
            <a:ext cx="504967" cy="80329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 code template for creating objects. </a:t>
            </a:r>
            <a:endParaRPr lang="en-US" dirty="0" smtClean="0"/>
          </a:p>
          <a:p>
            <a:r>
              <a:rPr lang="en-US" dirty="0" smtClean="0"/>
              <a:t>Objects </a:t>
            </a:r>
            <a:r>
              <a:rPr lang="en-US" dirty="0"/>
              <a:t>have member variables and have </a:t>
            </a:r>
            <a:r>
              <a:rPr lang="en-US" dirty="0" smtClean="0"/>
              <a:t>behavior </a:t>
            </a:r>
            <a:r>
              <a:rPr lang="en-US" dirty="0"/>
              <a:t>associated with them.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python a class is created by the keyword class.</a:t>
            </a:r>
          </a:p>
        </p:txBody>
      </p:sp>
    </p:spTree>
    <p:extLst>
      <p:ext uri="{BB962C8B-B14F-4D97-AF65-F5344CB8AC3E}">
        <p14:creationId xmlns:p14="http://schemas.microsoft.com/office/powerpoint/2010/main" val="35583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of Human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Stand ()</a:t>
            </a:r>
          </a:p>
          <a:p>
            <a:r>
              <a:rPr lang="en-US" dirty="0" smtClean="0"/>
              <a:t>Speak ()</a:t>
            </a:r>
          </a:p>
          <a:p>
            <a:r>
              <a:rPr lang="en-US" dirty="0" smtClean="0"/>
              <a:t>Cry ()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print_my_info</a:t>
            </a:r>
            <a:r>
              <a:rPr lang="en-US" dirty="0" smtClean="0"/>
              <a:t> (</a:t>
            </a:r>
            <a:r>
              <a:rPr lang="en-US" dirty="0" err="1" smtClean="0"/>
              <a:t>rauf_name</a:t>
            </a:r>
            <a:r>
              <a:rPr lang="en-US" dirty="0"/>
              <a:t>, </a:t>
            </a:r>
            <a:r>
              <a:rPr lang="en-US" dirty="0" err="1" smtClean="0"/>
              <a:t>rauf_DNA</a:t>
            </a:r>
            <a:r>
              <a:rPr lang="en-US" dirty="0" smtClean="0"/>
              <a:t>, </a:t>
            </a:r>
            <a:r>
              <a:rPr lang="en-US" dirty="0" err="1" smtClean="0"/>
              <a:t>rauf_Finger_prints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2    print(</a:t>
            </a:r>
            <a:r>
              <a:rPr lang="en-US" dirty="0" err="1"/>
              <a:t>rauf_name</a:t>
            </a:r>
            <a:r>
              <a:rPr lang="en-US" dirty="0"/>
              <a:t>, </a:t>
            </a:r>
            <a:r>
              <a:rPr lang="en-US" dirty="0" err="1"/>
              <a:t>rauf_DNA</a:t>
            </a:r>
            <a:r>
              <a:rPr lang="en-US" dirty="0"/>
              <a:t>, </a:t>
            </a:r>
            <a:r>
              <a:rPr lang="en-US" dirty="0" err="1"/>
              <a:t>rauf_Finger_prints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print_my_info</a:t>
            </a:r>
            <a:r>
              <a:rPr lang="en-US" dirty="0" smtClean="0"/>
              <a:t>(  human_rauf.name  ,   </a:t>
            </a:r>
            <a:r>
              <a:rPr lang="en-US" dirty="0" err="1" smtClean="0"/>
              <a:t>human_rauf.DNA</a:t>
            </a:r>
            <a:r>
              <a:rPr lang="en-US" dirty="0" smtClean="0"/>
              <a:t>  ,   </a:t>
            </a:r>
            <a:r>
              <a:rPr lang="en-US" dirty="0" err="1" smtClean="0"/>
              <a:t>human_rauf.Finger_prints</a:t>
            </a:r>
            <a:r>
              <a:rPr lang="en-US" dirty="0" smtClean="0"/>
              <a:t>  ) 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human_rauf.print_my_info</a:t>
            </a:r>
            <a:r>
              <a:rPr lang="en-US" dirty="0" smtClean="0"/>
              <a:t>()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don’t need to pass arguments 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Human():</a:t>
            </a:r>
          </a:p>
          <a:p>
            <a:r>
              <a:rPr lang="en-US" dirty="0"/>
              <a:t>    </a:t>
            </a:r>
            <a:r>
              <a:rPr lang="en-US" dirty="0" err="1"/>
              <a:t>no_of_eyes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no_of_legs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no_of_tongues</a:t>
            </a:r>
            <a:r>
              <a:rPr lang="en-US" dirty="0"/>
              <a:t> =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DNA, </a:t>
            </a:r>
            <a:r>
              <a:rPr lang="en-US" dirty="0" err="1"/>
              <a:t>Finger_prints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r>
              <a:rPr lang="en-US" dirty="0"/>
              <a:t>        </a:t>
            </a:r>
            <a:r>
              <a:rPr lang="en-US" dirty="0" err="1"/>
              <a:t>self.DNA</a:t>
            </a:r>
            <a:r>
              <a:rPr lang="en-US" dirty="0"/>
              <a:t> = DNA</a:t>
            </a:r>
          </a:p>
          <a:p>
            <a:r>
              <a:rPr lang="en-US" dirty="0"/>
              <a:t>        </a:t>
            </a:r>
            <a:r>
              <a:rPr lang="en-US" dirty="0" err="1"/>
              <a:t>self.Finger_prints</a:t>
            </a:r>
            <a:r>
              <a:rPr lang="en-US" dirty="0"/>
              <a:t> = </a:t>
            </a:r>
            <a:r>
              <a:rPr lang="en-US" dirty="0" err="1" smtClean="0"/>
              <a:t>Finger_prints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print_my_info</a:t>
            </a:r>
            <a:r>
              <a:rPr lang="en-US" dirty="0"/>
              <a:t> </a:t>
            </a:r>
            <a:r>
              <a:rPr lang="en-US" dirty="0" smtClean="0"/>
              <a:t>(self):</a:t>
            </a:r>
            <a:endParaRPr lang="en-US" dirty="0"/>
          </a:p>
          <a:p>
            <a:r>
              <a:rPr lang="en-US" dirty="0" smtClean="0"/>
              <a:t>       </a:t>
            </a:r>
            <a:r>
              <a:rPr lang="en-US" dirty="0"/>
              <a:t>print(</a:t>
            </a:r>
            <a:r>
              <a:rPr lang="en-US" dirty="0" err="1"/>
              <a:t>rauf_name</a:t>
            </a:r>
            <a:r>
              <a:rPr lang="en-US" dirty="0"/>
              <a:t>, </a:t>
            </a:r>
            <a:r>
              <a:rPr lang="en-US" dirty="0" err="1"/>
              <a:t>rauf_DNA</a:t>
            </a:r>
            <a:r>
              <a:rPr lang="en-US" dirty="0"/>
              <a:t>, </a:t>
            </a:r>
            <a:r>
              <a:rPr lang="en-US" dirty="0" err="1"/>
              <a:t>rauf_Finger_prints</a:t>
            </a:r>
            <a:r>
              <a:rPr lang="en-US" dirty="0" smtClean="0"/>
              <a:t>)   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1003" y="4817660"/>
            <a:ext cx="5240740" cy="914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1003" y="3291384"/>
            <a:ext cx="5240740" cy="15262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42997" y="4817659"/>
            <a:ext cx="2006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Self automatically fetches attribute 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42997" y="3395749"/>
            <a:ext cx="200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values? </a:t>
            </a:r>
          </a:p>
          <a:p>
            <a:r>
              <a:rPr lang="en-US" dirty="0" smtClean="0"/>
              <a:t>The values described here in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0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need to pass arguments 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similar to the freestanding function, but instead of writing… 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print_my_info</a:t>
            </a:r>
            <a:r>
              <a:rPr lang="en-US" dirty="0" smtClean="0"/>
              <a:t>(human_rauf.name</a:t>
            </a:r>
            <a:r>
              <a:rPr lang="en-US" dirty="0"/>
              <a:t>, </a:t>
            </a:r>
            <a:r>
              <a:rPr lang="en-US" dirty="0" err="1"/>
              <a:t>human_rauf.DNA</a:t>
            </a:r>
            <a:r>
              <a:rPr lang="en-US" dirty="0"/>
              <a:t>, </a:t>
            </a:r>
            <a:r>
              <a:rPr lang="en-US" dirty="0" err="1"/>
              <a:t>human_rauf.Finger_prints</a:t>
            </a:r>
            <a:r>
              <a:rPr lang="en-US" dirty="0"/>
              <a:t>)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you write… 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print_my_info</a:t>
            </a:r>
            <a:r>
              <a:rPr lang="en-US" dirty="0" smtClean="0"/>
              <a:t> (self)</a:t>
            </a:r>
          </a:p>
          <a:p>
            <a:r>
              <a:rPr lang="en-US" dirty="0" smtClean="0"/>
              <a:t>self </a:t>
            </a:r>
            <a:r>
              <a:rPr lang="en-US" dirty="0"/>
              <a:t>refers to the instance and all its attributes. </a:t>
            </a:r>
          </a:p>
          <a:p>
            <a:r>
              <a:rPr lang="en-US" dirty="0"/>
              <a:t>In our example, it refers to the instance </a:t>
            </a:r>
            <a:r>
              <a:rPr lang="en-US" dirty="0" err="1"/>
              <a:t>human_rauf</a:t>
            </a:r>
            <a:r>
              <a:rPr lang="en-US" dirty="0" smtClean="0"/>
              <a:t> </a:t>
            </a:r>
            <a:r>
              <a:rPr lang="en-US" dirty="0"/>
              <a:t>that the method call starts with… </a:t>
            </a:r>
            <a:r>
              <a:rPr lang="en-US" dirty="0" err="1"/>
              <a:t>human_rauf.print_my_info</a:t>
            </a:r>
            <a:r>
              <a:rPr lang="en-US" dirty="0"/>
              <a:t> 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279176"/>
            <a:ext cx="8742756" cy="3957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7280" y="3136534"/>
            <a:ext cx="2601263" cy="3957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8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attribute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007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Human():</a:t>
            </a:r>
          </a:p>
          <a:p>
            <a:r>
              <a:rPr lang="en-US" dirty="0"/>
              <a:t>    </a:t>
            </a:r>
            <a:r>
              <a:rPr lang="en-US" dirty="0" err="1"/>
              <a:t>no_of_eyes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no_of_legs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no_of_tongues</a:t>
            </a:r>
            <a:r>
              <a:rPr lang="en-US" dirty="0"/>
              <a:t> = 1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DNA, </a:t>
            </a:r>
            <a:r>
              <a:rPr lang="en-US" dirty="0" err="1"/>
              <a:t>Finger_prints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r>
              <a:rPr lang="en-US" dirty="0"/>
              <a:t>        </a:t>
            </a:r>
            <a:r>
              <a:rPr lang="en-US" dirty="0" err="1"/>
              <a:t>self.DNA</a:t>
            </a:r>
            <a:r>
              <a:rPr lang="en-US" dirty="0"/>
              <a:t> = DNA</a:t>
            </a:r>
          </a:p>
          <a:p>
            <a:r>
              <a:rPr lang="en-US" dirty="0"/>
              <a:t>        </a:t>
            </a:r>
            <a:r>
              <a:rPr lang="en-US" dirty="0" err="1"/>
              <a:t>self.Finger_prints</a:t>
            </a:r>
            <a:r>
              <a:rPr lang="en-US" dirty="0"/>
              <a:t> = </a:t>
            </a:r>
            <a:r>
              <a:rPr lang="en-US" dirty="0" err="1"/>
              <a:t>Finger_prints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print_my_info</a:t>
            </a:r>
            <a:r>
              <a:rPr lang="en-US" dirty="0"/>
              <a:t> (self):</a:t>
            </a:r>
          </a:p>
          <a:p>
            <a:r>
              <a:rPr lang="en-US" dirty="0"/>
              <a:t>       print(</a:t>
            </a:r>
            <a:r>
              <a:rPr lang="en-US" dirty="0" err="1"/>
              <a:t>rauf_name</a:t>
            </a:r>
            <a:r>
              <a:rPr lang="en-US" dirty="0"/>
              <a:t>, </a:t>
            </a:r>
            <a:r>
              <a:rPr lang="en-US" dirty="0" err="1"/>
              <a:t>rauf_DNA</a:t>
            </a:r>
            <a:r>
              <a:rPr lang="en-US" dirty="0"/>
              <a:t>, </a:t>
            </a:r>
            <a:r>
              <a:rPr lang="en-US" dirty="0" err="1"/>
              <a:t>rauf_Finger_prints</a:t>
            </a:r>
            <a:r>
              <a:rPr lang="en-US" dirty="0"/>
              <a:t>)    </a:t>
            </a:r>
          </a:p>
          <a:p>
            <a:r>
              <a:rPr lang="en-US" dirty="0" smtClean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change_name</a:t>
            </a:r>
            <a:r>
              <a:rPr lang="en-US" dirty="0" smtClean="0"/>
              <a:t>(self</a:t>
            </a:r>
            <a:r>
              <a:rPr lang="en-US" dirty="0"/>
              <a:t>, </a:t>
            </a:r>
            <a:r>
              <a:rPr lang="en-US" dirty="0" err="1"/>
              <a:t>new</a:t>
            </a:r>
            <a:r>
              <a:rPr lang="en-US" dirty="0" err="1" smtClean="0"/>
              <a:t>__</a:t>
            </a:r>
            <a:r>
              <a:rPr lang="en-US" dirty="0" err="1"/>
              <a:t>name</a:t>
            </a:r>
            <a:r>
              <a:rPr lang="en-US" dirty="0"/>
              <a:t>):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self.Name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new_name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9242" y="5609230"/>
            <a:ext cx="4599295" cy="7369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6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Calling for Changing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human_rauf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change_name</a:t>
            </a:r>
            <a:r>
              <a:rPr lang="en-US" dirty="0" smtClean="0"/>
              <a:t> (“Cheema”)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attribute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007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Human():</a:t>
            </a:r>
          </a:p>
          <a:p>
            <a:r>
              <a:rPr lang="en-US" dirty="0"/>
              <a:t>    </a:t>
            </a:r>
            <a:r>
              <a:rPr lang="en-US" dirty="0" err="1"/>
              <a:t>no_of_eyes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no_of_legs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no_of_tongues</a:t>
            </a:r>
            <a:r>
              <a:rPr lang="en-US" dirty="0"/>
              <a:t> = 1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DNA, </a:t>
            </a:r>
            <a:r>
              <a:rPr lang="en-US" dirty="0" err="1"/>
              <a:t>Finger_prints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r>
              <a:rPr lang="en-US" dirty="0"/>
              <a:t>        </a:t>
            </a:r>
            <a:r>
              <a:rPr lang="en-US" dirty="0" err="1"/>
              <a:t>self.DNA</a:t>
            </a:r>
            <a:r>
              <a:rPr lang="en-US" dirty="0"/>
              <a:t> = DNA</a:t>
            </a:r>
          </a:p>
          <a:p>
            <a:r>
              <a:rPr lang="en-US" dirty="0"/>
              <a:t>        </a:t>
            </a:r>
            <a:r>
              <a:rPr lang="en-US" dirty="0" err="1"/>
              <a:t>self.Finger_prints</a:t>
            </a:r>
            <a:r>
              <a:rPr lang="en-US" dirty="0"/>
              <a:t> = </a:t>
            </a:r>
            <a:r>
              <a:rPr lang="en-US" dirty="0" err="1"/>
              <a:t>Finger_prints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print_my_info</a:t>
            </a:r>
            <a:r>
              <a:rPr lang="en-US" dirty="0"/>
              <a:t> (self):</a:t>
            </a:r>
          </a:p>
          <a:p>
            <a:r>
              <a:rPr lang="en-US" dirty="0"/>
              <a:t>       print(</a:t>
            </a:r>
            <a:r>
              <a:rPr lang="en-US" dirty="0" err="1"/>
              <a:t>rauf_name</a:t>
            </a:r>
            <a:r>
              <a:rPr lang="en-US" dirty="0"/>
              <a:t>, </a:t>
            </a:r>
            <a:r>
              <a:rPr lang="en-US" dirty="0" err="1"/>
              <a:t>rauf_DNA</a:t>
            </a:r>
            <a:r>
              <a:rPr lang="en-US" dirty="0"/>
              <a:t>, </a:t>
            </a:r>
            <a:r>
              <a:rPr lang="en-US" dirty="0" err="1"/>
              <a:t>rauf_Finger_prints</a:t>
            </a:r>
            <a:r>
              <a:rPr lang="en-US" dirty="0"/>
              <a:t>)    </a:t>
            </a:r>
          </a:p>
          <a:p>
            <a:r>
              <a:rPr lang="en-US" dirty="0" smtClean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change_last_name</a:t>
            </a:r>
            <a:r>
              <a:rPr lang="en-US" dirty="0"/>
              <a:t>(self, </a:t>
            </a:r>
            <a:r>
              <a:rPr lang="en-US" dirty="0" err="1"/>
              <a:t>new</a:t>
            </a:r>
            <a:r>
              <a:rPr lang="en-US" dirty="0" err="1" smtClean="0"/>
              <a:t>__</a:t>
            </a:r>
            <a:r>
              <a:rPr lang="en-US" dirty="0" err="1"/>
              <a:t>name</a:t>
            </a:r>
            <a:r>
              <a:rPr lang="en-US" dirty="0"/>
              <a:t>):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self.Name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new_name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9242" y="5609230"/>
            <a:ext cx="4599295" cy="7369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2947916" y="5520519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1487" y="5395584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change attribute value directly, we will describe it in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3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Assignment to attribute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human_rauf.name = Cheema</a:t>
            </a:r>
          </a:p>
          <a:p>
            <a:r>
              <a:rPr lang="en-US" dirty="0" smtClean="0"/>
              <a:t>What is wrong with it?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Let’s apply same concepts on new example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85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go on a clinic, receptionist hands you a form and you fill your personal information.</a:t>
            </a:r>
          </a:p>
          <a:p>
            <a:r>
              <a:rPr lang="en-US" dirty="0" smtClean="0"/>
              <a:t>Why a form? Why not a blank sheet of paper with ‘Tell us about yourself’?</a:t>
            </a:r>
          </a:p>
          <a:p>
            <a:r>
              <a:rPr lang="en-US" dirty="0" smtClean="0"/>
              <a:t>Because they want a standard set of information from each patient. It makes easier for both you and patient. It standardizes and organizes information for easiness and saves time.</a:t>
            </a:r>
          </a:p>
          <a:p>
            <a:r>
              <a:rPr lang="en-US" dirty="0" smtClean="0"/>
              <a:t>In python, classes are template just like a form in above example.</a:t>
            </a:r>
          </a:p>
          <a:p>
            <a:r>
              <a:rPr lang="en-US" sz="3200" b="1" dirty="0" smtClean="0"/>
              <a:t>class </a:t>
            </a:r>
            <a:r>
              <a:rPr lang="en-US" sz="3200" b="1" dirty="0"/>
              <a:t>Patient():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79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declaration</a:t>
            </a:r>
          </a:p>
          <a:p>
            <a:r>
              <a:rPr lang="en-US" dirty="0" smtClean="0"/>
              <a:t>Attribute</a:t>
            </a:r>
          </a:p>
          <a:p>
            <a:r>
              <a:rPr lang="en-US" dirty="0" smtClean="0"/>
              <a:t>Method</a:t>
            </a:r>
          </a:p>
          <a:p>
            <a:r>
              <a:rPr lang="en-US" dirty="0" smtClean="0"/>
              <a:t>Instance</a:t>
            </a:r>
            <a:endParaRPr lang="en-US" dirty="0"/>
          </a:p>
          <a:p>
            <a:r>
              <a:rPr lang="en-US" dirty="0" smtClean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3851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2251" y="2021790"/>
            <a:ext cx="2715904" cy="3614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4639" y="2156347"/>
            <a:ext cx="135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Patient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930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to build the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patient will have her own instance of this form, but the information for all patients is to be structured the same </a:t>
            </a:r>
            <a:r>
              <a:rPr lang="en-US" dirty="0" smtClean="0"/>
              <a:t>way</a:t>
            </a:r>
          </a:p>
          <a:p>
            <a:r>
              <a:rPr lang="en-US" dirty="0"/>
              <a:t>The template will structure each instance, that is, each individual patient record. To begin with, we know that each patient's record contains a last name.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let's start there: 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/>
              <a:t>class Patient(): </a:t>
            </a:r>
            <a:endParaRPr lang="en-US" dirty="0" smtClean="0"/>
          </a:p>
          <a:p>
            <a:r>
              <a:rPr lang="en-US" dirty="0" smtClean="0"/>
              <a:t>2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last_name</a:t>
            </a:r>
            <a:r>
              <a:rPr lang="en-US" dirty="0"/>
              <a:t>):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1869" y="4107976"/>
            <a:ext cx="368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Constructor; used to initialize attribute values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707114" y="4321959"/>
            <a:ext cx="1801504" cy="21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2251" y="2021790"/>
            <a:ext cx="2715904" cy="3614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4639" y="2156347"/>
            <a:ext cx="135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Patient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079242" y="2787941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class Patient(): </a:t>
            </a:r>
            <a:endParaRPr lang="en-US" dirty="0" smtClean="0"/>
          </a:p>
          <a:p>
            <a:r>
              <a:rPr lang="en-US" dirty="0" smtClean="0"/>
              <a:t>2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last_name</a:t>
            </a:r>
            <a:r>
              <a:rPr lang="en-US" dirty="0"/>
              <a:t>): </a:t>
            </a:r>
            <a:endParaRPr lang="en-US" dirty="0" smtClean="0"/>
          </a:p>
          <a:p>
            <a:r>
              <a:rPr lang="en-US" dirty="0" smtClean="0"/>
              <a:t>3         </a:t>
            </a:r>
            <a:r>
              <a:rPr lang="en-US" dirty="0" err="1" smtClean="0"/>
              <a:t>self.last_name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last_name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4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2251" y="2021790"/>
            <a:ext cx="2715904" cy="3614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4639" y="2156347"/>
            <a:ext cx="135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Patient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079242" y="2787941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Name: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to build the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class Patient(): </a:t>
            </a:r>
            <a:endParaRPr lang="en-US" dirty="0" smtClean="0"/>
          </a:p>
          <a:p>
            <a:r>
              <a:rPr lang="en-US" dirty="0" smtClean="0"/>
              <a:t>2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age): </a:t>
            </a:r>
            <a:endParaRPr lang="en-US" dirty="0" smtClean="0"/>
          </a:p>
          <a:p>
            <a:r>
              <a:rPr lang="en-US" dirty="0" smtClean="0"/>
              <a:t>3         </a:t>
            </a:r>
            <a:r>
              <a:rPr lang="en-US" dirty="0" err="1" smtClean="0"/>
              <a:t>self.last_name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4         </a:t>
            </a:r>
            <a:r>
              <a:rPr lang="en-US" dirty="0" err="1" smtClean="0"/>
              <a:t>self.first_name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first_name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5         </a:t>
            </a:r>
            <a:r>
              <a:rPr lang="en-US" dirty="0" err="1" smtClean="0"/>
              <a:t>self.age</a:t>
            </a:r>
            <a:r>
              <a:rPr lang="en-US" dirty="0" smtClean="0"/>
              <a:t> </a:t>
            </a:r>
            <a:r>
              <a:rPr lang="en-US" dirty="0"/>
              <a:t>= age </a:t>
            </a:r>
          </a:p>
        </p:txBody>
      </p:sp>
    </p:spTree>
    <p:extLst>
      <p:ext uri="{BB962C8B-B14F-4D97-AF65-F5344CB8AC3E}">
        <p14:creationId xmlns:p14="http://schemas.microsoft.com/office/powerpoint/2010/main" val="29111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2251" y="2021790"/>
            <a:ext cx="2715904" cy="3614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4639" y="2156347"/>
            <a:ext cx="135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Patient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079242" y="2787941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Name: ________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4457" y="3254432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Name: ________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9242" y="3743262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Age:            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Instance /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pid4343 = Patient("</a:t>
            </a:r>
            <a:r>
              <a:rPr lang="en-US" dirty="0" err="1"/>
              <a:t>Taleb</a:t>
            </a:r>
            <a:r>
              <a:rPr lang="en-US" dirty="0"/>
              <a:t>", "Sue", 61) </a:t>
            </a:r>
            <a:endParaRPr lang="en-US" dirty="0" smtClean="0"/>
          </a:p>
          <a:p>
            <a:r>
              <a:rPr lang="en-US" dirty="0" smtClean="0"/>
              <a:t>pid4344 </a:t>
            </a:r>
            <a:r>
              <a:rPr lang="en-US" dirty="0"/>
              <a:t>= Patient("</a:t>
            </a:r>
            <a:r>
              <a:rPr lang="en-US" dirty="0" err="1"/>
              <a:t>Anand</a:t>
            </a:r>
            <a:r>
              <a:rPr lang="en-US" dirty="0"/>
              <a:t>", "</a:t>
            </a:r>
            <a:r>
              <a:rPr lang="en-US" dirty="0" err="1"/>
              <a:t>Punya</a:t>
            </a:r>
            <a:r>
              <a:rPr lang="en-US" dirty="0"/>
              <a:t>", 29) </a:t>
            </a:r>
            <a:endParaRPr lang="en-US" dirty="0" smtClean="0"/>
          </a:p>
          <a:p>
            <a:r>
              <a:rPr lang="en-US" dirty="0" smtClean="0"/>
              <a:t>pid4345 </a:t>
            </a:r>
            <a:r>
              <a:rPr lang="en-US" dirty="0"/>
              <a:t>= Patient("Oppenheimer", "Douglas", 15)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28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pid4343 = Patient("</a:t>
            </a:r>
            <a:r>
              <a:rPr lang="en-US" dirty="0" err="1"/>
              <a:t>Taleb</a:t>
            </a:r>
            <a:r>
              <a:rPr lang="en-US" dirty="0"/>
              <a:t>", "Sue", 61)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2251" y="2021790"/>
            <a:ext cx="2715904" cy="3614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4639" y="2156347"/>
            <a:ext cx="135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Patient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079242" y="2787941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Name:   </a:t>
            </a:r>
            <a:r>
              <a:rPr lang="en-US" dirty="0" err="1" smtClean="0"/>
              <a:t>Taleb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4457" y="3254432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Name:   Sue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9242" y="3743262"/>
            <a:ext cx="2331492" cy="37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Age:               61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95833" y="5123202"/>
            <a:ext cx="169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4343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1491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info out of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age_of_patient</a:t>
            </a:r>
            <a:r>
              <a:rPr lang="en-US" dirty="0"/>
              <a:t> = pid4343.age</a:t>
            </a:r>
          </a:p>
        </p:txBody>
      </p:sp>
    </p:spTree>
    <p:extLst>
      <p:ext uri="{BB962C8B-B14F-4D97-AF65-F5344CB8AC3E}">
        <p14:creationId xmlns:p14="http://schemas.microsoft.com/office/powerpoint/2010/main" val="25516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Class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b="1" dirty="0"/>
              <a:t>object</a:t>
            </a:r>
            <a:r>
              <a:rPr lang="en-US" dirty="0"/>
              <a:t>-</a:t>
            </a:r>
            <a:r>
              <a:rPr lang="en-US" b="1" dirty="0"/>
              <a:t>oriented</a:t>
            </a:r>
            <a:r>
              <a:rPr lang="en-US" dirty="0"/>
              <a:t> programming, a </a:t>
            </a:r>
            <a:r>
              <a:rPr lang="en-US" b="1" dirty="0"/>
              <a:t>class</a:t>
            </a:r>
            <a:r>
              <a:rPr lang="en-US" dirty="0"/>
              <a:t> is a blueprint for creating </a:t>
            </a:r>
            <a:r>
              <a:rPr lang="en-US" b="1" dirty="0" smtClean="0"/>
              <a:t>objects</a:t>
            </a:r>
          </a:p>
          <a:p>
            <a:r>
              <a:rPr lang="en-US" dirty="0"/>
              <a:t>Class human</a:t>
            </a:r>
          </a:p>
          <a:p>
            <a:r>
              <a:rPr lang="en-US" dirty="0" smtClean="0"/>
              <a:t>Class animal</a:t>
            </a:r>
          </a:p>
          <a:p>
            <a:r>
              <a:rPr lang="en-US" dirty="0" smtClean="0"/>
              <a:t>Class colors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functions into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say_if_minor</a:t>
            </a:r>
            <a:r>
              <a:rPr lang="en-US" dirty="0"/>
              <a:t>(</a:t>
            </a:r>
            <a:r>
              <a:rPr lang="en-US" dirty="0" err="1"/>
              <a:t>patient_first_name</a:t>
            </a:r>
            <a:r>
              <a:rPr lang="en-US" dirty="0"/>
              <a:t>, </a:t>
            </a:r>
            <a:r>
              <a:rPr lang="en-US" dirty="0" err="1"/>
              <a:t>patient_last_name</a:t>
            </a:r>
            <a:r>
              <a:rPr lang="en-US" dirty="0"/>
              <a:t>, </a:t>
            </a:r>
            <a:r>
              <a:rPr lang="en-US" dirty="0" err="1"/>
              <a:t>patient_age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2     if </a:t>
            </a:r>
            <a:r>
              <a:rPr lang="en-US" dirty="0" err="1"/>
              <a:t>patient_age</a:t>
            </a:r>
            <a:r>
              <a:rPr lang="en-US" dirty="0"/>
              <a:t> &lt; 21: </a:t>
            </a:r>
            <a:endParaRPr lang="en-US" dirty="0" smtClean="0"/>
          </a:p>
          <a:p>
            <a:r>
              <a:rPr lang="en-US" dirty="0" smtClean="0"/>
              <a:t>3     print(</a:t>
            </a:r>
            <a:r>
              <a:rPr lang="en-US" dirty="0" err="1" smtClean="0"/>
              <a:t>patient_first_name</a:t>
            </a:r>
            <a:r>
              <a:rPr lang="en-US" dirty="0" smtClean="0"/>
              <a:t> </a:t>
            </a:r>
            <a:r>
              <a:rPr lang="en-US" dirty="0"/>
              <a:t>+ " " + </a:t>
            </a:r>
            <a:r>
              <a:rPr lang="en-US" dirty="0" err="1"/>
              <a:t>patient_last_name</a:t>
            </a:r>
            <a:r>
              <a:rPr lang="en-US" dirty="0"/>
              <a:t> + " is a minor") </a:t>
            </a:r>
          </a:p>
        </p:txBody>
      </p:sp>
    </p:spTree>
    <p:extLst>
      <p:ext uri="{BB962C8B-B14F-4D97-AF65-F5344CB8AC3E}">
        <p14:creationId xmlns:p14="http://schemas.microsoft.com/office/powerpoint/2010/main" val="7646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say_if_minor</a:t>
            </a:r>
            <a:r>
              <a:rPr lang="en-US" dirty="0"/>
              <a:t>(pid4343.first_name, pid4343.last_name, pid4343.age)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pid4343.say_if_minor()</a:t>
            </a:r>
          </a:p>
          <a:p>
            <a:endParaRPr lang="en-US" dirty="0"/>
          </a:p>
          <a:p>
            <a:r>
              <a:rPr lang="en-US" dirty="0"/>
              <a:t>pid4343.say_if_minor("April", insured=True)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say_if_minor</a:t>
            </a:r>
            <a:r>
              <a:rPr lang="en-US" dirty="0"/>
              <a:t>(</a:t>
            </a:r>
            <a:r>
              <a:rPr lang="en-US" dirty="0" err="1"/>
              <a:t>patient_first_name</a:t>
            </a:r>
            <a:r>
              <a:rPr lang="en-US" dirty="0"/>
              <a:t>, </a:t>
            </a:r>
            <a:r>
              <a:rPr lang="en-US" dirty="0" err="1"/>
              <a:t>patient_last_name</a:t>
            </a:r>
            <a:r>
              <a:rPr lang="en-US" dirty="0"/>
              <a:t>, </a:t>
            </a:r>
            <a:r>
              <a:rPr lang="en-US" dirty="0" err="1"/>
              <a:t>patient_age</a:t>
            </a:r>
            <a:r>
              <a:rPr lang="en-US" dirty="0"/>
              <a:t>): </a:t>
            </a:r>
            <a:endParaRPr lang="en-US" dirty="0" smtClean="0"/>
          </a:p>
          <a:p>
            <a:r>
              <a:rPr lang="en-US" dirty="0" smtClean="0"/>
              <a:t>2     if </a:t>
            </a:r>
            <a:r>
              <a:rPr lang="en-US" dirty="0" err="1"/>
              <a:t>patient_age</a:t>
            </a:r>
            <a:r>
              <a:rPr lang="en-US" dirty="0"/>
              <a:t> &lt; 21: </a:t>
            </a:r>
            <a:endParaRPr lang="en-US" dirty="0" smtClean="0"/>
          </a:p>
          <a:p>
            <a:r>
              <a:rPr lang="en-US" dirty="0" smtClean="0"/>
              <a:t>3     print(</a:t>
            </a:r>
            <a:r>
              <a:rPr lang="en-US" dirty="0" err="1" smtClean="0"/>
              <a:t>patient_first_name</a:t>
            </a:r>
            <a:r>
              <a:rPr lang="en-US" dirty="0" smtClean="0"/>
              <a:t> </a:t>
            </a:r>
            <a:r>
              <a:rPr lang="en-US" dirty="0"/>
              <a:t>+ " " + </a:t>
            </a:r>
            <a:r>
              <a:rPr lang="en-US" dirty="0" err="1"/>
              <a:t>patient_last_name</a:t>
            </a:r>
            <a:r>
              <a:rPr lang="en-US" dirty="0"/>
              <a:t> + " is a minor")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say_if_minor</a:t>
            </a:r>
            <a:r>
              <a:rPr lang="en-US" dirty="0" smtClean="0"/>
              <a:t>(pid4343.first_name</a:t>
            </a:r>
            <a:r>
              <a:rPr lang="en-US" dirty="0"/>
              <a:t>, pid4343.last_name, pid4343.age) </a:t>
            </a:r>
          </a:p>
        </p:txBody>
      </p:sp>
    </p:spTree>
    <p:extLst>
      <p:ext uri="{BB962C8B-B14F-4D97-AF65-F5344CB8AC3E}">
        <p14:creationId xmlns:p14="http://schemas.microsoft.com/office/powerpoint/2010/main" val="2773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don’t need to pass arguments 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class Patient(): </a:t>
            </a:r>
            <a:endParaRPr lang="en-US" dirty="0" smtClean="0"/>
          </a:p>
          <a:p>
            <a:r>
              <a:rPr lang="en-US" dirty="0" smtClean="0"/>
              <a:t>2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age): </a:t>
            </a:r>
            <a:endParaRPr lang="en-US" dirty="0" smtClean="0"/>
          </a:p>
          <a:p>
            <a:r>
              <a:rPr lang="en-US" dirty="0" smtClean="0"/>
              <a:t>3     </a:t>
            </a:r>
            <a:r>
              <a:rPr lang="en-US" dirty="0" err="1" smtClean="0"/>
              <a:t>self.last_name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4     </a:t>
            </a:r>
            <a:r>
              <a:rPr lang="en-US" dirty="0" err="1" smtClean="0"/>
              <a:t>self.first_name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first_name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5     </a:t>
            </a:r>
            <a:r>
              <a:rPr lang="en-US" dirty="0" err="1" smtClean="0"/>
              <a:t>self.age</a:t>
            </a:r>
            <a:r>
              <a:rPr lang="en-US" dirty="0" smtClean="0"/>
              <a:t> </a:t>
            </a:r>
            <a:r>
              <a:rPr lang="en-US" dirty="0"/>
              <a:t>= age </a:t>
            </a:r>
            <a:endParaRPr lang="en-US" dirty="0" smtClean="0"/>
          </a:p>
          <a:p>
            <a:r>
              <a:rPr lang="en-US" dirty="0" smtClean="0"/>
              <a:t>6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say_if_minor</a:t>
            </a:r>
            <a:r>
              <a:rPr lang="en-US" dirty="0"/>
              <a:t>(self): </a:t>
            </a:r>
            <a:endParaRPr lang="en-US" dirty="0" smtClean="0"/>
          </a:p>
          <a:p>
            <a:r>
              <a:rPr lang="en-US" dirty="0" smtClean="0"/>
              <a:t>7         if </a:t>
            </a:r>
            <a:r>
              <a:rPr lang="en-US" dirty="0" err="1"/>
              <a:t>self.age</a:t>
            </a:r>
            <a:r>
              <a:rPr lang="en-US" dirty="0"/>
              <a:t> &lt; 21: </a:t>
            </a:r>
            <a:endParaRPr lang="en-US" dirty="0" smtClean="0"/>
          </a:p>
          <a:p>
            <a:r>
              <a:rPr lang="en-US" dirty="0" smtClean="0"/>
              <a:t>8         print</a:t>
            </a:r>
            <a:r>
              <a:rPr lang="en-US" dirty="0"/>
              <a:t>("This patient is a minor") </a:t>
            </a:r>
          </a:p>
        </p:txBody>
      </p:sp>
    </p:spTree>
    <p:extLst>
      <p:ext uri="{BB962C8B-B14F-4D97-AF65-F5344CB8AC3E}">
        <p14:creationId xmlns:p14="http://schemas.microsoft.com/office/powerpoint/2010/main" val="35173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need to pass arguments 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similar to the freestanding function, but instead of writing… </a:t>
            </a:r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say_if_minor</a:t>
            </a:r>
            <a:r>
              <a:rPr lang="en-US" dirty="0"/>
              <a:t>(pid4343.first_name, pid4343.last_name, pid4343.age)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you </a:t>
            </a:r>
            <a:r>
              <a:rPr lang="en-US" dirty="0"/>
              <a:t>write… </a:t>
            </a:r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say_if_minor</a:t>
            </a:r>
            <a:r>
              <a:rPr lang="en-US" dirty="0"/>
              <a:t>(self): </a:t>
            </a:r>
            <a:endParaRPr lang="en-US" dirty="0" smtClean="0"/>
          </a:p>
          <a:p>
            <a:r>
              <a:rPr lang="en-US" dirty="0" smtClean="0"/>
              <a:t>self </a:t>
            </a:r>
            <a:r>
              <a:rPr lang="en-US" dirty="0"/>
              <a:t>refers to the instance and all its attributes.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our example, it refers to the instance pid4343 that the method call starts with… pid4343.say_if_minor()</a:t>
            </a:r>
          </a:p>
        </p:txBody>
      </p:sp>
    </p:spTree>
    <p:extLst>
      <p:ext uri="{BB962C8B-B14F-4D97-AF65-F5344CB8AC3E}">
        <p14:creationId xmlns:p14="http://schemas.microsoft.com/office/powerpoint/2010/main" val="2669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attribute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4123"/>
          </a:xfrm>
        </p:spPr>
        <p:txBody>
          <a:bodyPr>
            <a:normAutofit/>
          </a:bodyPr>
          <a:lstStyle/>
          <a:p>
            <a:r>
              <a:rPr lang="en-US" dirty="0"/>
              <a:t>1 class Patient(): </a:t>
            </a:r>
            <a:endParaRPr lang="en-US" dirty="0" smtClean="0"/>
          </a:p>
          <a:p>
            <a:r>
              <a:rPr lang="en-US" dirty="0" smtClean="0"/>
              <a:t>2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age): 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self.last_name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last_name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4     </a:t>
            </a:r>
            <a:r>
              <a:rPr lang="en-US" dirty="0" err="1" smtClean="0"/>
              <a:t>self.first_name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first_name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5     </a:t>
            </a:r>
            <a:r>
              <a:rPr lang="en-US" dirty="0" err="1" smtClean="0"/>
              <a:t>self.age</a:t>
            </a:r>
            <a:r>
              <a:rPr lang="en-US" dirty="0" smtClean="0"/>
              <a:t> </a:t>
            </a:r>
            <a:r>
              <a:rPr lang="en-US" dirty="0"/>
              <a:t>= age </a:t>
            </a:r>
            <a:endParaRPr lang="en-US" dirty="0" smtClean="0"/>
          </a:p>
          <a:p>
            <a:r>
              <a:rPr lang="en-US" dirty="0" smtClean="0"/>
              <a:t>6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say_if_minor</a:t>
            </a:r>
            <a:r>
              <a:rPr lang="en-US" dirty="0"/>
              <a:t>(self): </a:t>
            </a:r>
            <a:endParaRPr lang="en-US" dirty="0" smtClean="0"/>
          </a:p>
          <a:p>
            <a:r>
              <a:rPr lang="en-US" dirty="0" smtClean="0"/>
              <a:t>7         if </a:t>
            </a:r>
            <a:r>
              <a:rPr lang="en-US" dirty="0" err="1"/>
              <a:t>self.age</a:t>
            </a:r>
            <a:r>
              <a:rPr lang="en-US" dirty="0"/>
              <a:t> &lt; 21: </a:t>
            </a:r>
            <a:endParaRPr lang="en-US" dirty="0" smtClean="0"/>
          </a:p>
          <a:p>
            <a:r>
              <a:rPr lang="en-US" dirty="0" smtClean="0"/>
              <a:t>8             print</a:t>
            </a:r>
            <a:r>
              <a:rPr lang="en-US" dirty="0"/>
              <a:t>("This patient is a minor") </a:t>
            </a:r>
            <a:endParaRPr lang="en-US" dirty="0" smtClean="0"/>
          </a:p>
          <a:p>
            <a:r>
              <a:rPr lang="en-US" dirty="0" smtClean="0"/>
              <a:t>9 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change_last_name</a:t>
            </a:r>
            <a:r>
              <a:rPr lang="en-US" dirty="0"/>
              <a:t>(self, </a:t>
            </a:r>
            <a:r>
              <a:rPr lang="en-US" dirty="0" err="1"/>
              <a:t>new_last_name</a:t>
            </a:r>
            <a:r>
              <a:rPr lang="en-US" dirty="0"/>
              <a:t>): </a:t>
            </a:r>
            <a:endParaRPr lang="en-US" dirty="0" smtClean="0"/>
          </a:p>
          <a:p>
            <a:r>
              <a:rPr lang="en-US" dirty="0" smtClean="0"/>
              <a:t>10       </a:t>
            </a:r>
            <a:r>
              <a:rPr lang="en-US" dirty="0" err="1" smtClean="0"/>
              <a:t>self.last_name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new_last_name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16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Ever OOP used 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/>
              <a:t>Allah Almighty</a:t>
            </a:r>
          </a:p>
          <a:p>
            <a:pPr algn="ctr"/>
            <a:r>
              <a:rPr lang="en-US" sz="2400" b="1" dirty="0" smtClean="0"/>
              <a:t>Class human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6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properties of a class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Physical appearance</a:t>
            </a:r>
          </a:p>
          <a:p>
            <a:r>
              <a:rPr lang="en-US" dirty="0"/>
              <a:t>Legs, Arms, Mouth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functionalities that you want to perform by class</a:t>
            </a:r>
          </a:p>
          <a:p>
            <a:r>
              <a:rPr lang="en-US" dirty="0" smtClean="0"/>
              <a:t>Run ()</a:t>
            </a:r>
          </a:p>
          <a:p>
            <a:r>
              <a:rPr lang="en-US" dirty="0" smtClean="0"/>
              <a:t>Think ()</a:t>
            </a:r>
          </a:p>
          <a:p>
            <a:r>
              <a:rPr lang="en-US" dirty="0" smtClean="0"/>
              <a:t>Speak ()</a:t>
            </a:r>
          </a:p>
          <a:p>
            <a:r>
              <a:rPr lang="en-US" dirty="0" smtClean="0"/>
              <a:t>Feel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Human; </a:t>
            </a:r>
            <a:r>
              <a:rPr lang="en-US" dirty="0"/>
              <a:t>Class, Attributes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39375" y="1845734"/>
            <a:ext cx="1774209" cy="111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Class Human</a:t>
            </a:r>
            <a:endParaRPr lang="en-US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527109" y="3618929"/>
            <a:ext cx="1894765" cy="2522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Attributes</a:t>
            </a:r>
          </a:p>
          <a:p>
            <a:r>
              <a:rPr lang="en-US" sz="2400" dirty="0" smtClean="0"/>
              <a:t>Legs</a:t>
            </a:r>
          </a:p>
          <a:p>
            <a:r>
              <a:rPr lang="en-US" sz="2400" dirty="0" smtClean="0"/>
              <a:t>Arms</a:t>
            </a:r>
          </a:p>
          <a:p>
            <a:r>
              <a:rPr lang="en-US" sz="2400" dirty="0" smtClean="0"/>
              <a:t>Tongue</a:t>
            </a:r>
          </a:p>
          <a:p>
            <a:r>
              <a:rPr lang="en-US" sz="2400" dirty="0" smtClean="0"/>
              <a:t>Eyes</a:t>
            </a:r>
          </a:p>
          <a:p>
            <a:r>
              <a:rPr lang="en-US" sz="2400" dirty="0" err="1" smtClean="0"/>
              <a:t>FingerPrints</a:t>
            </a:r>
            <a:endParaRPr lang="en-US" sz="2400" dirty="0" smtClean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20501" y="3618930"/>
            <a:ext cx="1894765" cy="2522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Methods</a:t>
            </a:r>
          </a:p>
          <a:p>
            <a:r>
              <a:rPr lang="en-US" sz="2400" dirty="0" smtClean="0"/>
              <a:t>Run</a:t>
            </a:r>
          </a:p>
          <a:p>
            <a:r>
              <a:rPr lang="en-US" sz="2400" dirty="0" smtClean="0"/>
              <a:t>Work</a:t>
            </a:r>
          </a:p>
          <a:p>
            <a:r>
              <a:rPr lang="en-US" sz="2400" dirty="0" smtClean="0"/>
              <a:t>Speak</a:t>
            </a:r>
          </a:p>
          <a:p>
            <a:r>
              <a:rPr lang="en-US" sz="2400" dirty="0" smtClean="0"/>
              <a:t>Watch</a:t>
            </a:r>
          </a:p>
          <a:p>
            <a:r>
              <a:rPr lang="en-US" sz="2400" dirty="0" err="1" smtClean="0"/>
              <a:t>ThumbScan</a:t>
            </a:r>
            <a:endParaRPr lang="en-US" sz="2400" dirty="0" smtClean="0"/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3474492" y="2964853"/>
            <a:ext cx="2651987" cy="65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67883" y="361893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6" idx="0"/>
          </p:cNvCxnSpPr>
          <p:nvPr/>
        </p:nvCxnSpPr>
        <p:spPr>
          <a:xfrm>
            <a:off x="6126480" y="2964851"/>
            <a:ext cx="3041404" cy="65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Car; Class, Attributes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239375" y="1845734"/>
            <a:ext cx="1774209" cy="111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Class Car</a:t>
            </a:r>
            <a:endParaRPr lang="en-US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527109" y="3618930"/>
            <a:ext cx="1894765" cy="225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Attributes</a:t>
            </a:r>
          </a:p>
          <a:p>
            <a:r>
              <a:rPr lang="en-US" sz="2400" dirty="0" smtClean="0"/>
              <a:t>Color</a:t>
            </a:r>
          </a:p>
          <a:p>
            <a:r>
              <a:rPr lang="en-US" sz="2400" dirty="0" smtClean="0"/>
              <a:t>Model</a:t>
            </a:r>
          </a:p>
          <a:p>
            <a:r>
              <a:rPr lang="en-US" sz="2400" dirty="0" smtClean="0"/>
              <a:t>Engine</a:t>
            </a:r>
          </a:p>
          <a:p>
            <a:r>
              <a:rPr lang="en-US" sz="2400" dirty="0" smtClean="0"/>
              <a:t>Gear</a:t>
            </a: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20501" y="3618930"/>
            <a:ext cx="1988024" cy="2250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Methods</a:t>
            </a:r>
          </a:p>
          <a:p>
            <a:r>
              <a:rPr lang="en-US" sz="2000" dirty="0" err="1" smtClean="0"/>
              <a:t>MoveForward</a:t>
            </a:r>
            <a:endParaRPr lang="en-US" sz="2000" dirty="0" smtClean="0"/>
          </a:p>
          <a:p>
            <a:r>
              <a:rPr lang="en-US" sz="2000" dirty="0" err="1" smtClean="0"/>
              <a:t>MoveBackward</a:t>
            </a:r>
            <a:endParaRPr lang="en-US" sz="2000" dirty="0" smtClean="0"/>
          </a:p>
          <a:p>
            <a:r>
              <a:rPr lang="en-US" sz="2000" dirty="0" err="1" smtClean="0"/>
              <a:t>TurnRight</a:t>
            </a:r>
            <a:endParaRPr lang="en-US" sz="2000" dirty="0" smtClean="0"/>
          </a:p>
          <a:p>
            <a:r>
              <a:rPr lang="en-US" sz="2000" dirty="0" err="1" smtClean="0"/>
              <a:t>TurnLeft</a:t>
            </a:r>
            <a:endParaRPr lang="en-US" sz="2000" dirty="0" smtClean="0"/>
          </a:p>
          <a:p>
            <a:r>
              <a:rPr lang="en-US" sz="2000" dirty="0" smtClean="0"/>
              <a:t>Stop</a:t>
            </a:r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3474492" y="2964851"/>
            <a:ext cx="2651987" cy="65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67883" y="361893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6" idx="0"/>
          </p:cNvCxnSpPr>
          <p:nvPr/>
        </p:nvCxnSpPr>
        <p:spPr>
          <a:xfrm>
            <a:off x="6126480" y="2964851"/>
            <a:ext cx="3088033" cy="65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1266</TotalTime>
  <Words>1507</Words>
  <Application>Microsoft Office PowerPoint</Application>
  <PresentationFormat>Widescreen</PresentationFormat>
  <Paragraphs>277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Calibri</vt:lpstr>
      <vt:lpstr>Calibri Light</vt:lpstr>
      <vt:lpstr>Retrospect</vt:lpstr>
      <vt:lpstr>Classes in Python</vt:lpstr>
      <vt:lpstr>What are Classes?</vt:lpstr>
      <vt:lpstr>Some Terminologies</vt:lpstr>
      <vt:lpstr>What is Class declaration</vt:lpstr>
      <vt:lpstr>First Ever OOP used by?</vt:lpstr>
      <vt:lpstr>Attributes</vt:lpstr>
      <vt:lpstr>Method</vt:lpstr>
      <vt:lpstr>Human; Class, Attributes &amp; Methods</vt:lpstr>
      <vt:lpstr>Car; Class, Attributes &amp; Methods</vt:lpstr>
      <vt:lpstr>Instance</vt:lpstr>
      <vt:lpstr>Holy Quran</vt:lpstr>
      <vt:lpstr>Holy Quran</vt:lpstr>
      <vt:lpstr>Instance</vt:lpstr>
      <vt:lpstr>Holy Quran</vt:lpstr>
      <vt:lpstr>Constructor</vt:lpstr>
      <vt:lpstr>Let’s code it for Human Class</vt:lpstr>
      <vt:lpstr>Does this make any sense?</vt:lpstr>
      <vt:lpstr>Now it’s time to born (create) the first instance / object of Human Class</vt:lpstr>
      <vt:lpstr>Accessing Instance Attributes</vt:lpstr>
      <vt:lpstr>Functionalities of Human</vt:lpstr>
      <vt:lpstr>Functions</vt:lpstr>
      <vt:lpstr>We don’t need to pass arguments in Method</vt:lpstr>
      <vt:lpstr>We don’t need to pass arguments in Method</vt:lpstr>
      <vt:lpstr>Changing attribute Values</vt:lpstr>
      <vt:lpstr>Method Calling for Changing Attribute</vt:lpstr>
      <vt:lpstr>Changing attribute Values</vt:lpstr>
      <vt:lpstr>Direct Assignment to attribute of Class</vt:lpstr>
      <vt:lpstr>PowerPoint Presentation</vt:lpstr>
      <vt:lpstr>Class</vt:lpstr>
      <vt:lpstr>PowerPoint Presentation</vt:lpstr>
      <vt:lpstr>Starting to build the structure</vt:lpstr>
      <vt:lpstr>PowerPoint Presentation</vt:lpstr>
      <vt:lpstr>PowerPoint Presentation</vt:lpstr>
      <vt:lpstr>PowerPoint Presentation</vt:lpstr>
      <vt:lpstr>Starting to build the structure</vt:lpstr>
      <vt:lpstr>PowerPoint Presentation</vt:lpstr>
      <vt:lpstr>Creating Instance / Object</vt:lpstr>
      <vt:lpstr>pid4343 = Patient("Taleb", "Sue", 61) </vt:lpstr>
      <vt:lpstr>Getting info out of instances</vt:lpstr>
      <vt:lpstr>Building functions into them</vt:lpstr>
      <vt:lpstr>PowerPoint Presentation</vt:lpstr>
      <vt:lpstr>Coding a Method</vt:lpstr>
      <vt:lpstr>We don’t need to pass arguments in Method</vt:lpstr>
      <vt:lpstr>We don’t need to pass arguments in Method</vt:lpstr>
      <vt:lpstr>Changing attribute Values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in Python</dc:title>
  <dc:creator>Rauf</dc:creator>
  <cp:lastModifiedBy>Rauf</cp:lastModifiedBy>
  <cp:revision>220</cp:revision>
  <dcterms:created xsi:type="dcterms:W3CDTF">2020-01-03T09:47:01Z</dcterms:created>
  <dcterms:modified xsi:type="dcterms:W3CDTF">2020-01-11T14:55:23Z</dcterms:modified>
</cp:coreProperties>
</file>