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85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60"/>
  </p:normalViewPr>
  <p:slideViewPr>
    <p:cSldViewPr snapToGrid="0">
      <p:cViewPr varScale="1">
        <p:scale>
          <a:sx n="68" d="100"/>
          <a:sy n="68" d="100"/>
        </p:scale>
        <p:origin x="6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4318-F461-4EAF-AE9F-238A00FEB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DD829-BB1C-47E1-BA48-5D104D9F5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3F8FFB-7563-4587-B9AB-8E5E9FBF2EEB}"/>
              </a:ext>
            </a:extLst>
          </p:cNvPr>
          <p:cNvSpPr>
            <a:spLocks noGrp="1"/>
          </p:cNvSpPr>
          <p:nvPr>
            <p:ph type="dt" sz="half" idx="10"/>
          </p:nvPr>
        </p:nvSpPr>
        <p:spPr/>
        <p:txBody>
          <a:bodyPr/>
          <a:lstStyle/>
          <a:p>
            <a:fld id="{D864A861-3587-49FF-8FC1-30A3229BE405}" type="datetimeFigureOut">
              <a:rPr lang="en-IN" smtClean="0"/>
              <a:t>26-08-2020</a:t>
            </a:fld>
            <a:endParaRPr lang="en-IN"/>
          </a:p>
        </p:txBody>
      </p:sp>
      <p:sp>
        <p:nvSpPr>
          <p:cNvPr id="5" name="Footer Placeholder 4">
            <a:extLst>
              <a:ext uri="{FF2B5EF4-FFF2-40B4-BE49-F238E27FC236}">
                <a16:creationId xmlns:a16="http://schemas.microsoft.com/office/drawing/2014/main" id="{D69C6BBB-87C7-4CF4-B35D-3379116E8F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7CD98D-72B0-4605-AECD-C5CB834C2052}"/>
              </a:ext>
            </a:extLst>
          </p:cNvPr>
          <p:cNvSpPr>
            <a:spLocks noGrp="1"/>
          </p:cNvSpPr>
          <p:nvPr>
            <p:ph type="sldNum" sz="quarter" idx="12"/>
          </p:nvPr>
        </p:nvSpPr>
        <p:spPr/>
        <p:txBody>
          <a:bodyPr/>
          <a:lstStyle/>
          <a:p>
            <a:fld id="{3A4CF6AC-1D81-4253-8B94-75512ACA79A9}" type="slidenum">
              <a:rPr lang="en-IN" smtClean="0"/>
              <a:t>‹#›</a:t>
            </a:fld>
            <a:endParaRPr lang="en-IN"/>
          </a:p>
        </p:txBody>
      </p:sp>
    </p:spTree>
    <p:extLst>
      <p:ext uri="{BB962C8B-B14F-4D97-AF65-F5344CB8AC3E}">
        <p14:creationId xmlns:p14="http://schemas.microsoft.com/office/powerpoint/2010/main" val="193821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0C35-9223-46CD-BFED-29A763F297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B18997-9C97-45CD-B7C5-9B7BDC3D5D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F979A-6CA4-4A48-84EF-E2D613443FC4}"/>
              </a:ext>
            </a:extLst>
          </p:cNvPr>
          <p:cNvSpPr>
            <a:spLocks noGrp="1"/>
          </p:cNvSpPr>
          <p:nvPr>
            <p:ph type="dt" sz="half" idx="10"/>
          </p:nvPr>
        </p:nvSpPr>
        <p:spPr/>
        <p:txBody>
          <a:bodyPr/>
          <a:lstStyle/>
          <a:p>
            <a:fld id="{D864A861-3587-49FF-8FC1-30A3229BE405}" type="datetimeFigureOut">
              <a:rPr lang="en-IN" smtClean="0"/>
              <a:t>26-08-2020</a:t>
            </a:fld>
            <a:endParaRPr lang="en-IN"/>
          </a:p>
        </p:txBody>
      </p:sp>
      <p:sp>
        <p:nvSpPr>
          <p:cNvPr id="5" name="Footer Placeholder 4">
            <a:extLst>
              <a:ext uri="{FF2B5EF4-FFF2-40B4-BE49-F238E27FC236}">
                <a16:creationId xmlns:a16="http://schemas.microsoft.com/office/drawing/2014/main" id="{252AAC17-F101-43CB-BB3F-AC279C1A4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E59C4-D908-412C-8217-85B4D2F22B8A}"/>
              </a:ext>
            </a:extLst>
          </p:cNvPr>
          <p:cNvSpPr>
            <a:spLocks noGrp="1"/>
          </p:cNvSpPr>
          <p:nvPr>
            <p:ph type="sldNum" sz="quarter" idx="12"/>
          </p:nvPr>
        </p:nvSpPr>
        <p:spPr/>
        <p:txBody>
          <a:bodyPr/>
          <a:lstStyle/>
          <a:p>
            <a:fld id="{3A4CF6AC-1D81-4253-8B94-75512ACA79A9}" type="slidenum">
              <a:rPr lang="en-IN" smtClean="0"/>
              <a:t>‹#›</a:t>
            </a:fld>
            <a:endParaRPr lang="en-IN"/>
          </a:p>
        </p:txBody>
      </p:sp>
    </p:spTree>
    <p:extLst>
      <p:ext uri="{BB962C8B-B14F-4D97-AF65-F5344CB8AC3E}">
        <p14:creationId xmlns:p14="http://schemas.microsoft.com/office/powerpoint/2010/main" val="16939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3FD9E-8AA2-4BE0-8512-D9821C6866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0B754C-FBC0-4206-AF25-722CE48285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85976B-7B8C-4858-AA11-6C75772335C3}"/>
              </a:ext>
            </a:extLst>
          </p:cNvPr>
          <p:cNvSpPr>
            <a:spLocks noGrp="1"/>
          </p:cNvSpPr>
          <p:nvPr>
            <p:ph type="dt" sz="half" idx="10"/>
          </p:nvPr>
        </p:nvSpPr>
        <p:spPr/>
        <p:txBody>
          <a:bodyPr/>
          <a:lstStyle/>
          <a:p>
            <a:fld id="{D864A861-3587-49FF-8FC1-30A3229BE405}" type="datetimeFigureOut">
              <a:rPr lang="en-IN" smtClean="0"/>
              <a:t>26-08-2020</a:t>
            </a:fld>
            <a:endParaRPr lang="en-IN"/>
          </a:p>
        </p:txBody>
      </p:sp>
      <p:sp>
        <p:nvSpPr>
          <p:cNvPr id="5" name="Footer Placeholder 4">
            <a:extLst>
              <a:ext uri="{FF2B5EF4-FFF2-40B4-BE49-F238E27FC236}">
                <a16:creationId xmlns:a16="http://schemas.microsoft.com/office/drawing/2014/main" id="{4A8A9CD3-1A83-498C-B1EA-FC7B306F6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AF88FC-039B-4A52-A00E-45EF0224B1AA}"/>
              </a:ext>
            </a:extLst>
          </p:cNvPr>
          <p:cNvSpPr>
            <a:spLocks noGrp="1"/>
          </p:cNvSpPr>
          <p:nvPr>
            <p:ph type="sldNum" sz="quarter" idx="12"/>
          </p:nvPr>
        </p:nvSpPr>
        <p:spPr/>
        <p:txBody>
          <a:bodyPr/>
          <a:lstStyle/>
          <a:p>
            <a:fld id="{3A4CF6AC-1D81-4253-8B94-75512ACA79A9}" type="slidenum">
              <a:rPr lang="en-IN" smtClean="0"/>
              <a:t>‹#›</a:t>
            </a:fld>
            <a:endParaRPr lang="en-IN"/>
          </a:p>
        </p:txBody>
      </p:sp>
    </p:spTree>
    <p:extLst>
      <p:ext uri="{BB962C8B-B14F-4D97-AF65-F5344CB8AC3E}">
        <p14:creationId xmlns:p14="http://schemas.microsoft.com/office/powerpoint/2010/main" val="385791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076F-CE76-4142-8140-F36EF33A98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586890-6732-4C1F-9317-CE1E972A41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7DB510-F68F-42AE-8CBE-E82FD4CE5F26}"/>
              </a:ext>
            </a:extLst>
          </p:cNvPr>
          <p:cNvSpPr>
            <a:spLocks noGrp="1"/>
          </p:cNvSpPr>
          <p:nvPr>
            <p:ph type="dt" sz="half" idx="10"/>
          </p:nvPr>
        </p:nvSpPr>
        <p:spPr/>
        <p:txBody>
          <a:bodyPr/>
          <a:lstStyle/>
          <a:p>
            <a:fld id="{D864A861-3587-49FF-8FC1-30A3229BE405}" type="datetimeFigureOut">
              <a:rPr lang="en-IN" smtClean="0"/>
              <a:t>26-08-2020</a:t>
            </a:fld>
            <a:endParaRPr lang="en-IN"/>
          </a:p>
        </p:txBody>
      </p:sp>
      <p:sp>
        <p:nvSpPr>
          <p:cNvPr id="5" name="Footer Placeholder 4">
            <a:extLst>
              <a:ext uri="{FF2B5EF4-FFF2-40B4-BE49-F238E27FC236}">
                <a16:creationId xmlns:a16="http://schemas.microsoft.com/office/drawing/2014/main" id="{408E798F-83AD-4CB3-9544-7FF5B0EDEB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A42BFD-6D14-4C55-9351-62990412E985}"/>
              </a:ext>
            </a:extLst>
          </p:cNvPr>
          <p:cNvSpPr>
            <a:spLocks noGrp="1"/>
          </p:cNvSpPr>
          <p:nvPr>
            <p:ph type="sldNum" sz="quarter" idx="12"/>
          </p:nvPr>
        </p:nvSpPr>
        <p:spPr/>
        <p:txBody>
          <a:bodyPr/>
          <a:lstStyle/>
          <a:p>
            <a:fld id="{3A4CF6AC-1D81-4253-8B94-75512ACA79A9}" type="slidenum">
              <a:rPr lang="en-IN" smtClean="0"/>
              <a:t>‹#›</a:t>
            </a:fld>
            <a:endParaRPr lang="en-IN"/>
          </a:p>
        </p:txBody>
      </p:sp>
    </p:spTree>
    <p:extLst>
      <p:ext uri="{BB962C8B-B14F-4D97-AF65-F5344CB8AC3E}">
        <p14:creationId xmlns:p14="http://schemas.microsoft.com/office/powerpoint/2010/main" val="76656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7C7C-B1B5-49A2-8B83-CCDF87ADD3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D80B40-9668-4405-87AF-1426088F7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BCE8D-8624-418F-B44D-B3D5290780FB}"/>
              </a:ext>
            </a:extLst>
          </p:cNvPr>
          <p:cNvSpPr>
            <a:spLocks noGrp="1"/>
          </p:cNvSpPr>
          <p:nvPr>
            <p:ph type="dt" sz="half" idx="10"/>
          </p:nvPr>
        </p:nvSpPr>
        <p:spPr/>
        <p:txBody>
          <a:bodyPr/>
          <a:lstStyle/>
          <a:p>
            <a:fld id="{D864A861-3587-49FF-8FC1-30A3229BE405}" type="datetimeFigureOut">
              <a:rPr lang="en-IN" smtClean="0"/>
              <a:t>26-08-2020</a:t>
            </a:fld>
            <a:endParaRPr lang="en-IN"/>
          </a:p>
        </p:txBody>
      </p:sp>
      <p:sp>
        <p:nvSpPr>
          <p:cNvPr id="5" name="Footer Placeholder 4">
            <a:extLst>
              <a:ext uri="{FF2B5EF4-FFF2-40B4-BE49-F238E27FC236}">
                <a16:creationId xmlns:a16="http://schemas.microsoft.com/office/drawing/2014/main" id="{1AD6C14C-1B83-4A55-828C-C0344CEFF2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EA448-3166-470C-8BFB-16A874337B8B}"/>
              </a:ext>
            </a:extLst>
          </p:cNvPr>
          <p:cNvSpPr>
            <a:spLocks noGrp="1"/>
          </p:cNvSpPr>
          <p:nvPr>
            <p:ph type="sldNum" sz="quarter" idx="12"/>
          </p:nvPr>
        </p:nvSpPr>
        <p:spPr/>
        <p:txBody>
          <a:bodyPr/>
          <a:lstStyle/>
          <a:p>
            <a:fld id="{3A4CF6AC-1D81-4253-8B94-75512ACA79A9}" type="slidenum">
              <a:rPr lang="en-IN" smtClean="0"/>
              <a:t>‹#›</a:t>
            </a:fld>
            <a:endParaRPr lang="en-IN"/>
          </a:p>
        </p:txBody>
      </p:sp>
    </p:spTree>
    <p:extLst>
      <p:ext uri="{BB962C8B-B14F-4D97-AF65-F5344CB8AC3E}">
        <p14:creationId xmlns:p14="http://schemas.microsoft.com/office/powerpoint/2010/main" val="99068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2539-BE6A-498D-A21F-74C370AAFD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7DC6C9-0429-4475-8125-565C9BE8A2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6F72F7-56EF-4BFD-86E0-AD704F487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85F2ED-EB39-460D-93E5-806972CD46A5}"/>
              </a:ext>
            </a:extLst>
          </p:cNvPr>
          <p:cNvSpPr>
            <a:spLocks noGrp="1"/>
          </p:cNvSpPr>
          <p:nvPr>
            <p:ph type="dt" sz="half" idx="10"/>
          </p:nvPr>
        </p:nvSpPr>
        <p:spPr/>
        <p:txBody>
          <a:bodyPr/>
          <a:lstStyle/>
          <a:p>
            <a:fld id="{D864A861-3587-49FF-8FC1-30A3229BE405}" type="datetimeFigureOut">
              <a:rPr lang="en-IN" smtClean="0"/>
              <a:t>26-08-2020</a:t>
            </a:fld>
            <a:endParaRPr lang="en-IN"/>
          </a:p>
        </p:txBody>
      </p:sp>
      <p:sp>
        <p:nvSpPr>
          <p:cNvPr id="6" name="Footer Placeholder 5">
            <a:extLst>
              <a:ext uri="{FF2B5EF4-FFF2-40B4-BE49-F238E27FC236}">
                <a16:creationId xmlns:a16="http://schemas.microsoft.com/office/drawing/2014/main" id="{395B669B-A09E-4E7B-8B21-90C582810C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AEEA77-C54C-41DA-B75B-F1657096FC8B}"/>
              </a:ext>
            </a:extLst>
          </p:cNvPr>
          <p:cNvSpPr>
            <a:spLocks noGrp="1"/>
          </p:cNvSpPr>
          <p:nvPr>
            <p:ph type="sldNum" sz="quarter" idx="12"/>
          </p:nvPr>
        </p:nvSpPr>
        <p:spPr/>
        <p:txBody>
          <a:bodyPr/>
          <a:lstStyle/>
          <a:p>
            <a:fld id="{3A4CF6AC-1D81-4253-8B94-75512ACA79A9}" type="slidenum">
              <a:rPr lang="en-IN" smtClean="0"/>
              <a:t>‹#›</a:t>
            </a:fld>
            <a:endParaRPr lang="en-IN"/>
          </a:p>
        </p:txBody>
      </p:sp>
    </p:spTree>
    <p:extLst>
      <p:ext uri="{BB962C8B-B14F-4D97-AF65-F5344CB8AC3E}">
        <p14:creationId xmlns:p14="http://schemas.microsoft.com/office/powerpoint/2010/main" val="354186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4777-B494-462C-A8B0-4870FD9A47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EF434A-9799-4A6B-A36F-BA26FF7B7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3DFD92-7E12-4542-9B74-6A45AF8B63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A5DD28-2531-447D-B911-391F7F6CF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0EA3C-2F5A-410F-8FCF-75EB646F15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AEF1A9-F398-4430-A071-695BFCB2E071}"/>
              </a:ext>
            </a:extLst>
          </p:cNvPr>
          <p:cNvSpPr>
            <a:spLocks noGrp="1"/>
          </p:cNvSpPr>
          <p:nvPr>
            <p:ph type="dt" sz="half" idx="10"/>
          </p:nvPr>
        </p:nvSpPr>
        <p:spPr/>
        <p:txBody>
          <a:bodyPr/>
          <a:lstStyle/>
          <a:p>
            <a:fld id="{D864A861-3587-49FF-8FC1-30A3229BE405}" type="datetimeFigureOut">
              <a:rPr lang="en-IN" smtClean="0"/>
              <a:t>26-08-2020</a:t>
            </a:fld>
            <a:endParaRPr lang="en-IN"/>
          </a:p>
        </p:txBody>
      </p:sp>
      <p:sp>
        <p:nvSpPr>
          <p:cNvPr id="8" name="Footer Placeholder 7">
            <a:extLst>
              <a:ext uri="{FF2B5EF4-FFF2-40B4-BE49-F238E27FC236}">
                <a16:creationId xmlns:a16="http://schemas.microsoft.com/office/drawing/2014/main" id="{BC67D1D6-F01B-44B6-A20D-87337B4D46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A8463F-1470-4212-A1FB-FF1C62A91EB5}"/>
              </a:ext>
            </a:extLst>
          </p:cNvPr>
          <p:cNvSpPr>
            <a:spLocks noGrp="1"/>
          </p:cNvSpPr>
          <p:nvPr>
            <p:ph type="sldNum" sz="quarter" idx="12"/>
          </p:nvPr>
        </p:nvSpPr>
        <p:spPr/>
        <p:txBody>
          <a:bodyPr/>
          <a:lstStyle/>
          <a:p>
            <a:fld id="{3A4CF6AC-1D81-4253-8B94-75512ACA79A9}" type="slidenum">
              <a:rPr lang="en-IN" smtClean="0"/>
              <a:t>‹#›</a:t>
            </a:fld>
            <a:endParaRPr lang="en-IN"/>
          </a:p>
        </p:txBody>
      </p:sp>
    </p:spTree>
    <p:extLst>
      <p:ext uri="{BB962C8B-B14F-4D97-AF65-F5344CB8AC3E}">
        <p14:creationId xmlns:p14="http://schemas.microsoft.com/office/powerpoint/2010/main" val="412797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A032-1902-40A4-A49E-2F3AECB610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0D75BB-1C3D-464F-8D02-9B0E74AFC7CF}"/>
              </a:ext>
            </a:extLst>
          </p:cNvPr>
          <p:cNvSpPr>
            <a:spLocks noGrp="1"/>
          </p:cNvSpPr>
          <p:nvPr>
            <p:ph type="dt" sz="half" idx="10"/>
          </p:nvPr>
        </p:nvSpPr>
        <p:spPr/>
        <p:txBody>
          <a:bodyPr/>
          <a:lstStyle/>
          <a:p>
            <a:fld id="{D864A861-3587-49FF-8FC1-30A3229BE405}" type="datetimeFigureOut">
              <a:rPr lang="en-IN" smtClean="0"/>
              <a:t>26-08-2020</a:t>
            </a:fld>
            <a:endParaRPr lang="en-IN"/>
          </a:p>
        </p:txBody>
      </p:sp>
      <p:sp>
        <p:nvSpPr>
          <p:cNvPr id="4" name="Footer Placeholder 3">
            <a:extLst>
              <a:ext uri="{FF2B5EF4-FFF2-40B4-BE49-F238E27FC236}">
                <a16:creationId xmlns:a16="http://schemas.microsoft.com/office/drawing/2014/main" id="{6CB566E8-D62C-4FBB-93CF-15D2106E54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14FFF1-124C-45A9-8309-C9B08032FD28}"/>
              </a:ext>
            </a:extLst>
          </p:cNvPr>
          <p:cNvSpPr>
            <a:spLocks noGrp="1"/>
          </p:cNvSpPr>
          <p:nvPr>
            <p:ph type="sldNum" sz="quarter" idx="12"/>
          </p:nvPr>
        </p:nvSpPr>
        <p:spPr/>
        <p:txBody>
          <a:bodyPr/>
          <a:lstStyle/>
          <a:p>
            <a:fld id="{3A4CF6AC-1D81-4253-8B94-75512ACA79A9}" type="slidenum">
              <a:rPr lang="en-IN" smtClean="0"/>
              <a:t>‹#›</a:t>
            </a:fld>
            <a:endParaRPr lang="en-IN"/>
          </a:p>
        </p:txBody>
      </p:sp>
    </p:spTree>
    <p:extLst>
      <p:ext uri="{BB962C8B-B14F-4D97-AF65-F5344CB8AC3E}">
        <p14:creationId xmlns:p14="http://schemas.microsoft.com/office/powerpoint/2010/main" val="79312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5C578-3DAC-48A4-A8AB-A89B4950B642}"/>
              </a:ext>
            </a:extLst>
          </p:cNvPr>
          <p:cNvSpPr>
            <a:spLocks noGrp="1"/>
          </p:cNvSpPr>
          <p:nvPr>
            <p:ph type="dt" sz="half" idx="10"/>
          </p:nvPr>
        </p:nvSpPr>
        <p:spPr/>
        <p:txBody>
          <a:bodyPr/>
          <a:lstStyle/>
          <a:p>
            <a:fld id="{D864A861-3587-49FF-8FC1-30A3229BE405}" type="datetimeFigureOut">
              <a:rPr lang="en-IN" smtClean="0"/>
              <a:t>26-08-2020</a:t>
            </a:fld>
            <a:endParaRPr lang="en-IN"/>
          </a:p>
        </p:txBody>
      </p:sp>
      <p:sp>
        <p:nvSpPr>
          <p:cNvPr id="3" name="Footer Placeholder 2">
            <a:extLst>
              <a:ext uri="{FF2B5EF4-FFF2-40B4-BE49-F238E27FC236}">
                <a16:creationId xmlns:a16="http://schemas.microsoft.com/office/drawing/2014/main" id="{6776628B-08D9-4125-AB79-A4C1B62D30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99B728-F8DF-48E7-96D6-6BB162CC47AC}"/>
              </a:ext>
            </a:extLst>
          </p:cNvPr>
          <p:cNvSpPr>
            <a:spLocks noGrp="1"/>
          </p:cNvSpPr>
          <p:nvPr>
            <p:ph type="sldNum" sz="quarter" idx="12"/>
          </p:nvPr>
        </p:nvSpPr>
        <p:spPr/>
        <p:txBody>
          <a:bodyPr/>
          <a:lstStyle/>
          <a:p>
            <a:fld id="{3A4CF6AC-1D81-4253-8B94-75512ACA79A9}" type="slidenum">
              <a:rPr lang="en-IN" smtClean="0"/>
              <a:t>‹#›</a:t>
            </a:fld>
            <a:endParaRPr lang="en-IN"/>
          </a:p>
        </p:txBody>
      </p:sp>
    </p:spTree>
    <p:extLst>
      <p:ext uri="{BB962C8B-B14F-4D97-AF65-F5344CB8AC3E}">
        <p14:creationId xmlns:p14="http://schemas.microsoft.com/office/powerpoint/2010/main" val="86122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4987-AC13-4A05-9125-E6A307C9D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14BDC6-CEC5-4549-A644-2705E54A4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18D5E5-6C6B-43BB-8A64-2921D4441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6194D-E458-44F4-935C-BEC7F981DD71}"/>
              </a:ext>
            </a:extLst>
          </p:cNvPr>
          <p:cNvSpPr>
            <a:spLocks noGrp="1"/>
          </p:cNvSpPr>
          <p:nvPr>
            <p:ph type="dt" sz="half" idx="10"/>
          </p:nvPr>
        </p:nvSpPr>
        <p:spPr/>
        <p:txBody>
          <a:bodyPr/>
          <a:lstStyle/>
          <a:p>
            <a:fld id="{D864A861-3587-49FF-8FC1-30A3229BE405}" type="datetimeFigureOut">
              <a:rPr lang="en-IN" smtClean="0"/>
              <a:t>26-08-2020</a:t>
            </a:fld>
            <a:endParaRPr lang="en-IN"/>
          </a:p>
        </p:txBody>
      </p:sp>
      <p:sp>
        <p:nvSpPr>
          <p:cNvPr id="6" name="Footer Placeholder 5">
            <a:extLst>
              <a:ext uri="{FF2B5EF4-FFF2-40B4-BE49-F238E27FC236}">
                <a16:creationId xmlns:a16="http://schemas.microsoft.com/office/drawing/2014/main" id="{DC444EC8-B112-4976-A7DF-7245B87093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BE0EB8-A8F1-499B-8152-0DEF67E21252}"/>
              </a:ext>
            </a:extLst>
          </p:cNvPr>
          <p:cNvSpPr>
            <a:spLocks noGrp="1"/>
          </p:cNvSpPr>
          <p:nvPr>
            <p:ph type="sldNum" sz="quarter" idx="12"/>
          </p:nvPr>
        </p:nvSpPr>
        <p:spPr/>
        <p:txBody>
          <a:bodyPr/>
          <a:lstStyle/>
          <a:p>
            <a:fld id="{3A4CF6AC-1D81-4253-8B94-75512ACA79A9}" type="slidenum">
              <a:rPr lang="en-IN" smtClean="0"/>
              <a:t>‹#›</a:t>
            </a:fld>
            <a:endParaRPr lang="en-IN"/>
          </a:p>
        </p:txBody>
      </p:sp>
    </p:spTree>
    <p:extLst>
      <p:ext uri="{BB962C8B-B14F-4D97-AF65-F5344CB8AC3E}">
        <p14:creationId xmlns:p14="http://schemas.microsoft.com/office/powerpoint/2010/main" val="30114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32B5-7C9F-4A63-A718-1F0DC7D8C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764354-BAAF-4057-A7C1-5107C8DA8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9CF1E6-E7EF-43C2-B6E2-3E3907DD3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A306E-F864-4DD9-8F84-4AAAF76697D8}"/>
              </a:ext>
            </a:extLst>
          </p:cNvPr>
          <p:cNvSpPr>
            <a:spLocks noGrp="1"/>
          </p:cNvSpPr>
          <p:nvPr>
            <p:ph type="dt" sz="half" idx="10"/>
          </p:nvPr>
        </p:nvSpPr>
        <p:spPr/>
        <p:txBody>
          <a:bodyPr/>
          <a:lstStyle/>
          <a:p>
            <a:fld id="{D864A861-3587-49FF-8FC1-30A3229BE405}" type="datetimeFigureOut">
              <a:rPr lang="en-IN" smtClean="0"/>
              <a:t>26-08-2020</a:t>
            </a:fld>
            <a:endParaRPr lang="en-IN"/>
          </a:p>
        </p:txBody>
      </p:sp>
      <p:sp>
        <p:nvSpPr>
          <p:cNvPr id="6" name="Footer Placeholder 5">
            <a:extLst>
              <a:ext uri="{FF2B5EF4-FFF2-40B4-BE49-F238E27FC236}">
                <a16:creationId xmlns:a16="http://schemas.microsoft.com/office/drawing/2014/main" id="{A432E634-0059-407E-9B78-0A50ECF898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CE8E6-8823-4472-9945-218848B537B3}"/>
              </a:ext>
            </a:extLst>
          </p:cNvPr>
          <p:cNvSpPr>
            <a:spLocks noGrp="1"/>
          </p:cNvSpPr>
          <p:nvPr>
            <p:ph type="sldNum" sz="quarter" idx="12"/>
          </p:nvPr>
        </p:nvSpPr>
        <p:spPr/>
        <p:txBody>
          <a:bodyPr/>
          <a:lstStyle/>
          <a:p>
            <a:fld id="{3A4CF6AC-1D81-4253-8B94-75512ACA79A9}" type="slidenum">
              <a:rPr lang="en-IN" smtClean="0"/>
              <a:t>‹#›</a:t>
            </a:fld>
            <a:endParaRPr lang="en-IN"/>
          </a:p>
        </p:txBody>
      </p:sp>
    </p:spTree>
    <p:extLst>
      <p:ext uri="{BB962C8B-B14F-4D97-AF65-F5344CB8AC3E}">
        <p14:creationId xmlns:p14="http://schemas.microsoft.com/office/powerpoint/2010/main" val="127720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8E42F-0F4F-46FC-98C9-812A4F8FF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0811DA-3B1E-4DEA-A6FF-CD79276A9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F657FB-3D2E-4BD6-B77A-4D6153477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4A861-3587-49FF-8FC1-30A3229BE405}" type="datetimeFigureOut">
              <a:rPr lang="en-IN" smtClean="0"/>
              <a:t>26-08-2020</a:t>
            </a:fld>
            <a:endParaRPr lang="en-IN"/>
          </a:p>
        </p:txBody>
      </p:sp>
      <p:sp>
        <p:nvSpPr>
          <p:cNvPr id="5" name="Footer Placeholder 4">
            <a:extLst>
              <a:ext uri="{FF2B5EF4-FFF2-40B4-BE49-F238E27FC236}">
                <a16:creationId xmlns:a16="http://schemas.microsoft.com/office/drawing/2014/main" id="{C301B17A-F88B-47C6-9D75-8CA1FD6F1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11BC49-F4CA-47FB-84AE-57B6E71D9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CF6AC-1D81-4253-8B94-75512ACA79A9}" type="slidenum">
              <a:rPr lang="en-IN" smtClean="0"/>
              <a:t>‹#›</a:t>
            </a:fld>
            <a:endParaRPr lang="en-IN"/>
          </a:p>
        </p:txBody>
      </p:sp>
    </p:spTree>
    <p:extLst>
      <p:ext uri="{BB962C8B-B14F-4D97-AF65-F5344CB8AC3E}">
        <p14:creationId xmlns:p14="http://schemas.microsoft.com/office/powerpoint/2010/main" val="625015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85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67CA39-501C-4234-B32F-675E37B20089}"/>
              </a:ext>
            </a:extLst>
          </p:cNvPr>
          <p:cNvSpPr txBox="1"/>
          <p:nvPr/>
        </p:nvSpPr>
        <p:spPr>
          <a:xfrm>
            <a:off x="3626963" y="1922425"/>
            <a:ext cx="4938073" cy="2862322"/>
          </a:xfrm>
          <a:prstGeom prst="rect">
            <a:avLst/>
          </a:prstGeom>
          <a:noFill/>
        </p:spPr>
        <p:txBody>
          <a:bodyPr wrap="square" rtlCol="0">
            <a:spAutoFit/>
          </a:bodyPr>
          <a:lstStyle/>
          <a:p>
            <a:r>
              <a:rPr lang="en-GB" sz="6000" dirty="0">
                <a:solidFill>
                  <a:schemeClr val="bg1">
                    <a:lumMod val="95000"/>
                  </a:schemeClr>
                </a:solidFill>
                <a:latin typeface="Verdana Pro Black" panose="020B0A04030504040204" pitchFamily="34" charset="0"/>
              </a:rPr>
              <a:t>Decision making constructs</a:t>
            </a:r>
            <a:endParaRPr lang="en-IN" sz="6000" dirty="0">
              <a:solidFill>
                <a:schemeClr val="bg1">
                  <a:lumMod val="95000"/>
                </a:schemeClr>
              </a:solidFill>
              <a:latin typeface="Verdana Pro Black" panose="020B0A04030504040204" pitchFamily="34" charset="0"/>
            </a:endParaRPr>
          </a:p>
        </p:txBody>
      </p:sp>
      <p:pic>
        <p:nvPicPr>
          <p:cNvPr id="2" name="Picture 1">
            <a:extLst>
              <a:ext uri="{FF2B5EF4-FFF2-40B4-BE49-F238E27FC236}">
                <a16:creationId xmlns:a16="http://schemas.microsoft.com/office/drawing/2014/main" id="{C9E61661-08DD-42BA-B233-80E8FEF0F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149687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ACC3C5-3247-46DF-B3F8-733B4700A685}"/>
              </a:ext>
            </a:extLst>
          </p:cNvPr>
          <p:cNvSpPr txBox="1"/>
          <p:nvPr/>
        </p:nvSpPr>
        <p:spPr>
          <a:xfrm>
            <a:off x="363221" y="5806003"/>
            <a:ext cx="6096000" cy="646331"/>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a Number : 45</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45 is an Odd number</a:t>
            </a:r>
          </a:p>
        </p:txBody>
      </p:sp>
      <p:sp>
        <p:nvSpPr>
          <p:cNvPr id="9" name="TextBox 8">
            <a:extLst>
              <a:ext uri="{FF2B5EF4-FFF2-40B4-BE49-F238E27FC236}">
                <a16:creationId xmlns:a16="http://schemas.microsoft.com/office/drawing/2014/main" id="{864A45EB-E3DA-4FC7-9D39-38FCD76FAC92}"/>
              </a:ext>
            </a:extLst>
          </p:cNvPr>
          <p:cNvSpPr txBox="1"/>
          <p:nvPr/>
        </p:nvSpPr>
        <p:spPr>
          <a:xfrm>
            <a:off x="363221" y="5428519"/>
            <a:ext cx="2764990" cy="369332"/>
          </a:xfrm>
          <a:prstGeom prst="rect">
            <a:avLst/>
          </a:prstGeom>
          <a:noFill/>
        </p:spPr>
        <p:txBody>
          <a:bodyPr wrap="square" rtlCol="0">
            <a:spAutoFit/>
          </a:bodyPr>
          <a:lstStyle/>
          <a:p>
            <a:r>
              <a:rPr lang="en-GB" b="1" dirty="0"/>
              <a:t>Output of Program 3-2</a:t>
            </a:r>
            <a:endParaRPr lang="en-IN" b="1" dirty="0"/>
          </a:p>
        </p:txBody>
      </p:sp>
      <p:pic>
        <p:nvPicPr>
          <p:cNvPr id="2" name="Picture 1">
            <a:extLst>
              <a:ext uri="{FF2B5EF4-FFF2-40B4-BE49-F238E27FC236}">
                <a16:creationId xmlns:a16="http://schemas.microsoft.com/office/drawing/2014/main" id="{7E3BDF0D-2710-49DB-934E-BB2CD5016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5" name="TextBox 4">
            <a:extLst>
              <a:ext uri="{FF2B5EF4-FFF2-40B4-BE49-F238E27FC236}">
                <a16:creationId xmlns:a16="http://schemas.microsoft.com/office/drawing/2014/main" id="{C66B9241-33C1-4E04-B0A2-2696D785D80B}"/>
              </a:ext>
            </a:extLst>
          </p:cNvPr>
          <p:cNvSpPr txBox="1"/>
          <p:nvPr/>
        </p:nvSpPr>
        <p:spPr>
          <a:xfrm>
            <a:off x="411347" y="405666"/>
            <a:ext cx="10486039" cy="4801314"/>
          </a:xfrm>
          <a:prstGeom prst="rect">
            <a:avLst/>
          </a:prstGeom>
          <a:solidFill>
            <a:schemeClr val="bg1">
              <a:lumMod val="95000"/>
            </a:schemeClr>
          </a:solid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if(num%2==0)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//if remainder is 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 is an Even number”);</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//if remainder is not 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 is an Odd number”)</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catch(Exception 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System.out.println(“You have entered invalid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value”+e</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027C2B54-F3F7-4E1A-8E1D-C9617BEC9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67000" y="0"/>
            <a:ext cx="6858000" cy="6858000"/>
          </a:xfrm>
          <a:prstGeom prst="rect">
            <a:avLst/>
          </a:prstGeom>
        </p:spPr>
      </p:pic>
    </p:spTree>
    <p:extLst>
      <p:ext uri="{BB962C8B-B14F-4D97-AF65-F5344CB8AC3E}">
        <p14:creationId xmlns:p14="http://schemas.microsoft.com/office/powerpoint/2010/main" val="386126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E65FBE-39FC-4E8F-A8C8-CF61042B3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0" y="0"/>
            <a:ext cx="6858000" cy="6858000"/>
          </a:xfrm>
          <a:prstGeom prst="rect">
            <a:avLst/>
          </a:prstGeom>
        </p:spPr>
      </p:pic>
      <p:sp>
        <p:nvSpPr>
          <p:cNvPr id="7" name="TextBox 6">
            <a:extLst>
              <a:ext uri="{FF2B5EF4-FFF2-40B4-BE49-F238E27FC236}">
                <a16:creationId xmlns:a16="http://schemas.microsoft.com/office/drawing/2014/main" id="{0C8C0E85-69E0-407C-8657-967635C4FD20}"/>
              </a:ext>
            </a:extLst>
          </p:cNvPr>
          <p:cNvSpPr txBox="1"/>
          <p:nvPr/>
        </p:nvSpPr>
        <p:spPr>
          <a:xfrm>
            <a:off x="411347" y="849423"/>
            <a:ext cx="11369306" cy="646331"/>
          </a:xfrm>
          <a:prstGeom prst="rect">
            <a:avLst/>
          </a:prstGeom>
          <a:solidFill>
            <a:schemeClr val="bg1">
              <a:lumMod val="95000"/>
            </a:schemeClr>
          </a:solidFill>
        </p:spPr>
        <p:txBody>
          <a:bodyPr wrap="square" rtlCol="0">
            <a:spAutoFit/>
          </a:bodyPr>
          <a:lstStyle/>
          <a:p>
            <a:r>
              <a:rPr lang="en-GB" b="1" i="1" dirty="0"/>
              <a:t>Description: </a:t>
            </a:r>
            <a:r>
              <a:rPr lang="en-GB" i="1" dirty="0"/>
              <a:t>This program demonstrates the concept of simple ‘if …. else’ statement. In this program we will take an alphabet from the user as input and check whether that alphabet is a </a:t>
            </a:r>
            <a:r>
              <a:rPr lang="en-GB" b="1" i="1" dirty="0"/>
              <a:t>‘vowel’ </a:t>
            </a:r>
            <a:r>
              <a:rPr lang="en-GB" i="1" dirty="0"/>
              <a:t>or </a:t>
            </a:r>
            <a:r>
              <a:rPr lang="en-GB" b="1" i="1" dirty="0"/>
              <a:t>‘consonant’.</a:t>
            </a:r>
            <a:endParaRPr lang="en-IN" b="1" i="1" dirty="0"/>
          </a:p>
        </p:txBody>
      </p:sp>
      <p:sp>
        <p:nvSpPr>
          <p:cNvPr id="5" name="TextBox 4">
            <a:extLst>
              <a:ext uri="{FF2B5EF4-FFF2-40B4-BE49-F238E27FC236}">
                <a16:creationId xmlns:a16="http://schemas.microsoft.com/office/drawing/2014/main" id="{0BDB98A7-1386-472B-80B5-8C99D53D35F5}"/>
              </a:ext>
            </a:extLst>
          </p:cNvPr>
          <p:cNvSpPr txBox="1"/>
          <p:nvPr/>
        </p:nvSpPr>
        <p:spPr>
          <a:xfrm>
            <a:off x="411347" y="398595"/>
            <a:ext cx="2171597" cy="430887"/>
          </a:xfrm>
          <a:prstGeom prst="rect">
            <a:avLst/>
          </a:prstGeom>
          <a:solidFill>
            <a:schemeClr val="bg1">
              <a:lumMod val="95000"/>
            </a:schemeClr>
          </a:solidFill>
        </p:spPr>
        <p:txBody>
          <a:bodyPr wrap="square" rtlCol="0">
            <a:spAutoFit/>
          </a:bodyPr>
          <a:lstStyle/>
          <a:p>
            <a:r>
              <a:rPr lang="en-GB" sz="2200" dirty="0">
                <a:latin typeface="Verdana Pro Cond" panose="020B0606030504040204" pitchFamily="34" charset="0"/>
              </a:rPr>
              <a:t>PROGRAM 3-3</a:t>
            </a:r>
            <a:endParaRPr lang="en-IN" sz="2200" dirty="0">
              <a:latin typeface="Verdana Pro Cond" panose="020B0606030504040204" pitchFamily="34" charset="0"/>
            </a:endParaRPr>
          </a:p>
        </p:txBody>
      </p:sp>
      <p:sp>
        <p:nvSpPr>
          <p:cNvPr id="9" name="TextBox 8">
            <a:extLst>
              <a:ext uri="{FF2B5EF4-FFF2-40B4-BE49-F238E27FC236}">
                <a16:creationId xmlns:a16="http://schemas.microsoft.com/office/drawing/2014/main" id="{488AF38F-FED6-4FE4-8C56-3C8E789CA999}"/>
              </a:ext>
            </a:extLst>
          </p:cNvPr>
          <p:cNvSpPr txBox="1"/>
          <p:nvPr/>
        </p:nvSpPr>
        <p:spPr>
          <a:xfrm>
            <a:off x="411347" y="1495754"/>
            <a:ext cx="11369306" cy="4801314"/>
          </a:xfrm>
          <a:prstGeom prst="rect">
            <a:avLst/>
          </a:prstGeom>
          <a:solidFill>
            <a:schemeClr val="bg1">
              <a:lumMod val="95000"/>
            </a:schemeClr>
          </a:solid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import java.io.*;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VowelConsonant</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char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ch</a:t>
            </a:r>
            <a:r>
              <a:rPr lang="en-GB" b="1" dirty="0">
                <a:solidFill>
                  <a:schemeClr val="tx1">
                    <a:lumMod val="65000"/>
                    <a:lumOff val="35000"/>
                  </a:schemeClr>
                </a:solidFill>
                <a:latin typeface="Courier New" panose="02070309020205020404" pitchFamily="49" charset="0"/>
                <a:cs typeface="Courier New" panose="02070309020205020404" pitchFamily="49" charset="0"/>
              </a:rPr>
              <a:t>;	//To take user input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 r=new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(System.in);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try</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an Alphabet: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=(char)</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r.read</a:t>
            </a:r>
            <a:r>
              <a:rPr lang="en-GB" b="1" dirty="0">
                <a:solidFill>
                  <a:schemeClr val="tx1">
                    <a:lumMod val="65000"/>
                    <a:lumOff val="35000"/>
                  </a:schemeClr>
                </a:solidFill>
                <a:latin typeface="Courier New" panose="02070309020205020404" pitchFamily="49" charset="0"/>
                <a:cs typeface="Courier New" panose="02070309020205020404" pitchFamily="49" charset="0"/>
              </a:rPr>
              <a:t>(); // converting user input into a character</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 An alphabet can be vowel only if it either ‘a’ or ‘e’ or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a:t>
            </a:r>
            <a:r>
              <a:rPr lang="en-GB" b="1" dirty="0">
                <a:solidFill>
                  <a:schemeClr val="tx1">
                    <a:lumMod val="65000"/>
                    <a:lumOff val="35000"/>
                  </a:schemeClr>
                </a:solidFill>
                <a:latin typeface="Courier New" panose="02070309020205020404" pitchFamily="49" charset="0"/>
                <a:cs typeface="Courier New" panose="02070309020205020404" pitchFamily="49" charset="0"/>
              </a:rPr>
              <a:t>’ or ‘u’ (both upper case and lower case, otherwise an 				alphabet is a consonant			*/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549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5CA24C-7114-4ABE-84EA-0CBA26A4B3F3}"/>
              </a:ext>
            </a:extLst>
          </p:cNvPr>
          <p:cNvSpPr txBox="1"/>
          <p:nvPr/>
        </p:nvSpPr>
        <p:spPr>
          <a:xfrm>
            <a:off x="363221" y="5806003"/>
            <a:ext cx="6096000" cy="646331"/>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an Alphabet: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You have entered a Vowel</a:t>
            </a:r>
          </a:p>
        </p:txBody>
      </p:sp>
      <p:sp>
        <p:nvSpPr>
          <p:cNvPr id="9" name="TextBox 8">
            <a:extLst>
              <a:ext uri="{FF2B5EF4-FFF2-40B4-BE49-F238E27FC236}">
                <a16:creationId xmlns:a16="http://schemas.microsoft.com/office/drawing/2014/main" id="{12B4D039-A3A1-4552-8AFE-AD1A55F87930}"/>
              </a:ext>
            </a:extLst>
          </p:cNvPr>
          <p:cNvSpPr txBox="1"/>
          <p:nvPr/>
        </p:nvSpPr>
        <p:spPr>
          <a:xfrm>
            <a:off x="363221" y="5428519"/>
            <a:ext cx="2764990" cy="369332"/>
          </a:xfrm>
          <a:prstGeom prst="rect">
            <a:avLst/>
          </a:prstGeom>
          <a:noFill/>
        </p:spPr>
        <p:txBody>
          <a:bodyPr wrap="square" rtlCol="0">
            <a:spAutoFit/>
          </a:bodyPr>
          <a:lstStyle/>
          <a:p>
            <a:r>
              <a:rPr lang="en-GB" b="1" dirty="0"/>
              <a:t>Output of Program 3-3</a:t>
            </a:r>
            <a:endParaRPr lang="en-IN" b="1" dirty="0"/>
          </a:p>
        </p:txBody>
      </p:sp>
      <p:pic>
        <p:nvPicPr>
          <p:cNvPr id="2" name="Picture 1">
            <a:extLst>
              <a:ext uri="{FF2B5EF4-FFF2-40B4-BE49-F238E27FC236}">
                <a16:creationId xmlns:a16="http://schemas.microsoft.com/office/drawing/2014/main" id="{1E2EB0DC-B475-4A0F-8E07-0883138AA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5" name="TextBox 4">
            <a:extLst>
              <a:ext uri="{FF2B5EF4-FFF2-40B4-BE49-F238E27FC236}">
                <a16:creationId xmlns:a16="http://schemas.microsoft.com/office/drawing/2014/main" id="{4B487756-A11F-4663-866B-77AD92AB3215}"/>
              </a:ext>
            </a:extLst>
          </p:cNvPr>
          <p:cNvSpPr txBox="1"/>
          <p:nvPr/>
        </p:nvSpPr>
        <p:spPr>
          <a:xfrm>
            <a:off x="411347" y="333501"/>
            <a:ext cx="11183622" cy="4247317"/>
          </a:xfrm>
          <a:prstGeom prst="rect">
            <a:avLst/>
          </a:prstGeom>
          <a:solidFill>
            <a:schemeClr val="bg1">
              <a:lumMod val="95000"/>
            </a:schemeClr>
          </a:solid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if(</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ch</a:t>
            </a:r>
            <a:r>
              <a:rPr lang="en-GB" b="1" dirty="0">
                <a:solidFill>
                  <a:schemeClr val="tx1">
                    <a:lumMod val="65000"/>
                    <a:lumOff val="35000"/>
                  </a:schemeClr>
                </a:solidFill>
                <a:latin typeface="Courier New" panose="02070309020205020404" pitchFamily="49" charset="0"/>
                <a:cs typeface="Courier New" panose="02070309020205020404" pitchFamily="49" charset="0"/>
              </a:rPr>
              <a:t>==‘a’ ||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ch</a:t>
            </a:r>
            <a:r>
              <a:rPr lang="en-GB" b="1" dirty="0">
                <a:solidFill>
                  <a:schemeClr val="tx1">
                    <a:lumMod val="65000"/>
                    <a:lumOff val="35000"/>
                  </a:schemeClr>
                </a:solidFill>
                <a:latin typeface="Courier New" panose="02070309020205020404" pitchFamily="49" charset="0"/>
                <a:cs typeface="Courier New" panose="02070309020205020404" pitchFamily="49" charset="0"/>
              </a:rPr>
              <a:t>==‘e’ ||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ch</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a:t>
            </a:r>
            <a:r>
              <a:rPr lang="en-GB" b="1" dirty="0">
                <a:solidFill>
                  <a:schemeClr val="tx1">
                    <a:lumMod val="65000"/>
                    <a:lumOff val="35000"/>
                  </a:schemeClr>
                </a:solidFill>
                <a:latin typeface="Courier New" panose="02070309020205020404" pitchFamily="49" charset="0"/>
                <a:cs typeface="Courier New" panose="02070309020205020404" pitchFamily="49" charset="0"/>
              </a:rPr>
              <a:t>’ ||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ch</a:t>
            </a:r>
            <a:r>
              <a:rPr lang="en-GB" b="1" dirty="0">
                <a:solidFill>
                  <a:schemeClr val="tx1">
                    <a:lumMod val="65000"/>
                    <a:lumOff val="35000"/>
                  </a:schemeClr>
                </a:solidFill>
                <a:latin typeface="Courier New" panose="02070309020205020404" pitchFamily="49" charset="0"/>
                <a:cs typeface="Courier New" panose="02070309020205020404" pitchFamily="49" charset="0"/>
              </a:rPr>
              <a:t>==‘o’ ||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ch</a:t>
            </a:r>
            <a:r>
              <a:rPr lang="en-GB" b="1" dirty="0">
                <a:solidFill>
                  <a:schemeClr val="tx1">
                    <a:lumMod val="65000"/>
                    <a:lumOff val="35000"/>
                  </a:schemeClr>
                </a:solidFill>
                <a:latin typeface="Courier New" panose="02070309020205020404" pitchFamily="49" charset="0"/>
                <a:cs typeface="Courier New" panose="02070309020205020404" pitchFamily="49" charset="0"/>
              </a:rPr>
              <a:t>==‘u’ ||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ch</a:t>
            </a:r>
            <a:r>
              <a:rPr lang="en-GB" b="1" dirty="0">
                <a:solidFill>
                  <a:schemeClr val="tx1">
                    <a:lumMod val="65000"/>
                    <a:lumOff val="35000"/>
                  </a:schemeClr>
                </a:solidFill>
                <a:latin typeface="Courier New" panose="02070309020205020404" pitchFamily="49" charset="0"/>
                <a:cs typeface="Courier New" panose="02070309020205020404" pitchFamily="49" charset="0"/>
              </a:rPr>
              <a:t>==‘A’||</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ch</a:t>
            </a:r>
            <a:r>
              <a:rPr lang="en-GB" b="1" dirty="0">
                <a:solidFill>
                  <a:schemeClr val="tx1">
                    <a:lumMod val="65000"/>
                    <a:lumOff val="35000"/>
                  </a:schemeClr>
                </a:solidFill>
                <a:latin typeface="Courier New" panose="02070309020205020404" pitchFamily="49" charset="0"/>
                <a:cs typeface="Courier New" panose="02070309020205020404" pitchFamily="49" charset="0"/>
              </a:rPr>
              <a:t> == ‘E’ ||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ch</a:t>
            </a:r>
            <a:r>
              <a:rPr lang="en-GB" b="1" dirty="0">
                <a:solidFill>
                  <a:schemeClr val="tx1">
                    <a:lumMod val="65000"/>
                    <a:lumOff val="35000"/>
                  </a:schemeClr>
                </a:solidFill>
                <a:latin typeface="Courier New" panose="02070309020205020404" pitchFamily="49" charset="0"/>
                <a:cs typeface="Courier New" panose="02070309020205020404" pitchFamily="49" charset="0"/>
              </a:rPr>
              <a:t>==‘I’ ||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ch</a:t>
            </a:r>
            <a:r>
              <a:rPr lang="en-GB" b="1" dirty="0">
                <a:solidFill>
                  <a:schemeClr val="tx1">
                    <a:lumMod val="65000"/>
                    <a:lumOff val="35000"/>
                  </a:schemeClr>
                </a:solidFill>
                <a:latin typeface="Courier New" panose="02070309020205020404" pitchFamily="49" charset="0"/>
                <a:cs typeface="Courier New" panose="02070309020205020404" pitchFamily="49" charset="0"/>
              </a:rPr>
              <a:t>==‘O’ ||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ch</a:t>
            </a:r>
            <a:r>
              <a:rPr lang="en-GB" b="1" dirty="0">
                <a:solidFill>
                  <a:schemeClr val="tx1">
                    <a:lumMod val="65000"/>
                    <a:lumOff val="35000"/>
                  </a:schemeClr>
                </a:solidFill>
                <a:latin typeface="Courier New" panose="02070309020205020404" pitchFamily="49" charset="0"/>
                <a:cs typeface="Courier New" panose="02070309020205020404" pitchFamily="49" charset="0"/>
              </a:rPr>
              <a:t>==‘U’)</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System.out.println(“You have entered a Vowel”);</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System.out.println(“You have entered a consonant”);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catch(Exception 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System.out.println(“You have entered invalid alphabet”);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826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E0C609-2A20-46EB-B13C-0679DFA4260E}"/>
              </a:ext>
            </a:extLst>
          </p:cNvPr>
          <p:cNvSpPr txBox="1"/>
          <p:nvPr/>
        </p:nvSpPr>
        <p:spPr>
          <a:xfrm>
            <a:off x="430263" y="307707"/>
            <a:ext cx="2798626" cy="430887"/>
          </a:xfrm>
          <a:prstGeom prst="rect">
            <a:avLst/>
          </a:prstGeom>
          <a:noFill/>
        </p:spPr>
        <p:txBody>
          <a:bodyPr wrap="square" rtlCol="0">
            <a:spAutoFit/>
          </a:bodyPr>
          <a:lstStyle/>
          <a:p>
            <a:r>
              <a:rPr lang="en-GB" sz="2200" dirty="0">
                <a:latin typeface="Verdana Pro Cond" panose="020B0606030504040204" pitchFamily="34" charset="0"/>
              </a:rPr>
              <a:t>3. if .... else if ladder</a:t>
            </a:r>
            <a:endParaRPr lang="en-IN" sz="2200" dirty="0">
              <a:latin typeface="Verdana Pro Cond" panose="020B0606030504040204" pitchFamily="34" charset="0"/>
            </a:endParaRPr>
          </a:p>
        </p:txBody>
      </p:sp>
      <p:sp>
        <p:nvSpPr>
          <p:cNvPr id="6" name="Diamond 5">
            <a:extLst>
              <a:ext uri="{FF2B5EF4-FFF2-40B4-BE49-F238E27FC236}">
                <a16:creationId xmlns:a16="http://schemas.microsoft.com/office/drawing/2014/main" id="{DA585F6C-7E08-4129-BEE3-A4E12C6FDC71}"/>
              </a:ext>
            </a:extLst>
          </p:cNvPr>
          <p:cNvSpPr/>
          <p:nvPr/>
        </p:nvSpPr>
        <p:spPr>
          <a:xfrm>
            <a:off x="3266605" y="1889066"/>
            <a:ext cx="1791146" cy="10963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Condition expression-2?</a:t>
            </a:r>
            <a:endParaRPr lang="en-IN" sz="1400" dirty="0">
              <a:solidFill>
                <a:schemeClr val="tx1"/>
              </a:solidFill>
            </a:endParaRPr>
          </a:p>
        </p:txBody>
      </p:sp>
      <p:sp>
        <p:nvSpPr>
          <p:cNvPr id="7" name="Rectangle 6">
            <a:extLst>
              <a:ext uri="{FF2B5EF4-FFF2-40B4-BE49-F238E27FC236}">
                <a16:creationId xmlns:a16="http://schemas.microsoft.com/office/drawing/2014/main" id="{7547D92B-47DB-41EA-87FD-82D1D0E8ECF5}"/>
              </a:ext>
            </a:extLst>
          </p:cNvPr>
          <p:cNvSpPr/>
          <p:nvPr/>
        </p:nvSpPr>
        <p:spPr>
          <a:xfrm>
            <a:off x="573356" y="6268948"/>
            <a:ext cx="2059872" cy="5293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Rest of the program</a:t>
            </a:r>
            <a:endParaRPr lang="en-IN" sz="1400" dirty="0">
              <a:solidFill>
                <a:schemeClr val="tx1"/>
              </a:solidFill>
            </a:endParaRPr>
          </a:p>
        </p:txBody>
      </p:sp>
      <p:cxnSp>
        <p:nvCxnSpPr>
          <p:cNvPr id="9" name="Straight Arrow Connector 8">
            <a:extLst>
              <a:ext uri="{FF2B5EF4-FFF2-40B4-BE49-F238E27FC236}">
                <a16:creationId xmlns:a16="http://schemas.microsoft.com/office/drawing/2014/main" id="{5E69D686-DFF6-4823-B175-029176057568}"/>
              </a:ext>
            </a:extLst>
          </p:cNvPr>
          <p:cNvCxnSpPr>
            <a:cxnSpLocks/>
          </p:cNvCxnSpPr>
          <p:nvPr/>
        </p:nvCxnSpPr>
        <p:spPr>
          <a:xfrm>
            <a:off x="5861940" y="2432914"/>
            <a:ext cx="290" cy="2597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B70707A9-5373-4F24-A05A-621806E5AABA}"/>
              </a:ext>
            </a:extLst>
          </p:cNvPr>
          <p:cNvCxnSpPr>
            <a:cxnSpLocks/>
          </p:cNvCxnSpPr>
          <p:nvPr/>
        </p:nvCxnSpPr>
        <p:spPr>
          <a:xfrm>
            <a:off x="5062195" y="2432914"/>
            <a:ext cx="799745" cy="0"/>
          </a:xfrm>
          <a:prstGeom prst="line">
            <a:avLst/>
          </a:prstGeom>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D839C6D4-B5EC-48F0-9528-463C3B4CBCDF}"/>
              </a:ext>
            </a:extLst>
          </p:cNvPr>
          <p:cNvSpPr txBox="1"/>
          <p:nvPr/>
        </p:nvSpPr>
        <p:spPr>
          <a:xfrm>
            <a:off x="2754273" y="2170687"/>
            <a:ext cx="701305" cy="276999"/>
          </a:xfrm>
          <a:prstGeom prst="rect">
            <a:avLst/>
          </a:prstGeom>
          <a:noFill/>
        </p:spPr>
        <p:txBody>
          <a:bodyPr wrap="square" rtlCol="0">
            <a:spAutoFit/>
          </a:bodyPr>
          <a:lstStyle/>
          <a:p>
            <a:r>
              <a:rPr lang="en-GB" sz="1200" dirty="0"/>
              <a:t>True</a:t>
            </a:r>
            <a:endParaRPr lang="en-IN" sz="1200" dirty="0"/>
          </a:p>
        </p:txBody>
      </p:sp>
      <p:sp>
        <p:nvSpPr>
          <p:cNvPr id="14" name="TextBox 13">
            <a:extLst>
              <a:ext uri="{FF2B5EF4-FFF2-40B4-BE49-F238E27FC236}">
                <a16:creationId xmlns:a16="http://schemas.microsoft.com/office/drawing/2014/main" id="{52A238A3-2110-450B-BAD1-ACBC1256BDF0}"/>
              </a:ext>
            </a:extLst>
          </p:cNvPr>
          <p:cNvSpPr txBox="1"/>
          <p:nvPr/>
        </p:nvSpPr>
        <p:spPr>
          <a:xfrm>
            <a:off x="5095467" y="2191768"/>
            <a:ext cx="701305" cy="276999"/>
          </a:xfrm>
          <a:prstGeom prst="rect">
            <a:avLst/>
          </a:prstGeom>
          <a:noFill/>
        </p:spPr>
        <p:txBody>
          <a:bodyPr wrap="square" rtlCol="0">
            <a:spAutoFit/>
          </a:bodyPr>
          <a:lstStyle/>
          <a:p>
            <a:r>
              <a:rPr lang="en-GB" sz="1200" dirty="0"/>
              <a:t>False</a:t>
            </a:r>
            <a:endParaRPr lang="en-IN" sz="1200" dirty="0"/>
          </a:p>
        </p:txBody>
      </p:sp>
      <p:cxnSp>
        <p:nvCxnSpPr>
          <p:cNvPr id="15" name="Straight Connector 14">
            <a:extLst>
              <a:ext uri="{FF2B5EF4-FFF2-40B4-BE49-F238E27FC236}">
                <a16:creationId xmlns:a16="http://schemas.microsoft.com/office/drawing/2014/main" id="{393FC38F-26E2-452C-B19A-291781C9E0EC}"/>
              </a:ext>
            </a:extLst>
          </p:cNvPr>
          <p:cNvCxnSpPr>
            <a:cxnSpLocks/>
          </p:cNvCxnSpPr>
          <p:nvPr/>
        </p:nvCxnSpPr>
        <p:spPr>
          <a:xfrm flipV="1">
            <a:off x="1380308" y="2433971"/>
            <a:ext cx="1848581" cy="1312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EFB4A367-737B-4D80-BCAD-F41F16578F24}"/>
              </a:ext>
            </a:extLst>
          </p:cNvPr>
          <p:cNvCxnSpPr>
            <a:cxnSpLocks/>
          </p:cNvCxnSpPr>
          <p:nvPr/>
        </p:nvCxnSpPr>
        <p:spPr>
          <a:xfrm>
            <a:off x="1380308" y="2471593"/>
            <a:ext cx="0" cy="581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231E5CFE-EEF2-4420-859E-4913A6A597D1}"/>
              </a:ext>
            </a:extLst>
          </p:cNvPr>
          <p:cNvSpPr/>
          <p:nvPr/>
        </p:nvSpPr>
        <p:spPr>
          <a:xfrm>
            <a:off x="495645" y="3053166"/>
            <a:ext cx="2059872" cy="6533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Statement (s) (within else block)</a:t>
            </a:r>
            <a:endParaRPr lang="en-IN" sz="1400" dirty="0">
              <a:solidFill>
                <a:schemeClr val="tx1"/>
              </a:solidFill>
            </a:endParaRPr>
          </a:p>
        </p:txBody>
      </p:sp>
      <p:cxnSp>
        <p:nvCxnSpPr>
          <p:cNvPr id="20" name="Straight Arrow Connector 19">
            <a:extLst>
              <a:ext uri="{FF2B5EF4-FFF2-40B4-BE49-F238E27FC236}">
                <a16:creationId xmlns:a16="http://schemas.microsoft.com/office/drawing/2014/main" id="{7EAE1BFF-B1E9-4A2E-9A22-2A02F228E3FD}"/>
              </a:ext>
            </a:extLst>
          </p:cNvPr>
          <p:cNvCxnSpPr>
            <a:cxnSpLocks/>
          </p:cNvCxnSpPr>
          <p:nvPr/>
        </p:nvCxnSpPr>
        <p:spPr>
          <a:xfrm>
            <a:off x="4162178" y="1623203"/>
            <a:ext cx="0" cy="2849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5018EA09-934C-4BF0-999A-2048E0664531}"/>
              </a:ext>
            </a:extLst>
          </p:cNvPr>
          <p:cNvSpPr txBox="1"/>
          <p:nvPr/>
        </p:nvSpPr>
        <p:spPr>
          <a:xfrm flipH="1">
            <a:off x="4244605" y="1640421"/>
            <a:ext cx="701305" cy="276999"/>
          </a:xfrm>
          <a:prstGeom prst="rect">
            <a:avLst/>
          </a:prstGeom>
          <a:noFill/>
        </p:spPr>
        <p:txBody>
          <a:bodyPr wrap="square" rtlCol="0">
            <a:spAutoFit/>
          </a:bodyPr>
          <a:lstStyle/>
          <a:p>
            <a:r>
              <a:rPr lang="en-GB" sz="1200" dirty="0"/>
              <a:t>Entry</a:t>
            </a:r>
            <a:endParaRPr lang="en-IN" sz="1200" dirty="0"/>
          </a:p>
        </p:txBody>
      </p:sp>
      <p:sp>
        <p:nvSpPr>
          <p:cNvPr id="25" name="Diamond 24">
            <a:extLst>
              <a:ext uri="{FF2B5EF4-FFF2-40B4-BE49-F238E27FC236}">
                <a16:creationId xmlns:a16="http://schemas.microsoft.com/office/drawing/2014/main" id="{9BC2A98E-F861-484C-A99A-BB4B69D2D45C}"/>
              </a:ext>
            </a:extLst>
          </p:cNvPr>
          <p:cNvSpPr/>
          <p:nvPr/>
        </p:nvSpPr>
        <p:spPr>
          <a:xfrm>
            <a:off x="4966367" y="2681607"/>
            <a:ext cx="1791146" cy="10963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Condition expression-2?</a:t>
            </a:r>
            <a:endParaRPr lang="en-IN" sz="1400" dirty="0">
              <a:solidFill>
                <a:schemeClr val="tx1"/>
              </a:solidFill>
            </a:endParaRPr>
          </a:p>
        </p:txBody>
      </p:sp>
      <p:cxnSp>
        <p:nvCxnSpPr>
          <p:cNvPr id="28" name="Straight Connector 27">
            <a:extLst>
              <a:ext uri="{FF2B5EF4-FFF2-40B4-BE49-F238E27FC236}">
                <a16:creationId xmlns:a16="http://schemas.microsoft.com/office/drawing/2014/main" id="{2015C4FE-B79B-4665-A479-9B0AE439A9C3}"/>
              </a:ext>
            </a:extLst>
          </p:cNvPr>
          <p:cNvCxnSpPr>
            <a:cxnSpLocks/>
          </p:cNvCxnSpPr>
          <p:nvPr/>
        </p:nvCxnSpPr>
        <p:spPr>
          <a:xfrm flipV="1">
            <a:off x="6757513" y="3218607"/>
            <a:ext cx="891249" cy="11150"/>
          </a:xfrm>
          <a:prstGeom prst="line">
            <a:avLst/>
          </a:prstGeom>
        </p:spPr>
        <p:style>
          <a:lnRef idx="3">
            <a:schemeClr val="dk1"/>
          </a:lnRef>
          <a:fillRef idx="0">
            <a:schemeClr val="dk1"/>
          </a:fillRef>
          <a:effectRef idx="2">
            <a:schemeClr val="dk1"/>
          </a:effectRef>
          <a:fontRef idx="minor">
            <a:schemeClr val="tx1"/>
          </a:fontRef>
        </p:style>
      </p:cxnSp>
      <p:sp>
        <p:nvSpPr>
          <p:cNvPr id="30" name="Diamond 29">
            <a:extLst>
              <a:ext uri="{FF2B5EF4-FFF2-40B4-BE49-F238E27FC236}">
                <a16:creationId xmlns:a16="http://schemas.microsoft.com/office/drawing/2014/main" id="{A99A9206-0133-44E0-8864-F2CB4321AB86}"/>
              </a:ext>
            </a:extLst>
          </p:cNvPr>
          <p:cNvSpPr/>
          <p:nvPr/>
        </p:nvSpPr>
        <p:spPr>
          <a:xfrm>
            <a:off x="6757513" y="3429000"/>
            <a:ext cx="1791146" cy="10963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Condition expression-n?</a:t>
            </a:r>
            <a:endParaRPr lang="en-IN" sz="1400" dirty="0">
              <a:solidFill>
                <a:schemeClr val="tx1"/>
              </a:solidFill>
            </a:endParaRPr>
          </a:p>
        </p:txBody>
      </p:sp>
      <p:cxnSp>
        <p:nvCxnSpPr>
          <p:cNvPr id="31" name="Straight Arrow Connector 30">
            <a:extLst>
              <a:ext uri="{FF2B5EF4-FFF2-40B4-BE49-F238E27FC236}">
                <a16:creationId xmlns:a16="http://schemas.microsoft.com/office/drawing/2014/main" id="{1B46996D-BD17-4823-9D2F-CC766941899B}"/>
              </a:ext>
            </a:extLst>
          </p:cNvPr>
          <p:cNvCxnSpPr>
            <a:cxnSpLocks/>
          </p:cNvCxnSpPr>
          <p:nvPr/>
        </p:nvCxnSpPr>
        <p:spPr>
          <a:xfrm>
            <a:off x="7648762" y="3207458"/>
            <a:ext cx="0" cy="221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08D916D8-8835-4C5C-86B0-AD546941D1C3}"/>
              </a:ext>
            </a:extLst>
          </p:cNvPr>
          <p:cNvCxnSpPr>
            <a:cxnSpLocks/>
          </p:cNvCxnSpPr>
          <p:nvPr/>
        </p:nvCxnSpPr>
        <p:spPr>
          <a:xfrm>
            <a:off x="8548659" y="3964674"/>
            <a:ext cx="774588"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1AE549FF-CF60-42C4-9C9F-18D3D89E8FEC}"/>
              </a:ext>
            </a:extLst>
          </p:cNvPr>
          <p:cNvCxnSpPr>
            <a:cxnSpLocks/>
          </p:cNvCxnSpPr>
          <p:nvPr/>
        </p:nvCxnSpPr>
        <p:spPr>
          <a:xfrm>
            <a:off x="9323247" y="3964674"/>
            <a:ext cx="0" cy="306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4DAA8E82-9754-45F3-8193-5861F0615239}"/>
              </a:ext>
            </a:extLst>
          </p:cNvPr>
          <p:cNvSpPr/>
          <p:nvPr/>
        </p:nvSpPr>
        <p:spPr>
          <a:xfrm>
            <a:off x="8548659" y="4271299"/>
            <a:ext cx="1670518" cy="56845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Statement (s) </a:t>
            </a:r>
          </a:p>
          <a:p>
            <a:pPr algn="ctr"/>
            <a:r>
              <a:rPr lang="en-GB" sz="1400" dirty="0">
                <a:solidFill>
                  <a:schemeClr val="tx1"/>
                </a:solidFill>
              </a:rPr>
              <a:t>(else block)</a:t>
            </a:r>
            <a:endParaRPr lang="en-IN" sz="1400" dirty="0">
              <a:solidFill>
                <a:schemeClr val="tx1"/>
              </a:solidFill>
            </a:endParaRPr>
          </a:p>
        </p:txBody>
      </p:sp>
      <p:cxnSp>
        <p:nvCxnSpPr>
          <p:cNvPr id="36" name="Straight Connector 35">
            <a:extLst>
              <a:ext uri="{FF2B5EF4-FFF2-40B4-BE49-F238E27FC236}">
                <a16:creationId xmlns:a16="http://schemas.microsoft.com/office/drawing/2014/main" id="{FCBC3BD6-3394-48D4-AD9D-85B4A2225816}"/>
              </a:ext>
            </a:extLst>
          </p:cNvPr>
          <p:cNvCxnSpPr>
            <a:cxnSpLocks/>
          </p:cNvCxnSpPr>
          <p:nvPr/>
        </p:nvCxnSpPr>
        <p:spPr>
          <a:xfrm flipV="1">
            <a:off x="3652240" y="3234058"/>
            <a:ext cx="1314127" cy="22299"/>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BE7C304-FAB6-4F78-94F8-5BC38AEAA917}"/>
              </a:ext>
            </a:extLst>
          </p:cNvPr>
          <p:cNvCxnSpPr>
            <a:cxnSpLocks/>
          </p:cNvCxnSpPr>
          <p:nvPr/>
        </p:nvCxnSpPr>
        <p:spPr>
          <a:xfrm>
            <a:off x="3652240" y="3245207"/>
            <a:ext cx="0" cy="6268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B9CF4F6E-8004-4E85-AE50-3B42E43AD679}"/>
              </a:ext>
            </a:extLst>
          </p:cNvPr>
          <p:cNvSpPr/>
          <p:nvPr/>
        </p:nvSpPr>
        <p:spPr>
          <a:xfrm>
            <a:off x="2754273" y="3872094"/>
            <a:ext cx="1670518" cy="56845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Statement (s) </a:t>
            </a:r>
          </a:p>
          <a:p>
            <a:pPr algn="ctr"/>
            <a:r>
              <a:rPr lang="en-GB" sz="1400" dirty="0">
                <a:solidFill>
                  <a:schemeClr val="tx1"/>
                </a:solidFill>
              </a:rPr>
              <a:t>Block-2</a:t>
            </a:r>
            <a:endParaRPr lang="en-IN" sz="1400" dirty="0">
              <a:solidFill>
                <a:schemeClr val="tx1"/>
              </a:solidFill>
            </a:endParaRPr>
          </a:p>
        </p:txBody>
      </p:sp>
      <p:cxnSp>
        <p:nvCxnSpPr>
          <p:cNvPr id="41" name="Straight Connector 40">
            <a:extLst>
              <a:ext uri="{FF2B5EF4-FFF2-40B4-BE49-F238E27FC236}">
                <a16:creationId xmlns:a16="http://schemas.microsoft.com/office/drawing/2014/main" id="{404E056F-1CBF-47C9-A562-FE0FC18F09D4}"/>
              </a:ext>
            </a:extLst>
          </p:cNvPr>
          <p:cNvCxnSpPr>
            <a:cxnSpLocks/>
            <a:endCxn id="30" idx="1"/>
          </p:cNvCxnSpPr>
          <p:nvPr/>
        </p:nvCxnSpPr>
        <p:spPr>
          <a:xfrm flipV="1">
            <a:off x="5321162" y="3977150"/>
            <a:ext cx="1436351" cy="13598"/>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8B650CF-65CF-4164-9E76-B21C4150CAB8}"/>
              </a:ext>
            </a:extLst>
          </p:cNvPr>
          <p:cNvCxnSpPr>
            <a:cxnSpLocks/>
            <a:endCxn id="44" idx="0"/>
          </p:cNvCxnSpPr>
          <p:nvPr/>
        </p:nvCxnSpPr>
        <p:spPr>
          <a:xfrm flipH="1">
            <a:off x="5315650" y="3990747"/>
            <a:ext cx="5512" cy="698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4CAD9D48-ACB5-4CAF-81BA-6DFD46EBF13C}"/>
              </a:ext>
            </a:extLst>
          </p:cNvPr>
          <p:cNvSpPr/>
          <p:nvPr/>
        </p:nvSpPr>
        <p:spPr>
          <a:xfrm>
            <a:off x="4494161" y="4688856"/>
            <a:ext cx="1642978" cy="56845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Statement (s) </a:t>
            </a:r>
          </a:p>
          <a:p>
            <a:pPr algn="ctr"/>
            <a:r>
              <a:rPr lang="en-GB" sz="1400" dirty="0">
                <a:solidFill>
                  <a:schemeClr val="tx1"/>
                </a:solidFill>
              </a:rPr>
              <a:t>Block-N</a:t>
            </a:r>
            <a:endParaRPr lang="en-IN" sz="1400" dirty="0">
              <a:solidFill>
                <a:schemeClr val="tx1"/>
              </a:solidFill>
            </a:endParaRPr>
          </a:p>
        </p:txBody>
      </p:sp>
      <p:sp>
        <p:nvSpPr>
          <p:cNvPr id="45" name="Flowchart: Connector 44">
            <a:extLst>
              <a:ext uri="{FF2B5EF4-FFF2-40B4-BE49-F238E27FC236}">
                <a16:creationId xmlns:a16="http://schemas.microsoft.com/office/drawing/2014/main" id="{7D69DB57-9C1F-4A5C-9839-0695CC5A88FF}"/>
              </a:ext>
            </a:extLst>
          </p:cNvPr>
          <p:cNvSpPr/>
          <p:nvPr/>
        </p:nvSpPr>
        <p:spPr>
          <a:xfrm>
            <a:off x="1093489" y="5502353"/>
            <a:ext cx="573637" cy="529389"/>
          </a:xfrm>
          <a:prstGeom prst="flowChartConnec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lowchart: Connector 46">
            <a:extLst>
              <a:ext uri="{FF2B5EF4-FFF2-40B4-BE49-F238E27FC236}">
                <a16:creationId xmlns:a16="http://schemas.microsoft.com/office/drawing/2014/main" id="{07825B6C-2831-45B7-9781-C052B5AEFF84}"/>
              </a:ext>
            </a:extLst>
          </p:cNvPr>
          <p:cNvSpPr/>
          <p:nvPr/>
        </p:nvSpPr>
        <p:spPr>
          <a:xfrm>
            <a:off x="3365421" y="5516498"/>
            <a:ext cx="573637" cy="529389"/>
          </a:xfrm>
          <a:prstGeom prst="flowChartConnec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lowchart: Connector 48">
            <a:extLst>
              <a:ext uri="{FF2B5EF4-FFF2-40B4-BE49-F238E27FC236}">
                <a16:creationId xmlns:a16="http://schemas.microsoft.com/office/drawing/2014/main" id="{8A8511C5-2820-45FC-92F3-03C4EEC25AFA}"/>
              </a:ext>
            </a:extLst>
          </p:cNvPr>
          <p:cNvSpPr/>
          <p:nvPr/>
        </p:nvSpPr>
        <p:spPr>
          <a:xfrm>
            <a:off x="5028831" y="5517927"/>
            <a:ext cx="573637" cy="529389"/>
          </a:xfrm>
          <a:prstGeom prst="flowChartConnec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lowchart: Connector 50">
            <a:extLst>
              <a:ext uri="{FF2B5EF4-FFF2-40B4-BE49-F238E27FC236}">
                <a16:creationId xmlns:a16="http://schemas.microsoft.com/office/drawing/2014/main" id="{AF9B7B5E-7176-4D8F-AAC3-1F29108CE081}"/>
              </a:ext>
            </a:extLst>
          </p:cNvPr>
          <p:cNvSpPr/>
          <p:nvPr/>
        </p:nvSpPr>
        <p:spPr>
          <a:xfrm>
            <a:off x="9031429" y="5502352"/>
            <a:ext cx="573637" cy="529389"/>
          </a:xfrm>
          <a:prstGeom prst="flowChartConnec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E159B227-D72C-4FDD-90C6-64FFEB855253}"/>
              </a:ext>
            </a:extLst>
          </p:cNvPr>
          <p:cNvSpPr txBox="1"/>
          <p:nvPr/>
        </p:nvSpPr>
        <p:spPr>
          <a:xfrm>
            <a:off x="4356446" y="2984114"/>
            <a:ext cx="701305" cy="276999"/>
          </a:xfrm>
          <a:prstGeom prst="rect">
            <a:avLst/>
          </a:prstGeom>
          <a:noFill/>
        </p:spPr>
        <p:txBody>
          <a:bodyPr wrap="square" rtlCol="0">
            <a:spAutoFit/>
          </a:bodyPr>
          <a:lstStyle/>
          <a:p>
            <a:r>
              <a:rPr lang="en-GB" sz="1200" dirty="0"/>
              <a:t>True</a:t>
            </a:r>
            <a:endParaRPr lang="en-IN" sz="1200" dirty="0"/>
          </a:p>
        </p:txBody>
      </p:sp>
      <p:sp>
        <p:nvSpPr>
          <p:cNvPr id="72" name="TextBox 71">
            <a:extLst>
              <a:ext uri="{FF2B5EF4-FFF2-40B4-BE49-F238E27FC236}">
                <a16:creationId xmlns:a16="http://schemas.microsoft.com/office/drawing/2014/main" id="{D5CBF107-62A5-4191-9C9D-E412E931B7BA}"/>
              </a:ext>
            </a:extLst>
          </p:cNvPr>
          <p:cNvSpPr txBox="1"/>
          <p:nvPr/>
        </p:nvSpPr>
        <p:spPr>
          <a:xfrm>
            <a:off x="6212021" y="3708538"/>
            <a:ext cx="701305" cy="276999"/>
          </a:xfrm>
          <a:prstGeom prst="rect">
            <a:avLst/>
          </a:prstGeom>
          <a:noFill/>
        </p:spPr>
        <p:txBody>
          <a:bodyPr wrap="square" rtlCol="0">
            <a:spAutoFit/>
          </a:bodyPr>
          <a:lstStyle/>
          <a:p>
            <a:r>
              <a:rPr lang="en-GB" sz="1200" dirty="0"/>
              <a:t>True</a:t>
            </a:r>
            <a:endParaRPr lang="en-IN" sz="1200" dirty="0"/>
          </a:p>
        </p:txBody>
      </p:sp>
      <p:sp>
        <p:nvSpPr>
          <p:cNvPr id="74" name="TextBox 73">
            <a:extLst>
              <a:ext uri="{FF2B5EF4-FFF2-40B4-BE49-F238E27FC236}">
                <a16:creationId xmlns:a16="http://schemas.microsoft.com/office/drawing/2014/main" id="{33F74AAC-F5AC-4239-9B3D-BE8F66A8BF5A}"/>
              </a:ext>
            </a:extLst>
          </p:cNvPr>
          <p:cNvSpPr txBox="1"/>
          <p:nvPr/>
        </p:nvSpPr>
        <p:spPr>
          <a:xfrm>
            <a:off x="6748866" y="2947183"/>
            <a:ext cx="701305" cy="276999"/>
          </a:xfrm>
          <a:prstGeom prst="rect">
            <a:avLst/>
          </a:prstGeom>
          <a:noFill/>
        </p:spPr>
        <p:txBody>
          <a:bodyPr wrap="square" rtlCol="0">
            <a:spAutoFit/>
          </a:bodyPr>
          <a:lstStyle/>
          <a:p>
            <a:r>
              <a:rPr lang="en-GB" sz="1200" dirty="0"/>
              <a:t>False</a:t>
            </a:r>
            <a:endParaRPr lang="en-IN" sz="1200" dirty="0"/>
          </a:p>
        </p:txBody>
      </p:sp>
      <p:sp>
        <p:nvSpPr>
          <p:cNvPr id="76" name="TextBox 75">
            <a:extLst>
              <a:ext uri="{FF2B5EF4-FFF2-40B4-BE49-F238E27FC236}">
                <a16:creationId xmlns:a16="http://schemas.microsoft.com/office/drawing/2014/main" id="{423ACF59-8CE1-4210-8AE0-F17F81824267}"/>
              </a:ext>
            </a:extLst>
          </p:cNvPr>
          <p:cNvSpPr txBox="1"/>
          <p:nvPr/>
        </p:nvSpPr>
        <p:spPr>
          <a:xfrm>
            <a:off x="8549022" y="3719665"/>
            <a:ext cx="701305" cy="276999"/>
          </a:xfrm>
          <a:prstGeom prst="rect">
            <a:avLst/>
          </a:prstGeom>
          <a:noFill/>
        </p:spPr>
        <p:txBody>
          <a:bodyPr wrap="square" rtlCol="0">
            <a:spAutoFit/>
          </a:bodyPr>
          <a:lstStyle/>
          <a:p>
            <a:r>
              <a:rPr lang="en-GB" sz="1200" dirty="0"/>
              <a:t>False</a:t>
            </a:r>
            <a:endParaRPr lang="en-IN" sz="1200" dirty="0"/>
          </a:p>
        </p:txBody>
      </p:sp>
      <p:cxnSp>
        <p:nvCxnSpPr>
          <p:cNvPr id="79" name="Straight Arrow Connector 78">
            <a:extLst>
              <a:ext uri="{FF2B5EF4-FFF2-40B4-BE49-F238E27FC236}">
                <a16:creationId xmlns:a16="http://schemas.microsoft.com/office/drawing/2014/main" id="{D4E19948-2CC7-44C9-8F19-5D0130993936}"/>
              </a:ext>
            </a:extLst>
          </p:cNvPr>
          <p:cNvCxnSpPr>
            <a:cxnSpLocks/>
            <a:endCxn id="45" idx="0"/>
          </p:cNvCxnSpPr>
          <p:nvPr/>
        </p:nvCxnSpPr>
        <p:spPr>
          <a:xfrm>
            <a:off x="1380307" y="3719665"/>
            <a:ext cx="1" cy="17826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9FB1CC37-7495-49BE-B2D4-49650B38B6A3}"/>
              </a:ext>
            </a:extLst>
          </p:cNvPr>
          <p:cNvCxnSpPr>
            <a:cxnSpLocks/>
            <a:endCxn id="47" idx="0"/>
          </p:cNvCxnSpPr>
          <p:nvPr/>
        </p:nvCxnSpPr>
        <p:spPr>
          <a:xfrm>
            <a:off x="3652240" y="4475538"/>
            <a:ext cx="0" cy="10409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04C6570D-1EF7-44C6-B163-A112576BDF21}"/>
              </a:ext>
            </a:extLst>
          </p:cNvPr>
          <p:cNvCxnSpPr>
            <a:cxnSpLocks/>
            <a:endCxn id="49" idx="0"/>
          </p:cNvCxnSpPr>
          <p:nvPr/>
        </p:nvCxnSpPr>
        <p:spPr>
          <a:xfrm>
            <a:off x="5315650" y="5251256"/>
            <a:ext cx="0" cy="2666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39B91DA2-8B0E-495C-ACF5-04CC0901E46B}"/>
              </a:ext>
            </a:extLst>
          </p:cNvPr>
          <p:cNvCxnSpPr>
            <a:cxnSpLocks/>
            <a:endCxn id="51" idx="0"/>
          </p:cNvCxnSpPr>
          <p:nvPr/>
        </p:nvCxnSpPr>
        <p:spPr>
          <a:xfrm>
            <a:off x="9318247" y="4839757"/>
            <a:ext cx="1" cy="662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93EC3CA0-B9CB-4574-9A02-3EF6643CEDB7}"/>
              </a:ext>
            </a:extLst>
          </p:cNvPr>
          <p:cNvCxnSpPr>
            <a:cxnSpLocks/>
          </p:cNvCxnSpPr>
          <p:nvPr/>
        </p:nvCxnSpPr>
        <p:spPr>
          <a:xfrm>
            <a:off x="1380307" y="6045887"/>
            <a:ext cx="0" cy="2230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a:extLst>
              <a:ext uri="{FF2B5EF4-FFF2-40B4-BE49-F238E27FC236}">
                <a16:creationId xmlns:a16="http://schemas.microsoft.com/office/drawing/2014/main" id="{B4F23A3E-B1CC-4976-8972-43E4DF4C40D4}"/>
              </a:ext>
            </a:extLst>
          </p:cNvPr>
          <p:cNvCxnSpPr>
            <a:stCxn id="51" idx="2"/>
            <a:endCxn id="49" idx="6"/>
          </p:cNvCxnSpPr>
          <p:nvPr/>
        </p:nvCxnSpPr>
        <p:spPr>
          <a:xfrm flipH="1">
            <a:off x="5602468" y="5767047"/>
            <a:ext cx="3428961" cy="155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a:extLst>
              <a:ext uri="{FF2B5EF4-FFF2-40B4-BE49-F238E27FC236}">
                <a16:creationId xmlns:a16="http://schemas.microsoft.com/office/drawing/2014/main" id="{65C0FF70-9C04-44B3-BCD7-A7F98915EB8B}"/>
              </a:ext>
            </a:extLst>
          </p:cNvPr>
          <p:cNvCxnSpPr>
            <a:stCxn id="49" idx="2"/>
            <a:endCxn id="47" idx="6"/>
          </p:cNvCxnSpPr>
          <p:nvPr/>
        </p:nvCxnSpPr>
        <p:spPr>
          <a:xfrm flipH="1" flipV="1">
            <a:off x="3939058" y="5781193"/>
            <a:ext cx="1089773" cy="1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a:extLst>
              <a:ext uri="{FF2B5EF4-FFF2-40B4-BE49-F238E27FC236}">
                <a16:creationId xmlns:a16="http://schemas.microsoft.com/office/drawing/2014/main" id="{0EBD3BB8-F92E-4127-8349-2FD9C7B2C2AD}"/>
              </a:ext>
            </a:extLst>
          </p:cNvPr>
          <p:cNvCxnSpPr>
            <a:stCxn id="47" idx="2"/>
            <a:endCxn id="45" idx="6"/>
          </p:cNvCxnSpPr>
          <p:nvPr/>
        </p:nvCxnSpPr>
        <p:spPr>
          <a:xfrm flipH="1" flipV="1">
            <a:off x="1667126" y="5767048"/>
            <a:ext cx="1698295" cy="141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5F7AC564-2C0C-434F-8B55-E321098FEE82}"/>
              </a:ext>
            </a:extLst>
          </p:cNvPr>
          <p:cNvCxnSpPr/>
          <p:nvPr/>
        </p:nvCxnSpPr>
        <p:spPr>
          <a:xfrm>
            <a:off x="0" y="773845"/>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62FA71E-C82E-4193-87C5-37C9A623A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301852">
            <a:off x="6378708" y="-960234"/>
            <a:ext cx="6858000" cy="6858000"/>
          </a:xfrm>
          <a:prstGeom prst="rect">
            <a:avLst/>
          </a:prstGeom>
        </p:spPr>
      </p:pic>
      <p:sp>
        <p:nvSpPr>
          <p:cNvPr id="5" name="TextBox 4">
            <a:extLst>
              <a:ext uri="{FF2B5EF4-FFF2-40B4-BE49-F238E27FC236}">
                <a16:creationId xmlns:a16="http://schemas.microsoft.com/office/drawing/2014/main" id="{E51EBE02-70FF-448C-9957-F50E6A789D41}"/>
              </a:ext>
            </a:extLst>
          </p:cNvPr>
          <p:cNvSpPr txBox="1"/>
          <p:nvPr/>
        </p:nvSpPr>
        <p:spPr>
          <a:xfrm>
            <a:off x="430263" y="927985"/>
            <a:ext cx="11331474" cy="923330"/>
          </a:xfrm>
          <a:prstGeom prst="rect">
            <a:avLst/>
          </a:prstGeom>
          <a:solidFill>
            <a:schemeClr val="bg1">
              <a:lumMod val="95000"/>
            </a:schemeClr>
          </a:solidFill>
        </p:spPr>
        <p:txBody>
          <a:bodyPr wrap="square" rtlCol="0">
            <a:spAutoFit/>
          </a:bodyPr>
          <a:lstStyle/>
          <a:p>
            <a:r>
              <a:rPr lang="en-GB" dirty="0"/>
              <a:t>The ‘</a:t>
            </a:r>
            <a:r>
              <a:rPr lang="en-GB" b="1" dirty="0"/>
              <a:t>if …. else if’ ladder </a:t>
            </a:r>
            <a:r>
              <a:rPr lang="en-GB" dirty="0"/>
              <a:t>is a way of putting multiple if’s together when multipath decisions are involved. It is one of the types of decision making and branching statements. A multipath decision is a chain of </a:t>
            </a:r>
            <a:r>
              <a:rPr lang="en-GB" b="1" i="1" dirty="0"/>
              <a:t>if’s </a:t>
            </a:r>
            <a:r>
              <a:rPr lang="en-GB" dirty="0"/>
              <a:t>in a which the statement associated with each </a:t>
            </a:r>
            <a:r>
              <a:rPr lang="en-GB" b="1" dirty="0"/>
              <a:t>‘else’ </a:t>
            </a:r>
            <a:r>
              <a:rPr lang="en-GB" dirty="0"/>
              <a:t>is an </a:t>
            </a:r>
            <a:r>
              <a:rPr lang="en-GB" b="1" dirty="0"/>
              <a:t>‘if’.</a:t>
            </a:r>
            <a:endParaRPr lang="en-IN" dirty="0"/>
          </a:p>
        </p:txBody>
      </p:sp>
    </p:spTree>
    <p:extLst>
      <p:ext uri="{BB962C8B-B14F-4D97-AF65-F5344CB8AC3E}">
        <p14:creationId xmlns:p14="http://schemas.microsoft.com/office/powerpoint/2010/main" val="15927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544E26-0B0B-4473-84BA-0B44E843DF59}"/>
              </a:ext>
            </a:extLst>
          </p:cNvPr>
          <p:cNvSpPr txBox="1"/>
          <p:nvPr/>
        </p:nvSpPr>
        <p:spPr>
          <a:xfrm>
            <a:off x="437684" y="197346"/>
            <a:ext cx="11316632" cy="6463308"/>
          </a:xfrm>
          <a:prstGeom prst="rect">
            <a:avLst/>
          </a:prstGeom>
          <a:noFill/>
        </p:spPr>
        <p:txBody>
          <a:bodyPr wrap="square" rtlCol="0">
            <a:spAutoFit/>
          </a:bodyPr>
          <a:lstStyle/>
          <a:p>
            <a:r>
              <a:rPr lang="en-GB" b="1" dirty="0"/>
              <a:t>Syntax: if…..else if ladder</a:t>
            </a:r>
          </a:p>
          <a:p>
            <a:r>
              <a:rPr lang="en-GB" b="1" i="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if(Conditional expression-1)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 Block-1;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 if (Conditional expression-2)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 Block-2;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 if (Conditional expression-n)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 Block-n;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Default statement(s) Block;</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[Rest of the program]</a:t>
            </a:r>
          </a:p>
          <a:p>
            <a:r>
              <a:rPr lang="en-GB" b="1" dirty="0">
                <a:latin typeface="Courier New" panose="02070309020205020404" pitchFamily="49" charset="0"/>
                <a:cs typeface="Courier New" panose="02070309020205020404" pitchFamily="49" charset="0"/>
              </a:rPr>
              <a:t>	</a:t>
            </a:r>
            <a:r>
              <a:rPr lang="en-GB" i="1" dirty="0">
                <a:cs typeface="Courier New" panose="02070309020205020404" pitchFamily="49" charset="0"/>
              </a:rPr>
              <a:t>(always execute whether a match is found or not)</a:t>
            </a:r>
            <a:endParaRPr lang="en-IN" b="1" i="1" dirty="0">
              <a:cs typeface="Courier New" panose="02070309020205020404" pitchFamily="49" charset="0"/>
            </a:endParaRPr>
          </a:p>
          <a:p>
            <a:r>
              <a:rPr lang="en-IN" b="1" dirty="0">
                <a:cs typeface="Courier New" panose="02070309020205020404" pitchFamily="49" charset="0"/>
              </a:rPr>
              <a:t>Example: Check whether the number is positive, negative or zero.</a:t>
            </a:r>
          </a:p>
          <a:p>
            <a:r>
              <a:rPr lang="en-IN" b="1" dirty="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if(num1&gt;0)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System.out.println(“Number is positive”);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else if(</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&lt;0)</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System.out.println(“Number is negative”);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p:txBody>
      </p:sp>
      <p:pic>
        <p:nvPicPr>
          <p:cNvPr id="2" name="Picture 1">
            <a:extLst>
              <a:ext uri="{FF2B5EF4-FFF2-40B4-BE49-F238E27FC236}">
                <a16:creationId xmlns:a16="http://schemas.microsoft.com/office/drawing/2014/main" id="{5298769D-9DA0-44DF-8550-3C5A609E9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31667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8B6C11-C415-4FCF-AE0F-95C61449AF5F}"/>
              </a:ext>
            </a:extLst>
          </p:cNvPr>
          <p:cNvSpPr txBox="1"/>
          <p:nvPr/>
        </p:nvSpPr>
        <p:spPr>
          <a:xfrm>
            <a:off x="561473" y="413680"/>
            <a:ext cx="11069053" cy="1200329"/>
          </a:xfrm>
          <a:prstGeom prst="rect">
            <a:avLst/>
          </a:prstGeom>
          <a:noFill/>
        </p:spPr>
        <p:txBody>
          <a:bodyPr wrap="square">
            <a:spAutoFit/>
          </a:bodyPr>
          <a:lstStyle/>
          <a:p>
            <a:r>
              <a:rPr lang="en-GB" b="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else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System.out.println(“Number is 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4ED25809-3081-4A2A-91D3-42882347FE79}"/>
              </a:ext>
            </a:extLst>
          </p:cNvPr>
          <p:cNvSpPr txBox="1"/>
          <p:nvPr/>
        </p:nvSpPr>
        <p:spPr>
          <a:xfrm>
            <a:off x="561473" y="1762174"/>
            <a:ext cx="2078032" cy="430887"/>
          </a:xfrm>
          <a:prstGeom prst="rect">
            <a:avLst/>
          </a:prstGeom>
          <a:noFill/>
        </p:spPr>
        <p:txBody>
          <a:bodyPr wrap="square" rtlCol="0">
            <a:spAutoFit/>
          </a:bodyPr>
          <a:lstStyle/>
          <a:p>
            <a:r>
              <a:rPr lang="en-GB" sz="2200" dirty="0">
                <a:latin typeface="Verdana Pro Cond" panose="020B0606030504040204" pitchFamily="34" charset="0"/>
              </a:rPr>
              <a:t>PROGRAM 3-4</a:t>
            </a:r>
            <a:endParaRPr lang="en-IN" sz="2200" dirty="0">
              <a:latin typeface="Verdana Pro Cond" panose="020B0606030504040204" pitchFamily="34" charset="0"/>
            </a:endParaRPr>
          </a:p>
        </p:txBody>
      </p:sp>
      <p:sp>
        <p:nvSpPr>
          <p:cNvPr id="11" name="TextBox 10">
            <a:extLst>
              <a:ext uri="{FF2B5EF4-FFF2-40B4-BE49-F238E27FC236}">
                <a16:creationId xmlns:a16="http://schemas.microsoft.com/office/drawing/2014/main" id="{C7AB1242-D33B-4F37-9984-DD4D9BB5B633}"/>
              </a:ext>
            </a:extLst>
          </p:cNvPr>
          <p:cNvSpPr txBox="1"/>
          <p:nvPr/>
        </p:nvSpPr>
        <p:spPr>
          <a:xfrm>
            <a:off x="561473" y="3217828"/>
            <a:ext cx="11369306" cy="3416320"/>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import java.io.*;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Division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double percentage;	//To take user input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 r=new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(System.in);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try</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Percentage marks: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percentage=</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Double.parseDoube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32C5180C-FAC3-40F3-A3C9-D97E4702E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
        <p:nvSpPr>
          <p:cNvPr id="9" name="TextBox 8">
            <a:extLst>
              <a:ext uri="{FF2B5EF4-FFF2-40B4-BE49-F238E27FC236}">
                <a16:creationId xmlns:a16="http://schemas.microsoft.com/office/drawing/2014/main" id="{8A5E8E66-C7EE-44E9-9C84-B584CB3FFA6A}"/>
              </a:ext>
            </a:extLst>
          </p:cNvPr>
          <p:cNvSpPr txBox="1"/>
          <p:nvPr/>
        </p:nvSpPr>
        <p:spPr>
          <a:xfrm>
            <a:off x="561473" y="2213002"/>
            <a:ext cx="11369306" cy="923330"/>
          </a:xfrm>
          <a:prstGeom prst="rect">
            <a:avLst/>
          </a:prstGeom>
          <a:solidFill>
            <a:schemeClr val="bg1">
              <a:lumMod val="95000"/>
            </a:schemeClr>
          </a:solidFill>
        </p:spPr>
        <p:txBody>
          <a:bodyPr wrap="square" rtlCol="0">
            <a:spAutoFit/>
          </a:bodyPr>
          <a:lstStyle/>
          <a:p>
            <a:r>
              <a:rPr lang="en-GB" b="1" i="1" dirty="0"/>
              <a:t>Description: </a:t>
            </a:r>
            <a:r>
              <a:rPr lang="en-GB" i="1" dirty="0"/>
              <a:t>This program demonstrates the concept of simple ‘if …. else if ladder’ statement. In this program we will take a percentage marks of a student from the user as input and check whether that students got ‘First’, ‘Second’ or ‘Third’ division.</a:t>
            </a:r>
            <a:endParaRPr lang="en-IN" b="1" i="1" dirty="0"/>
          </a:p>
        </p:txBody>
      </p:sp>
    </p:spTree>
    <p:extLst>
      <p:ext uri="{BB962C8B-B14F-4D97-AF65-F5344CB8AC3E}">
        <p14:creationId xmlns:p14="http://schemas.microsoft.com/office/powerpoint/2010/main" val="176837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32FED5-8B6D-4A5C-9659-28C3144FBADA}"/>
              </a:ext>
            </a:extLst>
          </p:cNvPr>
          <p:cNvSpPr txBox="1"/>
          <p:nvPr/>
        </p:nvSpPr>
        <p:spPr>
          <a:xfrm>
            <a:off x="411347" y="197346"/>
            <a:ext cx="11369306" cy="6463308"/>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if(percentage&gt;=60)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System.out.println(“You go first division”);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 if(percentage&gt;=50 &amp;&amp; percentage&lt;60)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System.out.println(“You got second division”);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 if(“percentage&gt;=33 &amp;&amp; percentage&lt;50)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System.out.printlnL</a:t>
            </a:r>
            <a:r>
              <a:rPr lang="en-GB" b="1" dirty="0">
                <a:solidFill>
                  <a:schemeClr val="tx1">
                    <a:lumMod val="65000"/>
                    <a:lumOff val="35000"/>
                  </a:schemeClr>
                </a:solidFill>
                <a:latin typeface="Courier New" panose="02070309020205020404" pitchFamily="49" charset="0"/>
                <a:cs typeface="Courier New" panose="02070309020205020404" pitchFamily="49" charset="0"/>
              </a:rPr>
              <a:t>(“You got third division”);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System.out.println(“You failed”);</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catch(Exception 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System.out.println(“You have entered invalid value”);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D0BDBCBB-11CA-49BA-A059-8E2936D5C2C8}"/>
              </a:ext>
            </a:extLst>
          </p:cNvPr>
          <p:cNvPicPr>
            <a:picLocks noChangeAspect="1"/>
          </p:cNvPicPr>
          <p:nvPr/>
        </p:nvPicPr>
        <p:blipFill rotWithShape="1">
          <a:blip r:embed="rId2">
            <a:extLst>
              <a:ext uri="{28A0092B-C50C-407E-A947-70E740481C1C}">
                <a14:useLocalDpi xmlns:a14="http://schemas.microsoft.com/office/drawing/2010/main" val="0"/>
              </a:ext>
            </a:extLst>
          </a:blip>
          <a:srcRect r="45979"/>
          <a:stretch/>
        </p:blipFill>
        <p:spPr>
          <a:xfrm rot="7596951">
            <a:off x="803633" y="-1133573"/>
            <a:ext cx="3704734" cy="6858000"/>
          </a:xfrm>
          <a:prstGeom prst="rect">
            <a:avLst/>
          </a:prstGeom>
        </p:spPr>
      </p:pic>
    </p:spTree>
    <p:extLst>
      <p:ext uri="{BB962C8B-B14F-4D97-AF65-F5344CB8AC3E}">
        <p14:creationId xmlns:p14="http://schemas.microsoft.com/office/powerpoint/2010/main" val="236637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ADC893-9D75-46C9-B73E-68180237F5E2}"/>
              </a:ext>
            </a:extLst>
          </p:cNvPr>
          <p:cNvSpPr txBox="1"/>
          <p:nvPr/>
        </p:nvSpPr>
        <p:spPr>
          <a:xfrm>
            <a:off x="459474" y="848993"/>
            <a:ext cx="6096000" cy="646331"/>
          </a:xfrm>
          <a:prstGeom prst="rect">
            <a:avLst/>
          </a:prstGeom>
          <a:noFill/>
        </p:spPr>
        <p:txBody>
          <a:bodyPr wrap="square">
            <a:spAutoFit/>
          </a:bodyPr>
          <a:lstStyle/>
          <a:p>
            <a:r>
              <a:rPr lang="en-GB" b="1" dirty="0">
                <a:latin typeface="Courier New" panose="02070309020205020404" pitchFamily="49" charset="0"/>
                <a:cs typeface="Courier New" panose="02070309020205020404" pitchFamily="49" charset="0"/>
              </a:rPr>
              <a:t>Enter Percentage Marks :56</a:t>
            </a:r>
          </a:p>
          <a:p>
            <a:r>
              <a:rPr lang="en-GB" b="1" dirty="0">
                <a:latin typeface="Courier New" panose="02070309020205020404" pitchFamily="49" charset="0"/>
                <a:cs typeface="Courier New" panose="02070309020205020404" pitchFamily="49" charset="0"/>
              </a:rPr>
              <a:t>You got second division</a:t>
            </a:r>
          </a:p>
        </p:txBody>
      </p:sp>
      <p:sp>
        <p:nvSpPr>
          <p:cNvPr id="7" name="TextBox 6">
            <a:extLst>
              <a:ext uri="{FF2B5EF4-FFF2-40B4-BE49-F238E27FC236}">
                <a16:creationId xmlns:a16="http://schemas.microsoft.com/office/drawing/2014/main" id="{8F61A9C5-25B4-4641-AF89-FEDE8C95445F}"/>
              </a:ext>
            </a:extLst>
          </p:cNvPr>
          <p:cNvSpPr txBox="1"/>
          <p:nvPr/>
        </p:nvSpPr>
        <p:spPr>
          <a:xfrm>
            <a:off x="459474" y="471509"/>
            <a:ext cx="2764990" cy="369332"/>
          </a:xfrm>
          <a:prstGeom prst="rect">
            <a:avLst/>
          </a:prstGeom>
          <a:noFill/>
        </p:spPr>
        <p:txBody>
          <a:bodyPr wrap="square" rtlCol="0">
            <a:spAutoFit/>
          </a:bodyPr>
          <a:lstStyle/>
          <a:p>
            <a:r>
              <a:rPr lang="en-GB" b="1" dirty="0"/>
              <a:t>Output of Program 3-4</a:t>
            </a:r>
            <a:endParaRPr lang="en-IN" b="1" dirty="0"/>
          </a:p>
        </p:txBody>
      </p:sp>
      <p:sp>
        <p:nvSpPr>
          <p:cNvPr id="9" name="TextBox 8">
            <a:extLst>
              <a:ext uri="{FF2B5EF4-FFF2-40B4-BE49-F238E27FC236}">
                <a16:creationId xmlns:a16="http://schemas.microsoft.com/office/drawing/2014/main" id="{23EF351A-DDF8-47A3-ACAD-B773E06EB58E}"/>
              </a:ext>
            </a:extLst>
          </p:cNvPr>
          <p:cNvSpPr txBox="1"/>
          <p:nvPr/>
        </p:nvSpPr>
        <p:spPr>
          <a:xfrm>
            <a:off x="459474" y="1815831"/>
            <a:ext cx="2849334" cy="430887"/>
          </a:xfrm>
          <a:prstGeom prst="rect">
            <a:avLst/>
          </a:prstGeom>
          <a:noFill/>
        </p:spPr>
        <p:txBody>
          <a:bodyPr wrap="square" rtlCol="0">
            <a:spAutoFit/>
          </a:bodyPr>
          <a:lstStyle/>
          <a:p>
            <a:r>
              <a:rPr lang="en-GB" sz="2200" dirty="0">
                <a:latin typeface="Verdana Pro Cond" panose="020B0606030504040204" pitchFamily="34" charset="0"/>
              </a:rPr>
              <a:t>4. Nested if statement</a:t>
            </a:r>
            <a:endParaRPr lang="en-IN" sz="2200" dirty="0">
              <a:latin typeface="Verdana Pro Cond" panose="020B0606030504040204" pitchFamily="34" charset="0"/>
            </a:endParaRPr>
          </a:p>
        </p:txBody>
      </p:sp>
      <p:sp>
        <p:nvSpPr>
          <p:cNvPr id="12" name="Diamond 11">
            <a:extLst>
              <a:ext uri="{FF2B5EF4-FFF2-40B4-BE49-F238E27FC236}">
                <a16:creationId xmlns:a16="http://schemas.microsoft.com/office/drawing/2014/main" id="{921EFF9A-1926-49F1-BB34-4DCBE7BA73C8}"/>
              </a:ext>
            </a:extLst>
          </p:cNvPr>
          <p:cNvSpPr/>
          <p:nvPr/>
        </p:nvSpPr>
        <p:spPr>
          <a:xfrm>
            <a:off x="5018563" y="3186241"/>
            <a:ext cx="1870714" cy="78749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Condition expression-2?</a:t>
            </a:r>
            <a:endParaRPr lang="en-IN" sz="1200" dirty="0">
              <a:solidFill>
                <a:schemeClr val="tx1"/>
              </a:solidFill>
            </a:endParaRPr>
          </a:p>
        </p:txBody>
      </p:sp>
      <p:cxnSp>
        <p:nvCxnSpPr>
          <p:cNvPr id="13" name="Straight Arrow Connector 12">
            <a:extLst>
              <a:ext uri="{FF2B5EF4-FFF2-40B4-BE49-F238E27FC236}">
                <a16:creationId xmlns:a16="http://schemas.microsoft.com/office/drawing/2014/main" id="{12A2F4C3-9742-4759-A4B0-77E3134A37AB}"/>
              </a:ext>
            </a:extLst>
          </p:cNvPr>
          <p:cNvCxnSpPr>
            <a:cxnSpLocks/>
          </p:cNvCxnSpPr>
          <p:nvPr/>
        </p:nvCxnSpPr>
        <p:spPr>
          <a:xfrm>
            <a:off x="5972124" y="2929646"/>
            <a:ext cx="0" cy="2849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3035C4FF-9862-4029-B8ED-CA361102846B}"/>
              </a:ext>
            </a:extLst>
          </p:cNvPr>
          <p:cNvSpPr txBox="1"/>
          <p:nvPr/>
        </p:nvSpPr>
        <p:spPr>
          <a:xfrm flipH="1">
            <a:off x="6054551" y="2909242"/>
            <a:ext cx="701305" cy="276999"/>
          </a:xfrm>
          <a:prstGeom prst="rect">
            <a:avLst/>
          </a:prstGeom>
          <a:noFill/>
        </p:spPr>
        <p:txBody>
          <a:bodyPr wrap="square" rtlCol="0">
            <a:spAutoFit/>
          </a:bodyPr>
          <a:lstStyle/>
          <a:p>
            <a:r>
              <a:rPr lang="en-GB" sz="1200" dirty="0"/>
              <a:t>Entry</a:t>
            </a:r>
            <a:endParaRPr lang="en-IN" sz="1200" dirty="0"/>
          </a:p>
        </p:txBody>
      </p:sp>
      <p:cxnSp>
        <p:nvCxnSpPr>
          <p:cNvPr id="15" name="Straight Arrow Connector 14">
            <a:extLst>
              <a:ext uri="{FF2B5EF4-FFF2-40B4-BE49-F238E27FC236}">
                <a16:creationId xmlns:a16="http://schemas.microsoft.com/office/drawing/2014/main" id="{CB8A318A-36B6-4414-8CFE-C7198A370F31}"/>
              </a:ext>
            </a:extLst>
          </p:cNvPr>
          <p:cNvCxnSpPr>
            <a:cxnSpLocks/>
          </p:cNvCxnSpPr>
          <p:nvPr/>
        </p:nvCxnSpPr>
        <p:spPr>
          <a:xfrm>
            <a:off x="3697811" y="3579986"/>
            <a:ext cx="290" cy="2597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Diamond 15">
            <a:extLst>
              <a:ext uri="{FF2B5EF4-FFF2-40B4-BE49-F238E27FC236}">
                <a16:creationId xmlns:a16="http://schemas.microsoft.com/office/drawing/2014/main" id="{61FE3965-BF81-4F05-A1F1-3B3FC700EB0A}"/>
              </a:ext>
            </a:extLst>
          </p:cNvPr>
          <p:cNvSpPr/>
          <p:nvPr/>
        </p:nvSpPr>
        <p:spPr>
          <a:xfrm>
            <a:off x="2832346" y="3839721"/>
            <a:ext cx="1730930" cy="821075"/>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Condition expression-2?</a:t>
            </a:r>
            <a:endParaRPr lang="en-IN" sz="1200" dirty="0">
              <a:solidFill>
                <a:schemeClr val="tx1"/>
              </a:solidFill>
            </a:endParaRPr>
          </a:p>
        </p:txBody>
      </p:sp>
      <p:sp>
        <p:nvSpPr>
          <p:cNvPr id="18" name="Rectangle 17">
            <a:extLst>
              <a:ext uri="{FF2B5EF4-FFF2-40B4-BE49-F238E27FC236}">
                <a16:creationId xmlns:a16="http://schemas.microsoft.com/office/drawing/2014/main" id="{A39A89C8-0ABA-4425-A84F-5D98DA86DE16}"/>
              </a:ext>
            </a:extLst>
          </p:cNvPr>
          <p:cNvSpPr/>
          <p:nvPr/>
        </p:nvSpPr>
        <p:spPr>
          <a:xfrm>
            <a:off x="677846" y="4870851"/>
            <a:ext cx="1670518" cy="3693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Statement (s) Block-1</a:t>
            </a:r>
            <a:endParaRPr lang="en-IN" sz="1200" dirty="0">
              <a:solidFill>
                <a:schemeClr val="tx1"/>
              </a:solidFill>
            </a:endParaRPr>
          </a:p>
        </p:txBody>
      </p:sp>
      <p:sp>
        <p:nvSpPr>
          <p:cNvPr id="20" name="Rectangle 19">
            <a:extLst>
              <a:ext uri="{FF2B5EF4-FFF2-40B4-BE49-F238E27FC236}">
                <a16:creationId xmlns:a16="http://schemas.microsoft.com/office/drawing/2014/main" id="{795453D2-6F28-4B68-9FC6-3869B8F01751}"/>
              </a:ext>
            </a:extLst>
          </p:cNvPr>
          <p:cNvSpPr/>
          <p:nvPr/>
        </p:nvSpPr>
        <p:spPr>
          <a:xfrm>
            <a:off x="5085338" y="4891101"/>
            <a:ext cx="1670518" cy="3693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Statement (s) Block-2</a:t>
            </a:r>
            <a:endParaRPr lang="en-IN" sz="1200" dirty="0">
              <a:solidFill>
                <a:schemeClr val="tx1"/>
              </a:solidFill>
            </a:endParaRPr>
          </a:p>
        </p:txBody>
      </p:sp>
      <p:sp>
        <p:nvSpPr>
          <p:cNvPr id="24" name="Rectangle 23">
            <a:extLst>
              <a:ext uri="{FF2B5EF4-FFF2-40B4-BE49-F238E27FC236}">
                <a16:creationId xmlns:a16="http://schemas.microsoft.com/office/drawing/2014/main" id="{965D75CC-F48C-41FA-B169-F4BEC0034E59}"/>
              </a:ext>
            </a:extLst>
          </p:cNvPr>
          <p:cNvSpPr/>
          <p:nvPr/>
        </p:nvSpPr>
        <p:spPr>
          <a:xfrm>
            <a:off x="8854907" y="4868239"/>
            <a:ext cx="1670518" cy="3693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Statement (s) Block-3</a:t>
            </a:r>
            <a:endParaRPr lang="en-IN" sz="1200" dirty="0">
              <a:solidFill>
                <a:schemeClr val="tx1"/>
              </a:solidFill>
            </a:endParaRPr>
          </a:p>
        </p:txBody>
      </p:sp>
      <p:sp>
        <p:nvSpPr>
          <p:cNvPr id="26" name="Flowchart: Connector 25">
            <a:extLst>
              <a:ext uri="{FF2B5EF4-FFF2-40B4-BE49-F238E27FC236}">
                <a16:creationId xmlns:a16="http://schemas.microsoft.com/office/drawing/2014/main" id="{152091E0-E996-4A2E-AC23-722E47E746FC}"/>
              </a:ext>
            </a:extLst>
          </p:cNvPr>
          <p:cNvSpPr/>
          <p:nvPr/>
        </p:nvSpPr>
        <p:spPr>
          <a:xfrm>
            <a:off x="5715249" y="5653668"/>
            <a:ext cx="410695" cy="369332"/>
          </a:xfrm>
          <a:prstGeom prst="flowChartConnector">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54740D8F-C038-4C31-B5B7-EBDB7FED1530}"/>
              </a:ext>
            </a:extLst>
          </p:cNvPr>
          <p:cNvCxnSpPr>
            <a:cxnSpLocks/>
          </p:cNvCxnSpPr>
          <p:nvPr/>
        </p:nvCxnSpPr>
        <p:spPr>
          <a:xfrm>
            <a:off x="3697811" y="3579986"/>
            <a:ext cx="1320752" cy="1"/>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C97C26C7-F494-4730-ABD5-9A4F03F0AF4F}"/>
              </a:ext>
            </a:extLst>
          </p:cNvPr>
          <p:cNvCxnSpPr>
            <a:cxnSpLocks/>
          </p:cNvCxnSpPr>
          <p:nvPr/>
        </p:nvCxnSpPr>
        <p:spPr>
          <a:xfrm>
            <a:off x="1511594" y="4250258"/>
            <a:ext cx="1320752" cy="1"/>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5E68D365-81BB-4FF3-8183-A5B12C702C5C}"/>
              </a:ext>
            </a:extLst>
          </p:cNvPr>
          <p:cNvCxnSpPr>
            <a:cxnSpLocks/>
          </p:cNvCxnSpPr>
          <p:nvPr/>
        </p:nvCxnSpPr>
        <p:spPr>
          <a:xfrm>
            <a:off x="4563276" y="4246744"/>
            <a:ext cx="1368450"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AA97A1-9258-4A70-A576-D207126467BD}"/>
              </a:ext>
            </a:extLst>
          </p:cNvPr>
          <p:cNvCxnSpPr>
            <a:cxnSpLocks/>
            <a:endCxn id="18" idx="0"/>
          </p:cNvCxnSpPr>
          <p:nvPr/>
        </p:nvCxnSpPr>
        <p:spPr>
          <a:xfrm>
            <a:off x="1511304" y="4246744"/>
            <a:ext cx="1801" cy="624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F46DE89B-8A8C-4244-B2C6-7640A736BA23}"/>
              </a:ext>
            </a:extLst>
          </p:cNvPr>
          <p:cNvCxnSpPr>
            <a:cxnSpLocks/>
          </p:cNvCxnSpPr>
          <p:nvPr/>
        </p:nvCxnSpPr>
        <p:spPr>
          <a:xfrm>
            <a:off x="5931726" y="4246744"/>
            <a:ext cx="0" cy="6667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65AC9B79-8CD4-4990-9C73-FEE631438AFF}"/>
              </a:ext>
            </a:extLst>
          </p:cNvPr>
          <p:cNvCxnSpPr>
            <a:cxnSpLocks/>
          </p:cNvCxnSpPr>
          <p:nvPr/>
        </p:nvCxnSpPr>
        <p:spPr>
          <a:xfrm>
            <a:off x="6889277" y="3579986"/>
            <a:ext cx="2829758"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99EB9BF2-E42C-410E-9768-4C92DD069FDC}"/>
              </a:ext>
            </a:extLst>
          </p:cNvPr>
          <p:cNvCxnSpPr>
            <a:cxnSpLocks/>
          </p:cNvCxnSpPr>
          <p:nvPr/>
        </p:nvCxnSpPr>
        <p:spPr>
          <a:xfrm>
            <a:off x="9719035" y="3579986"/>
            <a:ext cx="0" cy="12882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E06D37FA-DE9B-4587-A52C-DD4E5CBA6E0C}"/>
              </a:ext>
            </a:extLst>
          </p:cNvPr>
          <p:cNvCxnSpPr>
            <a:cxnSpLocks/>
            <a:stCxn id="20" idx="2"/>
          </p:cNvCxnSpPr>
          <p:nvPr/>
        </p:nvCxnSpPr>
        <p:spPr>
          <a:xfrm>
            <a:off x="5920597" y="5260433"/>
            <a:ext cx="0" cy="393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FE07EC4C-1A31-40E7-BA39-7F2116705EFC}"/>
              </a:ext>
            </a:extLst>
          </p:cNvPr>
          <p:cNvCxnSpPr>
            <a:cxnSpLocks/>
          </p:cNvCxnSpPr>
          <p:nvPr/>
        </p:nvCxnSpPr>
        <p:spPr>
          <a:xfrm>
            <a:off x="1511304" y="5260433"/>
            <a:ext cx="0" cy="577901"/>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8BB0759C-679D-4748-9F58-787648259757}"/>
              </a:ext>
            </a:extLst>
          </p:cNvPr>
          <p:cNvCxnSpPr>
            <a:cxnSpLocks/>
            <a:endCxn id="26" idx="2"/>
          </p:cNvCxnSpPr>
          <p:nvPr/>
        </p:nvCxnSpPr>
        <p:spPr>
          <a:xfrm>
            <a:off x="1511304" y="5838334"/>
            <a:ext cx="42039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68CB143B-799F-4ACD-BC75-2221AB044B67}"/>
              </a:ext>
            </a:extLst>
          </p:cNvPr>
          <p:cNvCxnSpPr>
            <a:cxnSpLocks/>
          </p:cNvCxnSpPr>
          <p:nvPr/>
        </p:nvCxnSpPr>
        <p:spPr>
          <a:xfrm>
            <a:off x="9719035" y="5237571"/>
            <a:ext cx="0" cy="60076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170B81FB-7A1E-4F45-A6F6-081F1BFEFF69}"/>
              </a:ext>
            </a:extLst>
          </p:cNvPr>
          <p:cNvCxnSpPr>
            <a:cxnSpLocks/>
            <a:endCxn id="26" idx="6"/>
          </p:cNvCxnSpPr>
          <p:nvPr/>
        </p:nvCxnSpPr>
        <p:spPr>
          <a:xfrm flipH="1">
            <a:off x="6125944" y="5838334"/>
            <a:ext cx="35930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Rectangle 65">
            <a:extLst>
              <a:ext uri="{FF2B5EF4-FFF2-40B4-BE49-F238E27FC236}">
                <a16:creationId xmlns:a16="http://schemas.microsoft.com/office/drawing/2014/main" id="{C1773D65-CC7D-4FDD-BBD9-253C65037DCB}"/>
              </a:ext>
            </a:extLst>
          </p:cNvPr>
          <p:cNvSpPr/>
          <p:nvPr/>
        </p:nvSpPr>
        <p:spPr>
          <a:xfrm>
            <a:off x="4563276" y="6251819"/>
            <a:ext cx="2592604" cy="5293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Rest of the program</a:t>
            </a:r>
            <a:endParaRPr lang="en-IN" sz="1400" dirty="0">
              <a:solidFill>
                <a:schemeClr val="tx1"/>
              </a:solidFill>
            </a:endParaRPr>
          </a:p>
        </p:txBody>
      </p:sp>
      <p:cxnSp>
        <p:nvCxnSpPr>
          <p:cNvPr id="67" name="Straight Arrow Connector 66">
            <a:extLst>
              <a:ext uri="{FF2B5EF4-FFF2-40B4-BE49-F238E27FC236}">
                <a16:creationId xmlns:a16="http://schemas.microsoft.com/office/drawing/2014/main" id="{64D29157-32D5-4DED-9BED-95E13260A383}"/>
              </a:ext>
            </a:extLst>
          </p:cNvPr>
          <p:cNvCxnSpPr>
            <a:cxnSpLocks/>
          </p:cNvCxnSpPr>
          <p:nvPr/>
        </p:nvCxnSpPr>
        <p:spPr>
          <a:xfrm>
            <a:off x="5920597" y="6028758"/>
            <a:ext cx="0" cy="2230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22B6E022-8102-413E-BA1D-491FBB898C30}"/>
              </a:ext>
            </a:extLst>
          </p:cNvPr>
          <p:cNvSpPr txBox="1"/>
          <p:nvPr/>
        </p:nvSpPr>
        <p:spPr>
          <a:xfrm>
            <a:off x="4536806" y="3334653"/>
            <a:ext cx="701305" cy="276999"/>
          </a:xfrm>
          <a:prstGeom prst="rect">
            <a:avLst/>
          </a:prstGeom>
          <a:noFill/>
        </p:spPr>
        <p:txBody>
          <a:bodyPr wrap="square" rtlCol="0">
            <a:spAutoFit/>
          </a:bodyPr>
          <a:lstStyle/>
          <a:p>
            <a:r>
              <a:rPr lang="en-GB" sz="1200" dirty="0"/>
              <a:t>True</a:t>
            </a:r>
            <a:endParaRPr lang="en-IN" sz="1200" dirty="0"/>
          </a:p>
        </p:txBody>
      </p:sp>
      <p:sp>
        <p:nvSpPr>
          <p:cNvPr id="71" name="TextBox 70">
            <a:extLst>
              <a:ext uri="{FF2B5EF4-FFF2-40B4-BE49-F238E27FC236}">
                <a16:creationId xmlns:a16="http://schemas.microsoft.com/office/drawing/2014/main" id="{32E398DA-5CBF-41D5-9A9E-5E953259FA9C}"/>
              </a:ext>
            </a:extLst>
          </p:cNvPr>
          <p:cNvSpPr txBox="1"/>
          <p:nvPr/>
        </p:nvSpPr>
        <p:spPr>
          <a:xfrm>
            <a:off x="2318969" y="4005083"/>
            <a:ext cx="701305" cy="276999"/>
          </a:xfrm>
          <a:prstGeom prst="rect">
            <a:avLst/>
          </a:prstGeom>
          <a:noFill/>
        </p:spPr>
        <p:txBody>
          <a:bodyPr wrap="square" rtlCol="0">
            <a:spAutoFit/>
          </a:bodyPr>
          <a:lstStyle/>
          <a:p>
            <a:r>
              <a:rPr lang="en-GB" sz="1200" dirty="0"/>
              <a:t>True</a:t>
            </a:r>
            <a:endParaRPr lang="en-IN" sz="1200" dirty="0"/>
          </a:p>
        </p:txBody>
      </p:sp>
      <p:sp>
        <p:nvSpPr>
          <p:cNvPr id="73" name="TextBox 72">
            <a:extLst>
              <a:ext uri="{FF2B5EF4-FFF2-40B4-BE49-F238E27FC236}">
                <a16:creationId xmlns:a16="http://schemas.microsoft.com/office/drawing/2014/main" id="{CB3A1FA4-E09A-4BB4-82B1-AB5E66014076}"/>
              </a:ext>
            </a:extLst>
          </p:cNvPr>
          <p:cNvSpPr txBox="1"/>
          <p:nvPr/>
        </p:nvSpPr>
        <p:spPr>
          <a:xfrm>
            <a:off x="6889276" y="3334653"/>
            <a:ext cx="701305" cy="276999"/>
          </a:xfrm>
          <a:prstGeom prst="rect">
            <a:avLst/>
          </a:prstGeom>
          <a:noFill/>
        </p:spPr>
        <p:txBody>
          <a:bodyPr wrap="square" rtlCol="0">
            <a:spAutoFit/>
          </a:bodyPr>
          <a:lstStyle/>
          <a:p>
            <a:r>
              <a:rPr lang="en-GB" sz="1200" dirty="0"/>
              <a:t>False</a:t>
            </a:r>
            <a:endParaRPr lang="en-IN" sz="1200" dirty="0"/>
          </a:p>
        </p:txBody>
      </p:sp>
      <p:sp>
        <p:nvSpPr>
          <p:cNvPr id="75" name="TextBox 74">
            <a:extLst>
              <a:ext uri="{FF2B5EF4-FFF2-40B4-BE49-F238E27FC236}">
                <a16:creationId xmlns:a16="http://schemas.microsoft.com/office/drawing/2014/main" id="{9C4D4EFB-BECE-4A92-9813-1848C4B4E5FB}"/>
              </a:ext>
            </a:extLst>
          </p:cNvPr>
          <p:cNvSpPr txBox="1"/>
          <p:nvPr/>
        </p:nvSpPr>
        <p:spPr>
          <a:xfrm>
            <a:off x="4610147" y="3989782"/>
            <a:ext cx="701305" cy="276999"/>
          </a:xfrm>
          <a:prstGeom prst="rect">
            <a:avLst/>
          </a:prstGeom>
          <a:noFill/>
        </p:spPr>
        <p:txBody>
          <a:bodyPr wrap="square" rtlCol="0">
            <a:spAutoFit/>
          </a:bodyPr>
          <a:lstStyle/>
          <a:p>
            <a:r>
              <a:rPr lang="en-GB" sz="1200" dirty="0"/>
              <a:t>False</a:t>
            </a:r>
            <a:endParaRPr lang="en-IN" sz="1200" dirty="0"/>
          </a:p>
        </p:txBody>
      </p:sp>
      <p:cxnSp>
        <p:nvCxnSpPr>
          <p:cNvPr id="34" name="Straight Connector 33">
            <a:extLst>
              <a:ext uri="{FF2B5EF4-FFF2-40B4-BE49-F238E27FC236}">
                <a16:creationId xmlns:a16="http://schemas.microsoft.com/office/drawing/2014/main" id="{0102E9A6-5053-49DD-A231-2E31FFD5F41C}"/>
              </a:ext>
            </a:extLst>
          </p:cNvPr>
          <p:cNvCxnSpPr/>
          <p:nvPr/>
        </p:nvCxnSpPr>
        <p:spPr>
          <a:xfrm>
            <a:off x="0" y="2272542"/>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43C598C-D6EC-4880-8882-C495E64F9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882354" y="-94347"/>
            <a:ext cx="6858000" cy="6858000"/>
          </a:xfrm>
          <a:prstGeom prst="rect">
            <a:avLst/>
          </a:prstGeom>
        </p:spPr>
      </p:pic>
      <p:sp>
        <p:nvSpPr>
          <p:cNvPr id="11" name="TextBox 10">
            <a:extLst>
              <a:ext uri="{FF2B5EF4-FFF2-40B4-BE49-F238E27FC236}">
                <a16:creationId xmlns:a16="http://schemas.microsoft.com/office/drawing/2014/main" id="{C322F278-89DF-4E48-986B-DCFF59403CEC}"/>
              </a:ext>
            </a:extLst>
          </p:cNvPr>
          <p:cNvSpPr txBox="1"/>
          <p:nvPr/>
        </p:nvSpPr>
        <p:spPr>
          <a:xfrm>
            <a:off x="459474" y="2505670"/>
            <a:ext cx="11331474" cy="369332"/>
          </a:xfrm>
          <a:prstGeom prst="rect">
            <a:avLst/>
          </a:prstGeom>
          <a:solidFill>
            <a:schemeClr val="bg1">
              <a:lumMod val="95000"/>
            </a:schemeClr>
          </a:solidFill>
        </p:spPr>
        <p:txBody>
          <a:bodyPr wrap="square" rtlCol="0">
            <a:spAutoFit/>
          </a:bodyPr>
          <a:lstStyle/>
          <a:p>
            <a:r>
              <a:rPr lang="en-GB" b="1" dirty="0"/>
              <a:t>‘if’ </a:t>
            </a:r>
            <a:r>
              <a:rPr lang="en-GB" dirty="0"/>
              <a:t>within </a:t>
            </a:r>
            <a:r>
              <a:rPr lang="en-GB" b="1" dirty="0"/>
              <a:t>‘if’ </a:t>
            </a:r>
            <a:r>
              <a:rPr lang="en-GB" dirty="0"/>
              <a:t>is called as </a:t>
            </a:r>
            <a:r>
              <a:rPr lang="en-GB" b="1" dirty="0"/>
              <a:t>‘nested if’ </a:t>
            </a:r>
            <a:r>
              <a:rPr lang="en-GB" dirty="0"/>
              <a:t>statement. This type of selection is used when there are series of decisions involved.</a:t>
            </a:r>
            <a:endParaRPr lang="en-IN" b="1" dirty="0"/>
          </a:p>
        </p:txBody>
      </p:sp>
    </p:spTree>
    <p:extLst>
      <p:ext uri="{BB962C8B-B14F-4D97-AF65-F5344CB8AC3E}">
        <p14:creationId xmlns:p14="http://schemas.microsoft.com/office/powerpoint/2010/main" val="76190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36B597-A404-4F1B-94B2-D1FF78670827}"/>
              </a:ext>
            </a:extLst>
          </p:cNvPr>
          <p:cNvSpPr txBox="1"/>
          <p:nvPr/>
        </p:nvSpPr>
        <p:spPr>
          <a:xfrm>
            <a:off x="437684" y="197346"/>
            <a:ext cx="11316632" cy="6740307"/>
          </a:xfrm>
          <a:prstGeom prst="rect">
            <a:avLst/>
          </a:prstGeom>
          <a:noFill/>
        </p:spPr>
        <p:txBody>
          <a:bodyPr wrap="square" rtlCol="0">
            <a:spAutoFit/>
          </a:bodyPr>
          <a:lstStyle/>
          <a:p>
            <a:r>
              <a:rPr lang="en-GB" b="1" dirty="0"/>
              <a:t>Syntax: Nested if statement</a:t>
            </a:r>
          </a:p>
          <a:p>
            <a:r>
              <a:rPr lang="en-GB" b="1" i="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if(Conditional expression-1)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if(Conditional expression-2)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 Block-1;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 Block-2;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 Block-3;</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[Rest of the program]</a:t>
            </a:r>
          </a:p>
          <a:p>
            <a:r>
              <a:rPr lang="en-IN" b="1" dirty="0">
                <a:cs typeface="Courier New" panose="02070309020205020404" pitchFamily="49" charset="0"/>
              </a:rPr>
              <a:t>Example:  Find Greater among three number</a:t>
            </a:r>
          </a:p>
          <a:p>
            <a:r>
              <a:rPr lang="en-IN" b="1" dirty="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if(a&gt;b)	//First condition</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if(a&gt;c)	//Second condition</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System.out.println(“a is greater”);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	</a:t>
            </a:r>
          </a:p>
        </p:txBody>
      </p:sp>
      <p:pic>
        <p:nvPicPr>
          <p:cNvPr id="2" name="Picture 1">
            <a:extLst>
              <a:ext uri="{FF2B5EF4-FFF2-40B4-BE49-F238E27FC236}">
                <a16:creationId xmlns:a16="http://schemas.microsoft.com/office/drawing/2014/main" id="{76E78850-0413-4CA6-BCF0-AE8AC9FBB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1733574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22B23B-CB1D-47A4-9D4B-E56F3F68D8F3}"/>
              </a:ext>
            </a:extLst>
          </p:cNvPr>
          <p:cNvSpPr txBox="1"/>
          <p:nvPr/>
        </p:nvSpPr>
        <p:spPr>
          <a:xfrm>
            <a:off x="561473" y="301385"/>
            <a:ext cx="11069053" cy="4247317"/>
          </a:xfrm>
          <a:prstGeom prst="rect">
            <a:avLst/>
          </a:prstGeom>
          <a:noFill/>
        </p:spPr>
        <p:txBody>
          <a:bodyPr wrap="square">
            <a:spAutoFit/>
          </a:bodyPr>
          <a:lstStyle/>
          <a:p>
            <a:r>
              <a:rPr lang="en-IN" b="1" dirty="0">
                <a:solidFill>
                  <a:schemeClr val="tx1">
                    <a:lumMod val="65000"/>
                    <a:lumOff val="35000"/>
                  </a:schemeClr>
                </a:solidFill>
                <a:latin typeface="Courier New" panose="02070309020205020404" pitchFamily="49" charset="0"/>
                <a:cs typeface="Courier New" panose="02070309020205020404" pitchFamily="49" charset="0"/>
              </a:rPr>
              <a:t>		else		//else block-1</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System.out.println(“c is greater”)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else		//else block-2</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if(b&gt;c)</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System.out.println(“b is greater”);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else		//else block-3</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System.out.println(“c is greater”);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p:txBody>
      </p:sp>
      <p:sp>
        <p:nvSpPr>
          <p:cNvPr id="13" name="TextBox 12">
            <a:extLst>
              <a:ext uri="{FF2B5EF4-FFF2-40B4-BE49-F238E27FC236}">
                <a16:creationId xmlns:a16="http://schemas.microsoft.com/office/drawing/2014/main" id="{3D52F816-957C-4334-831A-1E6B0499AA6A}"/>
              </a:ext>
            </a:extLst>
          </p:cNvPr>
          <p:cNvSpPr txBox="1"/>
          <p:nvPr/>
        </p:nvSpPr>
        <p:spPr>
          <a:xfrm>
            <a:off x="411346" y="4681837"/>
            <a:ext cx="2369561" cy="430887"/>
          </a:xfrm>
          <a:prstGeom prst="rect">
            <a:avLst/>
          </a:prstGeom>
          <a:noFill/>
        </p:spPr>
        <p:txBody>
          <a:bodyPr wrap="square" rtlCol="0">
            <a:spAutoFit/>
          </a:bodyPr>
          <a:lstStyle/>
          <a:p>
            <a:r>
              <a:rPr lang="en-GB" sz="2200" dirty="0">
                <a:latin typeface="Verdana Pro Cond" panose="020B0606030504040204" pitchFamily="34" charset="0"/>
              </a:rPr>
              <a:t>PROGRAM 3-5</a:t>
            </a:r>
            <a:endParaRPr lang="en-IN" sz="2200" dirty="0">
              <a:latin typeface="Verdana Pro Cond" panose="020B0606030504040204" pitchFamily="34" charset="0"/>
            </a:endParaRPr>
          </a:p>
        </p:txBody>
      </p:sp>
      <p:pic>
        <p:nvPicPr>
          <p:cNvPr id="2" name="Picture 1">
            <a:extLst>
              <a:ext uri="{FF2B5EF4-FFF2-40B4-BE49-F238E27FC236}">
                <a16:creationId xmlns:a16="http://schemas.microsoft.com/office/drawing/2014/main" id="{EBDA8A4F-07EC-44C8-9377-CCDDC5C1C998}"/>
              </a:ext>
            </a:extLst>
          </p:cNvPr>
          <p:cNvPicPr>
            <a:picLocks noChangeAspect="1"/>
          </p:cNvPicPr>
          <p:nvPr/>
        </p:nvPicPr>
        <p:blipFill rotWithShape="1">
          <a:blip r:embed="rId2">
            <a:extLst>
              <a:ext uri="{28A0092B-C50C-407E-A947-70E740481C1C}">
                <a14:useLocalDpi xmlns:a14="http://schemas.microsoft.com/office/drawing/2010/main" val="0"/>
              </a:ext>
            </a:extLst>
          </a:blip>
          <a:srcRect b="9210"/>
          <a:stretch/>
        </p:blipFill>
        <p:spPr>
          <a:xfrm rot="16200000">
            <a:off x="5649798" y="315798"/>
            <a:ext cx="6858000" cy="6226404"/>
          </a:xfrm>
          <a:prstGeom prst="rect">
            <a:avLst/>
          </a:prstGeom>
        </p:spPr>
      </p:pic>
      <p:sp>
        <p:nvSpPr>
          <p:cNvPr id="15" name="TextBox 14">
            <a:extLst>
              <a:ext uri="{FF2B5EF4-FFF2-40B4-BE49-F238E27FC236}">
                <a16:creationId xmlns:a16="http://schemas.microsoft.com/office/drawing/2014/main" id="{F6F8A78D-171A-43D1-B294-529AA35C4D14}"/>
              </a:ext>
            </a:extLst>
          </p:cNvPr>
          <p:cNvSpPr txBox="1"/>
          <p:nvPr/>
        </p:nvSpPr>
        <p:spPr>
          <a:xfrm>
            <a:off x="411346" y="5132665"/>
            <a:ext cx="11369306" cy="923330"/>
          </a:xfrm>
          <a:prstGeom prst="rect">
            <a:avLst/>
          </a:prstGeom>
          <a:solidFill>
            <a:schemeClr val="bg1">
              <a:lumMod val="95000"/>
            </a:schemeClr>
          </a:solidFill>
        </p:spPr>
        <p:txBody>
          <a:bodyPr wrap="square" rtlCol="0">
            <a:spAutoFit/>
          </a:bodyPr>
          <a:lstStyle/>
          <a:p>
            <a:r>
              <a:rPr lang="en-GB" b="1" i="1" dirty="0"/>
              <a:t>Description: </a:t>
            </a:r>
            <a:r>
              <a:rPr lang="en-GB" i="1" dirty="0"/>
              <a:t>This program demonstrates the concept of simple ‘nested if’ statement. In this program we will take a character from the user as input and check whether the entered character is an </a:t>
            </a:r>
            <a:r>
              <a:rPr lang="en-GB" b="1" i="1" dirty="0"/>
              <a:t>‘alphabet’ </a:t>
            </a:r>
            <a:r>
              <a:rPr lang="en-GB" i="1" dirty="0"/>
              <a:t>(uppercase or lowercase), a </a:t>
            </a:r>
            <a:r>
              <a:rPr lang="en-GB" b="1" i="1" dirty="0"/>
              <a:t>‘digit’ </a:t>
            </a:r>
            <a:r>
              <a:rPr lang="en-GB" i="1" dirty="0"/>
              <a:t>or a </a:t>
            </a:r>
            <a:r>
              <a:rPr lang="en-GB" b="1" i="1" dirty="0"/>
              <a:t>‘special symbol’.</a:t>
            </a:r>
            <a:endParaRPr lang="en-IN" b="1" i="1" dirty="0"/>
          </a:p>
        </p:txBody>
      </p:sp>
    </p:spTree>
    <p:extLst>
      <p:ext uri="{BB962C8B-B14F-4D97-AF65-F5344CB8AC3E}">
        <p14:creationId xmlns:p14="http://schemas.microsoft.com/office/powerpoint/2010/main" val="18439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8538EC-91F2-44BE-B609-5900DDC89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4" name="TextBox 3">
            <a:extLst>
              <a:ext uri="{FF2B5EF4-FFF2-40B4-BE49-F238E27FC236}">
                <a16:creationId xmlns:a16="http://schemas.microsoft.com/office/drawing/2014/main" id="{22B07266-D847-454C-A7A0-1200324D765A}"/>
              </a:ext>
            </a:extLst>
          </p:cNvPr>
          <p:cNvSpPr txBox="1"/>
          <p:nvPr/>
        </p:nvSpPr>
        <p:spPr>
          <a:xfrm>
            <a:off x="437683" y="335468"/>
            <a:ext cx="3634696" cy="523220"/>
          </a:xfrm>
          <a:prstGeom prst="rect">
            <a:avLst/>
          </a:prstGeom>
          <a:noFill/>
        </p:spPr>
        <p:txBody>
          <a:bodyPr wrap="square" rtlCol="0">
            <a:spAutoFit/>
          </a:bodyPr>
          <a:lstStyle/>
          <a:p>
            <a:r>
              <a:rPr lang="en-GB" sz="2800" dirty="0">
                <a:solidFill>
                  <a:srgbClr val="FF585F"/>
                </a:solidFill>
                <a:latin typeface="Verdana Pro Black" panose="020B0A04030504040204" pitchFamily="34" charset="0"/>
              </a:rPr>
              <a:t>INTRODUCTION</a:t>
            </a:r>
            <a:endParaRPr lang="en-IN" sz="2800" dirty="0">
              <a:solidFill>
                <a:srgbClr val="FF585F"/>
              </a:solidFill>
              <a:latin typeface="Verdana Pro Black" panose="020B0A04030504040204" pitchFamily="34" charset="0"/>
            </a:endParaRPr>
          </a:p>
        </p:txBody>
      </p:sp>
      <p:sp>
        <p:nvSpPr>
          <p:cNvPr id="6" name="TextBox 5">
            <a:extLst>
              <a:ext uri="{FF2B5EF4-FFF2-40B4-BE49-F238E27FC236}">
                <a16:creationId xmlns:a16="http://schemas.microsoft.com/office/drawing/2014/main" id="{4DC6B1AC-77DB-4F12-BCD7-FD3EE54A46D6}"/>
              </a:ext>
            </a:extLst>
          </p:cNvPr>
          <p:cNvSpPr txBox="1"/>
          <p:nvPr/>
        </p:nvSpPr>
        <p:spPr>
          <a:xfrm>
            <a:off x="437683" y="1006322"/>
            <a:ext cx="11316632" cy="2031325"/>
          </a:xfrm>
          <a:prstGeom prst="rect">
            <a:avLst/>
          </a:prstGeom>
          <a:solidFill>
            <a:schemeClr val="bg1">
              <a:lumMod val="95000"/>
            </a:schemeClr>
          </a:solidFill>
        </p:spPr>
        <p:txBody>
          <a:bodyPr wrap="square" rtlCol="0">
            <a:spAutoFit/>
          </a:bodyPr>
          <a:lstStyle/>
          <a:p>
            <a:r>
              <a:rPr lang="en-GB" dirty="0"/>
              <a:t>In most of the Java program, generally the instructions are executed in order they are written within the program. Each instruction executes only once. These types of program are unrealistically simple, since they do not include any logical control statements. Sometimes our program needs to take a decision based on whether a particular condition has occurred or not and executes certain statements based on this decision. This can be achieved by </a:t>
            </a:r>
            <a:r>
              <a:rPr lang="en-GB" b="1" dirty="0"/>
              <a:t>flow control</a:t>
            </a:r>
          </a:p>
          <a:p>
            <a:r>
              <a:rPr lang="en-GB" b="1" dirty="0"/>
              <a:t>statements. </a:t>
            </a:r>
            <a:r>
              <a:rPr lang="en-GB" i="1" dirty="0"/>
              <a:t>Flow control statements, </a:t>
            </a:r>
            <a:r>
              <a:rPr lang="en-GB" dirty="0"/>
              <a:t>break up the flow of execution by employing </a:t>
            </a:r>
            <a:r>
              <a:rPr lang="en-GB" b="1" dirty="0"/>
              <a:t>selection (</a:t>
            </a:r>
            <a:r>
              <a:rPr lang="en-GB" i="1" dirty="0"/>
              <a:t>if, switch), </a:t>
            </a:r>
            <a:r>
              <a:rPr lang="en-GB" b="1" dirty="0"/>
              <a:t>Looping </a:t>
            </a:r>
            <a:r>
              <a:rPr lang="en-GB" i="1" dirty="0"/>
              <a:t>(while, do while, for), </a:t>
            </a:r>
            <a:r>
              <a:rPr lang="en-GB" dirty="0"/>
              <a:t>and </a:t>
            </a:r>
            <a:r>
              <a:rPr lang="en-GB" b="1" dirty="0"/>
              <a:t>Branching </a:t>
            </a:r>
            <a:r>
              <a:rPr lang="en-GB" i="1" dirty="0"/>
              <a:t>(break, continue). </a:t>
            </a:r>
            <a:r>
              <a:rPr lang="en-GB" dirty="0"/>
              <a:t>These statements enable our program to conditionally execute particular block of code.</a:t>
            </a:r>
            <a:endParaRPr lang="en-IN" dirty="0"/>
          </a:p>
        </p:txBody>
      </p:sp>
      <p:sp>
        <p:nvSpPr>
          <p:cNvPr id="8" name="TextBox 7">
            <a:extLst>
              <a:ext uri="{FF2B5EF4-FFF2-40B4-BE49-F238E27FC236}">
                <a16:creationId xmlns:a16="http://schemas.microsoft.com/office/drawing/2014/main" id="{87F65A3E-55F5-4387-94DD-065D3F67E2E9}"/>
              </a:ext>
            </a:extLst>
          </p:cNvPr>
          <p:cNvSpPr txBox="1"/>
          <p:nvPr/>
        </p:nvSpPr>
        <p:spPr>
          <a:xfrm>
            <a:off x="437682" y="3635410"/>
            <a:ext cx="5793435" cy="523220"/>
          </a:xfrm>
          <a:prstGeom prst="rect">
            <a:avLst/>
          </a:prstGeom>
          <a:noFill/>
        </p:spPr>
        <p:txBody>
          <a:bodyPr wrap="square" rtlCol="0">
            <a:spAutoFit/>
          </a:bodyPr>
          <a:lstStyle/>
          <a:p>
            <a:r>
              <a:rPr lang="en-GB" sz="2800" dirty="0">
                <a:solidFill>
                  <a:srgbClr val="FF585F"/>
                </a:solidFill>
                <a:latin typeface="Verdana Pro Black" panose="020B0A04030504040204" pitchFamily="34" charset="0"/>
              </a:rPr>
              <a:t>SELECTION STATEMENTS</a:t>
            </a:r>
            <a:endParaRPr lang="en-IN" sz="2800" dirty="0">
              <a:solidFill>
                <a:srgbClr val="FF585F"/>
              </a:solidFill>
              <a:latin typeface="Verdana Pro Black" panose="020B0A04030504040204" pitchFamily="34" charset="0"/>
            </a:endParaRPr>
          </a:p>
        </p:txBody>
      </p:sp>
      <p:sp>
        <p:nvSpPr>
          <p:cNvPr id="10" name="TextBox 9">
            <a:extLst>
              <a:ext uri="{FF2B5EF4-FFF2-40B4-BE49-F238E27FC236}">
                <a16:creationId xmlns:a16="http://schemas.microsoft.com/office/drawing/2014/main" id="{B8F1876C-B1F0-4EA8-A339-DEDB95894800}"/>
              </a:ext>
            </a:extLst>
          </p:cNvPr>
          <p:cNvSpPr txBox="1"/>
          <p:nvPr/>
        </p:nvSpPr>
        <p:spPr>
          <a:xfrm>
            <a:off x="437683" y="4267018"/>
            <a:ext cx="11316632" cy="1754326"/>
          </a:xfrm>
          <a:prstGeom prst="rect">
            <a:avLst/>
          </a:prstGeom>
          <a:noFill/>
        </p:spPr>
        <p:txBody>
          <a:bodyPr wrap="square" rtlCol="0">
            <a:spAutoFit/>
          </a:bodyPr>
          <a:lstStyle/>
          <a:p>
            <a:r>
              <a:rPr lang="en-GB" dirty="0"/>
              <a:t>There are following types of different selection statements:</a:t>
            </a:r>
          </a:p>
          <a:p>
            <a:pPr marL="342900" indent="-342900">
              <a:buFont typeface="Wingdings" panose="05000000000000000000" pitchFamily="2" charset="2"/>
              <a:buChar char="§"/>
            </a:pPr>
            <a:r>
              <a:rPr lang="en-GB" dirty="0"/>
              <a:t>if statement</a:t>
            </a:r>
          </a:p>
          <a:p>
            <a:pPr marL="342900" indent="-342900">
              <a:buFont typeface="Wingdings" panose="05000000000000000000" pitchFamily="2" charset="2"/>
              <a:buChar char="§"/>
            </a:pPr>
            <a:r>
              <a:rPr lang="en-GB" dirty="0"/>
              <a:t>if ... else statement</a:t>
            </a:r>
          </a:p>
          <a:p>
            <a:pPr marL="342900" indent="-342900">
              <a:buFont typeface="Wingdings" panose="05000000000000000000" pitchFamily="2" charset="2"/>
              <a:buChar char="§"/>
            </a:pPr>
            <a:r>
              <a:rPr lang="en-GB" dirty="0"/>
              <a:t>if ... else if ladder</a:t>
            </a:r>
          </a:p>
          <a:p>
            <a:pPr marL="342900" indent="-342900">
              <a:buFont typeface="Wingdings" panose="05000000000000000000" pitchFamily="2" charset="2"/>
              <a:buChar char="§"/>
            </a:pPr>
            <a:r>
              <a:rPr lang="en-GB" dirty="0"/>
              <a:t>nested if statement</a:t>
            </a:r>
          </a:p>
          <a:p>
            <a:pPr marL="342900" indent="-342900">
              <a:buFont typeface="Wingdings" panose="05000000000000000000" pitchFamily="2" charset="2"/>
              <a:buChar char="§"/>
            </a:pPr>
            <a:r>
              <a:rPr lang="en-GB" dirty="0"/>
              <a:t>switch statement</a:t>
            </a:r>
            <a:endParaRPr lang="en-IN" dirty="0"/>
          </a:p>
        </p:txBody>
      </p:sp>
    </p:spTree>
    <p:extLst>
      <p:ext uri="{BB962C8B-B14F-4D97-AF65-F5344CB8AC3E}">
        <p14:creationId xmlns:p14="http://schemas.microsoft.com/office/powerpoint/2010/main" val="135108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940AAA-9FA3-47EF-B95B-767A8BF98DAA}"/>
              </a:ext>
            </a:extLst>
          </p:cNvPr>
          <p:cNvSpPr txBox="1"/>
          <p:nvPr/>
        </p:nvSpPr>
        <p:spPr>
          <a:xfrm>
            <a:off x="411347" y="117693"/>
            <a:ext cx="11369306" cy="6740307"/>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import java.io.*;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DemoNestedIF</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char value;	//To take user input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 r=new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(System.in);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try</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a character: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value=(char)</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r.read</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//check for alphabet. It can be uppercase or lowercase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if((value&gt;=‘a’&amp;&amp;value&lt;=‘z’)||(value&gt;=‘A’&amp;&amp;value&lt;=‘Z’))</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if(value&gt;=‘a’&amp;&amp;value&lt;=‘z’)	//check for lowercase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System.out.println(“A lowercase alphabet”);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System.out.println(“A uppercase alphabet”);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153A0E17-AE09-43C4-A3EA-8A85F07C1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808379">
            <a:off x="6031585" y="-1300900"/>
            <a:ext cx="6858000" cy="6858000"/>
          </a:xfrm>
          <a:prstGeom prst="rect">
            <a:avLst/>
          </a:prstGeom>
        </p:spPr>
      </p:pic>
    </p:spTree>
    <p:extLst>
      <p:ext uri="{BB962C8B-B14F-4D97-AF65-F5344CB8AC3E}">
        <p14:creationId xmlns:p14="http://schemas.microsoft.com/office/powerpoint/2010/main" val="2362574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5D64DA-217D-4212-977A-C943C6FE366F}"/>
              </a:ext>
            </a:extLst>
          </p:cNvPr>
          <p:cNvSpPr txBox="1"/>
          <p:nvPr/>
        </p:nvSpPr>
        <p:spPr>
          <a:xfrm>
            <a:off x="411347" y="5939993"/>
            <a:ext cx="6096000" cy="646331"/>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a character: h</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 lowercase alphabet</a:t>
            </a:r>
          </a:p>
        </p:txBody>
      </p:sp>
      <p:sp>
        <p:nvSpPr>
          <p:cNvPr id="9" name="TextBox 8">
            <a:extLst>
              <a:ext uri="{FF2B5EF4-FFF2-40B4-BE49-F238E27FC236}">
                <a16:creationId xmlns:a16="http://schemas.microsoft.com/office/drawing/2014/main" id="{4735846F-479D-4059-9030-1A3503AA1251}"/>
              </a:ext>
            </a:extLst>
          </p:cNvPr>
          <p:cNvSpPr txBox="1"/>
          <p:nvPr/>
        </p:nvSpPr>
        <p:spPr>
          <a:xfrm>
            <a:off x="411347" y="5581363"/>
            <a:ext cx="2764990" cy="369332"/>
          </a:xfrm>
          <a:prstGeom prst="rect">
            <a:avLst/>
          </a:prstGeom>
          <a:noFill/>
        </p:spPr>
        <p:txBody>
          <a:bodyPr wrap="square" rtlCol="0">
            <a:spAutoFit/>
          </a:bodyPr>
          <a:lstStyle/>
          <a:p>
            <a:r>
              <a:rPr lang="en-GB" b="1" dirty="0"/>
              <a:t>Output of Program 3-5</a:t>
            </a:r>
            <a:endParaRPr lang="en-IN" b="1" dirty="0"/>
          </a:p>
        </p:txBody>
      </p:sp>
      <p:pic>
        <p:nvPicPr>
          <p:cNvPr id="2" name="Picture 1">
            <a:extLst>
              <a:ext uri="{FF2B5EF4-FFF2-40B4-BE49-F238E27FC236}">
                <a16:creationId xmlns:a16="http://schemas.microsoft.com/office/drawing/2014/main" id="{9EB649BD-5BB6-46E1-ABF8-A7855F239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5" name="TextBox 4">
            <a:extLst>
              <a:ext uri="{FF2B5EF4-FFF2-40B4-BE49-F238E27FC236}">
                <a16:creationId xmlns:a16="http://schemas.microsoft.com/office/drawing/2014/main" id="{0B989769-9398-4ECB-8B78-A60DCDD435B7}"/>
              </a:ext>
            </a:extLst>
          </p:cNvPr>
          <p:cNvSpPr txBox="1"/>
          <p:nvPr/>
        </p:nvSpPr>
        <p:spPr>
          <a:xfrm>
            <a:off x="411347" y="271676"/>
            <a:ext cx="10608587" cy="5078313"/>
          </a:xfrm>
          <a:prstGeom prst="rect">
            <a:avLst/>
          </a:prstGeom>
          <a:solidFill>
            <a:schemeClr val="bg1">
              <a:lumMod val="95000"/>
            </a:schemeClr>
          </a:solidFill>
        </p:spPr>
        <p:txBody>
          <a:bodyPr wrap="square" rtlCol="0">
            <a:spAutoFit/>
          </a:bodyPr>
          <a:lstStyle/>
          <a:p>
            <a:r>
              <a:rPr lang="en-IN" b="1" dirty="0">
                <a:solidFill>
                  <a:schemeClr val="tx1">
                    <a:lumMod val="65000"/>
                    <a:lumOff val="35000"/>
                  </a:schemeClr>
                </a:solidFill>
                <a:latin typeface="Courier New" panose="02070309020205020404" pitchFamily="49" charset="0"/>
                <a:cs typeface="Courier New" panose="02070309020205020404" pitchFamily="49" charset="0"/>
              </a:rPr>
              <a:t>			else	//if character is not alphabet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if(value&gt;=‘0’ &amp;&amp; value&lt;=‘9’)</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System.out.println(“A digit”);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else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System.out.println(“A special symbol”);</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catch(Exception 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System.out.println(“You have entered an invalid value”);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948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35197E-81A3-4F15-A90E-2C044566A78F}"/>
              </a:ext>
            </a:extLst>
          </p:cNvPr>
          <p:cNvSpPr txBox="1"/>
          <p:nvPr/>
        </p:nvSpPr>
        <p:spPr>
          <a:xfrm>
            <a:off x="430263" y="434720"/>
            <a:ext cx="2784277" cy="430887"/>
          </a:xfrm>
          <a:prstGeom prst="rect">
            <a:avLst/>
          </a:prstGeom>
          <a:noFill/>
        </p:spPr>
        <p:txBody>
          <a:bodyPr wrap="square" rtlCol="0">
            <a:spAutoFit/>
          </a:bodyPr>
          <a:lstStyle/>
          <a:p>
            <a:r>
              <a:rPr lang="en-IN" sz="2200" dirty="0">
                <a:latin typeface="Verdana Pro Cond" panose="020B0606030504040204" pitchFamily="34" charset="0"/>
              </a:rPr>
              <a:t>5. switch statement</a:t>
            </a:r>
          </a:p>
        </p:txBody>
      </p:sp>
      <p:cxnSp>
        <p:nvCxnSpPr>
          <p:cNvPr id="10" name="Straight Connector 9">
            <a:extLst>
              <a:ext uri="{FF2B5EF4-FFF2-40B4-BE49-F238E27FC236}">
                <a16:creationId xmlns:a16="http://schemas.microsoft.com/office/drawing/2014/main" id="{BA86A8F7-1802-448B-A378-BAAD9B423533}"/>
              </a:ext>
            </a:extLst>
          </p:cNvPr>
          <p:cNvCxnSpPr>
            <a:cxnSpLocks/>
          </p:cNvCxnSpPr>
          <p:nvPr/>
        </p:nvCxnSpPr>
        <p:spPr>
          <a:xfrm>
            <a:off x="3791164" y="6699661"/>
            <a:ext cx="6901059" cy="24977"/>
          </a:xfrm>
          <a:prstGeom prst="line">
            <a:avLst/>
          </a:prstGeom>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DD6376EB-14F7-4E56-A18C-A3ACD8C8B8EF}"/>
              </a:ext>
            </a:extLst>
          </p:cNvPr>
          <p:cNvSpPr/>
          <p:nvPr/>
        </p:nvSpPr>
        <p:spPr>
          <a:xfrm>
            <a:off x="5066064" y="2533287"/>
            <a:ext cx="2059872" cy="3331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switch (expression)</a:t>
            </a:r>
          </a:p>
        </p:txBody>
      </p:sp>
      <p:sp>
        <p:nvSpPr>
          <p:cNvPr id="13" name="TextBox 12">
            <a:extLst>
              <a:ext uri="{FF2B5EF4-FFF2-40B4-BE49-F238E27FC236}">
                <a16:creationId xmlns:a16="http://schemas.microsoft.com/office/drawing/2014/main" id="{ED138064-B7DD-4E3F-8738-D2E318B64D25}"/>
              </a:ext>
            </a:extLst>
          </p:cNvPr>
          <p:cNvSpPr txBox="1"/>
          <p:nvPr/>
        </p:nvSpPr>
        <p:spPr>
          <a:xfrm flipH="1">
            <a:off x="6095996" y="2266813"/>
            <a:ext cx="701305" cy="276999"/>
          </a:xfrm>
          <a:prstGeom prst="rect">
            <a:avLst/>
          </a:prstGeom>
          <a:noFill/>
        </p:spPr>
        <p:txBody>
          <a:bodyPr wrap="square" rtlCol="0">
            <a:spAutoFit/>
          </a:bodyPr>
          <a:lstStyle/>
          <a:p>
            <a:r>
              <a:rPr lang="en-GB" sz="1200" dirty="0"/>
              <a:t>Entry</a:t>
            </a:r>
            <a:endParaRPr lang="en-IN" sz="1200" dirty="0"/>
          </a:p>
        </p:txBody>
      </p:sp>
      <p:cxnSp>
        <p:nvCxnSpPr>
          <p:cNvPr id="16" name="Straight Arrow Connector 15">
            <a:extLst>
              <a:ext uri="{FF2B5EF4-FFF2-40B4-BE49-F238E27FC236}">
                <a16:creationId xmlns:a16="http://schemas.microsoft.com/office/drawing/2014/main" id="{72206C63-377F-46DC-90FD-7F159DDBBC59}"/>
              </a:ext>
            </a:extLst>
          </p:cNvPr>
          <p:cNvCxnSpPr>
            <a:cxnSpLocks/>
          </p:cNvCxnSpPr>
          <p:nvPr/>
        </p:nvCxnSpPr>
        <p:spPr>
          <a:xfrm>
            <a:off x="6096000" y="2220686"/>
            <a:ext cx="0" cy="312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Diamond 20">
            <a:extLst>
              <a:ext uri="{FF2B5EF4-FFF2-40B4-BE49-F238E27FC236}">
                <a16:creationId xmlns:a16="http://schemas.microsoft.com/office/drawing/2014/main" id="{F7F9C8A9-B4C8-48C8-BD65-15E27D6323AA}"/>
              </a:ext>
            </a:extLst>
          </p:cNvPr>
          <p:cNvSpPr/>
          <p:nvPr/>
        </p:nvSpPr>
        <p:spPr>
          <a:xfrm>
            <a:off x="5133252" y="3217460"/>
            <a:ext cx="1925495" cy="865184"/>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Expression=value1?</a:t>
            </a:r>
          </a:p>
        </p:txBody>
      </p:sp>
      <p:sp>
        <p:nvSpPr>
          <p:cNvPr id="27" name="Diamond 26">
            <a:extLst>
              <a:ext uri="{FF2B5EF4-FFF2-40B4-BE49-F238E27FC236}">
                <a16:creationId xmlns:a16="http://schemas.microsoft.com/office/drawing/2014/main" id="{819462E0-3F4E-4D41-B0F0-532B0EE8E2CF}"/>
              </a:ext>
            </a:extLst>
          </p:cNvPr>
          <p:cNvSpPr/>
          <p:nvPr/>
        </p:nvSpPr>
        <p:spPr>
          <a:xfrm>
            <a:off x="5133251" y="4444702"/>
            <a:ext cx="1925495" cy="865184"/>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Expression=value2?</a:t>
            </a:r>
          </a:p>
        </p:txBody>
      </p:sp>
      <p:sp>
        <p:nvSpPr>
          <p:cNvPr id="29" name="Diamond 28">
            <a:extLst>
              <a:ext uri="{FF2B5EF4-FFF2-40B4-BE49-F238E27FC236}">
                <a16:creationId xmlns:a16="http://schemas.microsoft.com/office/drawing/2014/main" id="{8C3495EC-2EC8-4FBB-A378-9AE59DE7BEAE}"/>
              </a:ext>
            </a:extLst>
          </p:cNvPr>
          <p:cNvSpPr/>
          <p:nvPr/>
        </p:nvSpPr>
        <p:spPr>
          <a:xfrm>
            <a:off x="5133251" y="5703451"/>
            <a:ext cx="1925495" cy="865184"/>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Expression=value N?</a:t>
            </a:r>
          </a:p>
        </p:txBody>
      </p:sp>
      <p:sp>
        <p:nvSpPr>
          <p:cNvPr id="33" name="Rectangle 32">
            <a:extLst>
              <a:ext uri="{FF2B5EF4-FFF2-40B4-BE49-F238E27FC236}">
                <a16:creationId xmlns:a16="http://schemas.microsoft.com/office/drawing/2014/main" id="{59DC3DF9-D9A6-4CA4-9A03-53EFF6427250}"/>
              </a:ext>
            </a:extLst>
          </p:cNvPr>
          <p:cNvSpPr/>
          <p:nvPr/>
        </p:nvSpPr>
        <p:spPr>
          <a:xfrm>
            <a:off x="7845549" y="3483486"/>
            <a:ext cx="2059872" cy="3331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Statement(s) block-1</a:t>
            </a:r>
          </a:p>
        </p:txBody>
      </p:sp>
      <p:sp>
        <p:nvSpPr>
          <p:cNvPr id="35" name="Rectangle 34">
            <a:extLst>
              <a:ext uri="{FF2B5EF4-FFF2-40B4-BE49-F238E27FC236}">
                <a16:creationId xmlns:a16="http://schemas.microsoft.com/office/drawing/2014/main" id="{D011BB8A-48DA-4067-B8B9-8110B1BC00CF}"/>
              </a:ext>
            </a:extLst>
          </p:cNvPr>
          <p:cNvSpPr/>
          <p:nvPr/>
        </p:nvSpPr>
        <p:spPr>
          <a:xfrm>
            <a:off x="7845549" y="4708159"/>
            <a:ext cx="2059872" cy="3331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Statement(s) block-2</a:t>
            </a:r>
          </a:p>
        </p:txBody>
      </p:sp>
      <p:sp>
        <p:nvSpPr>
          <p:cNvPr id="37" name="Rectangle 36">
            <a:extLst>
              <a:ext uri="{FF2B5EF4-FFF2-40B4-BE49-F238E27FC236}">
                <a16:creationId xmlns:a16="http://schemas.microsoft.com/office/drawing/2014/main" id="{C8452755-FA8F-4AC9-A03D-9C91C59D360F}"/>
              </a:ext>
            </a:extLst>
          </p:cNvPr>
          <p:cNvSpPr/>
          <p:nvPr/>
        </p:nvSpPr>
        <p:spPr>
          <a:xfrm>
            <a:off x="7845549" y="5972964"/>
            <a:ext cx="2059872" cy="3331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Statement(s) block-n</a:t>
            </a:r>
          </a:p>
        </p:txBody>
      </p:sp>
      <p:cxnSp>
        <p:nvCxnSpPr>
          <p:cNvPr id="38" name="Straight Arrow Connector 37">
            <a:extLst>
              <a:ext uri="{FF2B5EF4-FFF2-40B4-BE49-F238E27FC236}">
                <a16:creationId xmlns:a16="http://schemas.microsoft.com/office/drawing/2014/main" id="{19CD5EDA-D9C0-4339-9D5E-060B9A5DF7E0}"/>
              </a:ext>
            </a:extLst>
          </p:cNvPr>
          <p:cNvCxnSpPr>
            <a:cxnSpLocks/>
            <a:endCxn id="21" idx="0"/>
          </p:cNvCxnSpPr>
          <p:nvPr/>
        </p:nvCxnSpPr>
        <p:spPr>
          <a:xfrm>
            <a:off x="6096000" y="2908688"/>
            <a:ext cx="0" cy="3087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2B7FB5B9-E93C-4001-ABFE-D1F0874AD3C7}"/>
              </a:ext>
            </a:extLst>
          </p:cNvPr>
          <p:cNvCxnSpPr>
            <a:cxnSpLocks/>
          </p:cNvCxnSpPr>
          <p:nvPr/>
        </p:nvCxnSpPr>
        <p:spPr>
          <a:xfrm flipH="1">
            <a:off x="6095996" y="4064190"/>
            <a:ext cx="2" cy="351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B0E83565-2CD0-47F0-8103-5936A94F3E0D}"/>
              </a:ext>
            </a:extLst>
          </p:cNvPr>
          <p:cNvCxnSpPr>
            <a:cxnSpLocks/>
            <a:stCxn id="27" idx="2"/>
          </p:cNvCxnSpPr>
          <p:nvPr/>
        </p:nvCxnSpPr>
        <p:spPr>
          <a:xfrm flipH="1">
            <a:off x="6095997" y="5309886"/>
            <a:ext cx="2" cy="3935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2A0A23BA-E628-4905-96DB-9F21222C0936}"/>
              </a:ext>
            </a:extLst>
          </p:cNvPr>
          <p:cNvCxnSpPr>
            <a:cxnSpLocks/>
            <a:endCxn id="33" idx="1"/>
          </p:cNvCxnSpPr>
          <p:nvPr/>
        </p:nvCxnSpPr>
        <p:spPr>
          <a:xfrm>
            <a:off x="7058746" y="3650052"/>
            <a:ext cx="7868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5E2235D4-C044-4ACA-A58B-D64E99403EF9}"/>
              </a:ext>
            </a:extLst>
          </p:cNvPr>
          <p:cNvCxnSpPr>
            <a:cxnSpLocks/>
            <a:stCxn id="27" idx="3"/>
            <a:endCxn id="35" idx="1"/>
          </p:cNvCxnSpPr>
          <p:nvPr/>
        </p:nvCxnSpPr>
        <p:spPr>
          <a:xfrm flipV="1">
            <a:off x="7058746" y="4874725"/>
            <a:ext cx="786803" cy="25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23644C7C-E1C5-453D-8C3A-12B1A9EFD991}"/>
              </a:ext>
            </a:extLst>
          </p:cNvPr>
          <p:cNvCxnSpPr>
            <a:cxnSpLocks/>
            <a:endCxn id="37" idx="1"/>
          </p:cNvCxnSpPr>
          <p:nvPr/>
        </p:nvCxnSpPr>
        <p:spPr>
          <a:xfrm>
            <a:off x="7058746" y="6136043"/>
            <a:ext cx="786803" cy="3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BA686308-0360-409C-B91D-7EA0B1AD00C4}"/>
              </a:ext>
            </a:extLst>
          </p:cNvPr>
          <p:cNvCxnSpPr>
            <a:cxnSpLocks/>
          </p:cNvCxnSpPr>
          <p:nvPr/>
        </p:nvCxnSpPr>
        <p:spPr>
          <a:xfrm>
            <a:off x="9905421" y="3650052"/>
            <a:ext cx="7868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31E50319-BC5B-4E10-8B75-F9ABD685E2D5}"/>
              </a:ext>
            </a:extLst>
          </p:cNvPr>
          <p:cNvCxnSpPr>
            <a:cxnSpLocks/>
          </p:cNvCxnSpPr>
          <p:nvPr/>
        </p:nvCxnSpPr>
        <p:spPr>
          <a:xfrm>
            <a:off x="9905420" y="4874725"/>
            <a:ext cx="7868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5276FE64-E627-49AB-85AF-22200D8A8CC4}"/>
              </a:ext>
            </a:extLst>
          </p:cNvPr>
          <p:cNvCxnSpPr>
            <a:cxnSpLocks/>
          </p:cNvCxnSpPr>
          <p:nvPr/>
        </p:nvCxnSpPr>
        <p:spPr>
          <a:xfrm>
            <a:off x="9905420" y="6136043"/>
            <a:ext cx="7868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BA72F293-27A1-4D9E-A19D-FAA4AB835DA4}"/>
              </a:ext>
            </a:extLst>
          </p:cNvPr>
          <p:cNvCxnSpPr>
            <a:cxnSpLocks/>
          </p:cNvCxnSpPr>
          <p:nvPr/>
        </p:nvCxnSpPr>
        <p:spPr>
          <a:xfrm>
            <a:off x="10692223" y="3650052"/>
            <a:ext cx="0" cy="3084577"/>
          </a:xfrm>
          <a:prstGeom prst="line">
            <a:avLst/>
          </a:prstGeom>
        </p:spPr>
        <p:style>
          <a:lnRef idx="3">
            <a:schemeClr val="dk1"/>
          </a:lnRef>
          <a:fillRef idx="0">
            <a:schemeClr val="dk1"/>
          </a:fillRef>
          <a:effectRef idx="2">
            <a:schemeClr val="dk1"/>
          </a:effectRef>
          <a:fontRef idx="minor">
            <a:schemeClr val="tx1"/>
          </a:fontRef>
        </p:style>
      </p:cxnSp>
      <p:sp>
        <p:nvSpPr>
          <p:cNvPr id="68" name="Rectangle 67">
            <a:extLst>
              <a:ext uri="{FF2B5EF4-FFF2-40B4-BE49-F238E27FC236}">
                <a16:creationId xmlns:a16="http://schemas.microsoft.com/office/drawing/2014/main" id="{BE35DFA5-8FB4-4D46-9EDD-8078C02F3E2D}"/>
              </a:ext>
            </a:extLst>
          </p:cNvPr>
          <p:cNvSpPr/>
          <p:nvPr/>
        </p:nvSpPr>
        <p:spPr>
          <a:xfrm>
            <a:off x="1483894" y="4643233"/>
            <a:ext cx="2059872" cy="5556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Default block of statement(s)</a:t>
            </a:r>
          </a:p>
        </p:txBody>
      </p:sp>
      <p:sp>
        <p:nvSpPr>
          <p:cNvPr id="70" name="Rectangle 69">
            <a:extLst>
              <a:ext uri="{FF2B5EF4-FFF2-40B4-BE49-F238E27FC236}">
                <a16:creationId xmlns:a16="http://schemas.microsoft.com/office/drawing/2014/main" id="{393FD6B6-60F1-4F26-9C0D-AD0B37AD6EEE}"/>
              </a:ext>
            </a:extLst>
          </p:cNvPr>
          <p:cNvSpPr/>
          <p:nvPr/>
        </p:nvSpPr>
        <p:spPr>
          <a:xfrm>
            <a:off x="1483894" y="5909537"/>
            <a:ext cx="2059872" cy="5556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Rest of the program</a:t>
            </a:r>
          </a:p>
        </p:txBody>
      </p:sp>
      <p:cxnSp>
        <p:nvCxnSpPr>
          <p:cNvPr id="72" name="Straight Connector 71">
            <a:extLst>
              <a:ext uri="{FF2B5EF4-FFF2-40B4-BE49-F238E27FC236}">
                <a16:creationId xmlns:a16="http://schemas.microsoft.com/office/drawing/2014/main" id="{4EDD0930-45DE-4462-918D-E36190812DDE}"/>
              </a:ext>
            </a:extLst>
          </p:cNvPr>
          <p:cNvCxnSpPr>
            <a:cxnSpLocks/>
          </p:cNvCxnSpPr>
          <p:nvPr/>
        </p:nvCxnSpPr>
        <p:spPr>
          <a:xfrm>
            <a:off x="3791164" y="6187358"/>
            <a:ext cx="0" cy="512303"/>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91186E5D-1629-40FE-8C3F-09EFF516146A}"/>
              </a:ext>
            </a:extLst>
          </p:cNvPr>
          <p:cNvCxnSpPr>
            <a:cxnSpLocks/>
          </p:cNvCxnSpPr>
          <p:nvPr/>
        </p:nvCxnSpPr>
        <p:spPr>
          <a:xfrm flipH="1">
            <a:off x="3543182" y="6187437"/>
            <a:ext cx="2479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Connector 77">
            <a:extLst>
              <a:ext uri="{FF2B5EF4-FFF2-40B4-BE49-F238E27FC236}">
                <a16:creationId xmlns:a16="http://schemas.microsoft.com/office/drawing/2014/main" id="{411BF72F-B4F1-4531-ACCC-15BC38854584}"/>
              </a:ext>
            </a:extLst>
          </p:cNvPr>
          <p:cNvCxnSpPr>
            <a:cxnSpLocks/>
          </p:cNvCxnSpPr>
          <p:nvPr/>
        </p:nvCxnSpPr>
        <p:spPr>
          <a:xfrm>
            <a:off x="4230062" y="6134000"/>
            <a:ext cx="931671" cy="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490F3C81-6D6F-4602-A983-CA76F0E2F162}"/>
              </a:ext>
            </a:extLst>
          </p:cNvPr>
          <p:cNvCxnSpPr>
            <a:cxnSpLocks/>
          </p:cNvCxnSpPr>
          <p:nvPr/>
        </p:nvCxnSpPr>
        <p:spPr>
          <a:xfrm>
            <a:off x="4230062" y="4921054"/>
            <a:ext cx="0" cy="1212946"/>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CDC7B6F6-0DA1-449A-A496-DEFFC2AA7447}"/>
              </a:ext>
            </a:extLst>
          </p:cNvPr>
          <p:cNvCxnSpPr>
            <a:cxnSpLocks/>
            <a:endCxn id="68" idx="3"/>
          </p:cNvCxnSpPr>
          <p:nvPr/>
        </p:nvCxnSpPr>
        <p:spPr>
          <a:xfrm flipH="1">
            <a:off x="3543766" y="4921055"/>
            <a:ext cx="6862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6" name="TextBox 95">
            <a:extLst>
              <a:ext uri="{FF2B5EF4-FFF2-40B4-BE49-F238E27FC236}">
                <a16:creationId xmlns:a16="http://schemas.microsoft.com/office/drawing/2014/main" id="{06395686-1637-46B2-A5C2-048932745F8B}"/>
              </a:ext>
            </a:extLst>
          </p:cNvPr>
          <p:cNvSpPr txBox="1"/>
          <p:nvPr/>
        </p:nvSpPr>
        <p:spPr>
          <a:xfrm>
            <a:off x="7039461" y="4606305"/>
            <a:ext cx="624927" cy="276999"/>
          </a:xfrm>
          <a:prstGeom prst="rect">
            <a:avLst/>
          </a:prstGeom>
          <a:noFill/>
        </p:spPr>
        <p:txBody>
          <a:bodyPr wrap="square" rtlCol="0">
            <a:spAutoFit/>
          </a:bodyPr>
          <a:lstStyle/>
          <a:p>
            <a:r>
              <a:rPr lang="en-GB" sz="1200" dirty="0"/>
              <a:t>True</a:t>
            </a:r>
            <a:endParaRPr lang="en-IN" sz="1200" dirty="0"/>
          </a:p>
        </p:txBody>
      </p:sp>
      <p:sp>
        <p:nvSpPr>
          <p:cNvPr id="98" name="TextBox 97">
            <a:extLst>
              <a:ext uri="{FF2B5EF4-FFF2-40B4-BE49-F238E27FC236}">
                <a16:creationId xmlns:a16="http://schemas.microsoft.com/office/drawing/2014/main" id="{063AC5CA-0046-484C-9E4F-8AE38867C055}"/>
              </a:ext>
            </a:extLst>
          </p:cNvPr>
          <p:cNvSpPr txBox="1"/>
          <p:nvPr/>
        </p:nvSpPr>
        <p:spPr>
          <a:xfrm>
            <a:off x="9905420" y="3440849"/>
            <a:ext cx="624927" cy="276999"/>
          </a:xfrm>
          <a:prstGeom prst="rect">
            <a:avLst/>
          </a:prstGeom>
          <a:noFill/>
        </p:spPr>
        <p:txBody>
          <a:bodyPr wrap="square" rtlCol="0">
            <a:spAutoFit/>
          </a:bodyPr>
          <a:lstStyle/>
          <a:p>
            <a:r>
              <a:rPr lang="en-IN" sz="1200" dirty="0"/>
              <a:t>break</a:t>
            </a:r>
          </a:p>
        </p:txBody>
      </p:sp>
      <p:sp>
        <p:nvSpPr>
          <p:cNvPr id="100" name="TextBox 99">
            <a:extLst>
              <a:ext uri="{FF2B5EF4-FFF2-40B4-BE49-F238E27FC236}">
                <a16:creationId xmlns:a16="http://schemas.microsoft.com/office/drawing/2014/main" id="{E804680D-455E-4EC4-94D6-DB43692C2FC1}"/>
              </a:ext>
            </a:extLst>
          </p:cNvPr>
          <p:cNvSpPr txBox="1"/>
          <p:nvPr/>
        </p:nvSpPr>
        <p:spPr>
          <a:xfrm>
            <a:off x="7039462" y="3390536"/>
            <a:ext cx="624927" cy="276999"/>
          </a:xfrm>
          <a:prstGeom prst="rect">
            <a:avLst/>
          </a:prstGeom>
          <a:noFill/>
        </p:spPr>
        <p:txBody>
          <a:bodyPr wrap="square" rtlCol="0">
            <a:spAutoFit/>
          </a:bodyPr>
          <a:lstStyle/>
          <a:p>
            <a:r>
              <a:rPr lang="en-GB" sz="1200" dirty="0"/>
              <a:t>True</a:t>
            </a:r>
            <a:endParaRPr lang="en-IN" sz="1200" dirty="0"/>
          </a:p>
        </p:txBody>
      </p:sp>
      <p:sp>
        <p:nvSpPr>
          <p:cNvPr id="104" name="TextBox 103">
            <a:extLst>
              <a:ext uri="{FF2B5EF4-FFF2-40B4-BE49-F238E27FC236}">
                <a16:creationId xmlns:a16="http://schemas.microsoft.com/office/drawing/2014/main" id="{0AA4EE29-7681-4E74-8E84-7FDE967362CC}"/>
              </a:ext>
            </a:extLst>
          </p:cNvPr>
          <p:cNvSpPr txBox="1"/>
          <p:nvPr/>
        </p:nvSpPr>
        <p:spPr>
          <a:xfrm>
            <a:off x="7068077" y="5873415"/>
            <a:ext cx="624927" cy="276999"/>
          </a:xfrm>
          <a:prstGeom prst="rect">
            <a:avLst/>
          </a:prstGeom>
          <a:noFill/>
        </p:spPr>
        <p:txBody>
          <a:bodyPr wrap="square" rtlCol="0">
            <a:spAutoFit/>
          </a:bodyPr>
          <a:lstStyle/>
          <a:p>
            <a:r>
              <a:rPr lang="en-GB" sz="1200" dirty="0"/>
              <a:t>True</a:t>
            </a:r>
            <a:endParaRPr lang="en-IN" sz="1200" dirty="0"/>
          </a:p>
        </p:txBody>
      </p:sp>
      <p:sp>
        <p:nvSpPr>
          <p:cNvPr id="106" name="TextBox 105">
            <a:extLst>
              <a:ext uri="{FF2B5EF4-FFF2-40B4-BE49-F238E27FC236}">
                <a16:creationId xmlns:a16="http://schemas.microsoft.com/office/drawing/2014/main" id="{B789A869-A774-45AB-AFAD-A221DADAE997}"/>
              </a:ext>
            </a:extLst>
          </p:cNvPr>
          <p:cNvSpPr txBox="1"/>
          <p:nvPr/>
        </p:nvSpPr>
        <p:spPr>
          <a:xfrm>
            <a:off x="6086452" y="4082644"/>
            <a:ext cx="624927" cy="276999"/>
          </a:xfrm>
          <a:prstGeom prst="rect">
            <a:avLst/>
          </a:prstGeom>
          <a:noFill/>
        </p:spPr>
        <p:txBody>
          <a:bodyPr wrap="square" rtlCol="0">
            <a:spAutoFit/>
          </a:bodyPr>
          <a:lstStyle/>
          <a:p>
            <a:r>
              <a:rPr lang="en-GB" sz="1200" dirty="0"/>
              <a:t>False</a:t>
            </a:r>
            <a:endParaRPr lang="en-IN" sz="1200" dirty="0"/>
          </a:p>
        </p:txBody>
      </p:sp>
      <p:sp>
        <p:nvSpPr>
          <p:cNvPr id="108" name="TextBox 107">
            <a:extLst>
              <a:ext uri="{FF2B5EF4-FFF2-40B4-BE49-F238E27FC236}">
                <a16:creationId xmlns:a16="http://schemas.microsoft.com/office/drawing/2014/main" id="{1A2CE9F9-2346-4917-9FF5-EE53A89D686B}"/>
              </a:ext>
            </a:extLst>
          </p:cNvPr>
          <p:cNvSpPr txBox="1"/>
          <p:nvPr/>
        </p:nvSpPr>
        <p:spPr>
          <a:xfrm>
            <a:off x="6095996" y="5381168"/>
            <a:ext cx="624927" cy="276999"/>
          </a:xfrm>
          <a:prstGeom prst="rect">
            <a:avLst/>
          </a:prstGeom>
          <a:noFill/>
        </p:spPr>
        <p:txBody>
          <a:bodyPr wrap="square" rtlCol="0">
            <a:spAutoFit/>
          </a:bodyPr>
          <a:lstStyle/>
          <a:p>
            <a:r>
              <a:rPr lang="en-GB" sz="1200" dirty="0"/>
              <a:t>False</a:t>
            </a:r>
            <a:endParaRPr lang="en-IN" sz="1200" dirty="0"/>
          </a:p>
        </p:txBody>
      </p:sp>
      <p:sp>
        <p:nvSpPr>
          <p:cNvPr id="110" name="TextBox 109">
            <a:extLst>
              <a:ext uri="{FF2B5EF4-FFF2-40B4-BE49-F238E27FC236}">
                <a16:creationId xmlns:a16="http://schemas.microsoft.com/office/drawing/2014/main" id="{606EB754-2772-419B-B9B0-CE755E668C6F}"/>
              </a:ext>
            </a:extLst>
          </p:cNvPr>
          <p:cNvSpPr txBox="1"/>
          <p:nvPr/>
        </p:nvSpPr>
        <p:spPr>
          <a:xfrm>
            <a:off x="4546137" y="5870017"/>
            <a:ext cx="624927" cy="276999"/>
          </a:xfrm>
          <a:prstGeom prst="rect">
            <a:avLst/>
          </a:prstGeom>
          <a:noFill/>
        </p:spPr>
        <p:txBody>
          <a:bodyPr wrap="square" rtlCol="0">
            <a:spAutoFit/>
          </a:bodyPr>
          <a:lstStyle/>
          <a:p>
            <a:r>
              <a:rPr lang="en-GB" sz="1200" dirty="0"/>
              <a:t>False</a:t>
            </a:r>
            <a:endParaRPr lang="en-IN" sz="1200" dirty="0"/>
          </a:p>
        </p:txBody>
      </p:sp>
      <p:cxnSp>
        <p:nvCxnSpPr>
          <p:cNvPr id="111" name="Straight Arrow Connector 110">
            <a:extLst>
              <a:ext uri="{FF2B5EF4-FFF2-40B4-BE49-F238E27FC236}">
                <a16:creationId xmlns:a16="http://schemas.microsoft.com/office/drawing/2014/main" id="{694D8659-FBA6-4233-AB78-EDA74DF722CA}"/>
              </a:ext>
            </a:extLst>
          </p:cNvPr>
          <p:cNvCxnSpPr>
            <a:cxnSpLocks/>
            <a:stCxn id="68" idx="2"/>
            <a:endCxn id="70" idx="0"/>
          </p:cNvCxnSpPr>
          <p:nvPr/>
        </p:nvCxnSpPr>
        <p:spPr>
          <a:xfrm>
            <a:off x="2513830" y="5198876"/>
            <a:ext cx="0" cy="7106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8" name="TextBox 117">
            <a:extLst>
              <a:ext uri="{FF2B5EF4-FFF2-40B4-BE49-F238E27FC236}">
                <a16:creationId xmlns:a16="http://schemas.microsoft.com/office/drawing/2014/main" id="{3AA6D246-2358-428B-A661-D6A83ED091F9}"/>
              </a:ext>
            </a:extLst>
          </p:cNvPr>
          <p:cNvSpPr txBox="1"/>
          <p:nvPr/>
        </p:nvSpPr>
        <p:spPr>
          <a:xfrm>
            <a:off x="9905420" y="4657521"/>
            <a:ext cx="624927" cy="276999"/>
          </a:xfrm>
          <a:prstGeom prst="rect">
            <a:avLst/>
          </a:prstGeom>
          <a:noFill/>
        </p:spPr>
        <p:txBody>
          <a:bodyPr wrap="square" rtlCol="0">
            <a:spAutoFit/>
          </a:bodyPr>
          <a:lstStyle/>
          <a:p>
            <a:r>
              <a:rPr lang="en-IN" sz="1200" dirty="0"/>
              <a:t>break</a:t>
            </a:r>
          </a:p>
        </p:txBody>
      </p:sp>
      <p:sp>
        <p:nvSpPr>
          <p:cNvPr id="120" name="TextBox 119">
            <a:extLst>
              <a:ext uri="{FF2B5EF4-FFF2-40B4-BE49-F238E27FC236}">
                <a16:creationId xmlns:a16="http://schemas.microsoft.com/office/drawing/2014/main" id="{2ECCD115-F213-4419-BA11-4BA0CF591A19}"/>
              </a:ext>
            </a:extLst>
          </p:cNvPr>
          <p:cNvSpPr txBox="1"/>
          <p:nvPr/>
        </p:nvSpPr>
        <p:spPr>
          <a:xfrm>
            <a:off x="9905420" y="5893103"/>
            <a:ext cx="624927" cy="276999"/>
          </a:xfrm>
          <a:prstGeom prst="rect">
            <a:avLst/>
          </a:prstGeom>
          <a:noFill/>
        </p:spPr>
        <p:txBody>
          <a:bodyPr wrap="square" rtlCol="0">
            <a:spAutoFit/>
          </a:bodyPr>
          <a:lstStyle/>
          <a:p>
            <a:r>
              <a:rPr lang="en-IN" sz="1200" dirty="0"/>
              <a:t>break</a:t>
            </a:r>
          </a:p>
        </p:txBody>
      </p:sp>
      <p:cxnSp>
        <p:nvCxnSpPr>
          <p:cNvPr id="41" name="Straight Connector 40">
            <a:extLst>
              <a:ext uri="{FF2B5EF4-FFF2-40B4-BE49-F238E27FC236}">
                <a16:creationId xmlns:a16="http://schemas.microsoft.com/office/drawing/2014/main" id="{AEBF0F5F-1318-43D1-808B-9909E81839B9}"/>
              </a:ext>
            </a:extLst>
          </p:cNvPr>
          <p:cNvCxnSpPr/>
          <p:nvPr/>
        </p:nvCxnSpPr>
        <p:spPr>
          <a:xfrm>
            <a:off x="0" y="896817"/>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ED6DC8C-20B4-499D-965E-1D35146B1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529804" y="-289365"/>
            <a:ext cx="6858000" cy="6858000"/>
          </a:xfrm>
          <a:prstGeom prst="rect">
            <a:avLst/>
          </a:prstGeom>
        </p:spPr>
      </p:pic>
      <p:sp>
        <p:nvSpPr>
          <p:cNvPr id="7" name="TextBox 6">
            <a:extLst>
              <a:ext uri="{FF2B5EF4-FFF2-40B4-BE49-F238E27FC236}">
                <a16:creationId xmlns:a16="http://schemas.microsoft.com/office/drawing/2014/main" id="{C44845DC-50CA-45BD-BCFF-8C757E0A7D1F}"/>
              </a:ext>
            </a:extLst>
          </p:cNvPr>
          <p:cNvSpPr txBox="1"/>
          <p:nvPr/>
        </p:nvSpPr>
        <p:spPr>
          <a:xfrm>
            <a:off x="430263" y="927985"/>
            <a:ext cx="11331474" cy="1477328"/>
          </a:xfrm>
          <a:prstGeom prst="rect">
            <a:avLst/>
          </a:prstGeom>
          <a:solidFill>
            <a:schemeClr val="bg1">
              <a:lumMod val="95000"/>
            </a:schemeClr>
          </a:solidFill>
        </p:spPr>
        <p:txBody>
          <a:bodyPr wrap="square" rtlCol="0">
            <a:spAutoFit/>
          </a:bodyPr>
          <a:lstStyle/>
          <a:p>
            <a:r>
              <a:rPr lang="en-IN" dirty="0"/>
              <a:t>Another way to control the flow of our programs is with something called a </a:t>
            </a:r>
            <a:r>
              <a:rPr lang="en-IN" b="1" dirty="0"/>
              <a:t>‘switch’ </a:t>
            </a:r>
            <a:r>
              <a:rPr lang="en-IN" dirty="0"/>
              <a:t>statement. Unlike simple </a:t>
            </a:r>
            <a:r>
              <a:rPr lang="en-IN" i="1" dirty="0"/>
              <a:t>‘if’ </a:t>
            </a:r>
            <a:r>
              <a:rPr lang="en-IN" dirty="0"/>
              <a:t>and </a:t>
            </a:r>
            <a:r>
              <a:rPr lang="en-IN" i="1" dirty="0"/>
              <a:t>‘if else’ </a:t>
            </a:r>
            <a:r>
              <a:rPr lang="en-IN" dirty="0"/>
              <a:t>statements, the switch statement can have a number of possible execution paths. That is why it is also called as </a:t>
            </a:r>
            <a:r>
              <a:rPr lang="en-IN" b="1" i="1" dirty="0"/>
              <a:t>multi-way decision making statement. </a:t>
            </a:r>
            <a:r>
              <a:rPr lang="en-IN" dirty="0"/>
              <a:t>A switch statement is useful when we need to select one of several alternatives based on the value. It also works enumerated types, the </a:t>
            </a:r>
            <a:r>
              <a:rPr lang="en-IN" i="1" dirty="0"/>
              <a:t>String class. </a:t>
            </a:r>
            <a:r>
              <a:rPr lang="en-IN" dirty="0"/>
              <a:t>A switch can be used for menu-driven programming. </a:t>
            </a:r>
          </a:p>
        </p:txBody>
      </p:sp>
    </p:spTree>
    <p:extLst>
      <p:ext uri="{BB962C8B-B14F-4D97-AF65-F5344CB8AC3E}">
        <p14:creationId xmlns:p14="http://schemas.microsoft.com/office/powerpoint/2010/main" val="3827432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8C0631-D26D-4683-82D1-9F65754E93B1}"/>
              </a:ext>
            </a:extLst>
          </p:cNvPr>
          <p:cNvSpPr txBox="1"/>
          <p:nvPr/>
        </p:nvSpPr>
        <p:spPr>
          <a:xfrm>
            <a:off x="437684" y="58846"/>
            <a:ext cx="11316632" cy="6740307"/>
          </a:xfrm>
          <a:prstGeom prst="rect">
            <a:avLst/>
          </a:prstGeom>
          <a:noFill/>
        </p:spPr>
        <p:txBody>
          <a:bodyPr wrap="square" rtlCol="0">
            <a:spAutoFit/>
          </a:bodyPr>
          <a:lstStyle/>
          <a:p>
            <a:r>
              <a:rPr lang="en-GB" b="1" dirty="0"/>
              <a:t>Syntax: switch statement</a:t>
            </a:r>
          </a:p>
          <a:p>
            <a:r>
              <a:rPr lang="en-GB" b="1" i="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switch (expression)</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case value1: 	</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Statement(s) block-1;</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break;</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case value2:</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Statement(s) block-2;</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break;</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case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valueN</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Statement(s) block-N;</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break;</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default:</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Default-block of statement(s);	//if no match is found</a:t>
            </a: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break;</a:t>
            </a:r>
            <a:endParaRPr lang="en-GB" b="1" i="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[Rest of the program]</a:t>
            </a:r>
          </a:p>
          <a:p>
            <a:r>
              <a:rPr lang="en-GB" b="1" dirty="0">
                <a:latin typeface="Courier New" panose="02070309020205020404" pitchFamily="49" charset="0"/>
                <a:cs typeface="Courier New" panose="02070309020205020404" pitchFamily="49" charset="0"/>
              </a:rPr>
              <a:t>	</a:t>
            </a:r>
            <a:r>
              <a:rPr lang="en-GB" i="1" dirty="0">
                <a:cs typeface="Courier New" panose="02070309020205020404" pitchFamily="49" charset="0"/>
              </a:rPr>
              <a:t>(always execute whether a match is found or not)</a:t>
            </a:r>
            <a:endParaRPr lang="en-IN" b="1" i="1" dirty="0">
              <a:cs typeface="Courier New" panose="02070309020205020404" pitchFamily="49" charset="0"/>
            </a:endParaRPr>
          </a:p>
          <a:p>
            <a:r>
              <a:rPr lang="en-IN" b="1" dirty="0">
                <a:cs typeface="Courier New" panose="02070309020205020404" pitchFamily="49" charset="0"/>
              </a:rPr>
              <a:t>Example: Display colour name: 1-Red, 2-blue, 3-Green, Otherwise, invalid colour</a:t>
            </a:r>
          </a:p>
          <a:p>
            <a:r>
              <a:rPr lang="en-IN" b="1" dirty="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int colour=2;</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switch(colour)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1:</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System.out.println(“Red”);</a:t>
            </a:r>
          </a:p>
        </p:txBody>
      </p:sp>
      <p:pic>
        <p:nvPicPr>
          <p:cNvPr id="2" name="Picture 1">
            <a:extLst>
              <a:ext uri="{FF2B5EF4-FFF2-40B4-BE49-F238E27FC236}">
                <a16:creationId xmlns:a16="http://schemas.microsoft.com/office/drawing/2014/main" id="{446DD8AD-1952-46A3-8D95-E9C5A477A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836709">
            <a:off x="6210693" y="-401410"/>
            <a:ext cx="6858000" cy="6858000"/>
          </a:xfrm>
          <a:prstGeom prst="rect">
            <a:avLst/>
          </a:prstGeom>
        </p:spPr>
      </p:pic>
    </p:spTree>
    <p:extLst>
      <p:ext uri="{BB962C8B-B14F-4D97-AF65-F5344CB8AC3E}">
        <p14:creationId xmlns:p14="http://schemas.microsoft.com/office/powerpoint/2010/main" val="2499401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F26849-8738-439E-A1CE-7E9482EBAAC9}"/>
              </a:ext>
            </a:extLst>
          </p:cNvPr>
          <p:cNvSpPr txBox="1"/>
          <p:nvPr/>
        </p:nvSpPr>
        <p:spPr>
          <a:xfrm>
            <a:off x="561473" y="301385"/>
            <a:ext cx="11069053" cy="3139321"/>
          </a:xfrm>
          <a:prstGeom prst="rect">
            <a:avLst/>
          </a:prstGeom>
          <a:noFill/>
        </p:spPr>
        <p:txBody>
          <a:bodyPr wrap="square">
            <a:spAutoFit/>
          </a:bodyPr>
          <a:lstStyle/>
          <a:p>
            <a:r>
              <a:rPr lang="en-IN" b="1" dirty="0">
                <a:latin typeface="Courier New" panose="02070309020205020404" pitchFamily="49" charset="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2:</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System.out.println(“Blue”);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3:</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System.out.println(“Green”);</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default: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System.out.println(“Invalid colour”);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System.out.println(“End of Program”);</a:t>
            </a:r>
          </a:p>
        </p:txBody>
      </p:sp>
      <p:sp>
        <p:nvSpPr>
          <p:cNvPr id="7" name="TextBox 6">
            <a:extLst>
              <a:ext uri="{FF2B5EF4-FFF2-40B4-BE49-F238E27FC236}">
                <a16:creationId xmlns:a16="http://schemas.microsoft.com/office/drawing/2014/main" id="{57F437FB-02E2-4E8E-BEEA-F27B93CD576C}"/>
              </a:ext>
            </a:extLst>
          </p:cNvPr>
          <p:cNvSpPr txBox="1"/>
          <p:nvPr/>
        </p:nvSpPr>
        <p:spPr>
          <a:xfrm>
            <a:off x="561473" y="3639100"/>
            <a:ext cx="2294849" cy="430887"/>
          </a:xfrm>
          <a:prstGeom prst="rect">
            <a:avLst/>
          </a:prstGeom>
          <a:noFill/>
        </p:spPr>
        <p:txBody>
          <a:bodyPr wrap="square" rtlCol="0">
            <a:spAutoFit/>
          </a:bodyPr>
          <a:lstStyle/>
          <a:p>
            <a:r>
              <a:rPr lang="en-GB" sz="2200" dirty="0">
                <a:latin typeface="Verdana Pro Cond" panose="020B0606030504040204" pitchFamily="34" charset="0"/>
              </a:rPr>
              <a:t>PROGRAM 3-6</a:t>
            </a:r>
            <a:endParaRPr lang="en-IN" sz="2200" dirty="0">
              <a:latin typeface="Verdana Pro Cond" panose="020B0606030504040204" pitchFamily="34" charset="0"/>
            </a:endParaRPr>
          </a:p>
        </p:txBody>
      </p:sp>
      <p:sp>
        <p:nvSpPr>
          <p:cNvPr id="11" name="TextBox 10">
            <a:extLst>
              <a:ext uri="{FF2B5EF4-FFF2-40B4-BE49-F238E27FC236}">
                <a16:creationId xmlns:a16="http://schemas.microsoft.com/office/drawing/2014/main" id="{FC9EA9CA-10D2-456C-A4FD-7B9055D4B3A3}"/>
              </a:ext>
            </a:extLst>
          </p:cNvPr>
          <p:cNvSpPr txBox="1"/>
          <p:nvPr/>
        </p:nvSpPr>
        <p:spPr>
          <a:xfrm>
            <a:off x="561473" y="4736259"/>
            <a:ext cx="11369306" cy="2031325"/>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import java.io.*;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Day</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day;	//To take user input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 r=new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(System.in);</a:t>
            </a:r>
          </a:p>
        </p:txBody>
      </p:sp>
      <p:pic>
        <p:nvPicPr>
          <p:cNvPr id="2" name="Picture 1">
            <a:extLst>
              <a:ext uri="{FF2B5EF4-FFF2-40B4-BE49-F238E27FC236}">
                <a16:creationId xmlns:a16="http://schemas.microsoft.com/office/drawing/2014/main" id="{DE733B26-A2C2-458B-BC18-C500E83EC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
        <p:nvSpPr>
          <p:cNvPr id="9" name="TextBox 8">
            <a:extLst>
              <a:ext uri="{FF2B5EF4-FFF2-40B4-BE49-F238E27FC236}">
                <a16:creationId xmlns:a16="http://schemas.microsoft.com/office/drawing/2014/main" id="{30761D11-AC24-445F-8E0A-B157C64CF527}"/>
              </a:ext>
            </a:extLst>
          </p:cNvPr>
          <p:cNvSpPr txBox="1"/>
          <p:nvPr/>
        </p:nvSpPr>
        <p:spPr>
          <a:xfrm>
            <a:off x="561473" y="4049180"/>
            <a:ext cx="11369306" cy="646331"/>
          </a:xfrm>
          <a:prstGeom prst="rect">
            <a:avLst/>
          </a:prstGeom>
          <a:solidFill>
            <a:schemeClr val="bg1">
              <a:lumMod val="95000"/>
            </a:schemeClr>
          </a:solidFill>
        </p:spPr>
        <p:txBody>
          <a:bodyPr wrap="square" rtlCol="0">
            <a:spAutoFit/>
          </a:bodyPr>
          <a:lstStyle/>
          <a:p>
            <a:r>
              <a:rPr lang="en-GB" b="1" i="1" dirty="0"/>
              <a:t>Description: </a:t>
            </a:r>
            <a:r>
              <a:rPr lang="en-GB" i="1" dirty="0"/>
              <a:t>This program demonstrates the concept of simple ‘switch’ statement. In this program we will take a day number from the user and display the day name</a:t>
            </a:r>
            <a:endParaRPr lang="en-IN" b="1" i="1" dirty="0"/>
          </a:p>
        </p:txBody>
      </p:sp>
    </p:spTree>
    <p:extLst>
      <p:ext uri="{BB962C8B-B14F-4D97-AF65-F5344CB8AC3E}">
        <p14:creationId xmlns:p14="http://schemas.microsoft.com/office/powerpoint/2010/main" val="378198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43894A-6E0F-4342-8A96-B823E7168FC3}"/>
              </a:ext>
            </a:extLst>
          </p:cNvPr>
          <p:cNvSpPr txBox="1"/>
          <p:nvPr/>
        </p:nvSpPr>
        <p:spPr>
          <a:xfrm>
            <a:off x="411347" y="117693"/>
            <a:ext cx="11369306" cy="6740307"/>
          </a:xfrm>
          <a:prstGeom prst="rect">
            <a:avLst/>
          </a:prstGeom>
          <a:noFill/>
        </p:spPr>
        <p:txBody>
          <a:bodyPr wrap="square" rtlCol="0">
            <a:spAutoFit/>
          </a:bodyPr>
          <a:lstStyle/>
          <a:p>
            <a:r>
              <a:rPr lang="en-IN" b="1" dirty="0">
                <a:solidFill>
                  <a:schemeClr val="tx1">
                    <a:lumMod val="65000"/>
                    <a:lumOff val="35000"/>
                  </a:schemeClr>
                </a:solidFill>
                <a:latin typeface="Courier New" panose="02070309020205020404" pitchFamily="49" charset="0"/>
                <a:cs typeface="Courier New" panose="02070309020205020404" pitchFamily="49" charset="0"/>
              </a:rPr>
              <a:t>		try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System.out.println(“Enter a Day Number: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day=</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Integer.parseInt</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switch(day)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1:System.out.println(“Sunday”);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2:System.out.println(“Monday”);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3:System.out.println(“Tuesday”);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4:System.out.println(“Wednesday”);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5:System.out.println(“Thursday”);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6:System.out.println(“Friday”);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7:System.out.println(“Saturday”);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default:System.out.println</a:t>
            </a:r>
            <a:r>
              <a:rPr lang="en-IN" b="1" dirty="0">
                <a:solidFill>
                  <a:schemeClr val="tx1">
                    <a:lumMod val="65000"/>
                    <a:lumOff val="35000"/>
                  </a:schemeClr>
                </a:solidFill>
                <a:latin typeface="Courier New" panose="02070309020205020404" pitchFamily="49" charset="0"/>
                <a:cs typeface="Courier New" panose="02070309020205020404" pitchFamily="49" charset="0"/>
              </a:rPr>
              <a:t>(“Invalid Day Number”);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p:txBody>
      </p:sp>
      <p:pic>
        <p:nvPicPr>
          <p:cNvPr id="2" name="Picture 1">
            <a:extLst>
              <a:ext uri="{FF2B5EF4-FFF2-40B4-BE49-F238E27FC236}">
                <a16:creationId xmlns:a16="http://schemas.microsoft.com/office/drawing/2014/main" id="{629322D4-EDA7-4AA7-BBD1-1D38CF4DFE75}"/>
              </a:ext>
            </a:extLst>
          </p:cNvPr>
          <p:cNvPicPr>
            <a:picLocks noChangeAspect="1"/>
          </p:cNvPicPr>
          <p:nvPr/>
        </p:nvPicPr>
        <p:blipFill rotWithShape="1">
          <a:blip r:embed="rId2">
            <a:extLst>
              <a:ext uri="{28A0092B-C50C-407E-A947-70E740481C1C}">
                <a14:useLocalDpi xmlns:a14="http://schemas.microsoft.com/office/drawing/2010/main" val="0"/>
              </a:ext>
            </a:extLst>
          </a:blip>
          <a:srcRect r="34158"/>
          <a:stretch/>
        </p:blipFill>
        <p:spPr>
          <a:xfrm rot="5400000">
            <a:off x="1171280" y="-1171280"/>
            <a:ext cx="4515439" cy="6858000"/>
          </a:xfrm>
          <a:prstGeom prst="rect">
            <a:avLst/>
          </a:prstGeom>
        </p:spPr>
      </p:pic>
    </p:spTree>
    <p:extLst>
      <p:ext uri="{BB962C8B-B14F-4D97-AF65-F5344CB8AC3E}">
        <p14:creationId xmlns:p14="http://schemas.microsoft.com/office/powerpoint/2010/main" val="2919803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EB1C98-7CC8-456A-8117-4762E98C61EA}"/>
              </a:ext>
            </a:extLst>
          </p:cNvPr>
          <p:cNvSpPr txBox="1"/>
          <p:nvPr/>
        </p:nvSpPr>
        <p:spPr>
          <a:xfrm>
            <a:off x="411347" y="2555109"/>
            <a:ext cx="6096000" cy="923330"/>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a Day Number : 4</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Wednesday</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program</a:t>
            </a:r>
          </a:p>
        </p:txBody>
      </p:sp>
      <p:sp>
        <p:nvSpPr>
          <p:cNvPr id="11" name="TextBox 10">
            <a:extLst>
              <a:ext uri="{FF2B5EF4-FFF2-40B4-BE49-F238E27FC236}">
                <a16:creationId xmlns:a16="http://schemas.microsoft.com/office/drawing/2014/main" id="{30F7E8B8-6617-4D01-8730-A9F67D4A3B46}"/>
              </a:ext>
            </a:extLst>
          </p:cNvPr>
          <p:cNvSpPr txBox="1"/>
          <p:nvPr/>
        </p:nvSpPr>
        <p:spPr>
          <a:xfrm>
            <a:off x="411347" y="2097433"/>
            <a:ext cx="2764990" cy="369332"/>
          </a:xfrm>
          <a:prstGeom prst="rect">
            <a:avLst/>
          </a:prstGeom>
          <a:noFill/>
        </p:spPr>
        <p:txBody>
          <a:bodyPr wrap="square" rtlCol="0">
            <a:spAutoFit/>
          </a:bodyPr>
          <a:lstStyle/>
          <a:p>
            <a:r>
              <a:rPr lang="en-GB" b="1" dirty="0"/>
              <a:t>Output of Program 3-6</a:t>
            </a:r>
            <a:endParaRPr lang="en-IN" b="1" dirty="0"/>
          </a:p>
        </p:txBody>
      </p:sp>
      <p:sp>
        <p:nvSpPr>
          <p:cNvPr id="19" name="TextBox 18">
            <a:extLst>
              <a:ext uri="{FF2B5EF4-FFF2-40B4-BE49-F238E27FC236}">
                <a16:creationId xmlns:a16="http://schemas.microsoft.com/office/drawing/2014/main" id="{792CF516-DBC1-472D-A052-E9540DA1089B}"/>
              </a:ext>
            </a:extLst>
          </p:cNvPr>
          <p:cNvSpPr txBox="1"/>
          <p:nvPr/>
        </p:nvSpPr>
        <p:spPr>
          <a:xfrm>
            <a:off x="411347" y="3611823"/>
            <a:ext cx="2331853" cy="430887"/>
          </a:xfrm>
          <a:prstGeom prst="rect">
            <a:avLst/>
          </a:prstGeom>
          <a:noFill/>
        </p:spPr>
        <p:txBody>
          <a:bodyPr wrap="square" rtlCol="0">
            <a:spAutoFit/>
          </a:bodyPr>
          <a:lstStyle/>
          <a:p>
            <a:r>
              <a:rPr lang="en-GB" sz="2200" dirty="0">
                <a:latin typeface="Verdana Pro Cond" panose="020B0606030504040204" pitchFamily="34" charset="0"/>
              </a:rPr>
              <a:t>PROGRAM 3-7</a:t>
            </a:r>
            <a:endParaRPr lang="en-IN" sz="2200" dirty="0">
              <a:latin typeface="Verdana Pro Cond" panose="020B0606030504040204" pitchFamily="34" charset="0"/>
            </a:endParaRPr>
          </a:p>
        </p:txBody>
      </p:sp>
      <p:sp>
        <p:nvSpPr>
          <p:cNvPr id="23" name="TextBox 22">
            <a:extLst>
              <a:ext uri="{FF2B5EF4-FFF2-40B4-BE49-F238E27FC236}">
                <a16:creationId xmlns:a16="http://schemas.microsoft.com/office/drawing/2014/main" id="{7C6987AC-4240-4691-9274-B95638AFD9D8}"/>
              </a:ext>
            </a:extLst>
          </p:cNvPr>
          <p:cNvSpPr txBox="1"/>
          <p:nvPr/>
        </p:nvSpPr>
        <p:spPr>
          <a:xfrm>
            <a:off x="411347" y="5063792"/>
            <a:ext cx="11369306" cy="1754326"/>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import java.io.*;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SwitchStatement</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num1, num2; //to take two numbers from the user</a:t>
            </a:r>
          </a:p>
        </p:txBody>
      </p:sp>
      <p:pic>
        <p:nvPicPr>
          <p:cNvPr id="2" name="Picture 1">
            <a:extLst>
              <a:ext uri="{FF2B5EF4-FFF2-40B4-BE49-F238E27FC236}">
                <a16:creationId xmlns:a16="http://schemas.microsoft.com/office/drawing/2014/main" id="{8930C878-65D3-4E3B-BC76-9002BF763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
        <p:nvSpPr>
          <p:cNvPr id="21" name="TextBox 20">
            <a:extLst>
              <a:ext uri="{FF2B5EF4-FFF2-40B4-BE49-F238E27FC236}">
                <a16:creationId xmlns:a16="http://schemas.microsoft.com/office/drawing/2014/main" id="{79FFC741-1CDC-4334-B919-68E09239591F}"/>
              </a:ext>
            </a:extLst>
          </p:cNvPr>
          <p:cNvSpPr txBox="1"/>
          <p:nvPr/>
        </p:nvSpPr>
        <p:spPr>
          <a:xfrm>
            <a:off x="411347" y="4021903"/>
            <a:ext cx="11369306" cy="923330"/>
          </a:xfrm>
          <a:prstGeom prst="rect">
            <a:avLst/>
          </a:prstGeom>
          <a:solidFill>
            <a:schemeClr val="bg1">
              <a:lumMod val="95000"/>
            </a:schemeClr>
          </a:solidFill>
        </p:spPr>
        <p:txBody>
          <a:bodyPr wrap="square" rtlCol="0">
            <a:spAutoFit/>
          </a:bodyPr>
          <a:lstStyle/>
          <a:p>
            <a:r>
              <a:rPr lang="en-GB" b="1" i="1" dirty="0"/>
              <a:t>Description: </a:t>
            </a:r>
            <a:r>
              <a:rPr lang="en-GB" i="1" dirty="0"/>
              <a:t>This program demonstrates the concept of </a:t>
            </a:r>
            <a:r>
              <a:rPr lang="en-GB" b="1" i="1" dirty="0"/>
              <a:t>Menu-driven programming with switch statement</a:t>
            </a:r>
            <a:r>
              <a:rPr lang="en-GB" i="1" dirty="0"/>
              <a:t>. In this program number of options will be given in menu. We will take an input from the user to choose one of the options of the menu. Depending upon the user’s choice, further actions will be taken</a:t>
            </a:r>
            <a:endParaRPr lang="en-IN" b="1" i="1" dirty="0"/>
          </a:p>
        </p:txBody>
      </p:sp>
      <p:sp>
        <p:nvSpPr>
          <p:cNvPr id="7" name="TextBox 6">
            <a:extLst>
              <a:ext uri="{FF2B5EF4-FFF2-40B4-BE49-F238E27FC236}">
                <a16:creationId xmlns:a16="http://schemas.microsoft.com/office/drawing/2014/main" id="{F5824CB1-BDE6-4863-A9CC-C4B2E0CDCC68}"/>
              </a:ext>
            </a:extLst>
          </p:cNvPr>
          <p:cNvSpPr txBox="1"/>
          <p:nvPr/>
        </p:nvSpPr>
        <p:spPr>
          <a:xfrm>
            <a:off x="411347" y="117693"/>
            <a:ext cx="11369306" cy="1754326"/>
          </a:xfrm>
          <a:prstGeom prst="rect">
            <a:avLst/>
          </a:prstGeom>
          <a:solidFill>
            <a:schemeClr val="bg1">
              <a:lumMod val="95000"/>
            </a:schemeClr>
          </a:solidFill>
        </p:spPr>
        <p:txBody>
          <a:bodyPr wrap="square" rtlCol="0">
            <a:spAutoFit/>
          </a:bodyPr>
          <a:lstStyle/>
          <a:p>
            <a:r>
              <a:rPr lang="en-IN" b="1" dirty="0">
                <a:solidFill>
                  <a:schemeClr val="tx1">
                    <a:lumMod val="65000"/>
                    <a:lumOff val="35000"/>
                  </a:schemeClr>
                </a:solidFill>
                <a:latin typeface="Courier New" panose="02070309020205020404" pitchFamily="49" charset="0"/>
                <a:cs typeface="Courier New" panose="02070309020205020404" pitchFamily="49" charset="0"/>
              </a:rPr>
              <a:t>		catch(Exception 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System.out.println(“You have entered invalid value”);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33081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46648F-0DF5-442A-A7B2-B9A8E4965211}"/>
              </a:ext>
            </a:extLst>
          </p:cNvPr>
          <p:cNvSpPr txBox="1"/>
          <p:nvPr/>
        </p:nvSpPr>
        <p:spPr>
          <a:xfrm>
            <a:off x="411347" y="117693"/>
            <a:ext cx="11369306" cy="6740307"/>
          </a:xfrm>
          <a:prstGeom prst="rect">
            <a:avLst/>
          </a:prstGeom>
          <a:solidFill>
            <a:schemeClr val="bg1">
              <a:lumMod val="95000"/>
            </a:schemeClr>
          </a:solidFill>
        </p:spPr>
        <p:txBody>
          <a:bodyPr wrap="square" rtlCol="0">
            <a:spAutoFit/>
          </a:bodyPr>
          <a:lstStyle/>
          <a:p>
            <a:r>
              <a:rPr lang="en-IN" b="1" dirty="0">
                <a:solidFill>
                  <a:schemeClr val="tx1">
                    <a:lumMod val="65000"/>
                    <a:lumOff val="35000"/>
                  </a:schemeClr>
                </a:solidFill>
                <a:latin typeface="Courier New" panose="02070309020205020404" pitchFamily="49" charset="0"/>
                <a:cs typeface="Courier New" panose="02070309020205020404" pitchFamily="49" charset="0"/>
              </a:rPr>
              <a:t>		char choice;	//to store user choice among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int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add,subtract,mul,div</a:t>
            </a:r>
            <a:r>
              <a:rPr lang="en-IN" b="1" dirty="0">
                <a:solidFill>
                  <a:schemeClr val="tx1">
                    <a:lumMod val="65000"/>
                    <a:lumOff val="35000"/>
                  </a:schemeClr>
                </a:solidFill>
                <a:latin typeface="Courier New" panose="02070309020205020404" pitchFamily="49" charset="0"/>
                <a:cs typeface="Courier New" panose="02070309020205020404" pitchFamily="49" charset="0"/>
              </a:rPr>
              <a:t>;	//to store results</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IN" b="1" dirty="0">
                <a:solidFill>
                  <a:schemeClr val="tx1">
                    <a:lumMod val="65000"/>
                    <a:lumOff val="35000"/>
                  </a:schemeClr>
                </a:solidFill>
                <a:latin typeface="Courier New" panose="02070309020205020404" pitchFamily="49" charset="0"/>
                <a:cs typeface="Courier New" panose="02070309020205020404" pitchFamily="49" charset="0"/>
              </a:rPr>
              <a:t> r=new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IN" b="1" dirty="0">
                <a:solidFill>
                  <a:schemeClr val="tx1">
                    <a:lumMod val="65000"/>
                    <a:lumOff val="35000"/>
                  </a:schemeClr>
                </a:solidFill>
                <a:latin typeface="Courier New" panose="02070309020205020404" pitchFamily="49" charset="0"/>
                <a:cs typeface="Courier New" panose="02070309020205020404" pitchFamily="49" charset="0"/>
              </a:rPr>
              <a:t>(System.in);</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try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System.out.println(“Enter Number-1: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num1=</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Integer.parseInt</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System.out.println(“Enter Number-2: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num2=</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Integer.parseInt</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nEnter</a:t>
            </a:r>
            <a:r>
              <a:rPr lang="en-IN" b="1" dirty="0">
                <a:solidFill>
                  <a:schemeClr val="tx1">
                    <a:lumMod val="65000"/>
                    <a:lumOff val="35000"/>
                  </a:schemeClr>
                </a:solidFill>
                <a:latin typeface="Courier New" panose="02070309020205020404" pitchFamily="49" charset="0"/>
                <a:cs typeface="Courier New" panose="02070309020205020404" pitchFamily="49" charset="0"/>
              </a:rPr>
              <a:t> + for Addition”);</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System.out.println(“Enter – for Subtraction”);</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System.out.println(“Enter * for Multiplication”);</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System.out.println(“Enter / for Division”);</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System.out.println(“Enter you Choice: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choice=(char)</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r.read</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switch(choice)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add=num1+num2;</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System.out.println(“Sum is : “+add);</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p:txBody>
      </p:sp>
      <p:pic>
        <p:nvPicPr>
          <p:cNvPr id="2" name="Picture 1">
            <a:extLst>
              <a:ext uri="{FF2B5EF4-FFF2-40B4-BE49-F238E27FC236}">
                <a16:creationId xmlns:a16="http://schemas.microsoft.com/office/drawing/2014/main" id="{6C91D2DF-E991-46EA-8F11-FF0CA9B8B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156878">
            <a:off x="7021398" y="-165771"/>
            <a:ext cx="6858000" cy="6858000"/>
          </a:xfrm>
          <a:prstGeom prst="rect">
            <a:avLst/>
          </a:prstGeom>
        </p:spPr>
      </p:pic>
    </p:spTree>
    <p:extLst>
      <p:ext uri="{BB962C8B-B14F-4D97-AF65-F5344CB8AC3E}">
        <p14:creationId xmlns:p14="http://schemas.microsoft.com/office/powerpoint/2010/main" val="3433563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A7750A-CA69-48BE-82A6-824A1034397D}"/>
              </a:ext>
            </a:extLst>
          </p:cNvPr>
          <p:cNvSpPr txBox="1"/>
          <p:nvPr/>
        </p:nvSpPr>
        <p:spPr>
          <a:xfrm>
            <a:off x="411347" y="117693"/>
            <a:ext cx="11369306" cy="6740307"/>
          </a:xfrm>
          <a:prstGeom prst="rect">
            <a:avLst/>
          </a:prstGeom>
          <a:noFill/>
        </p:spPr>
        <p:txBody>
          <a:bodyPr wrap="square" rtlCol="0">
            <a:spAutoFit/>
          </a:bodyPr>
          <a:lstStyle/>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subtract=num1-num2;</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System.out.println(“Result of Subtraction: 											“+subtract);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mul</a:t>
            </a:r>
            <a:r>
              <a:rPr lang="en-IN" b="1" dirty="0">
                <a:solidFill>
                  <a:schemeClr val="tx1">
                    <a:lumMod val="65000"/>
                    <a:lumOff val="35000"/>
                  </a:schemeClr>
                </a:solidFill>
                <a:latin typeface="Courier New" panose="02070309020205020404" pitchFamily="49" charset="0"/>
                <a:cs typeface="Courier New" panose="02070309020205020404" pitchFamily="49" charset="0"/>
              </a:rPr>
              <a:t>=num1*num2;</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System.out.println(“Result of Multiplication: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mul</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div=num1/num2;</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System.out.println(“Result of Division: “+div);</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default: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System.out.println(“Invalid Choice”);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catch(Exception 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System.out.println(“You have entered a wrong value”);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p:txBody>
      </p:sp>
      <p:pic>
        <p:nvPicPr>
          <p:cNvPr id="2" name="Picture 1">
            <a:extLst>
              <a:ext uri="{FF2B5EF4-FFF2-40B4-BE49-F238E27FC236}">
                <a16:creationId xmlns:a16="http://schemas.microsoft.com/office/drawing/2014/main" id="{5003B339-01ED-43E9-8AE4-0F4136D98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133138">
            <a:off x="-1896359" y="58847"/>
            <a:ext cx="6858000" cy="6858000"/>
          </a:xfrm>
          <a:prstGeom prst="rect">
            <a:avLst/>
          </a:prstGeom>
        </p:spPr>
      </p:pic>
    </p:spTree>
    <p:extLst>
      <p:ext uri="{BB962C8B-B14F-4D97-AF65-F5344CB8AC3E}">
        <p14:creationId xmlns:p14="http://schemas.microsoft.com/office/powerpoint/2010/main" val="305073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5778C5-830F-46B7-8992-818CEC1F2BBA}"/>
              </a:ext>
            </a:extLst>
          </p:cNvPr>
          <p:cNvSpPr txBox="1"/>
          <p:nvPr/>
        </p:nvSpPr>
        <p:spPr>
          <a:xfrm>
            <a:off x="427389" y="838604"/>
            <a:ext cx="6096000" cy="2862322"/>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Number-1: 65</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Number-2: 5</a:t>
            </a:r>
          </a:p>
          <a:p>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 for Addition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 for Subtraction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 for Multiplication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 for Division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you Choice: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Result of Division: 13</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Program!</a:t>
            </a:r>
          </a:p>
        </p:txBody>
      </p:sp>
      <p:sp>
        <p:nvSpPr>
          <p:cNvPr id="7" name="TextBox 6">
            <a:extLst>
              <a:ext uri="{FF2B5EF4-FFF2-40B4-BE49-F238E27FC236}">
                <a16:creationId xmlns:a16="http://schemas.microsoft.com/office/drawing/2014/main" id="{62DB2B0D-E9C7-4CC9-8D6B-5BF7424F3C9E}"/>
              </a:ext>
            </a:extLst>
          </p:cNvPr>
          <p:cNvSpPr txBox="1"/>
          <p:nvPr/>
        </p:nvSpPr>
        <p:spPr>
          <a:xfrm>
            <a:off x="427388" y="383382"/>
            <a:ext cx="2764990" cy="369332"/>
          </a:xfrm>
          <a:prstGeom prst="rect">
            <a:avLst/>
          </a:prstGeom>
          <a:noFill/>
        </p:spPr>
        <p:txBody>
          <a:bodyPr wrap="square" rtlCol="0">
            <a:spAutoFit/>
          </a:bodyPr>
          <a:lstStyle/>
          <a:p>
            <a:r>
              <a:rPr lang="en-GB" b="1" dirty="0"/>
              <a:t>Output of Program 3-7</a:t>
            </a:r>
            <a:endParaRPr lang="en-IN" b="1" dirty="0"/>
          </a:p>
        </p:txBody>
      </p:sp>
      <p:sp>
        <p:nvSpPr>
          <p:cNvPr id="3" name="TextBox 2">
            <a:extLst>
              <a:ext uri="{FF2B5EF4-FFF2-40B4-BE49-F238E27FC236}">
                <a16:creationId xmlns:a16="http://schemas.microsoft.com/office/drawing/2014/main" id="{A6B2C61E-0332-44CD-A8E7-99F4CC5C93CE}"/>
              </a:ext>
            </a:extLst>
          </p:cNvPr>
          <p:cNvSpPr txBox="1"/>
          <p:nvPr/>
        </p:nvSpPr>
        <p:spPr>
          <a:xfrm>
            <a:off x="427388" y="3853457"/>
            <a:ext cx="6425899" cy="400110"/>
          </a:xfrm>
          <a:prstGeom prst="rect">
            <a:avLst/>
          </a:prstGeom>
          <a:noFill/>
        </p:spPr>
        <p:txBody>
          <a:bodyPr wrap="square" rtlCol="0">
            <a:spAutoFit/>
          </a:bodyPr>
          <a:lstStyle/>
          <a:p>
            <a:r>
              <a:rPr lang="en-IN" sz="2000" u="sng" dirty="0">
                <a:latin typeface="Verdana Pro Cond" panose="020B0606030504040204" pitchFamily="34" charset="0"/>
              </a:rPr>
              <a:t>Rules to be remembered while using ‘switch’ statement</a:t>
            </a:r>
          </a:p>
        </p:txBody>
      </p:sp>
      <p:sp>
        <p:nvSpPr>
          <p:cNvPr id="11" name="TextBox 10">
            <a:extLst>
              <a:ext uri="{FF2B5EF4-FFF2-40B4-BE49-F238E27FC236}">
                <a16:creationId xmlns:a16="http://schemas.microsoft.com/office/drawing/2014/main" id="{4AFB4F60-DB3C-4C10-B83E-ED6A51E1E1DC}"/>
              </a:ext>
            </a:extLst>
          </p:cNvPr>
          <p:cNvSpPr txBox="1"/>
          <p:nvPr/>
        </p:nvSpPr>
        <p:spPr>
          <a:xfrm>
            <a:off x="395306" y="5146119"/>
            <a:ext cx="11369306" cy="1754326"/>
          </a:xfrm>
          <a:prstGeom prst="rect">
            <a:avLst/>
          </a:prstGeom>
          <a:noFill/>
        </p:spPr>
        <p:txBody>
          <a:bodyPr wrap="square" rtlCol="0">
            <a:spAutoFit/>
          </a:bodyPr>
          <a:lstStyle/>
          <a:p>
            <a:r>
              <a:rPr lang="en-IN" b="1" dirty="0">
                <a:solidFill>
                  <a:schemeClr val="tx1">
                    <a:lumMod val="65000"/>
                    <a:lumOff val="35000"/>
                  </a:schemeClr>
                </a:solidFill>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String str=“Red”;</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switch(str)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“Red”:</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System.out.println(“You choose Red colour”);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endParaRPr lang="en-IN" b="1" dirty="0">
              <a:solidFill>
                <a:schemeClr val="tx1">
                  <a:lumMod val="65000"/>
                  <a:lumOff val="35000"/>
                </a:schemeClr>
              </a:solidFill>
            </a:endParaRPr>
          </a:p>
        </p:txBody>
      </p:sp>
      <p:pic>
        <p:nvPicPr>
          <p:cNvPr id="2" name="Picture 1">
            <a:extLst>
              <a:ext uri="{FF2B5EF4-FFF2-40B4-BE49-F238E27FC236}">
                <a16:creationId xmlns:a16="http://schemas.microsoft.com/office/drawing/2014/main" id="{58D25FC8-06CD-42AF-A8A1-9AC160423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
        <p:nvSpPr>
          <p:cNvPr id="4" name="TextBox 3">
            <a:extLst>
              <a:ext uri="{FF2B5EF4-FFF2-40B4-BE49-F238E27FC236}">
                <a16:creationId xmlns:a16="http://schemas.microsoft.com/office/drawing/2014/main" id="{E4E7FEFB-28F8-43CD-A643-E6F8E0E6B8A0}"/>
              </a:ext>
            </a:extLst>
          </p:cNvPr>
          <p:cNvSpPr txBox="1"/>
          <p:nvPr/>
        </p:nvSpPr>
        <p:spPr>
          <a:xfrm>
            <a:off x="427388" y="4222789"/>
            <a:ext cx="11369306" cy="923330"/>
          </a:xfrm>
          <a:prstGeom prst="rect">
            <a:avLst/>
          </a:prstGeom>
          <a:solidFill>
            <a:schemeClr val="bg1">
              <a:lumMod val="95000"/>
            </a:schemeClr>
          </a:solidFill>
        </p:spPr>
        <p:txBody>
          <a:bodyPr wrap="square" rtlCol="0">
            <a:spAutoFit/>
          </a:bodyPr>
          <a:lstStyle/>
          <a:p>
            <a:r>
              <a:rPr lang="en-IN" b="1" dirty="0"/>
              <a:t>1. </a:t>
            </a:r>
            <a:r>
              <a:rPr lang="en-IN" dirty="0"/>
              <a:t>The switch statement, ‘expression’ must be of an int, char, byte or short type. Switch also works with enumerated types, the </a:t>
            </a:r>
            <a:r>
              <a:rPr lang="en-IN" b="1" i="1" dirty="0"/>
              <a:t>String class</a:t>
            </a:r>
            <a:r>
              <a:rPr lang="en-IN" dirty="0"/>
              <a:t>, and a few special classes that wrap certain primitive type such as </a:t>
            </a:r>
            <a:r>
              <a:rPr lang="en-IN" i="1" dirty="0"/>
              <a:t>Character, Byte, Short and Integer. </a:t>
            </a:r>
            <a:r>
              <a:rPr lang="en-IN" dirty="0"/>
              <a:t>Lets take an example to demonstrate how switch work with </a:t>
            </a:r>
            <a:r>
              <a:rPr lang="en-IN" i="1" dirty="0"/>
              <a:t>String class.</a:t>
            </a:r>
            <a:endParaRPr lang="en-IN" b="1" dirty="0"/>
          </a:p>
        </p:txBody>
      </p:sp>
    </p:spTree>
    <p:extLst>
      <p:ext uri="{BB962C8B-B14F-4D97-AF65-F5344CB8AC3E}">
        <p14:creationId xmlns:p14="http://schemas.microsoft.com/office/powerpoint/2010/main" val="79158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122A820-89A1-4817-970A-C8458FD64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0" y="0"/>
            <a:ext cx="6858000" cy="6858000"/>
          </a:xfrm>
          <a:prstGeom prst="rect">
            <a:avLst/>
          </a:prstGeom>
        </p:spPr>
      </p:pic>
      <p:sp>
        <p:nvSpPr>
          <p:cNvPr id="5" name="TextBox 4">
            <a:extLst>
              <a:ext uri="{FF2B5EF4-FFF2-40B4-BE49-F238E27FC236}">
                <a16:creationId xmlns:a16="http://schemas.microsoft.com/office/drawing/2014/main" id="{855DD697-58F2-43A3-8038-A00076A6F035}"/>
              </a:ext>
            </a:extLst>
          </p:cNvPr>
          <p:cNvSpPr txBox="1"/>
          <p:nvPr/>
        </p:nvSpPr>
        <p:spPr>
          <a:xfrm>
            <a:off x="373514" y="509337"/>
            <a:ext cx="2546149" cy="430887"/>
          </a:xfrm>
          <a:prstGeom prst="rect">
            <a:avLst/>
          </a:prstGeom>
          <a:solidFill>
            <a:schemeClr val="bg1">
              <a:lumMod val="95000"/>
            </a:schemeClr>
          </a:solidFill>
        </p:spPr>
        <p:txBody>
          <a:bodyPr wrap="square" rtlCol="0">
            <a:spAutoFit/>
          </a:bodyPr>
          <a:lstStyle/>
          <a:p>
            <a:r>
              <a:rPr lang="en-GB" sz="2200" dirty="0">
                <a:latin typeface="Verdana Pro Cond" panose="020B0606030504040204" pitchFamily="34" charset="0"/>
              </a:rPr>
              <a:t>1. if statement</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614A7F61-E87F-4C3D-9D6A-8C912BD85874}"/>
              </a:ext>
            </a:extLst>
          </p:cNvPr>
          <p:cNvSpPr txBox="1"/>
          <p:nvPr/>
        </p:nvSpPr>
        <p:spPr>
          <a:xfrm>
            <a:off x="373514" y="1038105"/>
            <a:ext cx="11316632" cy="923330"/>
          </a:xfrm>
          <a:prstGeom prst="rect">
            <a:avLst/>
          </a:prstGeom>
          <a:solidFill>
            <a:schemeClr val="bg1">
              <a:lumMod val="95000"/>
            </a:schemeClr>
          </a:solidFill>
        </p:spPr>
        <p:txBody>
          <a:bodyPr wrap="square" rtlCol="0">
            <a:spAutoFit/>
          </a:bodyPr>
          <a:lstStyle/>
          <a:p>
            <a:r>
              <a:rPr lang="en-GB" dirty="0"/>
              <a:t>The </a:t>
            </a:r>
            <a:r>
              <a:rPr lang="en-GB" b="1" dirty="0"/>
              <a:t>if statement </a:t>
            </a:r>
            <a:r>
              <a:rPr lang="en-GB" dirty="0"/>
              <a:t>is a powerful decision making statement and is used to control the flow of execution of statements. It is basically a two way decision statement and used in conjunction with a conditional expression.</a:t>
            </a:r>
          </a:p>
          <a:p>
            <a:r>
              <a:rPr lang="en-GB" b="1" dirty="0"/>
              <a:t>Syntax : 	</a:t>
            </a:r>
            <a:r>
              <a:rPr lang="en-GB" b="1" dirty="0">
                <a:latin typeface="Courier New" panose="02070309020205020404" pitchFamily="49" charset="0"/>
                <a:cs typeface="Courier New" panose="02070309020205020404" pitchFamily="49" charset="0"/>
              </a:rPr>
              <a:t>if(conditional expression)</a:t>
            </a:r>
            <a:endParaRPr lang="en-IN" b="1"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C7DAB095-8ED3-4218-BCEB-03D23F0F26F4}"/>
              </a:ext>
            </a:extLst>
          </p:cNvPr>
          <p:cNvSpPr txBox="1"/>
          <p:nvPr/>
        </p:nvSpPr>
        <p:spPr>
          <a:xfrm>
            <a:off x="373514" y="2037014"/>
            <a:ext cx="11316632" cy="923330"/>
          </a:xfrm>
          <a:prstGeom prst="rect">
            <a:avLst/>
          </a:prstGeom>
          <a:solidFill>
            <a:schemeClr val="bg1">
              <a:lumMod val="95000"/>
            </a:schemeClr>
          </a:solidFill>
        </p:spPr>
        <p:txBody>
          <a:bodyPr wrap="square" rtlCol="0">
            <a:spAutoFit/>
          </a:bodyPr>
          <a:lstStyle/>
          <a:p>
            <a:r>
              <a:rPr lang="en-GB" dirty="0"/>
              <a:t>A simple </a:t>
            </a:r>
            <a:r>
              <a:rPr lang="en-GB" i="1" dirty="0"/>
              <a:t>if statement </a:t>
            </a:r>
            <a:r>
              <a:rPr lang="en-GB" dirty="0"/>
              <a:t>evaluates a conditional expression </a:t>
            </a:r>
            <a:r>
              <a:rPr lang="en-GB" i="1" dirty="0"/>
              <a:t>(conditional expression must be a boolean expression that produce boolean results i.e., either true or false) </a:t>
            </a:r>
            <a:r>
              <a:rPr lang="en-GB" dirty="0"/>
              <a:t>and if that evaluation is </a:t>
            </a:r>
            <a:r>
              <a:rPr lang="en-GB" b="1" dirty="0"/>
              <a:t>true </a:t>
            </a:r>
            <a:r>
              <a:rPr lang="en-GB" dirty="0"/>
              <a:t>then the specified action is taken, otherwise the </a:t>
            </a:r>
            <a:r>
              <a:rPr lang="en-GB" i="1" dirty="0"/>
              <a:t>if block </a:t>
            </a:r>
            <a:r>
              <a:rPr lang="en-GB" dirty="0"/>
              <a:t>is skipped and execution continues with the rest of the program.</a:t>
            </a:r>
            <a:endParaRPr lang="en-IN" dirty="0"/>
          </a:p>
        </p:txBody>
      </p:sp>
      <p:sp>
        <p:nvSpPr>
          <p:cNvPr id="10" name="Diamond 9">
            <a:extLst>
              <a:ext uri="{FF2B5EF4-FFF2-40B4-BE49-F238E27FC236}">
                <a16:creationId xmlns:a16="http://schemas.microsoft.com/office/drawing/2014/main" id="{3C235CE4-3918-46BB-AD48-2795B5CEF288}"/>
              </a:ext>
            </a:extLst>
          </p:cNvPr>
          <p:cNvSpPr/>
          <p:nvPr/>
        </p:nvSpPr>
        <p:spPr>
          <a:xfrm>
            <a:off x="4808619" y="3429000"/>
            <a:ext cx="2446422" cy="120807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Condition expression?</a:t>
            </a:r>
            <a:endParaRPr lang="en-IN" dirty="0">
              <a:solidFill>
                <a:schemeClr val="tx1"/>
              </a:solidFill>
            </a:endParaRPr>
          </a:p>
        </p:txBody>
      </p:sp>
      <p:sp>
        <p:nvSpPr>
          <p:cNvPr id="11" name="Rectangle 10">
            <a:extLst>
              <a:ext uri="{FF2B5EF4-FFF2-40B4-BE49-F238E27FC236}">
                <a16:creationId xmlns:a16="http://schemas.microsoft.com/office/drawing/2014/main" id="{F3989894-7030-4F96-B89E-15FD3B790045}"/>
              </a:ext>
            </a:extLst>
          </p:cNvPr>
          <p:cNvSpPr/>
          <p:nvPr/>
        </p:nvSpPr>
        <p:spPr>
          <a:xfrm>
            <a:off x="4572000" y="5819895"/>
            <a:ext cx="3048000" cy="6096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Rest of the program</a:t>
            </a:r>
            <a:endParaRPr lang="en-IN" dirty="0">
              <a:solidFill>
                <a:schemeClr val="tx1"/>
              </a:solidFill>
            </a:endParaRPr>
          </a:p>
        </p:txBody>
      </p:sp>
      <p:sp>
        <p:nvSpPr>
          <p:cNvPr id="13" name="Rectangle 12">
            <a:extLst>
              <a:ext uri="{FF2B5EF4-FFF2-40B4-BE49-F238E27FC236}">
                <a16:creationId xmlns:a16="http://schemas.microsoft.com/office/drawing/2014/main" id="{8B32C060-D63E-40DC-AD3B-9491F561FAF7}"/>
              </a:ext>
            </a:extLst>
          </p:cNvPr>
          <p:cNvSpPr/>
          <p:nvPr/>
        </p:nvSpPr>
        <p:spPr>
          <a:xfrm>
            <a:off x="7620000" y="4548702"/>
            <a:ext cx="3048000" cy="609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Statement (s) (within if)</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5C7EAC8A-4304-4D22-851D-4B4DA5B6EFF7}"/>
              </a:ext>
            </a:extLst>
          </p:cNvPr>
          <p:cNvCxnSpPr/>
          <p:nvPr/>
        </p:nvCxnSpPr>
        <p:spPr>
          <a:xfrm>
            <a:off x="6031830" y="3034708"/>
            <a:ext cx="0" cy="394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28B3EC68-7BF6-4694-948C-F84144760550}"/>
              </a:ext>
            </a:extLst>
          </p:cNvPr>
          <p:cNvCxnSpPr>
            <a:cxnSpLocks/>
          </p:cNvCxnSpPr>
          <p:nvPr/>
        </p:nvCxnSpPr>
        <p:spPr>
          <a:xfrm>
            <a:off x="6031830" y="4722375"/>
            <a:ext cx="0" cy="10185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DD28E1B-E11E-4AB0-B3A4-7B9F750575B6}"/>
              </a:ext>
            </a:extLst>
          </p:cNvPr>
          <p:cNvCxnSpPr>
            <a:cxnSpLocks/>
          </p:cNvCxnSpPr>
          <p:nvPr/>
        </p:nvCxnSpPr>
        <p:spPr>
          <a:xfrm>
            <a:off x="9134820" y="4033038"/>
            <a:ext cx="0" cy="5092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F732B9C2-1598-448C-A46A-91A4D8043F0D}"/>
              </a:ext>
            </a:extLst>
          </p:cNvPr>
          <p:cNvCxnSpPr>
            <a:cxnSpLocks/>
          </p:cNvCxnSpPr>
          <p:nvPr/>
        </p:nvCxnSpPr>
        <p:spPr>
          <a:xfrm>
            <a:off x="7304598" y="4033038"/>
            <a:ext cx="1839402" cy="9679"/>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E6400EB6-B780-4FC5-B035-2FE1FB3EF520}"/>
              </a:ext>
            </a:extLst>
          </p:cNvPr>
          <p:cNvCxnSpPr>
            <a:cxnSpLocks/>
          </p:cNvCxnSpPr>
          <p:nvPr/>
        </p:nvCxnSpPr>
        <p:spPr>
          <a:xfrm flipH="1" flipV="1">
            <a:off x="6096000" y="5447968"/>
            <a:ext cx="3048001" cy="275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0DF1904D-7DAD-4180-9B07-DF6A8F1F307C}"/>
              </a:ext>
            </a:extLst>
          </p:cNvPr>
          <p:cNvCxnSpPr>
            <a:cxnSpLocks/>
          </p:cNvCxnSpPr>
          <p:nvPr/>
        </p:nvCxnSpPr>
        <p:spPr>
          <a:xfrm>
            <a:off x="9144000" y="5231649"/>
            <a:ext cx="0" cy="230106"/>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C719EF4-6151-4807-8EB4-4558D6E5E114}"/>
              </a:ext>
            </a:extLst>
          </p:cNvPr>
          <p:cNvSpPr txBox="1"/>
          <p:nvPr/>
        </p:nvSpPr>
        <p:spPr>
          <a:xfrm>
            <a:off x="6031830" y="3034708"/>
            <a:ext cx="701305" cy="338554"/>
          </a:xfrm>
          <a:prstGeom prst="rect">
            <a:avLst/>
          </a:prstGeom>
          <a:noFill/>
        </p:spPr>
        <p:txBody>
          <a:bodyPr wrap="square" rtlCol="0">
            <a:spAutoFit/>
          </a:bodyPr>
          <a:lstStyle/>
          <a:p>
            <a:r>
              <a:rPr lang="en-GB" sz="1600" dirty="0"/>
              <a:t>Entry</a:t>
            </a:r>
            <a:endParaRPr lang="en-IN" sz="1600" dirty="0"/>
          </a:p>
        </p:txBody>
      </p:sp>
      <p:sp>
        <p:nvSpPr>
          <p:cNvPr id="3" name="TextBox 2">
            <a:extLst>
              <a:ext uri="{FF2B5EF4-FFF2-40B4-BE49-F238E27FC236}">
                <a16:creationId xmlns:a16="http://schemas.microsoft.com/office/drawing/2014/main" id="{AF33960F-7268-4F0F-A28F-F798BEE93C54}"/>
              </a:ext>
            </a:extLst>
          </p:cNvPr>
          <p:cNvSpPr txBox="1"/>
          <p:nvPr/>
        </p:nvSpPr>
        <p:spPr>
          <a:xfrm>
            <a:off x="7304598" y="3695779"/>
            <a:ext cx="701305" cy="338554"/>
          </a:xfrm>
          <a:prstGeom prst="rect">
            <a:avLst/>
          </a:prstGeom>
          <a:noFill/>
        </p:spPr>
        <p:txBody>
          <a:bodyPr wrap="square" rtlCol="0">
            <a:spAutoFit/>
          </a:bodyPr>
          <a:lstStyle/>
          <a:p>
            <a:r>
              <a:rPr lang="en-GB" sz="1600" dirty="0"/>
              <a:t>True</a:t>
            </a:r>
            <a:endParaRPr lang="en-IN" sz="1600" dirty="0"/>
          </a:p>
        </p:txBody>
      </p:sp>
      <p:sp>
        <p:nvSpPr>
          <p:cNvPr id="4" name="TextBox 3">
            <a:extLst>
              <a:ext uri="{FF2B5EF4-FFF2-40B4-BE49-F238E27FC236}">
                <a16:creationId xmlns:a16="http://schemas.microsoft.com/office/drawing/2014/main" id="{842C836A-2102-43BE-8943-364BE61006A1}"/>
              </a:ext>
            </a:extLst>
          </p:cNvPr>
          <p:cNvSpPr txBox="1"/>
          <p:nvPr/>
        </p:nvSpPr>
        <p:spPr>
          <a:xfrm>
            <a:off x="5330525" y="4901615"/>
            <a:ext cx="701305" cy="338554"/>
          </a:xfrm>
          <a:prstGeom prst="rect">
            <a:avLst/>
          </a:prstGeom>
          <a:noFill/>
        </p:spPr>
        <p:txBody>
          <a:bodyPr wrap="square" rtlCol="0">
            <a:spAutoFit/>
          </a:bodyPr>
          <a:lstStyle/>
          <a:p>
            <a:r>
              <a:rPr lang="en-GB" sz="1600" dirty="0"/>
              <a:t>False</a:t>
            </a:r>
            <a:endParaRPr lang="en-IN" sz="1600" dirty="0"/>
          </a:p>
        </p:txBody>
      </p:sp>
      <p:cxnSp>
        <p:nvCxnSpPr>
          <p:cNvPr id="8" name="Straight Connector 7">
            <a:extLst>
              <a:ext uri="{FF2B5EF4-FFF2-40B4-BE49-F238E27FC236}">
                <a16:creationId xmlns:a16="http://schemas.microsoft.com/office/drawing/2014/main" id="{B26F4AEE-B352-4984-BD94-123336BC15B0}"/>
              </a:ext>
            </a:extLst>
          </p:cNvPr>
          <p:cNvCxnSpPr/>
          <p:nvPr/>
        </p:nvCxnSpPr>
        <p:spPr>
          <a:xfrm>
            <a:off x="0" y="940224"/>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816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9FD460-E7E4-49ED-AA69-D26D6B1F091F}"/>
              </a:ext>
            </a:extLst>
          </p:cNvPr>
          <p:cNvSpPr txBox="1"/>
          <p:nvPr/>
        </p:nvSpPr>
        <p:spPr>
          <a:xfrm>
            <a:off x="411347" y="341639"/>
            <a:ext cx="11369306" cy="1477328"/>
          </a:xfrm>
          <a:prstGeom prst="rect">
            <a:avLst/>
          </a:prstGeom>
          <a:noFill/>
        </p:spPr>
        <p:txBody>
          <a:bodyPr wrap="square" rtlCol="0">
            <a:spAutoFit/>
          </a:bodyPr>
          <a:lstStyle/>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“Blue”: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System.out.println(“You choose Blue colour”);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default: System.out.println(“Invalid Choice”);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endParaRPr lang="en-IN" b="1" dirty="0">
              <a:solidFill>
                <a:schemeClr val="tx1">
                  <a:lumMod val="65000"/>
                  <a:lumOff val="35000"/>
                </a:schemeClr>
              </a:solidFill>
            </a:endParaRPr>
          </a:p>
        </p:txBody>
      </p:sp>
      <p:sp>
        <p:nvSpPr>
          <p:cNvPr id="7" name="TextBox 6">
            <a:extLst>
              <a:ext uri="{FF2B5EF4-FFF2-40B4-BE49-F238E27FC236}">
                <a16:creationId xmlns:a16="http://schemas.microsoft.com/office/drawing/2014/main" id="{DCE5FADB-F7F5-4541-B784-27D536A90D65}"/>
              </a:ext>
            </a:extLst>
          </p:cNvPr>
          <p:cNvSpPr txBox="1"/>
          <p:nvPr/>
        </p:nvSpPr>
        <p:spPr>
          <a:xfrm>
            <a:off x="619893" y="1960852"/>
            <a:ext cx="11369306" cy="369332"/>
          </a:xfrm>
          <a:prstGeom prst="rect">
            <a:avLst/>
          </a:prstGeom>
          <a:noFill/>
        </p:spPr>
        <p:txBody>
          <a:bodyPr wrap="square" rtlCol="0">
            <a:spAutoFit/>
          </a:bodyPr>
          <a:lstStyle/>
          <a:p>
            <a:r>
              <a:rPr lang="en-IN" b="1" dirty="0"/>
              <a:t>2. </a:t>
            </a:r>
            <a:r>
              <a:rPr lang="en-IN" dirty="0"/>
              <a:t>Cases value must be constants or consonant expression, not variable, For example:</a:t>
            </a:r>
            <a:endParaRPr lang="en-IN" b="1" dirty="0"/>
          </a:p>
        </p:txBody>
      </p:sp>
      <p:sp>
        <p:nvSpPr>
          <p:cNvPr id="9" name="TextBox 8">
            <a:extLst>
              <a:ext uri="{FF2B5EF4-FFF2-40B4-BE49-F238E27FC236}">
                <a16:creationId xmlns:a16="http://schemas.microsoft.com/office/drawing/2014/main" id="{CA0AFEE6-FAD1-44A2-8CD8-3F31CD9EE939}"/>
              </a:ext>
            </a:extLst>
          </p:cNvPr>
          <p:cNvSpPr txBox="1"/>
          <p:nvPr/>
        </p:nvSpPr>
        <p:spPr>
          <a:xfrm>
            <a:off x="619893" y="2472069"/>
            <a:ext cx="11369306" cy="3693319"/>
          </a:xfrm>
          <a:prstGeom prst="rect">
            <a:avLst/>
          </a:prstGeom>
          <a:noFill/>
        </p:spPr>
        <p:txBody>
          <a:bodyPr wrap="square" rtlCol="0">
            <a:spAutoFit/>
          </a:bodyPr>
          <a:lstStyle/>
          <a:p>
            <a:r>
              <a:rPr lang="en-IN" b="1" dirty="0">
                <a:solidFill>
                  <a:schemeClr val="tx1">
                    <a:lumMod val="65000"/>
                    <a:lumOff val="35000"/>
                  </a:schemeClr>
                </a:solidFill>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int value=15;</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int choice=10;</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switch(choice)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2*5: 	//valid constant expression equivalent to 10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System.out.println(“First block”);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value:	//Error: constant expression required</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System.out.println(“Second block”);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default: System.out.println(“invalid choice”);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b="1" dirty="0">
              <a:solidFill>
                <a:schemeClr val="tx1">
                  <a:lumMod val="65000"/>
                  <a:lumOff val="35000"/>
                </a:schemeClr>
              </a:solidFill>
            </a:endParaRPr>
          </a:p>
        </p:txBody>
      </p:sp>
      <p:pic>
        <p:nvPicPr>
          <p:cNvPr id="2" name="Picture 1">
            <a:extLst>
              <a:ext uri="{FF2B5EF4-FFF2-40B4-BE49-F238E27FC236}">
                <a16:creationId xmlns:a16="http://schemas.microsoft.com/office/drawing/2014/main" id="{994102FE-D607-452D-BAE0-C1ED525E1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377755">
            <a:off x="6691460" y="0"/>
            <a:ext cx="6858000" cy="6858000"/>
          </a:xfrm>
          <a:prstGeom prst="rect">
            <a:avLst/>
          </a:prstGeom>
        </p:spPr>
      </p:pic>
    </p:spTree>
    <p:extLst>
      <p:ext uri="{BB962C8B-B14F-4D97-AF65-F5344CB8AC3E}">
        <p14:creationId xmlns:p14="http://schemas.microsoft.com/office/powerpoint/2010/main" val="879491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591EC-3DCF-4AC2-9625-48126C6C9CE1}"/>
              </a:ext>
            </a:extLst>
          </p:cNvPr>
          <p:cNvSpPr txBox="1"/>
          <p:nvPr/>
        </p:nvSpPr>
        <p:spPr>
          <a:xfrm>
            <a:off x="822694" y="308515"/>
            <a:ext cx="11369306" cy="369332"/>
          </a:xfrm>
          <a:prstGeom prst="rect">
            <a:avLst/>
          </a:prstGeom>
          <a:noFill/>
        </p:spPr>
        <p:txBody>
          <a:bodyPr wrap="square" rtlCol="0">
            <a:spAutoFit/>
          </a:bodyPr>
          <a:lstStyle/>
          <a:p>
            <a:r>
              <a:rPr lang="en-IN" b="1" dirty="0"/>
              <a:t>3. </a:t>
            </a:r>
            <a:r>
              <a:rPr lang="en-IN" dirty="0"/>
              <a:t>All the case values must be </a:t>
            </a:r>
            <a:r>
              <a:rPr lang="en-IN" b="1" i="1" dirty="0"/>
              <a:t>unique </a:t>
            </a:r>
            <a:r>
              <a:rPr lang="en-IN" dirty="0"/>
              <a:t>which means that duplicate cases are not allowed/</a:t>
            </a:r>
            <a:endParaRPr lang="en-IN" b="1" dirty="0"/>
          </a:p>
        </p:txBody>
      </p:sp>
      <p:sp>
        <p:nvSpPr>
          <p:cNvPr id="9" name="TextBox 8">
            <a:extLst>
              <a:ext uri="{FF2B5EF4-FFF2-40B4-BE49-F238E27FC236}">
                <a16:creationId xmlns:a16="http://schemas.microsoft.com/office/drawing/2014/main" id="{EE8C14D4-FEEE-40B7-9FC6-E678134FED02}"/>
              </a:ext>
            </a:extLst>
          </p:cNvPr>
          <p:cNvSpPr txBox="1"/>
          <p:nvPr/>
        </p:nvSpPr>
        <p:spPr>
          <a:xfrm>
            <a:off x="822694" y="4925164"/>
            <a:ext cx="11369306" cy="369332"/>
          </a:xfrm>
          <a:prstGeom prst="rect">
            <a:avLst/>
          </a:prstGeom>
          <a:noFill/>
        </p:spPr>
        <p:txBody>
          <a:bodyPr wrap="square" rtlCol="0">
            <a:spAutoFit/>
          </a:bodyPr>
          <a:lstStyle/>
          <a:p>
            <a:r>
              <a:rPr lang="en-IN" b="1" dirty="0"/>
              <a:t>4. </a:t>
            </a:r>
            <a:r>
              <a:rPr lang="en-IN" dirty="0"/>
              <a:t>Multiple cases are allowed with a single block of code.</a:t>
            </a:r>
            <a:endParaRPr lang="en-IN" b="1" dirty="0"/>
          </a:p>
        </p:txBody>
      </p:sp>
      <p:sp>
        <p:nvSpPr>
          <p:cNvPr id="11" name="TextBox 10">
            <a:extLst>
              <a:ext uri="{FF2B5EF4-FFF2-40B4-BE49-F238E27FC236}">
                <a16:creationId xmlns:a16="http://schemas.microsoft.com/office/drawing/2014/main" id="{722A0136-0E16-4BE0-BCAF-DD6F8457F10E}"/>
              </a:ext>
            </a:extLst>
          </p:cNvPr>
          <p:cNvSpPr txBox="1"/>
          <p:nvPr/>
        </p:nvSpPr>
        <p:spPr>
          <a:xfrm>
            <a:off x="790610" y="5294496"/>
            <a:ext cx="11369306" cy="1477328"/>
          </a:xfrm>
          <a:prstGeom prst="rect">
            <a:avLst/>
          </a:prstGeom>
          <a:noFill/>
        </p:spPr>
        <p:txBody>
          <a:bodyPr wrap="square" rtlCol="0">
            <a:spAutoFit/>
          </a:bodyPr>
          <a:lstStyle/>
          <a:p>
            <a:r>
              <a:rPr lang="en-IN" b="1" dirty="0">
                <a:solidFill>
                  <a:schemeClr val="tx1">
                    <a:lumMod val="65000"/>
                    <a:lumOff val="35000"/>
                  </a:schemeClr>
                </a:solidFill>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int choice=5;</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switch(choice)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1:</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5:</a:t>
            </a:r>
          </a:p>
        </p:txBody>
      </p:sp>
      <p:pic>
        <p:nvPicPr>
          <p:cNvPr id="2" name="Picture 1">
            <a:extLst>
              <a:ext uri="{FF2B5EF4-FFF2-40B4-BE49-F238E27FC236}">
                <a16:creationId xmlns:a16="http://schemas.microsoft.com/office/drawing/2014/main" id="{CF958094-BD01-4A32-A070-E68263FDA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7" name="TextBox 6">
            <a:extLst>
              <a:ext uri="{FF2B5EF4-FFF2-40B4-BE49-F238E27FC236}">
                <a16:creationId xmlns:a16="http://schemas.microsoft.com/office/drawing/2014/main" id="{23E8B87A-C647-4806-8AC5-F47E5EE7B4A7}"/>
              </a:ext>
            </a:extLst>
          </p:cNvPr>
          <p:cNvSpPr txBox="1"/>
          <p:nvPr/>
        </p:nvSpPr>
        <p:spPr>
          <a:xfrm>
            <a:off x="822694" y="677847"/>
            <a:ext cx="9443096" cy="4247317"/>
          </a:xfrm>
          <a:prstGeom prst="rect">
            <a:avLst/>
          </a:prstGeom>
          <a:solidFill>
            <a:schemeClr val="bg1">
              <a:lumMod val="95000"/>
            </a:schemeClr>
          </a:solidFill>
        </p:spPr>
        <p:txBody>
          <a:bodyPr wrap="square" rtlCol="0">
            <a:spAutoFit/>
          </a:bodyPr>
          <a:lstStyle/>
          <a:p>
            <a:r>
              <a:rPr lang="en-IN" b="1" dirty="0">
                <a:solidFill>
                  <a:schemeClr val="tx1">
                    <a:lumMod val="65000"/>
                    <a:lumOff val="35000"/>
                  </a:schemeClr>
                </a:solidFill>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int choice=1;</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switch(choice)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1:	System.out.println(“First block”);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2:	System.out.println(“Second block”);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2:	//Duplicate case label</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System.out.println(“Third block”);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3: 	System.out.println(“Fourth block”);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default:	System.out.println(“Invalid choice”);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7365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58838E-BFBF-46B1-B3C5-0DE5CE92CA63}"/>
              </a:ext>
            </a:extLst>
          </p:cNvPr>
          <p:cNvSpPr txBox="1"/>
          <p:nvPr/>
        </p:nvSpPr>
        <p:spPr>
          <a:xfrm>
            <a:off x="411347" y="161022"/>
            <a:ext cx="11369306" cy="3970318"/>
          </a:xfrm>
          <a:prstGeom prst="rect">
            <a:avLst/>
          </a:prstGeom>
          <a:noFill/>
        </p:spPr>
        <p:txBody>
          <a:bodyPr wrap="square" rtlCol="0">
            <a:spAutoFit/>
          </a:bodyPr>
          <a:lstStyle/>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2*5:	//constant expression, equivalent to 10</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//this block is executed for multiple case labels ,i.e., 1,5 and 10</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System.out.println(“First block”);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2:</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6:</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//this block is executed for multiple case labels, i.e., 2 and 6</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System.out.println(“Second block”);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3: System.out.println(“Third block”);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default: System.out.println(“Invalid choice”);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p:txBody>
      </p:sp>
      <p:pic>
        <p:nvPicPr>
          <p:cNvPr id="2" name="Picture 1">
            <a:extLst>
              <a:ext uri="{FF2B5EF4-FFF2-40B4-BE49-F238E27FC236}">
                <a16:creationId xmlns:a16="http://schemas.microsoft.com/office/drawing/2014/main" id="{BEF6F72E-0756-466A-B876-2BDAE2BD1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11" name="TextBox 10">
            <a:extLst>
              <a:ext uri="{FF2B5EF4-FFF2-40B4-BE49-F238E27FC236}">
                <a16:creationId xmlns:a16="http://schemas.microsoft.com/office/drawing/2014/main" id="{EDA71183-1397-47F7-99CE-F90B86D007DB}"/>
              </a:ext>
            </a:extLst>
          </p:cNvPr>
          <p:cNvSpPr txBox="1"/>
          <p:nvPr/>
        </p:nvSpPr>
        <p:spPr>
          <a:xfrm>
            <a:off x="411347" y="4131340"/>
            <a:ext cx="11369306" cy="923330"/>
          </a:xfrm>
          <a:prstGeom prst="rect">
            <a:avLst/>
          </a:prstGeom>
          <a:solidFill>
            <a:schemeClr val="bg1">
              <a:lumMod val="95000"/>
            </a:schemeClr>
          </a:solidFill>
        </p:spPr>
        <p:txBody>
          <a:bodyPr wrap="square" rtlCol="0">
            <a:spAutoFit/>
          </a:bodyPr>
          <a:lstStyle/>
          <a:p>
            <a:r>
              <a:rPr lang="en-IN" b="1" dirty="0"/>
              <a:t>5. </a:t>
            </a:r>
            <a:r>
              <a:rPr lang="en-IN" dirty="0"/>
              <a:t>Each block of statements should be ended with a ‘break’ statement. The break statements are necessary because without them, statements in switch blocks </a:t>
            </a:r>
            <a:r>
              <a:rPr lang="en-IN" b="1" i="1" dirty="0"/>
              <a:t>‘fall through’, </a:t>
            </a:r>
            <a:r>
              <a:rPr lang="en-IN" dirty="0"/>
              <a:t>which means that all statements after the matching </a:t>
            </a:r>
            <a:r>
              <a:rPr lang="en-IN" i="1" dirty="0"/>
              <a:t>‘case label’</a:t>
            </a:r>
            <a:r>
              <a:rPr lang="en-IN" dirty="0"/>
              <a:t> are executed in sequence until a </a:t>
            </a:r>
            <a:r>
              <a:rPr lang="en-IN" b="1" dirty="0"/>
              <a:t>break </a:t>
            </a:r>
            <a:r>
              <a:rPr lang="en-IN" dirty="0"/>
              <a:t>statement is encountered.</a:t>
            </a:r>
            <a:endParaRPr lang="en-IN" b="1" dirty="0"/>
          </a:p>
        </p:txBody>
      </p:sp>
      <p:sp>
        <p:nvSpPr>
          <p:cNvPr id="13" name="TextBox 12">
            <a:extLst>
              <a:ext uri="{FF2B5EF4-FFF2-40B4-BE49-F238E27FC236}">
                <a16:creationId xmlns:a16="http://schemas.microsoft.com/office/drawing/2014/main" id="{6DD9565D-E69B-4B38-A3CB-83FBF50B714F}"/>
              </a:ext>
            </a:extLst>
          </p:cNvPr>
          <p:cNvSpPr txBox="1"/>
          <p:nvPr/>
        </p:nvSpPr>
        <p:spPr>
          <a:xfrm>
            <a:off x="411347" y="5054670"/>
            <a:ext cx="7337486" cy="1754326"/>
          </a:xfrm>
          <a:prstGeom prst="rect">
            <a:avLst/>
          </a:prstGeom>
          <a:solidFill>
            <a:schemeClr val="bg1">
              <a:lumMod val="95000"/>
            </a:schemeClr>
          </a:solidFill>
        </p:spPr>
        <p:txBody>
          <a:bodyPr wrap="square" rtlCol="0">
            <a:spAutoFit/>
          </a:bodyPr>
          <a:lstStyle/>
          <a:p>
            <a:r>
              <a:rPr lang="en-IN" b="1" dirty="0">
                <a:solidFill>
                  <a:schemeClr val="tx1">
                    <a:lumMod val="65000"/>
                    <a:lumOff val="35000"/>
                  </a:schemeClr>
                </a:solidFill>
                <a:latin typeface="Courier New" panose="02070309020205020404" pitchFamily="49" charset="0"/>
                <a:cs typeface="Courier New" panose="02070309020205020404" pitchFamily="49" charset="0"/>
              </a:rPr>
              <a:t>	int month=3;</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switch(month)</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1: System.out.println(“January”);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2: System.out.println(“February”);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3: System.out.println(“March”);</a:t>
            </a:r>
          </a:p>
        </p:txBody>
      </p:sp>
    </p:spTree>
    <p:extLst>
      <p:ext uri="{BB962C8B-B14F-4D97-AF65-F5344CB8AC3E}">
        <p14:creationId xmlns:p14="http://schemas.microsoft.com/office/powerpoint/2010/main" val="801465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A52F5B-AEF7-46EF-8535-D511F3AFD955}"/>
              </a:ext>
            </a:extLst>
          </p:cNvPr>
          <p:cNvSpPr txBox="1"/>
          <p:nvPr/>
        </p:nvSpPr>
        <p:spPr>
          <a:xfrm>
            <a:off x="411347" y="316282"/>
            <a:ext cx="11369306" cy="5355312"/>
          </a:xfrm>
          <a:prstGeom prst="rect">
            <a:avLst/>
          </a:prstGeom>
          <a:noFill/>
        </p:spPr>
        <p:txBody>
          <a:bodyPr wrap="square" rtlCol="0">
            <a:spAutoFit/>
          </a:bodyPr>
          <a:lstStyle/>
          <a:p>
            <a:r>
              <a:rPr lang="en-IN" b="1" dirty="0">
                <a:latin typeface="Courier New" panose="02070309020205020404" pitchFamily="49" charset="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	case 4: System.out.println(“April”);</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5: System.out.println(“May”);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6: System.out.println(“June”);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7: System.out.println(“July”);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8: System.out.println(“August”);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9: System.out.println(“September”);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10: System.out.println(“October”);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11: System.out.println(“November”);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case 12: System.out.println(“December”);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default: System.out.println(“invalid choice”);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endParaRPr lang="en-IN" b="1" dirty="0">
              <a:latin typeface="Courier New" panose="02070309020205020404" pitchFamily="49" charset="0"/>
              <a:cs typeface="Courier New" panose="02070309020205020404" pitchFamily="49" charset="0"/>
            </a:endParaRPr>
          </a:p>
          <a:p>
            <a:r>
              <a:rPr lang="en-IN" b="1" dirty="0">
                <a:cs typeface="Courier New" panose="02070309020205020404" pitchFamily="49" charset="0"/>
              </a:rPr>
              <a:t>Output of above code snippet will be as follows:</a:t>
            </a:r>
          </a:p>
          <a:p>
            <a:r>
              <a:rPr lang="en-IN" b="1" dirty="0">
                <a:latin typeface="Courier New" panose="02070309020205020404" pitchFamily="49" charset="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March</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April</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May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June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July</a:t>
            </a:r>
          </a:p>
        </p:txBody>
      </p:sp>
      <p:pic>
        <p:nvPicPr>
          <p:cNvPr id="2" name="Picture 1">
            <a:extLst>
              <a:ext uri="{FF2B5EF4-FFF2-40B4-BE49-F238E27FC236}">
                <a16:creationId xmlns:a16="http://schemas.microsoft.com/office/drawing/2014/main" id="{F0D9358F-CF34-4B62-972C-12228998A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7" name="TextBox 6">
            <a:extLst>
              <a:ext uri="{FF2B5EF4-FFF2-40B4-BE49-F238E27FC236}">
                <a16:creationId xmlns:a16="http://schemas.microsoft.com/office/drawing/2014/main" id="{BA0462D0-68C5-463D-914C-C330262E1FFF}"/>
              </a:ext>
            </a:extLst>
          </p:cNvPr>
          <p:cNvSpPr txBox="1"/>
          <p:nvPr/>
        </p:nvSpPr>
        <p:spPr>
          <a:xfrm>
            <a:off x="411347" y="5671594"/>
            <a:ext cx="11369306" cy="923330"/>
          </a:xfrm>
          <a:prstGeom prst="rect">
            <a:avLst/>
          </a:prstGeom>
          <a:solidFill>
            <a:schemeClr val="bg1">
              <a:lumMod val="95000"/>
            </a:schemeClr>
          </a:solidFill>
        </p:spPr>
        <p:txBody>
          <a:bodyPr wrap="square" rtlCol="0">
            <a:spAutoFit/>
          </a:bodyPr>
          <a:lstStyle/>
          <a:p>
            <a:r>
              <a:rPr lang="en-IN" b="1" dirty="0"/>
              <a:t>6. </a:t>
            </a:r>
            <a:r>
              <a:rPr lang="en-IN" dirty="0"/>
              <a:t>The </a:t>
            </a:r>
            <a:r>
              <a:rPr lang="en-IN" b="1" i="1" dirty="0"/>
              <a:t>‘default’ </a:t>
            </a:r>
            <a:r>
              <a:rPr lang="en-IN" dirty="0"/>
              <a:t> is an optional case which means that this is the programmer’s wish whether to use a default case in the program while using switch statement or not. If a default case is there, then it will be executed only if the value of the expression does not match with any of the case values.</a:t>
            </a:r>
            <a:endParaRPr lang="en-IN" b="1" dirty="0"/>
          </a:p>
        </p:txBody>
      </p:sp>
    </p:spTree>
    <p:extLst>
      <p:ext uri="{BB962C8B-B14F-4D97-AF65-F5344CB8AC3E}">
        <p14:creationId xmlns:p14="http://schemas.microsoft.com/office/powerpoint/2010/main" val="1300179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B901C-750D-4668-9348-C52698665ACE}"/>
              </a:ext>
            </a:extLst>
          </p:cNvPr>
          <p:cNvSpPr txBox="1"/>
          <p:nvPr/>
        </p:nvSpPr>
        <p:spPr>
          <a:xfrm>
            <a:off x="411347" y="361445"/>
            <a:ext cx="11369306" cy="369332"/>
          </a:xfrm>
          <a:prstGeom prst="rect">
            <a:avLst/>
          </a:prstGeom>
          <a:noFill/>
        </p:spPr>
        <p:txBody>
          <a:bodyPr wrap="square" rtlCol="0">
            <a:spAutoFit/>
          </a:bodyPr>
          <a:lstStyle/>
          <a:p>
            <a:r>
              <a:rPr lang="en-IN" b="1" dirty="0"/>
              <a:t>7. </a:t>
            </a:r>
            <a:r>
              <a:rPr lang="en-IN" dirty="0"/>
              <a:t>In </a:t>
            </a:r>
            <a:r>
              <a:rPr lang="en-IN" b="1" dirty="0"/>
              <a:t>‘switch’ </a:t>
            </a:r>
            <a:r>
              <a:rPr lang="en-IN" dirty="0"/>
              <a:t>statement, expression must not be </a:t>
            </a:r>
            <a:r>
              <a:rPr lang="en-IN" b="1" dirty="0"/>
              <a:t>null. </a:t>
            </a:r>
            <a:r>
              <a:rPr lang="en-IN" dirty="0"/>
              <a:t>Otherwise a </a:t>
            </a:r>
            <a:r>
              <a:rPr lang="en-IN" b="1" i="1" dirty="0"/>
              <a:t>‘</a:t>
            </a:r>
            <a:r>
              <a:rPr lang="en-IN" b="1" i="1" dirty="0" err="1"/>
              <a:t>NullPointerExecption</a:t>
            </a:r>
            <a:r>
              <a:rPr lang="en-IN" b="1" i="1" dirty="0"/>
              <a:t>’ </a:t>
            </a:r>
            <a:r>
              <a:rPr lang="en-IN" dirty="0"/>
              <a:t>will occur.</a:t>
            </a:r>
            <a:endParaRPr lang="en-IN" b="1" dirty="0"/>
          </a:p>
        </p:txBody>
      </p:sp>
      <p:sp>
        <p:nvSpPr>
          <p:cNvPr id="7" name="TextBox 6">
            <a:extLst>
              <a:ext uri="{FF2B5EF4-FFF2-40B4-BE49-F238E27FC236}">
                <a16:creationId xmlns:a16="http://schemas.microsoft.com/office/drawing/2014/main" id="{BA37FF5E-7926-41A9-B9E7-0F003E28C59A}"/>
              </a:ext>
            </a:extLst>
          </p:cNvPr>
          <p:cNvSpPr txBox="1"/>
          <p:nvPr/>
        </p:nvSpPr>
        <p:spPr>
          <a:xfrm>
            <a:off x="411347" y="1147194"/>
            <a:ext cx="5329577" cy="523220"/>
          </a:xfrm>
          <a:prstGeom prst="rect">
            <a:avLst/>
          </a:prstGeom>
          <a:noFill/>
        </p:spPr>
        <p:txBody>
          <a:bodyPr wrap="square" rtlCol="0">
            <a:spAutoFit/>
          </a:bodyPr>
          <a:lstStyle/>
          <a:p>
            <a:r>
              <a:rPr lang="en-IN" sz="2800" dirty="0">
                <a:solidFill>
                  <a:srgbClr val="FF585F"/>
                </a:solidFill>
                <a:latin typeface="Verdana Pro Black" panose="020B0A04030504040204" pitchFamily="34" charset="0"/>
              </a:rPr>
              <a:t>LOOPING STATEMENTS</a:t>
            </a:r>
          </a:p>
        </p:txBody>
      </p:sp>
      <p:pic>
        <p:nvPicPr>
          <p:cNvPr id="2" name="Picture 1">
            <a:extLst>
              <a:ext uri="{FF2B5EF4-FFF2-40B4-BE49-F238E27FC236}">
                <a16:creationId xmlns:a16="http://schemas.microsoft.com/office/drawing/2014/main" id="{6FA78D73-49AE-4B02-98F6-50B0F6B2B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9" name="TextBox 8">
            <a:extLst>
              <a:ext uri="{FF2B5EF4-FFF2-40B4-BE49-F238E27FC236}">
                <a16:creationId xmlns:a16="http://schemas.microsoft.com/office/drawing/2014/main" id="{E0B19F40-91E8-4FEF-953F-1573AF9F9BF0}"/>
              </a:ext>
            </a:extLst>
          </p:cNvPr>
          <p:cNvSpPr txBox="1"/>
          <p:nvPr/>
        </p:nvSpPr>
        <p:spPr>
          <a:xfrm>
            <a:off x="437684" y="1745828"/>
            <a:ext cx="11316632" cy="4524315"/>
          </a:xfrm>
          <a:prstGeom prst="rect">
            <a:avLst/>
          </a:prstGeom>
          <a:solidFill>
            <a:schemeClr val="bg1">
              <a:lumMod val="95000"/>
            </a:schemeClr>
          </a:solidFill>
        </p:spPr>
        <p:txBody>
          <a:bodyPr wrap="square" rtlCol="0">
            <a:spAutoFit/>
          </a:bodyPr>
          <a:lstStyle/>
          <a:p>
            <a:r>
              <a:rPr lang="en-IN" dirty="0"/>
              <a:t>The process of repeatedly executing a block of statements while a specified condition evaluates to </a:t>
            </a:r>
            <a:r>
              <a:rPr lang="en-IN" b="1" i="1" dirty="0"/>
              <a:t>‘true’ </a:t>
            </a:r>
            <a:r>
              <a:rPr lang="en-IN" dirty="0"/>
              <a:t>is called as </a:t>
            </a:r>
            <a:r>
              <a:rPr lang="en-IN" b="1" dirty="0"/>
              <a:t>Looping. </a:t>
            </a:r>
            <a:r>
              <a:rPr lang="en-IN" dirty="0"/>
              <a:t>The block of the loop that contains the statement to be repeated is called the </a:t>
            </a:r>
            <a:r>
              <a:rPr lang="en-IN" b="1" i="1" dirty="0"/>
              <a:t>body of the loop. </a:t>
            </a:r>
            <a:r>
              <a:rPr lang="en-IN" dirty="0"/>
              <a:t>A one-time execution of a body of the loop is referred to as an </a:t>
            </a:r>
            <a:r>
              <a:rPr lang="en-IN" i="1" dirty="0"/>
              <a:t>iteration of the loop. </a:t>
            </a:r>
            <a:r>
              <a:rPr lang="en-IN" dirty="0"/>
              <a:t>A condition </a:t>
            </a:r>
            <a:r>
              <a:rPr lang="en-IN" i="1" dirty="0"/>
              <a:t>(conditional expression), </a:t>
            </a:r>
            <a:r>
              <a:rPr lang="en-IN" dirty="0"/>
              <a:t>which is used to control the repeatedly execution of the block, must return a boolean value </a:t>
            </a:r>
            <a:r>
              <a:rPr lang="en-IN" i="1" dirty="0"/>
              <a:t>(either true or false). </a:t>
            </a:r>
            <a:r>
              <a:rPr lang="en-IN" dirty="0"/>
              <a:t>Loops are used to concise programs. It includes for steps:</a:t>
            </a:r>
          </a:p>
          <a:p>
            <a:r>
              <a:rPr lang="en-IN" dirty="0"/>
              <a:t>	1. Setting and initialization of a counter</a:t>
            </a:r>
          </a:p>
          <a:p>
            <a:r>
              <a:rPr lang="en-IN" dirty="0"/>
              <a:t>	2. Test for a specified condition for execution of the loop</a:t>
            </a:r>
          </a:p>
          <a:p>
            <a:r>
              <a:rPr lang="en-IN" dirty="0"/>
              <a:t>	3. execution of the block of statements in the loop</a:t>
            </a:r>
          </a:p>
          <a:p>
            <a:r>
              <a:rPr lang="en-IN" dirty="0"/>
              <a:t>	4. Increment or Decrement the counter</a:t>
            </a:r>
          </a:p>
          <a:p>
            <a:endParaRPr lang="en-IN" dirty="0"/>
          </a:p>
          <a:p>
            <a:r>
              <a:rPr lang="en-IN" dirty="0"/>
              <a:t>A loop can be a </a:t>
            </a:r>
            <a:r>
              <a:rPr lang="en-IN" b="1" i="1" dirty="0"/>
              <a:t>pre-tested </a:t>
            </a:r>
            <a:r>
              <a:rPr lang="en-IN" dirty="0"/>
              <a:t>loop or </a:t>
            </a:r>
            <a:r>
              <a:rPr lang="en-IN" b="1" i="1" dirty="0"/>
              <a:t>post-tested </a:t>
            </a:r>
            <a:r>
              <a:rPr lang="en-IN" dirty="0"/>
              <a:t>loop. A pre-tested loop is also known as </a:t>
            </a:r>
            <a:r>
              <a:rPr lang="en-IN" b="1" i="1" dirty="0"/>
              <a:t>entry controlled </a:t>
            </a:r>
            <a:r>
              <a:rPr lang="en-IN" dirty="0"/>
              <a:t>loop and a post-tested loop is known as </a:t>
            </a:r>
            <a:r>
              <a:rPr lang="en-IN" b="1" i="1" dirty="0"/>
              <a:t>exit controlled </a:t>
            </a:r>
            <a:r>
              <a:rPr lang="en-IN" dirty="0"/>
              <a:t>loop. In pre-tested loops, a </a:t>
            </a:r>
            <a:r>
              <a:rPr lang="en-IN" i="1" dirty="0"/>
              <a:t>conditional expression </a:t>
            </a:r>
            <a:r>
              <a:rPr lang="en-IN" dirty="0"/>
              <a:t>is evaluated first and if that evaluation is </a:t>
            </a:r>
            <a:r>
              <a:rPr lang="en-IN" i="1" dirty="0"/>
              <a:t>true </a:t>
            </a:r>
            <a:r>
              <a:rPr lang="en-IN" dirty="0"/>
              <a:t>only then the </a:t>
            </a:r>
            <a:r>
              <a:rPr lang="en-IN" i="1" dirty="0"/>
              <a:t>body of the loop </a:t>
            </a:r>
            <a:r>
              <a:rPr lang="en-IN" dirty="0"/>
              <a:t>is executed, otherwise, the loop terminated and control will directly jump to the </a:t>
            </a:r>
            <a:r>
              <a:rPr lang="en-IN" i="1" dirty="0"/>
              <a:t>statement, </a:t>
            </a:r>
            <a:r>
              <a:rPr lang="en-IN" dirty="0"/>
              <a:t>immediate to the body of the loop, whereas, in post-tested loops, first the </a:t>
            </a:r>
            <a:r>
              <a:rPr lang="en-IN" i="1" dirty="0"/>
              <a:t>body of the loop </a:t>
            </a:r>
            <a:r>
              <a:rPr lang="en-IN" dirty="0"/>
              <a:t>is executed then a </a:t>
            </a:r>
            <a:r>
              <a:rPr lang="en-IN" i="1" dirty="0"/>
              <a:t>conditional expression </a:t>
            </a:r>
            <a:r>
              <a:rPr lang="en-IN" dirty="0"/>
              <a:t>is evaluated and if that evaluation is </a:t>
            </a:r>
            <a:r>
              <a:rPr lang="en-IN" i="1" dirty="0"/>
              <a:t>true </a:t>
            </a:r>
            <a:r>
              <a:rPr lang="en-IN" dirty="0"/>
              <a:t>only then the </a:t>
            </a:r>
            <a:r>
              <a:rPr lang="en-IN" i="1" dirty="0"/>
              <a:t>body of the loop </a:t>
            </a:r>
            <a:r>
              <a:rPr lang="en-IN" dirty="0"/>
              <a:t>is executed again, otherwise, the loop terminated and control jumps to the next statement. </a:t>
            </a:r>
          </a:p>
        </p:txBody>
      </p:sp>
    </p:spTree>
    <p:extLst>
      <p:ext uri="{BB962C8B-B14F-4D97-AF65-F5344CB8AC3E}">
        <p14:creationId xmlns:p14="http://schemas.microsoft.com/office/powerpoint/2010/main" val="66863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7BD6A4-200C-4F6B-8A1B-0555C97164DA}"/>
              </a:ext>
            </a:extLst>
          </p:cNvPr>
          <p:cNvSpPr/>
          <p:nvPr/>
        </p:nvSpPr>
        <p:spPr>
          <a:xfrm>
            <a:off x="3169292" y="4009976"/>
            <a:ext cx="2059872" cy="3331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Rest of the program</a:t>
            </a:r>
          </a:p>
        </p:txBody>
      </p:sp>
      <p:sp>
        <p:nvSpPr>
          <p:cNvPr id="7" name="Diamond 6">
            <a:extLst>
              <a:ext uri="{FF2B5EF4-FFF2-40B4-BE49-F238E27FC236}">
                <a16:creationId xmlns:a16="http://schemas.microsoft.com/office/drawing/2014/main" id="{C349CB66-B9C7-4C7D-B5BE-2E6323BA049F}"/>
              </a:ext>
            </a:extLst>
          </p:cNvPr>
          <p:cNvSpPr/>
          <p:nvPr/>
        </p:nvSpPr>
        <p:spPr>
          <a:xfrm>
            <a:off x="1645289" y="1398908"/>
            <a:ext cx="2059872" cy="1113909"/>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Conditional expression</a:t>
            </a:r>
          </a:p>
        </p:txBody>
      </p:sp>
      <p:sp>
        <p:nvSpPr>
          <p:cNvPr id="8" name="TextBox 7">
            <a:extLst>
              <a:ext uri="{FF2B5EF4-FFF2-40B4-BE49-F238E27FC236}">
                <a16:creationId xmlns:a16="http://schemas.microsoft.com/office/drawing/2014/main" id="{52A4309E-C060-4224-9802-1EE3B39352A1}"/>
              </a:ext>
            </a:extLst>
          </p:cNvPr>
          <p:cNvSpPr txBox="1"/>
          <p:nvPr/>
        </p:nvSpPr>
        <p:spPr>
          <a:xfrm flipH="1">
            <a:off x="2675225" y="1114871"/>
            <a:ext cx="701305" cy="276999"/>
          </a:xfrm>
          <a:prstGeom prst="rect">
            <a:avLst/>
          </a:prstGeom>
          <a:noFill/>
        </p:spPr>
        <p:txBody>
          <a:bodyPr wrap="square" rtlCol="0">
            <a:spAutoFit/>
          </a:bodyPr>
          <a:lstStyle/>
          <a:p>
            <a:r>
              <a:rPr lang="en-GB" sz="1200" dirty="0"/>
              <a:t>Entry</a:t>
            </a:r>
            <a:endParaRPr lang="en-IN" sz="1200" dirty="0"/>
          </a:p>
        </p:txBody>
      </p:sp>
      <p:cxnSp>
        <p:nvCxnSpPr>
          <p:cNvPr id="9" name="Straight Arrow Connector 8">
            <a:extLst>
              <a:ext uri="{FF2B5EF4-FFF2-40B4-BE49-F238E27FC236}">
                <a16:creationId xmlns:a16="http://schemas.microsoft.com/office/drawing/2014/main" id="{6B60B952-D4B5-431A-AB89-7DF23C55FCA1}"/>
              </a:ext>
            </a:extLst>
          </p:cNvPr>
          <p:cNvCxnSpPr>
            <a:cxnSpLocks/>
          </p:cNvCxnSpPr>
          <p:nvPr/>
        </p:nvCxnSpPr>
        <p:spPr>
          <a:xfrm>
            <a:off x="2675229" y="815720"/>
            <a:ext cx="0" cy="565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FEA10FBA-E683-418A-AC4F-05AC15D2CD64}"/>
              </a:ext>
            </a:extLst>
          </p:cNvPr>
          <p:cNvSpPr/>
          <p:nvPr/>
        </p:nvSpPr>
        <p:spPr>
          <a:xfrm>
            <a:off x="1645289" y="3161619"/>
            <a:ext cx="2059872" cy="3331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Body of the loop</a:t>
            </a:r>
          </a:p>
        </p:txBody>
      </p:sp>
      <p:cxnSp>
        <p:nvCxnSpPr>
          <p:cNvPr id="12" name="Straight Arrow Connector 11">
            <a:extLst>
              <a:ext uri="{FF2B5EF4-FFF2-40B4-BE49-F238E27FC236}">
                <a16:creationId xmlns:a16="http://schemas.microsoft.com/office/drawing/2014/main" id="{F01DCA26-C221-4261-8328-35BD4F2AAAC7}"/>
              </a:ext>
            </a:extLst>
          </p:cNvPr>
          <p:cNvCxnSpPr>
            <a:cxnSpLocks/>
            <a:endCxn id="11" idx="0"/>
          </p:cNvCxnSpPr>
          <p:nvPr/>
        </p:nvCxnSpPr>
        <p:spPr>
          <a:xfrm>
            <a:off x="2675225" y="2512817"/>
            <a:ext cx="0" cy="6488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9BD45081-AD48-48E0-BD26-76A5F92E15C0}"/>
              </a:ext>
            </a:extLst>
          </p:cNvPr>
          <p:cNvCxnSpPr>
            <a:cxnSpLocks/>
          </p:cNvCxnSpPr>
          <p:nvPr/>
        </p:nvCxnSpPr>
        <p:spPr>
          <a:xfrm>
            <a:off x="3705161" y="1968876"/>
            <a:ext cx="494067"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FD027CBE-03D0-4D0C-8DD8-784C0DBFC88C}"/>
              </a:ext>
            </a:extLst>
          </p:cNvPr>
          <p:cNvCxnSpPr>
            <a:cxnSpLocks/>
          </p:cNvCxnSpPr>
          <p:nvPr/>
        </p:nvCxnSpPr>
        <p:spPr>
          <a:xfrm>
            <a:off x="4199228" y="2002570"/>
            <a:ext cx="0" cy="2041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3FC09F10-D18D-4114-A583-6FF1C728F661}"/>
              </a:ext>
            </a:extLst>
          </p:cNvPr>
          <p:cNvSpPr txBox="1"/>
          <p:nvPr/>
        </p:nvSpPr>
        <p:spPr>
          <a:xfrm>
            <a:off x="3632067" y="1725571"/>
            <a:ext cx="624927" cy="276999"/>
          </a:xfrm>
          <a:prstGeom prst="rect">
            <a:avLst/>
          </a:prstGeom>
          <a:noFill/>
        </p:spPr>
        <p:txBody>
          <a:bodyPr wrap="square" rtlCol="0">
            <a:spAutoFit/>
          </a:bodyPr>
          <a:lstStyle/>
          <a:p>
            <a:r>
              <a:rPr lang="en-GB" sz="1200" dirty="0"/>
              <a:t>False</a:t>
            </a:r>
            <a:endParaRPr lang="en-IN" sz="1200" dirty="0"/>
          </a:p>
        </p:txBody>
      </p:sp>
      <p:sp>
        <p:nvSpPr>
          <p:cNvPr id="25" name="TextBox 24">
            <a:extLst>
              <a:ext uri="{FF2B5EF4-FFF2-40B4-BE49-F238E27FC236}">
                <a16:creationId xmlns:a16="http://schemas.microsoft.com/office/drawing/2014/main" id="{4749421E-A7CE-4538-9CCB-6FC81B6A1617}"/>
              </a:ext>
            </a:extLst>
          </p:cNvPr>
          <p:cNvSpPr txBox="1"/>
          <p:nvPr/>
        </p:nvSpPr>
        <p:spPr>
          <a:xfrm>
            <a:off x="2655941" y="2712427"/>
            <a:ext cx="624927" cy="276999"/>
          </a:xfrm>
          <a:prstGeom prst="rect">
            <a:avLst/>
          </a:prstGeom>
          <a:noFill/>
        </p:spPr>
        <p:txBody>
          <a:bodyPr wrap="square" rtlCol="0">
            <a:spAutoFit/>
          </a:bodyPr>
          <a:lstStyle/>
          <a:p>
            <a:r>
              <a:rPr lang="en-GB" sz="1200" dirty="0"/>
              <a:t>True</a:t>
            </a:r>
            <a:endParaRPr lang="en-IN" sz="1200" dirty="0"/>
          </a:p>
        </p:txBody>
      </p:sp>
      <p:cxnSp>
        <p:nvCxnSpPr>
          <p:cNvPr id="26" name="Straight Connector 25">
            <a:extLst>
              <a:ext uri="{FF2B5EF4-FFF2-40B4-BE49-F238E27FC236}">
                <a16:creationId xmlns:a16="http://schemas.microsoft.com/office/drawing/2014/main" id="{E126B79B-9376-47A9-9488-08D4C86606FA}"/>
              </a:ext>
            </a:extLst>
          </p:cNvPr>
          <p:cNvCxnSpPr>
            <a:cxnSpLocks/>
          </p:cNvCxnSpPr>
          <p:nvPr/>
        </p:nvCxnSpPr>
        <p:spPr>
          <a:xfrm>
            <a:off x="910597" y="3400108"/>
            <a:ext cx="734692" cy="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5FC2D250-7509-4FF4-9747-AAFC00C90F9C}"/>
              </a:ext>
            </a:extLst>
          </p:cNvPr>
          <p:cNvCxnSpPr>
            <a:cxnSpLocks/>
          </p:cNvCxnSpPr>
          <p:nvPr/>
        </p:nvCxnSpPr>
        <p:spPr>
          <a:xfrm>
            <a:off x="882833" y="1144799"/>
            <a:ext cx="26856" cy="2221615"/>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24FEEBFA-28CA-40A0-9D14-2716CF2C4D9C}"/>
              </a:ext>
            </a:extLst>
          </p:cNvPr>
          <p:cNvCxnSpPr>
            <a:cxnSpLocks/>
          </p:cNvCxnSpPr>
          <p:nvPr/>
        </p:nvCxnSpPr>
        <p:spPr>
          <a:xfrm>
            <a:off x="882834" y="1144799"/>
            <a:ext cx="177310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6B10BC3E-1347-4262-8BD7-71CC4CD24FAB}"/>
              </a:ext>
            </a:extLst>
          </p:cNvPr>
          <p:cNvSpPr txBox="1"/>
          <p:nvPr/>
        </p:nvSpPr>
        <p:spPr>
          <a:xfrm flipH="1">
            <a:off x="2056685" y="475610"/>
            <a:ext cx="1319845" cy="276999"/>
          </a:xfrm>
          <a:prstGeom prst="rect">
            <a:avLst/>
          </a:prstGeom>
          <a:noFill/>
        </p:spPr>
        <p:txBody>
          <a:bodyPr wrap="square" rtlCol="0">
            <a:spAutoFit/>
          </a:bodyPr>
          <a:lstStyle/>
          <a:p>
            <a:r>
              <a:rPr lang="en-IN" sz="1200" dirty="0"/>
              <a:t>Pre-Tested Loop</a:t>
            </a:r>
          </a:p>
        </p:txBody>
      </p:sp>
      <p:sp>
        <p:nvSpPr>
          <p:cNvPr id="45" name="Rectangle 44">
            <a:extLst>
              <a:ext uri="{FF2B5EF4-FFF2-40B4-BE49-F238E27FC236}">
                <a16:creationId xmlns:a16="http://schemas.microsoft.com/office/drawing/2014/main" id="{26F9CF8A-A28E-4CB1-90DE-A34D8B99AFBB}"/>
              </a:ext>
            </a:extLst>
          </p:cNvPr>
          <p:cNvSpPr/>
          <p:nvPr/>
        </p:nvSpPr>
        <p:spPr>
          <a:xfrm>
            <a:off x="7960000" y="3879007"/>
            <a:ext cx="2059872" cy="3331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Rest of the program</a:t>
            </a:r>
          </a:p>
        </p:txBody>
      </p:sp>
      <p:sp>
        <p:nvSpPr>
          <p:cNvPr id="46" name="Diamond 45">
            <a:extLst>
              <a:ext uri="{FF2B5EF4-FFF2-40B4-BE49-F238E27FC236}">
                <a16:creationId xmlns:a16="http://schemas.microsoft.com/office/drawing/2014/main" id="{9E12FBFF-65CC-40DB-841B-F8218D616F88}"/>
              </a:ext>
            </a:extLst>
          </p:cNvPr>
          <p:cNvSpPr/>
          <p:nvPr/>
        </p:nvSpPr>
        <p:spPr>
          <a:xfrm>
            <a:off x="7960000" y="2209684"/>
            <a:ext cx="2059872" cy="1113909"/>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Conditional expression</a:t>
            </a:r>
          </a:p>
        </p:txBody>
      </p:sp>
      <p:sp>
        <p:nvSpPr>
          <p:cNvPr id="47" name="TextBox 46">
            <a:extLst>
              <a:ext uri="{FF2B5EF4-FFF2-40B4-BE49-F238E27FC236}">
                <a16:creationId xmlns:a16="http://schemas.microsoft.com/office/drawing/2014/main" id="{9977FC1D-28E2-48BE-B551-91B10F2CDFC5}"/>
              </a:ext>
            </a:extLst>
          </p:cNvPr>
          <p:cNvSpPr txBox="1"/>
          <p:nvPr/>
        </p:nvSpPr>
        <p:spPr>
          <a:xfrm flipH="1">
            <a:off x="8936728" y="719476"/>
            <a:ext cx="701305" cy="276999"/>
          </a:xfrm>
          <a:prstGeom prst="rect">
            <a:avLst/>
          </a:prstGeom>
          <a:noFill/>
        </p:spPr>
        <p:txBody>
          <a:bodyPr wrap="square" rtlCol="0">
            <a:spAutoFit/>
          </a:bodyPr>
          <a:lstStyle/>
          <a:p>
            <a:r>
              <a:rPr lang="en-GB" sz="1200" dirty="0"/>
              <a:t>Entry</a:t>
            </a:r>
            <a:endParaRPr lang="en-IN" sz="1200" dirty="0"/>
          </a:p>
        </p:txBody>
      </p:sp>
      <p:cxnSp>
        <p:nvCxnSpPr>
          <p:cNvPr id="48" name="Straight Arrow Connector 47">
            <a:extLst>
              <a:ext uri="{FF2B5EF4-FFF2-40B4-BE49-F238E27FC236}">
                <a16:creationId xmlns:a16="http://schemas.microsoft.com/office/drawing/2014/main" id="{427E2138-AF37-4D27-9FCF-A06CB158C8EF}"/>
              </a:ext>
            </a:extLst>
          </p:cNvPr>
          <p:cNvCxnSpPr>
            <a:cxnSpLocks/>
          </p:cNvCxnSpPr>
          <p:nvPr/>
        </p:nvCxnSpPr>
        <p:spPr>
          <a:xfrm>
            <a:off x="8989936" y="752609"/>
            <a:ext cx="0" cy="565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13D3DAFD-23AC-498D-9BA6-D097C137A4F8}"/>
              </a:ext>
            </a:extLst>
          </p:cNvPr>
          <p:cNvCxnSpPr>
            <a:cxnSpLocks/>
          </p:cNvCxnSpPr>
          <p:nvPr/>
        </p:nvCxnSpPr>
        <p:spPr>
          <a:xfrm>
            <a:off x="8996803" y="3315043"/>
            <a:ext cx="9310" cy="5558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TextBox 52">
            <a:extLst>
              <a:ext uri="{FF2B5EF4-FFF2-40B4-BE49-F238E27FC236}">
                <a16:creationId xmlns:a16="http://schemas.microsoft.com/office/drawing/2014/main" id="{B6A1B7A7-F09A-4014-B56A-BEDBC9B3A902}"/>
              </a:ext>
            </a:extLst>
          </p:cNvPr>
          <p:cNvSpPr txBox="1"/>
          <p:nvPr/>
        </p:nvSpPr>
        <p:spPr>
          <a:xfrm>
            <a:off x="9006113" y="3437764"/>
            <a:ext cx="624927" cy="276999"/>
          </a:xfrm>
          <a:prstGeom prst="rect">
            <a:avLst/>
          </a:prstGeom>
          <a:noFill/>
        </p:spPr>
        <p:txBody>
          <a:bodyPr wrap="square" rtlCol="0">
            <a:spAutoFit/>
          </a:bodyPr>
          <a:lstStyle/>
          <a:p>
            <a:r>
              <a:rPr lang="en-GB" sz="1200" dirty="0"/>
              <a:t>False</a:t>
            </a:r>
            <a:endParaRPr lang="en-IN" sz="1200" dirty="0"/>
          </a:p>
        </p:txBody>
      </p:sp>
      <p:sp>
        <p:nvSpPr>
          <p:cNvPr id="54" name="TextBox 53">
            <a:extLst>
              <a:ext uri="{FF2B5EF4-FFF2-40B4-BE49-F238E27FC236}">
                <a16:creationId xmlns:a16="http://schemas.microsoft.com/office/drawing/2014/main" id="{FF2ACF63-713B-4F02-B137-21C3B29BFD87}"/>
              </a:ext>
            </a:extLst>
          </p:cNvPr>
          <p:cNvSpPr txBox="1"/>
          <p:nvPr/>
        </p:nvSpPr>
        <p:spPr>
          <a:xfrm>
            <a:off x="9987145" y="2497866"/>
            <a:ext cx="624927" cy="276999"/>
          </a:xfrm>
          <a:prstGeom prst="rect">
            <a:avLst/>
          </a:prstGeom>
          <a:noFill/>
        </p:spPr>
        <p:txBody>
          <a:bodyPr wrap="square" rtlCol="0">
            <a:spAutoFit/>
          </a:bodyPr>
          <a:lstStyle/>
          <a:p>
            <a:r>
              <a:rPr lang="en-GB" sz="1200" dirty="0"/>
              <a:t>True</a:t>
            </a:r>
            <a:endParaRPr lang="en-IN" sz="1200" dirty="0"/>
          </a:p>
        </p:txBody>
      </p:sp>
      <p:cxnSp>
        <p:nvCxnSpPr>
          <p:cNvPr id="55" name="Straight Connector 54">
            <a:extLst>
              <a:ext uri="{FF2B5EF4-FFF2-40B4-BE49-F238E27FC236}">
                <a16:creationId xmlns:a16="http://schemas.microsoft.com/office/drawing/2014/main" id="{72056F38-EF9F-461D-85F7-5A592BB0A3D6}"/>
              </a:ext>
            </a:extLst>
          </p:cNvPr>
          <p:cNvCxnSpPr>
            <a:cxnSpLocks/>
          </p:cNvCxnSpPr>
          <p:nvPr/>
        </p:nvCxnSpPr>
        <p:spPr>
          <a:xfrm>
            <a:off x="9989985" y="2766638"/>
            <a:ext cx="717749" cy="8227"/>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2CA4C9DF-78AA-4252-AB3E-153CE9A45304}"/>
              </a:ext>
            </a:extLst>
          </p:cNvPr>
          <p:cNvCxnSpPr>
            <a:cxnSpLocks/>
          </p:cNvCxnSpPr>
          <p:nvPr/>
        </p:nvCxnSpPr>
        <p:spPr>
          <a:xfrm flipH="1">
            <a:off x="10707734" y="1035421"/>
            <a:ext cx="5347" cy="1739444"/>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F629C1AE-ACBA-4C3A-A9F1-5833B2A4A4DF}"/>
              </a:ext>
            </a:extLst>
          </p:cNvPr>
          <p:cNvCxnSpPr>
            <a:cxnSpLocks/>
          </p:cNvCxnSpPr>
          <p:nvPr/>
        </p:nvCxnSpPr>
        <p:spPr>
          <a:xfrm flipH="1">
            <a:off x="8986833" y="1044606"/>
            <a:ext cx="17209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C093DE37-A5AC-40CB-B07F-71818020E35C}"/>
              </a:ext>
            </a:extLst>
          </p:cNvPr>
          <p:cNvSpPr txBox="1"/>
          <p:nvPr/>
        </p:nvSpPr>
        <p:spPr>
          <a:xfrm flipH="1">
            <a:off x="8330014" y="478579"/>
            <a:ext cx="1319845" cy="276999"/>
          </a:xfrm>
          <a:prstGeom prst="rect">
            <a:avLst/>
          </a:prstGeom>
          <a:noFill/>
        </p:spPr>
        <p:txBody>
          <a:bodyPr wrap="square" rtlCol="0">
            <a:spAutoFit/>
          </a:bodyPr>
          <a:lstStyle/>
          <a:p>
            <a:r>
              <a:rPr lang="en-IN" sz="1200" dirty="0"/>
              <a:t>Post-Tested Loop</a:t>
            </a:r>
          </a:p>
        </p:txBody>
      </p:sp>
      <p:sp>
        <p:nvSpPr>
          <p:cNvPr id="62" name="Rectangle 61">
            <a:extLst>
              <a:ext uri="{FF2B5EF4-FFF2-40B4-BE49-F238E27FC236}">
                <a16:creationId xmlns:a16="http://schemas.microsoft.com/office/drawing/2014/main" id="{739FF635-197A-44A6-AD25-CB3264986721}"/>
              </a:ext>
            </a:extLst>
          </p:cNvPr>
          <p:cNvSpPr/>
          <p:nvPr/>
        </p:nvSpPr>
        <p:spPr>
          <a:xfrm>
            <a:off x="7960000" y="1329272"/>
            <a:ext cx="2059872" cy="3331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Body of the loop</a:t>
            </a:r>
          </a:p>
        </p:txBody>
      </p:sp>
      <p:cxnSp>
        <p:nvCxnSpPr>
          <p:cNvPr id="63" name="Straight Arrow Connector 62">
            <a:extLst>
              <a:ext uri="{FF2B5EF4-FFF2-40B4-BE49-F238E27FC236}">
                <a16:creationId xmlns:a16="http://schemas.microsoft.com/office/drawing/2014/main" id="{155E31D9-E779-44B3-A97A-9A765A380BAE}"/>
              </a:ext>
            </a:extLst>
          </p:cNvPr>
          <p:cNvCxnSpPr>
            <a:cxnSpLocks/>
          </p:cNvCxnSpPr>
          <p:nvPr/>
        </p:nvCxnSpPr>
        <p:spPr>
          <a:xfrm>
            <a:off x="8989936" y="1673154"/>
            <a:ext cx="0" cy="565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TextBox 76">
            <a:extLst>
              <a:ext uri="{FF2B5EF4-FFF2-40B4-BE49-F238E27FC236}">
                <a16:creationId xmlns:a16="http://schemas.microsoft.com/office/drawing/2014/main" id="{91A54677-5FEF-4583-95B0-A5A5BC66904B}"/>
              </a:ext>
            </a:extLst>
          </p:cNvPr>
          <p:cNvSpPr txBox="1"/>
          <p:nvPr/>
        </p:nvSpPr>
        <p:spPr>
          <a:xfrm>
            <a:off x="437684" y="5058951"/>
            <a:ext cx="11316632" cy="1323439"/>
          </a:xfrm>
          <a:prstGeom prst="rect">
            <a:avLst/>
          </a:prstGeom>
          <a:noFill/>
        </p:spPr>
        <p:txBody>
          <a:bodyPr wrap="square" rtlCol="0">
            <a:spAutoFit/>
          </a:bodyPr>
          <a:lstStyle/>
          <a:p>
            <a:r>
              <a:rPr lang="en-IN" sz="2000" b="1" dirty="0"/>
              <a:t>Java provides following types of loops:</a:t>
            </a:r>
          </a:p>
          <a:p>
            <a:r>
              <a:rPr lang="en-IN" sz="2000" b="1" dirty="0"/>
              <a:t>	1. while loop</a:t>
            </a:r>
          </a:p>
          <a:p>
            <a:r>
              <a:rPr lang="en-IN" sz="2000" b="1" dirty="0"/>
              <a:t>	2. do while loop</a:t>
            </a:r>
          </a:p>
          <a:p>
            <a:r>
              <a:rPr lang="en-IN" sz="2000" b="1" dirty="0"/>
              <a:t>	3. for loop</a:t>
            </a:r>
          </a:p>
        </p:txBody>
      </p:sp>
      <p:pic>
        <p:nvPicPr>
          <p:cNvPr id="2" name="Picture 1">
            <a:extLst>
              <a:ext uri="{FF2B5EF4-FFF2-40B4-BE49-F238E27FC236}">
                <a16:creationId xmlns:a16="http://schemas.microsoft.com/office/drawing/2014/main" id="{C74D92D7-A139-47CF-81D4-76A0E646A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702" y="65751"/>
            <a:ext cx="6858000" cy="6858000"/>
          </a:xfrm>
          <a:prstGeom prst="rect">
            <a:avLst/>
          </a:prstGeom>
        </p:spPr>
      </p:pic>
    </p:spTree>
    <p:extLst>
      <p:ext uri="{BB962C8B-B14F-4D97-AF65-F5344CB8AC3E}">
        <p14:creationId xmlns:p14="http://schemas.microsoft.com/office/powerpoint/2010/main" val="1606940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C4F86B-BEDF-48BB-90EC-543A06E00F96}"/>
              </a:ext>
            </a:extLst>
          </p:cNvPr>
          <p:cNvSpPr txBox="1"/>
          <p:nvPr/>
        </p:nvSpPr>
        <p:spPr>
          <a:xfrm>
            <a:off x="437595" y="248033"/>
            <a:ext cx="2107263" cy="430887"/>
          </a:xfrm>
          <a:prstGeom prst="rect">
            <a:avLst/>
          </a:prstGeom>
          <a:noFill/>
        </p:spPr>
        <p:txBody>
          <a:bodyPr wrap="square" rtlCol="0">
            <a:spAutoFit/>
          </a:bodyPr>
          <a:lstStyle/>
          <a:p>
            <a:r>
              <a:rPr lang="en-IN" sz="2200" dirty="0">
                <a:latin typeface="Verdana Pro Cond" panose="020B0606030504040204" pitchFamily="34" charset="0"/>
              </a:rPr>
              <a:t>while loop</a:t>
            </a:r>
          </a:p>
        </p:txBody>
      </p:sp>
      <p:sp>
        <p:nvSpPr>
          <p:cNvPr id="7" name="TextBox 6">
            <a:extLst>
              <a:ext uri="{FF2B5EF4-FFF2-40B4-BE49-F238E27FC236}">
                <a16:creationId xmlns:a16="http://schemas.microsoft.com/office/drawing/2014/main" id="{D4788705-5DE1-446A-B41A-18E7DC12ED63}"/>
              </a:ext>
            </a:extLst>
          </p:cNvPr>
          <p:cNvSpPr txBox="1"/>
          <p:nvPr/>
        </p:nvSpPr>
        <p:spPr>
          <a:xfrm>
            <a:off x="430263" y="927985"/>
            <a:ext cx="11331474" cy="369332"/>
          </a:xfrm>
          <a:prstGeom prst="rect">
            <a:avLst/>
          </a:prstGeom>
          <a:noFill/>
        </p:spPr>
        <p:txBody>
          <a:bodyPr wrap="square" rtlCol="0">
            <a:spAutoFit/>
          </a:bodyPr>
          <a:lstStyle/>
          <a:p>
            <a:r>
              <a:rPr lang="en-IN" dirty="0"/>
              <a:t>A </a:t>
            </a:r>
            <a:r>
              <a:rPr lang="en-IN" b="1" i="1" dirty="0"/>
              <a:t>while loop </a:t>
            </a:r>
            <a:r>
              <a:rPr lang="en-IN" dirty="0"/>
              <a:t>continually executes a block of code while a particular condition is </a:t>
            </a:r>
            <a:r>
              <a:rPr lang="en-IN" b="1" dirty="0"/>
              <a:t>true.</a:t>
            </a:r>
            <a:endParaRPr lang="en-IN" dirty="0"/>
          </a:p>
        </p:txBody>
      </p:sp>
      <p:sp>
        <p:nvSpPr>
          <p:cNvPr id="9" name="TextBox 8">
            <a:extLst>
              <a:ext uri="{FF2B5EF4-FFF2-40B4-BE49-F238E27FC236}">
                <a16:creationId xmlns:a16="http://schemas.microsoft.com/office/drawing/2014/main" id="{A53BB4CB-AC09-4D4A-A837-4F5AF2DD7CC9}"/>
              </a:ext>
            </a:extLst>
          </p:cNvPr>
          <p:cNvSpPr txBox="1"/>
          <p:nvPr/>
        </p:nvSpPr>
        <p:spPr>
          <a:xfrm>
            <a:off x="430263" y="1456746"/>
            <a:ext cx="11316632" cy="2308324"/>
          </a:xfrm>
          <a:prstGeom prst="rect">
            <a:avLst/>
          </a:prstGeom>
          <a:noFill/>
        </p:spPr>
        <p:txBody>
          <a:bodyPr wrap="square" rtlCol="0">
            <a:spAutoFit/>
          </a:bodyPr>
          <a:lstStyle/>
          <a:p>
            <a:r>
              <a:rPr lang="en-GB" b="1" dirty="0"/>
              <a:t>Syntax: while loop</a:t>
            </a:r>
          </a:p>
          <a:p>
            <a:r>
              <a:rPr lang="en-GB" b="1" i="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initialization;</a:t>
            </a:r>
            <a:endParaRPr lang="en-GB" b="1" i="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while (conditional expression)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increment/decrement;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[rest of the code];</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0" name="Straight Arrow Connector 9">
            <a:extLst>
              <a:ext uri="{FF2B5EF4-FFF2-40B4-BE49-F238E27FC236}">
                <a16:creationId xmlns:a16="http://schemas.microsoft.com/office/drawing/2014/main" id="{64A3885F-07E0-4EEB-A9D0-68E8748EDFAE}"/>
              </a:ext>
            </a:extLst>
          </p:cNvPr>
          <p:cNvCxnSpPr>
            <a:cxnSpLocks/>
          </p:cNvCxnSpPr>
          <p:nvPr/>
        </p:nvCxnSpPr>
        <p:spPr>
          <a:xfrm>
            <a:off x="2887579" y="3850105"/>
            <a:ext cx="0" cy="336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98B1CAA8-3178-4190-AC21-4F9D7F3D2C65}"/>
              </a:ext>
            </a:extLst>
          </p:cNvPr>
          <p:cNvSpPr txBox="1"/>
          <p:nvPr/>
        </p:nvSpPr>
        <p:spPr>
          <a:xfrm>
            <a:off x="2339754" y="4086544"/>
            <a:ext cx="1422593" cy="369332"/>
          </a:xfrm>
          <a:prstGeom prst="rect">
            <a:avLst/>
          </a:prstGeom>
          <a:noFill/>
        </p:spPr>
        <p:txBody>
          <a:bodyPr wrap="square" rtlCol="0">
            <a:spAutoFit/>
          </a:bodyPr>
          <a:lstStyle/>
          <a:p>
            <a:r>
              <a:rPr lang="en-IN" sz="1400" dirty="0"/>
              <a:t>Initialization</a:t>
            </a:r>
            <a:r>
              <a:rPr lang="en-IN" dirty="0"/>
              <a:t>;</a:t>
            </a:r>
          </a:p>
        </p:txBody>
      </p:sp>
      <p:cxnSp>
        <p:nvCxnSpPr>
          <p:cNvPr id="14" name="Straight Arrow Connector 13">
            <a:extLst>
              <a:ext uri="{FF2B5EF4-FFF2-40B4-BE49-F238E27FC236}">
                <a16:creationId xmlns:a16="http://schemas.microsoft.com/office/drawing/2014/main" id="{0090EB22-116C-4AE1-AE4F-A60FF3C016D6}"/>
              </a:ext>
            </a:extLst>
          </p:cNvPr>
          <p:cNvCxnSpPr>
            <a:cxnSpLocks/>
          </p:cNvCxnSpPr>
          <p:nvPr/>
        </p:nvCxnSpPr>
        <p:spPr>
          <a:xfrm>
            <a:off x="4129693" y="4318447"/>
            <a:ext cx="0" cy="367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564EE70F-2820-491E-B070-2648E384619F}"/>
              </a:ext>
            </a:extLst>
          </p:cNvPr>
          <p:cNvCxnSpPr>
            <a:cxnSpLocks/>
          </p:cNvCxnSpPr>
          <p:nvPr/>
        </p:nvCxnSpPr>
        <p:spPr>
          <a:xfrm>
            <a:off x="3395001" y="4318447"/>
            <a:ext cx="734692" cy="0"/>
          </a:xfrm>
          <a:prstGeom prst="line">
            <a:avLst/>
          </a:prstGeom>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897CFBC1-BCCB-46E3-80C5-3CF79A364AF2}"/>
              </a:ext>
            </a:extLst>
          </p:cNvPr>
          <p:cNvSpPr txBox="1"/>
          <p:nvPr/>
        </p:nvSpPr>
        <p:spPr>
          <a:xfrm>
            <a:off x="2887579" y="4641662"/>
            <a:ext cx="2871519" cy="307777"/>
          </a:xfrm>
          <a:prstGeom prst="rect">
            <a:avLst/>
          </a:prstGeom>
          <a:noFill/>
        </p:spPr>
        <p:txBody>
          <a:bodyPr wrap="square" rtlCol="0">
            <a:spAutoFit/>
          </a:bodyPr>
          <a:lstStyle/>
          <a:p>
            <a:r>
              <a:rPr lang="en-IN" sz="1400" dirty="0"/>
              <a:t>while (condition expression)</a:t>
            </a:r>
          </a:p>
        </p:txBody>
      </p:sp>
      <p:cxnSp>
        <p:nvCxnSpPr>
          <p:cNvPr id="21" name="Straight Arrow Connector 20">
            <a:extLst>
              <a:ext uri="{FF2B5EF4-FFF2-40B4-BE49-F238E27FC236}">
                <a16:creationId xmlns:a16="http://schemas.microsoft.com/office/drawing/2014/main" id="{5F3336FD-441E-4000-9068-47A487D230CE}"/>
              </a:ext>
            </a:extLst>
          </p:cNvPr>
          <p:cNvCxnSpPr>
            <a:cxnSpLocks/>
          </p:cNvCxnSpPr>
          <p:nvPr/>
        </p:nvCxnSpPr>
        <p:spPr>
          <a:xfrm>
            <a:off x="3200400" y="4899916"/>
            <a:ext cx="0" cy="336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95128A86-B05E-4C28-89F7-E0F286915637}"/>
              </a:ext>
            </a:extLst>
          </p:cNvPr>
          <p:cNvSpPr txBox="1"/>
          <p:nvPr/>
        </p:nvSpPr>
        <p:spPr>
          <a:xfrm>
            <a:off x="1986961" y="5175915"/>
            <a:ext cx="3919713" cy="954107"/>
          </a:xfrm>
          <a:prstGeom prst="rect">
            <a:avLst/>
          </a:prstGeom>
          <a:noFill/>
        </p:spPr>
        <p:txBody>
          <a:bodyPr wrap="square">
            <a:spAutoFit/>
          </a:bodyPr>
          <a:lstStyle/>
          <a:p>
            <a:r>
              <a:rPr lang="en-GB" sz="1400" b="1" dirty="0">
                <a:latin typeface="Courier New" panose="02070309020205020404" pitchFamily="49" charset="0"/>
                <a:cs typeface="Courier New" panose="02070309020205020404" pitchFamily="49" charset="0"/>
              </a:rPr>
              <a:t>{</a:t>
            </a:r>
          </a:p>
          <a:p>
            <a:r>
              <a:rPr lang="en-GB" sz="1400" b="1" dirty="0">
                <a:latin typeface="Courier New" panose="02070309020205020404" pitchFamily="49" charset="0"/>
                <a:cs typeface="Courier New" panose="02070309020205020404" pitchFamily="49" charset="0"/>
              </a:rPr>
              <a:t>	statement(s);</a:t>
            </a:r>
          </a:p>
          <a:p>
            <a:r>
              <a:rPr lang="en-GB" sz="1400" b="1" dirty="0">
                <a:latin typeface="Courier New" panose="02070309020205020404" pitchFamily="49" charset="0"/>
                <a:cs typeface="Courier New" panose="02070309020205020404" pitchFamily="49" charset="0"/>
              </a:rPr>
              <a:t>	increment/decrement;</a:t>
            </a:r>
          </a:p>
          <a:p>
            <a:r>
              <a:rPr lang="en-GB" sz="1400" b="1" dirty="0">
                <a:latin typeface="Courier New" panose="02070309020205020404" pitchFamily="49" charset="0"/>
                <a:cs typeface="Courier New" panose="02070309020205020404" pitchFamily="49" charset="0"/>
              </a:rPr>
              <a:t>}</a:t>
            </a:r>
          </a:p>
        </p:txBody>
      </p:sp>
      <p:cxnSp>
        <p:nvCxnSpPr>
          <p:cNvPr id="26" name="Straight Connector 25">
            <a:extLst>
              <a:ext uri="{FF2B5EF4-FFF2-40B4-BE49-F238E27FC236}">
                <a16:creationId xmlns:a16="http://schemas.microsoft.com/office/drawing/2014/main" id="{B9A16338-85CE-4BBE-B4B2-291C80AB6AD8}"/>
              </a:ext>
            </a:extLst>
          </p:cNvPr>
          <p:cNvCxnSpPr>
            <a:cxnSpLocks/>
          </p:cNvCxnSpPr>
          <p:nvPr/>
        </p:nvCxnSpPr>
        <p:spPr>
          <a:xfrm>
            <a:off x="2299426" y="5976778"/>
            <a:ext cx="3789153"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2B166235-F32A-4F8A-ACE1-22CE126E3569}"/>
              </a:ext>
            </a:extLst>
          </p:cNvPr>
          <p:cNvCxnSpPr>
            <a:cxnSpLocks/>
          </p:cNvCxnSpPr>
          <p:nvPr/>
        </p:nvCxnSpPr>
        <p:spPr>
          <a:xfrm flipH="1">
            <a:off x="6071919" y="4542896"/>
            <a:ext cx="16660" cy="1433882"/>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70BB3911-C58A-428A-AE57-CDF882AF3B05}"/>
              </a:ext>
            </a:extLst>
          </p:cNvPr>
          <p:cNvCxnSpPr>
            <a:cxnSpLocks/>
          </p:cNvCxnSpPr>
          <p:nvPr/>
        </p:nvCxnSpPr>
        <p:spPr>
          <a:xfrm flipH="1">
            <a:off x="4169417" y="4549771"/>
            <a:ext cx="191916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CAFC4731-A56C-4687-BD8E-996401D7A016}"/>
              </a:ext>
            </a:extLst>
          </p:cNvPr>
          <p:cNvSpPr txBox="1"/>
          <p:nvPr/>
        </p:nvSpPr>
        <p:spPr>
          <a:xfrm>
            <a:off x="2007835" y="6496891"/>
            <a:ext cx="2437447" cy="307777"/>
          </a:xfrm>
          <a:prstGeom prst="rect">
            <a:avLst/>
          </a:prstGeom>
          <a:noFill/>
        </p:spPr>
        <p:txBody>
          <a:bodyPr wrap="square">
            <a:spAutoFit/>
          </a:bodyPr>
          <a:lstStyle/>
          <a:p>
            <a:r>
              <a:rPr lang="en-GB" sz="1400" b="1" dirty="0">
                <a:latin typeface="Courier New" panose="02070309020205020404" pitchFamily="49" charset="0"/>
                <a:cs typeface="Courier New" panose="02070309020205020404" pitchFamily="49" charset="0"/>
              </a:rPr>
              <a:t>[rest of the code];</a:t>
            </a:r>
            <a:endParaRPr lang="en-IN" sz="1400" dirty="0"/>
          </a:p>
        </p:txBody>
      </p:sp>
      <p:cxnSp>
        <p:nvCxnSpPr>
          <p:cNvPr id="38" name="Straight Connector 37">
            <a:extLst>
              <a:ext uri="{FF2B5EF4-FFF2-40B4-BE49-F238E27FC236}">
                <a16:creationId xmlns:a16="http://schemas.microsoft.com/office/drawing/2014/main" id="{827D58C1-D5DA-4F8A-B348-5847CB81D782}"/>
              </a:ext>
            </a:extLst>
          </p:cNvPr>
          <p:cNvCxnSpPr>
            <a:cxnSpLocks/>
          </p:cNvCxnSpPr>
          <p:nvPr/>
        </p:nvCxnSpPr>
        <p:spPr>
          <a:xfrm>
            <a:off x="1363579" y="5006482"/>
            <a:ext cx="1836821"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823434FA-9FFB-46F5-B38B-AA2DFB206E10}"/>
              </a:ext>
            </a:extLst>
          </p:cNvPr>
          <p:cNvCxnSpPr>
            <a:cxnSpLocks/>
          </p:cNvCxnSpPr>
          <p:nvPr/>
        </p:nvCxnSpPr>
        <p:spPr>
          <a:xfrm>
            <a:off x="1358763" y="4998567"/>
            <a:ext cx="4815" cy="1652212"/>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09F49D84-3D5C-454A-B6E6-9A4E0A6E022D}"/>
              </a:ext>
            </a:extLst>
          </p:cNvPr>
          <p:cNvCxnSpPr>
            <a:cxnSpLocks/>
          </p:cNvCxnSpPr>
          <p:nvPr/>
        </p:nvCxnSpPr>
        <p:spPr>
          <a:xfrm>
            <a:off x="1352193" y="6658694"/>
            <a:ext cx="7459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826E5898-9C51-48E7-9D25-9B49721424AB}"/>
              </a:ext>
            </a:extLst>
          </p:cNvPr>
          <p:cNvSpPr txBox="1"/>
          <p:nvPr/>
        </p:nvSpPr>
        <p:spPr>
          <a:xfrm>
            <a:off x="858967" y="5423331"/>
            <a:ext cx="624927" cy="276999"/>
          </a:xfrm>
          <a:prstGeom prst="rect">
            <a:avLst/>
          </a:prstGeom>
          <a:noFill/>
        </p:spPr>
        <p:txBody>
          <a:bodyPr wrap="square" rtlCol="0">
            <a:spAutoFit/>
          </a:bodyPr>
          <a:lstStyle/>
          <a:p>
            <a:r>
              <a:rPr lang="en-GB" sz="1200" dirty="0"/>
              <a:t>False</a:t>
            </a:r>
            <a:endParaRPr lang="en-IN" sz="1200" dirty="0"/>
          </a:p>
        </p:txBody>
      </p:sp>
      <p:sp>
        <p:nvSpPr>
          <p:cNvPr id="53" name="TextBox 52">
            <a:extLst>
              <a:ext uri="{FF2B5EF4-FFF2-40B4-BE49-F238E27FC236}">
                <a16:creationId xmlns:a16="http://schemas.microsoft.com/office/drawing/2014/main" id="{56F191D5-6024-413C-AECA-AD297CB5BE83}"/>
              </a:ext>
            </a:extLst>
          </p:cNvPr>
          <p:cNvSpPr txBox="1"/>
          <p:nvPr/>
        </p:nvSpPr>
        <p:spPr>
          <a:xfrm>
            <a:off x="3137420" y="4920625"/>
            <a:ext cx="624927" cy="276999"/>
          </a:xfrm>
          <a:prstGeom prst="rect">
            <a:avLst/>
          </a:prstGeom>
          <a:noFill/>
        </p:spPr>
        <p:txBody>
          <a:bodyPr wrap="square" rtlCol="0">
            <a:spAutoFit/>
          </a:bodyPr>
          <a:lstStyle/>
          <a:p>
            <a:r>
              <a:rPr lang="en-GB" sz="1200" dirty="0"/>
              <a:t>True</a:t>
            </a:r>
            <a:endParaRPr lang="en-IN" sz="1200" dirty="0"/>
          </a:p>
        </p:txBody>
      </p:sp>
      <p:cxnSp>
        <p:nvCxnSpPr>
          <p:cNvPr id="22" name="Straight Connector 21">
            <a:extLst>
              <a:ext uri="{FF2B5EF4-FFF2-40B4-BE49-F238E27FC236}">
                <a16:creationId xmlns:a16="http://schemas.microsoft.com/office/drawing/2014/main" id="{4F28F700-F0CC-40C6-85F7-F9AC134FD3E6}"/>
              </a:ext>
            </a:extLst>
          </p:cNvPr>
          <p:cNvCxnSpPr/>
          <p:nvPr/>
        </p:nvCxnSpPr>
        <p:spPr>
          <a:xfrm>
            <a:off x="0" y="678920"/>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8AE6830-7FAD-420E-8A41-63B9E0298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919" y="0"/>
            <a:ext cx="6858000" cy="6858000"/>
          </a:xfrm>
          <a:prstGeom prst="rect">
            <a:avLst/>
          </a:prstGeom>
        </p:spPr>
      </p:pic>
    </p:spTree>
    <p:extLst>
      <p:ext uri="{BB962C8B-B14F-4D97-AF65-F5344CB8AC3E}">
        <p14:creationId xmlns:p14="http://schemas.microsoft.com/office/powerpoint/2010/main" val="452508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0C35148-A2DE-4812-A2B7-CB689571FCF7}"/>
              </a:ext>
            </a:extLst>
          </p:cNvPr>
          <p:cNvSpPr txBox="1"/>
          <p:nvPr/>
        </p:nvSpPr>
        <p:spPr>
          <a:xfrm>
            <a:off x="529124" y="3262082"/>
            <a:ext cx="11316632" cy="307777"/>
          </a:xfrm>
          <a:prstGeom prst="rect">
            <a:avLst/>
          </a:prstGeom>
          <a:noFill/>
        </p:spPr>
        <p:txBody>
          <a:bodyPr wrap="square" rtlCol="0">
            <a:spAutoFit/>
          </a:bodyPr>
          <a:lstStyle/>
          <a:p>
            <a:r>
              <a:rPr lang="en-IN" sz="1400" b="1" dirty="0"/>
              <a:t>The above code executes as follows:</a:t>
            </a:r>
          </a:p>
        </p:txBody>
      </p:sp>
      <p:pic>
        <p:nvPicPr>
          <p:cNvPr id="2" name="Picture 1">
            <a:extLst>
              <a:ext uri="{FF2B5EF4-FFF2-40B4-BE49-F238E27FC236}">
                <a16:creationId xmlns:a16="http://schemas.microsoft.com/office/drawing/2014/main" id="{1C3B7777-D423-4971-ADEE-D4868CA43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616805" y="-13030"/>
            <a:ext cx="6858000" cy="6858000"/>
          </a:xfrm>
          <a:prstGeom prst="rect">
            <a:avLst/>
          </a:prstGeom>
        </p:spPr>
      </p:pic>
      <p:sp>
        <p:nvSpPr>
          <p:cNvPr id="5" name="TextBox 4">
            <a:extLst>
              <a:ext uri="{FF2B5EF4-FFF2-40B4-BE49-F238E27FC236}">
                <a16:creationId xmlns:a16="http://schemas.microsoft.com/office/drawing/2014/main" id="{E3098575-004C-4D66-B177-E62B4A91CAFE}"/>
              </a:ext>
            </a:extLst>
          </p:cNvPr>
          <p:cNvSpPr txBox="1"/>
          <p:nvPr/>
        </p:nvSpPr>
        <p:spPr>
          <a:xfrm>
            <a:off x="437684" y="281182"/>
            <a:ext cx="11316632" cy="646331"/>
          </a:xfrm>
          <a:prstGeom prst="rect">
            <a:avLst/>
          </a:prstGeom>
          <a:solidFill>
            <a:schemeClr val="bg1">
              <a:lumMod val="95000"/>
            </a:schemeClr>
          </a:solidFill>
        </p:spPr>
        <p:txBody>
          <a:bodyPr wrap="square" rtlCol="0">
            <a:spAutoFit/>
          </a:bodyPr>
          <a:lstStyle/>
          <a:p>
            <a:r>
              <a:rPr lang="en-IN" dirty="0"/>
              <a:t>A while loop consists of a block, which is a collection of statements that form the body of the loop. A while loop checks the condition before the execution of the block </a:t>
            </a:r>
            <a:r>
              <a:rPr lang="en-IN" i="1" dirty="0"/>
              <a:t>(block of the loop)</a:t>
            </a:r>
            <a:r>
              <a:rPr lang="en-IN" dirty="0"/>
              <a:t>, so the control structure is known as </a:t>
            </a:r>
            <a:r>
              <a:rPr lang="en-IN" b="1" dirty="0"/>
              <a:t>pre-test loop.</a:t>
            </a:r>
            <a:endParaRPr lang="en-IN" dirty="0"/>
          </a:p>
        </p:txBody>
      </p:sp>
      <p:sp>
        <p:nvSpPr>
          <p:cNvPr id="7" name="TextBox 6">
            <a:extLst>
              <a:ext uri="{FF2B5EF4-FFF2-40B4-BE49-F238E27FC236}">
                <a16:creationId xmlns:a16="http://schemas.microsoft.com/office/drawing/2014/main" id="{0B7377DD-A1A7-4ADF-94BF-D86D7DF6D21D}"/>
              </a:ext>
            </a:extLst>
          </p:cNvPr>
          <p:cNvSpPr txBox="1"/>
          <p:nvPr/>
        </p:nvSpPr>
        <p:spPr>
          <a:xfrm>
            <a:off x="437684" y="979818"/>
            <a:ext cx="9356765" cy="2308324"/>
          </a:xfrm>
          <a:prstGeom prst="rect">
            <a:avLst/>
          </a:prstGeom>
          <a:solidFill>
            <a:schemeClr val="bg1">
              <a:lumMod val="95000"/>
            </a:schemeClr>
          </a:solidFill>
        </p:spPr>
        <p:txBody>
          <a:bodyPr wrap="square">
            <a:spAutoFit/>
          </a:bodyPr>
          <a:lstStyle/>
          <a:p>
            <a:r>
              <a:rPr lang="en-IN" b="1" dirty="0">
                <a:cs typeface="Courier New" panose="02070309020205020404" pitchFamily="49" charset="0"/>
              </a:rPr>
              <a:t>Example: Suppose there is a situation to display number from 1 to 5. </a:t>
            </a:r>
          </a:p>
          <a:p>
            <a:r>
              <a:rPr lang="en-IN" b="1" dirty="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int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=1;	//initialization</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while(</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&lt;=5)	//condition: it terminates loop when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&gt;5</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	//increment value of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 by 1, i.e.,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=num+1;</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System.out.println(“End of loop”);</a:t>
            </a:r>
          </a:p>
        </p:txBody>
      </p:sp>
      <p:graphicFrame>
        <p:nvGraphicFramePr>
          <p:cNvPr id="10" name="Table 10">
            <a:extLst>
              <a:ext uri="{FF2B5EF4-FFF2-40B4-BE49-F238E27FC236}">
                <a16:creationId xmlns:a16="http://schemas.microsoft.com/office/drawing/2014/main" id="{F46C123C-A400-42ED-8667-BEA17CB8BA4B}"/>
              </a:ext>
            </a:extLst>
          </p:cNvPr>
          <p:cNvGraphicFramePr>
            <a:graphicFrameLocks noGrp="1"/>
          </p:cNvGraphicFramePr>
          <p:nvPr>
            <p:extLst>
              <p:ext uri="{D42A27DB-BD31-4B8C-83A1-F6EECF244321}">
                <p14:modId xmlns:p14="http://schemas.microsoft.com/office/powerpoint/2010/main" val="3546831509"/>
              </p:ext>
            </p:extLst>
          </p:nvPr>
        </p:nvGraphicFramePr>
        <p:xfrm>
          <a:off x="623951" y="3646885"/>
          <a:ext cx="10619783" cy="3101941"/>
        </p:xfrm>
        <a:graphic>
          <a:graphicData uri="http://schemas.openxmlformats.org/drawingml/2006/table">
            <a:tbl>
              <a:tblPr bandRow="1">
                <a:tableStyleId>{F2DE63D5-997A-4646-A377-4702673A728D}</a:tableStyleId>
              </a:tblPr>
              <a:tblGrid>
                <a:gridCol w="1746716">
                  <a:extLst>
                    <a:ext uri="{9D8B030D-6E8A-4147-A177-3AD203B41FA5}">
                      <a16:colId xmlns:a16="http://schemas.microsoft.com/office/drawing/2014/main" val="3701059786"/>
                    </a:ext>
                  </a:extLst>
                </a:gridCol>
                <a:gridCol w="4521200">
                  <a:extLst>
                    <a:ext uri="{9D8B030D-6E8A-4147-A177-3AD203B41FA5}">
                      <a16:colId xmlns:a16="http://schemas.microsoft.com/office/drawing/2014/main" val="3687633472"/>
                    </a:ext>
                  </a:extLst>
                </a:gridCol>
                <a:gridCol w="2438400">
                  <a:extLst>
                    <a:ext uri="{9D8B030D-6E8A-4147-A177-3AD203B41FA5}">
                      <a16:colId xmlns:a16="http://schemas.microsoft.com/office/drawing/2014/main" val="1880433173"/>
                    </a:ext>
                  </a:extLst>
                </a:gridCol>
                <a:gridCol w="1913467">
                  <a:extLst>
                    <a:ext uri="{9D8B030D-6E8A-4147-A177-3AD203B41FA5}">
                      <a16:colId xmlns:a16="http://schemas.microsoft.com/office/drawing/2014/main" val="22898726"/>
                    </a:ext>
                  </a:extLst>
                </a:gridCol>
              </a:tblGrid>
              <a:tr h="383710">
                <a:tc>
                  <a:txBody>
                    <a:bodyPr/>
                    <a:lstStyle/>
                    <a:p>
                      <a:r>
                        <a:rPr lang="en-IN" sz="1400" dirty="0"/>
                        <a:t>at </a:t>
                      </a:r>
                      <a:r>
                        <a:rPr lang="en-IN" sz="1400" dirty="0" err="1"/>
                        <a:t>num</a:t>
                      </a:r>
                      <a:r>
                        <a:rPr lang="en-IN" sz="1400" dirty="0"/>
                        <a:t>=1</a:t>
                      </a:r>
                    </a:p>
                  </a:txBody>
                  <a:tcPr/>
                </a:tc>
                <a:tc>
                  <a:txBody>
                    <a:bodyPr/>
                    <a:lstStyle/>
                    <a:p>
                      <a:r>
                        <a:rPr lang="en-IN" sz="1400" dirty="0"/>
                        <a:t>1&lt;=5, which is true, execute body of loop</a:t>
                      </a:r>
                    </a:p>
                  </a:txBody>
                  <a:tcPr/>
                </a:tc>
                <a:tc>
                  <a:txBody>
                    <a:bodyPr/>
                    <a:lstStyle/>
                    <a:p>
                      <a:r>
                        <a:rPr lang="en-IN" sz="1400" dirty="0"/>
                        <a:t>display </a:t>
                      </a:r>
                      <a:r>
                        <a:rPr lang="en-IN" sz="1400" dirty="0" err="1"/>
                        <a:t>num</a:t>
                      </a:r>
                      <a:r>
                        <a:rPr lang="en-IN" sz="1400" dirty="0"/>
                        <a:t>, i.e. 1</a:t>
                      </a:r>
                    </a:p>
                  </a:txBody>
                  <a:tcPr/>
                </a:tc>
                <a:tc>
                  <a:txBody>
                    <a:bodyPr/>
                    <a:lstStyle/>
                    <a:p>
                      <a:r>
                        <a:rPr lang="en-IN" sz="1400" dirty="0" err="1"/>
                        <a:t>num</a:t>
                      </a:r>
                      <a:r>
                        <a:rPr lang="en-IN" sz="1400" dirty="0"/>
                        <a:t>=num+1</a:t>
                      </a:r>
                    </a:p>
                    <a:p>
                      <a:r>
                        <a:rPr lang="en-IN" sz="1400" dirty="0" err="1"/>
                        <a:t>num</a:t>
                      </a:r>
                      <a:r>
                        <a:rPr lang="en-IN" sz="1400" dirty="0"/>
                        <a:t>=1+1=2</a:t>
                      </a:r>
                    </a:p>
                  </a:txBody>
                  <a:tcPr/>
                </a:tc>
                <a:extLst>
                  <a:ext uri="{0D108BD9-81ED-4DB2-BD59-A6C34878D82A}">
                    <a16:rowId xmlns:a16="http://schemas.microsoft.com/office/drawing/2014/main" val="233562496"/>
                  </a:ext>
                </a:extLst>
              </a:tr>
              <a:tr h="658461">
                <a:tc>
                  <a:txBody>
                    <a:bodyPr/>
                    <a:lstStyle/>
                    <a:p>
                      <a:r>
                        <a:rPr lang="en-IN" sz="1400" dirty="0"/>
                        <a:t>at </a:t>
                      </a:r>
                      <a:r>
                        <a:rPr lang="en-IN" sz="1400" dirty="0" err="1"/>
                        <a:t>num</a:t>
                      </a:r>
                      <a:r>
                        <a:rPr lang="en-IN" sz="1400" dirty="0"/>
                        <a:t>=2</a:t>
                      </a:r>
                    </a:p>
                  </a:txBody>
                  <a:tcPr/>
                </a:tc>
                <a:tc>
                  <a:txBody>
                    <a:bodyPr/>
                    <a:lstStyle/>
                    <a:p>
                      <a:r>
                        <a:rPr lang="en-IN" sz="1400" dirty="0"/>
                        <a:t>2&lt;=5, which is true, execute body of loop</a:t>
                      </a:r>
                    </a:p>
                  </a:txBody>
                  <a:tcPr/>
                </a:tc>
                <a:tc>
                  <a:txBody>
                    <a:bodyPr/>
                    <a:lstStyle/>
                    <a:p>
                      <a:r>
                        <a:rPr lang="en-IN" sz="1400" dirty="0"/>
                        <a:t>display </a:t>
                      </a:r>
                      <a:r>
                        <a:rPr lang="en-IN" sz="1400" dirty="0" err="1"/>
                        <a:t>num</a:t>
                      </a:r>
                      <a:r>
                        <a:rPr lang="en-IN" sz="1400" dirty="0"/>
                        <a:t>, i.e. 2</a:t>
                      </a:r>
                    </a:p>
                  </a:txBody>
                  <a:tcPr/>
                </a:tc>
                <a:tc>
                  <a:txBody>
                    <a:bodyPr/>
                    <a:lstStyle/>
                    <a:p>
                      <a:r>
                        <a:rPr lang="en-IN" sz="1400" dirty="0" err="1"/>
                        <a:t>num</a:t>
                      </a:r>
                      <a:r>
                        <a:rPr lang="en-IN" sz="1400" dirty="0"/>
                        <a:t>=num+1</a:t>
                      </a:r>
                    </a:p>
                    <a:p>
                      <a:r>
                        <a:rPr lang="en-IN" sz="1400" dirty="0" err="1"/>
                        <a:t>num</a:t>
                      </a:r>
                      <a:r>
                        <a:rPr lang="en-IN" sz="1400" dirty="0"/>
                        <a:t>=2+1=3</a:t>
                      </a:r>
                    </a:p>
                  </a:txBody>
                  <a:tcPr/>
                </a:tc>
                <a:extLst>
                  <a:ext uri="{0D108BD9-81ED-4DB2-BD59-A6C34878D82A}">
                    <a16:rowId xmlns:a16="http://schemas.microsoft.com/office/drawing/2014/main" val="3170957613"/>
                  </a:ext>
                </a:extLst>
              </a:tr>
              <a:tr h="370840">
                <a:tc>
                  <a:txBody>
                    <a:bodyPr/>
                    <a:lstStyle/>
                    <a:p>
                      <a:r>
                        <a:rPr lang="en-IN" sz="1400" dirty="0"/>
                        <a:t>at </a:t>
                      </a:r>
                      <a:r>
                        <a:rPr lang="en-IN" sz="1400" dirty="0" err="1"/>
                        <a:t>num</a:t>
                      </a:r>
                      <a:r>
                        <a:rPr lang="en-IN" sz="1400" dirty="0"/>
                        <a:t>=3</a:t>
                      </a:r>
                    </a:p>
                  </a:txBody>
                  <a:tcPr/>
                </a:tc>
                <a:tc>
                  <a:txBody>
                    <a:bodyPr/>
                    <a:lstStyle/>
                    <a:p>
                      <a:r>
                        <a:rPr lang="en-IN" sz="1400" dirty="0"/>
                        <a:t>3&lt;=5, which is true, execute body of loop</a:t>
                      </a:r>
                    </a:p>
                  </a:txBody>
                  <a:tcPr/>
                </a:tc>
                <a:tc>
                  <a:txBody>
                    <a:bodyPr/>
                    <a:lstStyle/>
                    <a:p>
                      <a:r>
                        <a:rPr lang="en-IN" sz="1400" dirty="0"/>
                        <a:t>display </a:t>
                      </a:r>
                      <a:r>
                        <a:rPr lang="en-IN" sz="1400" dirty="0" err="1"/>
                        <a:t>num</a:t>
                      </a:r>
                      <a:r>
                        <a:rPr lang="en-IN" sz="1400" dirty="0"/>
                        <a:t>, i.e. 3</a:t>
                      </a:r>
                    </a:p>
                  </a:txBody>
                  <a:tcPr/>
                </a:tc>
                <a:tc>
                  <a:txBody>
                    <a:bodyPr/>
                    <a:lstStyle/>
                    <a:p>
                      <a:r>
                        <a:rPr lang="en-IN" sz="1400" dirty="0" err="1"/>
                        <a:t>num</a:t>
                      </a:r>
                      <a:r>
                        <a:rPr lang="en-IN" sz="1400" dirty="0"/>
                        <a:t>=num+1</a:t>
                      </a:r>
                    </a:p>
                    <a:p>
                      <a:r>
                        <a:rPr lang="en-IN" sz="1400" dirty="0" err="1"/>
                        <a:t>num</a:t>
                      </a:r>
                      <a:r>
                        <a:rPr lang="en-IN" sz="1400" dirty="0"/>
                        <a:t>=3+1=4</a:t>
                      </a:r>
                    </a:p>
                  </a:txBody>
                  <a:tcPr/>
                </a:tc>
                <a:extLst>
                  <a:ext uri="{0D108BD9-81ED-4DB2-BD59-A6C34878D82A}">
                    <a16:rowId xmlns:a16="http://schemas.microsoft.com/office/drawing/2014/main" val="3008865862"/>
                  </a:ext>
                </a:extLst>
              </a:tr>
              <a:tr h="370840">
                <a:tc>
                  <a:txBody>
                    <a:bodyPr/>
                    <a:lstStyle/>
                    <a:p>
                      <a:r>
                        <a:rPr lang="en-IN" sz="1400" dirty="0"/>
                        <a:t>at </a:t>
                      </a:r>
                      <a:r>
                        <a:rPr lang="en-IN" sz="1400" dirty="0" err="1"/>
                        <a:t>num</a:t>
                      </a:r>
                      <a:r>
                        <a:rPr lang="en-IN" sz="1400" dirty="0"/>
                        <a:t>=4</a:t>
                      </a:r>
                    </a:p>
                  </a:txBody>
                  <a:tcPr/>
                </a:tc>
                <a:tc>
                  <a:txBody>
                    <a:bodyPr/>
                    <a:lstStyle/>
                    <a:p>
                      <a:r>
                        <a:rPr lang="en-IN" sz="1400" dirty="0"/>
                        <a:t>4&lt;=5, which is true, execute body of loop</a:t>
                      </a:r>
                    </a:p>
                  </a:txBody>
                  <a:tcPr/>
                </a:tc>
                <a:tc>
                  <a:txBody>
                    <a:bodyPr/>
                    <a:lstStyle/>
                    <a:p>
                      <a:r>
                        <a:rPr lang="en-IN" sz="1400" dirty="0"/>
                        <a:t>display </a:t>
                      </a:r>
                      <a:r>
                        <a:rPr lang="en-IN" sz="1400" dirty="0" err="1"/>
                        <a:t>num</a:t>
                      </a:r>
                      <a:r>
                        <a:rPr lang="en-IN" sz="1400" dirty="0"/>
                        <a:t>, i.e. 4</a:t>
                      </a:r>
                    </a:p>
                  </a:txBody>
                  <a:tcPr/>
                </a:tc>
                <a:tc>
                  <a:txBody>
                    <a:bodyPr/>
                    <a:lstStyle/>
                    <a:p>
                      <a:r>
                        <a:rPr lang="en-IN" sz="1400" dirty="0" err="1"/>
                        <a:t>num</a:t>
                      </a:r>
                      <a:r>
                        <a:rPr lang="en-IN" sz="1400" dirty="0"/>
                        <a:t>=num+1</a:t>
                      </a:r>
                    </a:p>
                    <a:p>
                      <a:r>
                        <a:rPr lang="en-IN" sz="1400" dirty="0" err="1"/>
                        <a:t>num</a:t>
                      </a:r>
                      <a:r>
                        <a:rPr lang="en-IN" sz="1400" dirty="0"/>
                        <a:t>=4+1=5</a:t>
                      </a:r>
                    </a:p>
                  </a:txBody>
                  <a:tcPr/>
                </a:tc>
                <a:extLst>
                  <a:ext uri="{0D108BD9-81ED-4DB2-BD59-A6C34878D82A}">
                    <a16:rowId xmlns:a16="http://schemas.microsoft.com/office/drawing/2014/main" val="2224306612"/>
                  </a:ext>
                </a:extLst>
              </a:tr>
              <a:tr h="370840">
                <a:tc>
                  <a:txBody>
                    <a:bodyPr/>
                    <a:lstStyle/>
                    <a:p>
                      <a:r>
                        <a:rPr lang="en-IN" sz="1400" dirty="0"/>
                        <a:t>at </a:t>
                      </a:r>
                      <a:r>
                        <a:rPr lang="en-IN" sz="1400" dirty="0" err="1"/>
                        <a:t>num</a:t>
                      </a:r>
                      <a:r>
                        <a:rPr lang="en-IN" sz="1400" dirty="0"/>
                        <a:t>=5</a:t>
                      </a:r>
                    </a:p>
                  </a:txBody>
                  <a:tcPr/>
                </a:tc>
                <a:tc>
                  <a:txBody>
                    <a:bodyPr/>
                    <a:lstStyle/>
                    <a:p>
                      <a:r>
                        <a:rPr lang="en-IN" sz="1400" dirty="0"/>
                        <a:t>5&lt;=5, which is true, execute body of loop</a:t>
                      </a:r>
                    </a:p>
                  </a:txBody>
                  <a:tcPr/>
                </a:tc>
                <a:tc>
                  <a:txBody>
                    <a:bodyPr/>
                    <a:lstStyle/>
                    <a:p>
                      <a:r>
                        <a:rPr lang="en-IN" sz="1400" dirty="0"/>
                        <a:t>display </a:t>
                      </a:r>
                      <a:r>
                        <a:rPr lang="en-IN" sz="1400" dirty="0" err="1"/>
                        <a:t>num</a:t>
                      </a:r>
                      <a:r>
                        <a:rPr lang="en-IN" sz="1400" dirty="0"/>
                        <a:t>, i.e.5</a:t>
                      </a:r>
                    </a:p>
                  </a:txBody>
                  <a:tcPr/>
                </a:tc>
                <a:tc>
                  <a:txBody>
                    <a:bodyPr/>
                    <a:lstStyle/>
                    <a:p>
                      <a:r>
                        <a:rPr lang="en-IN" sz="1400" dirty="0" err="1"/>
                        <a:t>num</a:t>
                      </a:r>
                      <a:r>
                        <a:rPr lang="en-IN" sz="1400" dirty="0"/>
                        <a:t>=num+1</a:t>
                      </a:r>
                    </a:p>
                    <a:p>
                      <a:r>
                        <a:rPr lang="en-IN" sz="1400" dirty="0" err="1"/>
                        <a:t>num</a:t>
                      </a:r>
                      <a:r>
                        <a:rPr lang="en-IN" sz="1400" dirty="0"/>
                        <a:t>=5+1=6</a:t>
                      </a:r>
                    </a:p>
                  </a:txBody>
                  <a:tcPr/>
                </a:tc>
                <a:extLst>
                  <a:ext uri="{0D108BD9-81ED-4DB2-BD59-A6C34878D82A}">
                    <a16:rowId xmlns:a16="http://schemas.microsoft.com/office/drawing/2014/main" val="2304833741"/>
                  </a:ext>
                </a:extLst>
              </a:tr>
              <a:tr h="370840">
                <a:tc>
                  <a:txBody>
                    <a:bodyPr/>
                    <a:lstStyle/>
                    <a:p>
                      <a:r>
                        <a:rPr lang="en-IN" sz="1400" dirty="0"/>
                        <a:t>at </a:t>
                      </a:r>
                      <a:r>
                        <a:rPr lang="en-IN" sz="1400" dirty="0" err="1"/>
                        <a:t>num</a:t>
                      </a:r>
                      <a:r>
                        <a:rPr lang="en-IN" sz="1400" dirty="0"/>
                        <a:t>=6</a:t>
                      </a:r>
                    </a:p>
                  </a:txBody>
                  <a:tcPr/>
                </a:tc>
                <a:tc>
                  <a:txBody>
                    <a:bodyPr/>
                    <a:lstStyle/>
                    <a:p>
                      <a:r>
                        <a:rPr lang="en-IN" sz="1400" dirty="0"/>
                        <a:t>6&lt;=5, which is false, exit from the loop</a:t>
                      </a:r>
                    </a:p>
                  </a:txBody>
                  <a:tcPr/>
                </a:tc>
                <a:tc>
                  <a:txBody>
                    <a:bodyPr/>
                    <a:lstStyle/>
                    <a:p>
                      <a:r>
                        <a:rPr lang="en-IN" sz="1400" dirty="0"/>
                        <a:t>display “end of loop”</a:t>
                      </a:r>
                    </a:p>
                  </a:txBody>
                  <a:tcPr/>
                </a:tc>
                <a:tc>
                  <a:txBody>
                    <a:bodyPr/>
                    <a:lstStyle/>
                    <a:p>
                      <a:endParaRPr lang="en-IN" sz="1400" dirty="0"/>
                    </a:p>
                  </a:txBody>
                  <a:tcPr/>
                </a:tc>
                <a:extLst>
                  <a:ext uri="{0D108BD9-81ED-4DB2-BD59-A6C34878D82A}">
                    <a16:rowId xmlns:a16="http://schemas.microsoft.com/office/drawing/2014/main" val="2585257111"/>
                  </a:ext>
                </a:extLst>
              </a:tr>
            </a:tbl>
          </a:graphicData>
        </a:graphic>
      </p:graphicFrame>
    </p:spTree>
    <p:extLst>
      <p:ext uri="{BB962C8B-B14F-4D97-AF65-F5344CB8AC3E}">
        <p14:creationId xmlns:p14="http://schemas.microsoft.com/office/powerpoint/2010/main" val="2861776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D7C117-8CD8-4701-976B-BEFA99082F5F}"/>
              </a:ext>
            </a:extLst>
          </p:cNvPr>
          <p:cNvSpPr txBox="1"/>
          <p:nvPr/>
        </p:nvSpPr>
        <p:spPr>
          <a:xfrm>
            <a:off x="437684" y="281182"/>
            <a:ext cx="11316632" cy="369332"/>
          </a:xfrm>
          <a:prstGeom prst="rect">
            <a:avLst/>
          </a:prstGeom>
          <a:noFill/>
        </p:spPr>
        <p:txBody>
          <a:bodyPr wrap="square" rtlCol="0">
            <a:spAutoFit/>
          </a:bodyPr>
          <a:lstStyle/>
          <a:p>
            <a:r>
              <a:rPr lang="en-IN" dirty="0"/>
              <a:t>We can implement </a:t>
            </a:r>
            <a:r>
              <a:rPr lang="en-IN" b="1" dirty="0"/>
              <a:t>an infinite loop </a:t>
            </a:r>
            <a:r>
              <a:rPr lang="en-IN" dirty="0"/>
              <a:t>using </a:t>
            </a:r>
            <a:r>
              <a:rPr lang="en-IN" b="1" dirty="0"/>
              <a:t>while </a:t>
            </a:r>
            <a:r>
              <a:rPr lang="en-IN" dirty="0"/>
              <a:t>statement as follows:</a:t>
            </a:r>
          </a:p>
        </p:txBody>
      </p:sp>
      <p:sp>
        <p:nvSpPr>
          <p:cNvPr id="7" name="TextBox 6">
            <a:extLst>
              <a:ext uri="{FF2B5EF4-FFF2-40B4-BE49-F238E27FC236}">
                <a16:creationId xmlns:a16="http://schemas.microsoft.com/office/drawing/2014/main" id="{C87C6F01-5C3C-405F-8CE0-FC3295B639D1}"/>
              </a:ext>
            </a:extLst>
          </p:cNvPr>
          <p:cNvSpPr txBox="1"/>
          <p:nvPr/>
        </p:nvSpPr>
        <p:spPr>
          <a:xfrm>
            <a:off x="437684" y="650514"/>
            <a:ext cx="6096000" cy="1200329"/>
          </a:xfrm>
          <a:prstGeom prst="rect">
            <a:avLst/>
          </a:prstGeom>
          <a:noFill/>
        </p:spPr>
        <p:txBody>
          <a:bodyPr wrap="square">
            <a:spAutoFit/>
          </a:bodyPr>
          <a:lstStyle/>
          <a:p>
            <a:r>
              <a:rPr lang="en-GB" b="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while (true)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Body of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AFF3F955-AC80-4681-9999-658239A7F3DC}"/>
              </a:ext>
            </a:extLst>
          </p:cNvPr>
          <p:cNvSpPr txBox="1"/>
          <p:nvPr/>
        </p:nvSpPr>
        <p:spPr>
          <a:xfrm>
            <a:off x="437684" y="2095590"/>
            <a:ext cx="2220675" cy="430887"/>
          </a:xfrm>
          <a:prstGeom prst="rect">
            <a:avLst/>
          </a:prstGeom>
          <a:noFill/>
        </p:spPr>
        <p:txBody>
          <a:bodyPr wrap="square" rtlCol="0">
            <a:spAutoFit/>
          </a:bodyPr>
          <a:lstStyle/>
          <a:p>
            <a:r>
              <a:rPr lang="en-GB" sz="2200" dirty="0">
                <a:latin typeface="Verdana Pro Cond" panose="020B0606030504040204" pitchFamily="34" charset="0"/>
              </a:rPr>
              <a:t>PROGRAM 3-8</a:t>
            </a:r>
            <a:endParaRPr lang="en-IN" sz="2200" dirty="0">
              <a:latin typeface="Verdana Pro Cond" panose="020B0606030504040204" pitchFamily="34" charset="0"/>
            </a:endParaRPr>
          </a:p>
        </p:txBody>
      </p:sp>
      <p:sp>
        <p:nvSpPr>
          <p:cNvPr id="11" name="TextBox 10">
            <a:extLst>
              <a:ext uri="{FF2B5EF4-FFF2-40B4-BE49-F238E27FC236}">
                <a16:creationId xmlns:a16="http://schemas.microsoft.com/office/drawing/2014/main" id="{28A43682-02AB-46BE-B848-397A2B4B1679}"/>
              </a:ext>
            </a:extLst>
          </p:cNvPr>
          <p:cNvSpPr txBox="1"/>
          <p:nvPr/>
        </p:nvSpPr>
        <p:spPr>
          <a:xfrm>
            <a:off x="437684" y="2505670"/>
            <a:ext cx="11369306" cy="369332"/>
          </a:xfrm>
          <a:prstGeom prst="rect">
            <a:avLst/>
          </a:prstGeom>
          <a:noFill/>
        </p:spPr>
        <p:txBody>
          <a:bodyPr wrap="square" rtlCol="0">
            <a:spAutoFit/>
          </a:bodyPr>
          <a:lstStyle/>
          <a:p>
            <a:r>
              <a:rPr lang="en-GB" b="1" i="1" dirty="0"/>
              <a:t>Description: </a:t>
            </a:r>
            <a:r>
              <a:rPr lang="en-GB" i="1" dirty="0"/>
              <a:t>In this program we are going to display first ten  natural numbers.</a:t>
            </a:r>
            <a:endParaRPr lang="en-IN" b="1" i="1" dirty="0"/>
          </a:p>
        </p:txBody>
      </p:sp>
      <p:sp>
        <p:nvSpPr>
          <p:cNvPr id="13" name="TextBox 12">
            <a:extLst>
              <a:ext uri="{FF2B5EF4-FFF2-40B4-BE49-F238E27FC236}">
                <a16:creationId xmlns:a16="http://schemas.microsoft.com/office/drawing/2014/main" id="{D169BCEF-39DA-4DE6-8BF5-A4297802781E}"/>
              </a:ext>
            </a:extLst>
          </p:cNvPr>
          <p:cNvSpPr txBox="1"/>
          <p:nvPr/>
        </p:nvSpPr>
        <p:spPr>
          <a:xfrm>
            <a:off x="437684" y="2975832"/>
            <a:ext cx="11369306" cy="3693319"/>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Display</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value=1;	//initialization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while(value&lt;=10) 	//condition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System.out.println(value);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value++;	//incrementing</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the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p:txBody>
      </p:sp>
      <p:pic>
        <p:nvPicPr>
          <p:cNvPr id="2" name="Picture 1">
            <a:extLst>
              <a:ext uri="{FF2B5EF4-FFF2-40B4-BE49-F238E27FC236}">
                <a16:creationId xmlns:a16="http://schemas.microsoft.com/office/drawing/2014/main" id="{F6C1BA9A-A25A-4A75-AC02-C25AE9A54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2297858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278635-2971-4D5A-90A5-9C78A442B3D2}"/>
              </a:ext>
            </a:extLst>
          </p:cNvPr>
          <p:cNvSpPr txBox="1"/>
          <p:nvPr/>
        </p:nvSpPr>
        <p:spPr>
          <a:xfrm>
            <a:off x="427389" y="838604"/>
            <a:ext cx="6096000" cy="3139321"/>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3</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4</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5</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6</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7</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8</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9</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the Loop!</a:t>
            </a:r>
          </a:p>
        </p:txBody>
      </p:sp>
      <p:sp>
        <p:nvSpPr>
          <p:cNvPr id="7" name="TextBox 6">
            <a:extLst>
              <a:ext uri="{FF2B5EF4-FFF2-40B4-BE49-F238E27FC236}">
                <a16:creationId xmlns:a16="http://schemas.microsoft.com/office/drawing/2014/main" id="{389D27A0-6974-48E2-8089-341B75A3BE44}"/>
              </a:ext>
            </a:extLst>
          </p:cNvPr>
          <p:cNvSpPr txBox="1"/>
          <p:nvPr/>
        </p:nvSpPr>
        <p:spPr>
          <a:xfrm>
            <a:off x="427389" y="403284"/>
            <a:ext cx="2764990" cy="369332"/>
          </a:xfrm>
          <a:prstGeom prst="rect">
            <a:avLst/>
          </a:prstGeom>
          <a:noFill/>
        </p:spPr>
        <p:txBody>
          <a:bodyPr wrap="square" rtlCol="0">
            <a:spAutoFit/>
          </a:bodyPr>
          <a:lstStyle/>
          <a:p>
            <a:r>
              <a:rPr lang="en-GB" b="1" dirty="0"/>
              <a:t>Output of Program 3-8</a:t>
            </a:r>
            <a:endParaRPr lang="en-IN" b="1" dirty="0"/>
          </a:p>
        </p:txBody>
      </p:sp>
      <p:sp>
        <p:nvSpPr>
          <p:cNvPr id="9" name="TextBox 8">
            <a:extLst>
              <a:ext uri="{FF2B5EF4-FFF2-40B4-BE49-F238E27FC236}">
                <a16:creationId xmlns:a16="http://schemas.microsoft.com/office/drawing/2014/main" id="{DFB37D7E-C3F5-48D8-BA95-6E438AE5AE49}"/>
              </a:ext>
            </a:extLst>
          </p:cNvPr>
          <p:cNvSpPr txBox="1"/>
          <p:nvPr/>
        </p:nvSpPr>
        <p:spPr>
          <a:xfrm>
            <a:off x="427389" y="4107270"/>
            <a:ext cx="2014153" cy="430887"/>
          </a:xfrm>
          <a:prstGeom prst="rect">
            <a:avLst/>
          </a:prstGeom>
          <a:noFill/>
        </p:spPr>
        <p:txBody>
          <a:bodyPr wrap="square" rtlCol="0">
            <a:spAutoFit/>
          </a:bodyPr>
          <a:lstStyle/>
          <a:p>
            <a:r>
              <a:rPr lang="en-GB" sz="2200" dirty="0">
                <a:latin typeface="Verdana Pro Cond" panose="020B0606030504040204" pitchFamily="34" charset="0"/>
              </a:rPr>
              <a:t>PROGRAM 3-9</a:t>
            </a:r>
            <a:endParaRPr lang="en-IN" sz="2200" dirty="0">
              <a:latin typeface="Verdana Pro Cond" panose="020B0606030504040204" pitchFamily="34" charset="0"/>
            </a:endParaRPr>
          </a:p>
        </p:txBody>
      </p:sp>
      <p:sp>
        <p:nvSpPr>
          <p:cNvPr id="11" name="TextBox 10">
            <a:extLst>
              <a:ext uri="{FF2B5EF4-FFF2-40B4-BE49-F238E27FC236}">
                <a16:creationId xmlns:a16="http://schemas.microsoft.com/office/drawing/2014/main" id="{25C00161-D448-44FF-B707-434DEA640049}"/>
              </a:ext>
            </a:extLst>
          </p:cNvPr>
          <p:cNvSpPr txBox="1"/>
          <p:nvPr/>
        </p:nvSpPr>
        <p:spPr>
          <a:xfrm>
            <a:off x="427389" y="4517350"/>
            <a:ext cx="11369306" cy="369332"/>
          </a:xfrm>
          <a:prstGeom prst="rect">
            <a:avLst/>
          </a:prstGeom>
          <a:noFill/>
        </p:spPr>
        <p:txBody>
          <a:bodyPr wrap="square" rtlCol="0">
            <a:spAutoFit/>
          </a:bodyPr>
          <a:lstStyle/>
          <a:p>
            <a:r>
              <a:rPr lang="en-GB" b="1" i="1" dirty="0"/>
              <a:t>Description: </a:t>
            </a:r>
            <a:r>
              <a:rPr lang="en-GB" i="1" dirty="0"/>
              <a:t>In this program we are going to display first ten  natural numbers.</a:t>
            </a:r>
            <a:endParaRPr lang="en-IN" b="1" i="1" dirty="0"/>
          </a:p>
        </p:txBody>
      </p:sp>
      <p:sp>
        <p:nvSpPr>
          <p:cNvPr id="13" name="TextBox 12">
            <a:extLst>
              <a:ext uri="{FF2B5EF4-FFF2-40B4-BE49-F238E27FC236}">
                <a16:creationId xmlns:a16="http://schemas.microsoft.com/office/drawing/2014/main" id="{65CFD523-1AD5-4C4B-9C1A-FE1E9F12AE6F}"/>
              </a:ext>
            </a:extLst>
          </p:cNvPr>
          <p:cNvSpPr txBox="1"/>
          <p:nvPr/>
        </p:nvSpPr>
        <p:spPr>
          <a:xfrm>
            <a:off x="427389" y="4987512"/>
            <a:ext cx="11369306" cy="1754326"/>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import java.io.*;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Factorial</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fact=1;	//to store factorial of n</a:t>
            </a:r>
          </a:p>
        </p:txBody>
      </p:sp>
      <p:pic>
        <p:nvPicPr>
          <p:cNvPr id="2" name="Picture 1">
            <a:extLst>
              <a:ext uri="{FF2B5EF4-FFF2-40B4-BE49-F238E27FC236}">
                <a16:creationId xmlns:a16="http://schemas.microsoft.com/office/drawing/2014/main" id="{50DCC9DC-91EA-42AD-830B-37E05894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155324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DAB7EF-D2EF-4BAD-9F21-D936DD111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5" name="TextBox 4">
            <a:extLst>
              <a:ext uri="{FF2B5EF4-FFF2-40B4-BE49-F238E27FC236}">
                <a16:creationId xmlns:a16="http://schemas.microsoft.com/office/drawing/2014/main" id="{25E2DCC8-68B2-421B-80C7-C6BFCE8356B4}"/>
              </a:ext>
            </a:extLst>
          </p:cNvPr>
          <p:cNvSpPr txBox="1"/>
          <p:nvPr/>
        </p:nvSpPr>
        <p:spPr>
          <a:xfrm>
            <a:off x="437684" y="197346"/>
            <a:ext cx="11316632" cy="6463308"/>
          </a:xfrm>
          <a:prstGeom prst="rect">
            <a:avLst/>
          </a:prstGeom>
          <a:solidFill>
            <a:schemeClr val="bg1">
              <a:lumMod val="95000"/>
            </a:schemeClr>
          </a:solidFill>
        </p:spPr>
        <p:txBody>
          <a:bodyPr wrap="square" rtlCol="0">
            <a:spAutoFit/>
          </a:bodyPr>
          <a:lstStyle/>
          <a:p>
            <a:r>
              <a:rPr lang="en-GB" b="1" dirty="0"/>
              <a:t>Syntax: for multiple statements within if </a:t>
            </a:r>
            <a:r>
              <a:rPr lang="en-GB" i="1" dirty="0"/>
              <a:t>(it can also be used for single statement within if)</a:t>
            </a:r>
          </a:p>
          <a:p>
            <a:r>
              <a:rPr lang="en-GB" b="1" i="1" dirty="0"/>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if(Conditional expression)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[Rest of the program]</a:t>
            </a:r>
          </a:p>
          <a:p>
            <a:r>
              <a:rPr lang="en-GB" b="1" dirty="0">
                <a:latin typeface="Courier New" panose="02070309020205020404" pitchFamily="49" charset="0"/>
                <a:cs typeface="Courier New" panose="02070309020205020404" pitchFamily="49" charset="0"/>
              </a:rPr>
              <a:t>	</a:t>
            </a:r>
            <a:r>
              <a:rPr lang="en-GB" i="1" dirty="0">
                <a:cs typeface="Courier New" panose="02070309020205020404" pitchFamily="49" charset="0"/>
              </a:rPr>
              <a:t>(always execute whether conditional expression evaluates to true or false)</a:t>
            </a:r>
          </a:p>
          <a:p>
            <a:endParaRPr lang="en-IN" b="1" i="1" dirty="0">
              <a:cs typeface="Courier New" panose="02070309020205020404" pitchFamily="49" charset="0"/>
            </a:endParaRPr>
          </a:p>
          <a:p>
            <a:r>
              <a:rPr lang="en-IN" b="1" dirty="0">
                <a:cs typeface="Courier New" panose="02070309020205020404" pitchFamily="49" charset="0"/>
              </a:rPr>
              <a:t>Example: Check for equality</a:t>
            </a:r>
          </a:p>
          <a:p>
            <a:r>
              <a:rPr lang="en-IN" b="1" dirty="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if(x==y)	//checking for equality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System.out.println(“x and y are equal!”);</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cs typeface="Courier New" panose="02070309020205020404" pitchFamily="49" charset="0"/>
              </a:rPr>
              <a:t>	</a:t>
            </a:r>
            <a:r>
              <a:rPr lang="en-IN" dirty="0">
                <a:cs typeface="Courier New" panose="02070309020205020404" pitchFamily="49" charset="0"/>
              </a:rPr>
              <a:t>Here, if the value of </a:t>
            </a:r>
            <a:r>
              <a:rPr lang="en-IN" b="1" dirty="0">
                <a:cs typeface="Courier New" panose="02070309020205020404" pitchFamily="49" charset="0"/>
              </a:rPr>
              <a:t>‘x’ </a:t>
            </a:r>
            <a:r>
              <a:rPr lang="en-IN" dirty="0">
                <a:cs typeface="Courier New" panose="02070309020205020404" pitchFamily="49" charset="0"/>
              </a:rPr>
              <a:t>is equal to the value of variable </a:t>
            </a:r>
            <a:r>
              <a:rPr lang="en-IN" b="1" dirty="0">
                <a:cs typeface="Courier New" panose="02070309020205020404" pitchFamily="49" charset="0"/>
              </a:rPr>
              <a:t>‘y’, </a:t>
            </a:r>
            <a:r>
              <a:rPr lang="en-IN" dirty="0">
                <a:cs typeface="Courier New" panose="02070309020205020404" pitchFamily="49" charset="0"/>
              </a:rPr>
              <a:t>only then it will display </a:t>
            </a:r>
          </a:p>
          <a:p>
            <a:r>
              <a:rPr lang="en-IN" b="1" dirty="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x and y are equal.</a:t>
            </a:r>
          </a:p>
          <a:p>
            <a:endParaRPr lang="en-IN" b="1" dirty="0">
              <a:latin typeface="Courier New" panose="02070309020205020404" pitchFamily="49" charset="0"/>
              <a:cs typeface="Courier New" panose="02070309020205020404" pitchFamily="49" charset="0"/>
            </a:endParaRPr>
          </a:p>
          <a:p>
            <a:r>
              <a:rPr lang="en-IN" dirty="0">
                <a:cs typeface="Courier New" panose="02070309020205020404" pitchFamily="49" charset="0"/>
              </a:rPr>
              <a:t>For multiple within if statements </a:t>
            </a:r>
            <a:r>
              <a:rPr lang="en-IN" i="1" dirty="0">
                <a:cs typeface="Courier New" panose="02070309020205020404" pitchFamily="49" charset="0"/>
              </a:rPr>
              <a:t>opening and closing braces </a:t>
            </a:r>
            <a:r>
              <a:rPr lang="en-IN" dirty="0">
                <a:cs typeface="Courier New" panose="02070309020205020404" pitchFamily="49" charset="0"/>
              </a:rPr>
              <a:t>are required. We do not require </a:t>
            </a:r>
            <a:r>
              <a:rPr lang="en-IN" i="1" dirty="0">
                <a:cs typeface="Courier New" panose="02070309020205020404" pitchFamily="49" charset="0"/>
              </a:rPr>
              <a:t>opening and closing braces </a:t>
            </a:r>
            <a:r>
              <a:rPr lang="en-IN" dirty="0">
                <a:cs typeface="Courier New" panose="02070309020205020404" pitchFamily="49" charset="0"/>
              </a:rPr>
              <a:t>for a single statements within if, so we can write the code as follows:</a:t>
            </a:r>
          </a:p>
          <a:p>
            <a:r>
              <a:rPr lang="en-IN" dirty="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if(x==y)</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System.out.println(“x and y are equal”);</a:t>
            </a:r>
            <a:endParaRPr lang="en-GB" b="1" dirty="0">
              <a:solidFill>
                <a:schemeClr val="tx1">
                  <a:lumMod val="65000"/>
                  <a:lumOff val="35000"/>
                </a:schemeClr>
              </a:solidFill>
              <a:cs typeface="Courier New" panose="02070309020205020404" pitchFamily="49" charset="0"/>
            </a:endParaRPr>
          </a:p>
        </p:txBody>
      </p:sp>
    </p:spTree>
    <p:extLst>
      <p:ext uri="{BB962C8B-B14F-4D97-AF65-F5344CB8AC3E}">
        <p14:creationId xmlns:p14="http://schemas.microsoft.com/office/powerpoint/2010/main" val="1817893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08F225-9519-452B-91BA-480DC831B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5" name="TextBox 4">
            <a:extLst>
              <a:ext uri="{FF2B5EF4-FFF2-40B4-BE49-F238E27FC236}">
                <a16:creationId xmlns:a16="http://schemas.microsoft.com/office/drawing/2014/main" id="{97DDEFBF-E216-47D3-8920-6335B390789D}"/>
              </a:ext>
            </a:extLst>
          </p:cNvPr>
          <p:cNvSpPr txBox="1"/>
          <p:nvPr/>
        </p:nvSpPr>
        <p:spPr>
          <a:xfrm>
            <a:off x="411347" y="476472"/>
            <a:ext cx="10259795" cy="5632311"/>
          </a:xfrm>
          <a:prstGeom prst="rect">
            <a:avLst/>
          </a:prstGeom>
          <a:solidFill>
            <a:schemeClr val="bg1">
              <a:lumMod val="95000"/>
            </a:schemeClr>
          </a:solid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int n;	//number, whose factorial is to be evaluated</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 r=new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DataInputReader</a:t>
            </a:r>
            <a:r>
              <a:rPr lang="en-GB" b="1" dirty="0">
                <a:solidFill>
                  <a:schemeClr val="tx1">
                    <a:lumMod val="65000"/>
                    <a:lumOff val="35000"/>
                  </a:schemeClr>
                </a:solidFill>
                <a:latin typeface="Courier New" panose="02070309020205020404" pitchFamily="49" charset="0"/>
                <a:cs typeface="Courier New" panose="02070309020205020404" pitchFamily="49" charset="0"/>
              </a:rPr>
              <a:t>(Sytem.in);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try</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n: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n=</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Integer.parseInt</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 (n&gt;=1)		//terminates when n&lt;1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fact=fact*n;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System.out.println(“Factorial is : “+fact)l</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catch(Exception 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System.out.println(“You have entered a wrong value”);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00140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80547E-1663-494C-9C40-A2FBF50AE99B}"/>
              </a:ext>
            </a:extLst>
          </p:cNvPr>
          <p:cNvSpPr txBox="1"/>
          <p:nvPr/>
        </p:nvSpPr>
        <p:spPr>
          <a:xfrm>
            <a:off x="412149" y="716684"/>
            <a:ext cx="6096000" cy="646331"/>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n: 5</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Factorial is: 120</a:t>
            </a:r>
          </a:p>
        </p:txBody>
      </p:sp>
      <p:sp>
        <p:nvSpPr>
          <p:cNvPr id="7" name="TextBox 6">
            <a:extLst>
              <a:ext uri="{FF2B5EF4-FFF2-40B4-BE49-F238E27FC236}">
                <a16:creationId xmlns:a16="http://schemas.microsoft.com/office/drawing/2014/main" id="{02082381-C691-47D0-9395-F115DD19BA93}"/>
              </a:ext>
            </a:extLst>
          </p:cNvPr>
          <p:cNvSpPr txBox="1"/>
          <p:nvPr/>
        </p:nvSpPr>
        <p:spPr>
          <a:xfrm>
            <a:off x="412149" y="273212"/>
            <a:ext cx="2764990" cy="369332"/>
          </a:xfrm>
          <a:prstGeom prst="rect">
            <a:avLst/>
          </a:prstGeom>
          <a:noFill/>
        </p:spPr>
        <p:txBody>
          <a:bodyPr wrap="square" rtlCol="0">
            <a:spAutoFit/>
          </a:bodyPr>
          <a:lstStyle/>
          <a:p>
            <a:r>
              <a:rPr lang="en-GB" b="1" dirty="0"/>
              <a:t>Output of Program 3-9</a:t>
            </a:r>
            <a:endParaRPr lang="en-IN" b="1" dirty="0"/>
          </a:p>
        </p:txBody>
      </p:sp>
      <p:pic>
        <p:nvPicPr>
          <p:cNvPr id="2" name="Picture 1">
            <a:extLst>
              <a:ext uri="{FF2B5EF4-FFF2-40B4-BE49-F238E27FC236}">
                <a16:creationId xmlns:a16="http://schemas.microsoft.com/office/drawing/2014/main" id="{0346E08C-B3AA-4F6F-A463-0CC3D8ABB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graphicFrame>
        <p:nvGraphicFramePr>
          <p:cNvPr id="9" name="Table 10">
            <a:extLst>
              <a:ext uri="{FF2B5EF4-FFF2-40B4-BE49-F238E27FC236}">
                <a16:creationId xmlns:a16="http://schemas.microsoft.com/office/drawing/2014/main" id="{A12B5E4B-7349-4434-8E0A-C7AE39C9CB71}"/>
              </a:ext>
            </a:extLst>
          </p:cNvPr>
          <p:cNvGraphicFramePr>
            <a:graphicFrameLocks noGrp="1"/>
          </p:cNvGraphicFramePr>
          <p:nvPr>
            <p:extLst>
              <p:ext uri="{D42A27DB-BD31-4B8C-83A1-F6EECF244321}">
                <p14:modId xmlns:p14="http://schemas.microsoft.com/office/powerpoint/2010/main" val="2655198660"/>
              </p:ext>
            </p:extLst>
          </p:nvPr>
        </p:nvGraphicFramePr>
        <p:xfrm>
          <a:off x="412149" y="1975204"/>
          <a:ext cx="10619783" cy="2961640"/>
        </p:xfrm>
        <a:graphic>
          <a:graphicData uri="http://schemas.openxmlformats.org/drawingml/2006/table">
            <a:tbl>
              <a:tblPr bandRow="1">
                <a:tableStyleId>{F2DE63D5-997A-4646-A377-4702673A728D}</a:tableStyleId>
              </a:tblPr>
              <a:tblGrid>
                <a:gridCol w="1746716">
                  <a:extLst>
                    <a:ext uri="{9D8B030D-6E8A-4147-A177-3AD203B41FA5}">
                      <a16:colId xmlns:a16="http://schemas.microsoft.com/office/drawing/2014/main" val="3701059786"/>
                    </a:ext>
                  </a:extLst>
                </a:gridCol>
                <a:gridCol w="4521200">
                  <a:extLst>
                    <a:ext uri="{9D8B030D-6E8A-4147-A177-3AD203B41FA5}">
                      <a16:colId xmlns:a16="http://schemas.microsoft.com/office/drawing/2014/main" val="3687633472"/>
                    </a:ext>
                  </a:extLst>
                </a:gridCol>
                <a:gridCol w="2438400">
                  <a:extLst>
                    <a:ext uri="{9D8B030D-6E8A-4147-A177-3AD203B41FA5}">
                      <a16:colId xmlns:a16="http://schemas.microsoft.com/office/drawing/2014/main" val="1880433173"/>
                    </a:ext>
                  </a:extLst>
                </a:gridCol>
                <a:gridCol w="1913467">
                  <a:extLst>
                    <a:ext uri="{9D8B030D-6E8A-4147-A177-3AD203B41FA5}">
                      <a16:colId xmlns:a16="http://schemas.microsoft.com/office/drawing/2014/main" val="22898726"/>
                    </a:ext>
                  </a:extLst>
                </a:gridCol>
              </a:tblGrid>
              <a:tr h="383710">
                <a:tc>
                  <a:txBody>
                    <a:bodyPr/>
                    <a:lstStyle/>
                    <a:p>
                      <a:r>
                        <a:rPr lang="en-IN" sz="1400" dirty="0"/>
                        <a:t>at fact=1 and n=5</a:t>
                      </a:r>
                    </a:p>
                  </a:txBody>
                  <a:tcPr>
                    <a:solidFill>
                      <a:schemeClr val="bg1">
                        <a:lumMod val="95000"/>
                      </a:schemeClr>
                    </a:solidFill>
                  </a:tcPr>
                </a:tc>
                <a:tc>
                  <a:txBody>
                    <a:bodyPr/>
                    <a:lstStyle/>
                    <a:p>
                      <a:r>
                        <a:rPr lang="en-IN" sz="1400" dirty="0"/>
                        <a:t>5&gt;=1, which is true, execute body of loop</a:t>
                      </a:r>
                    </a:p>
                  </a:txBody>
                  <a:tcPr>
                    <a:solidFill>
                      <a:schemeClr val="bg1">
                        <a:lumMod val="95000"/>
                      </a:schemeClr>
                    </a:solidFill>
                  </a:tcPr>
                </a:tc>
                <a:tc>
                  <a:txBody>
                    <a:bodyPr/>
                    <a:lstStyle/>
                    <a:p>
                      <a:r>
                        <a:rPr lang="en-IN" sz="1400" dirty="0"/>
                        <a:t>fact=fact*n</a:t>
                      </a:r>
                    </a:p>
                    <a:p>
                      <a:r>
                        <a:rPr lang="en-IN" sz="1400" dirty="0"/>
                        <a:t>fact=1*5=5</a:t>
                      </a:r>
                    </a:p>
                  </a:txBody>
                  <a:tcPr>
                    <a:solidFill>
                      <a:schemeClr val="bg1">
                        <a:lumMod val="95000"/>
                      </a:schemeClr>
                    </a:solidFill>
                  </a:tcPr>
                </a:tc>
                <a:tc>
                  <a:txBody>
                    <a:bodyPr/>
                    <a:lstStyle/>
                    <a:p>
                      <a:r>
                        <a:rPr lang="en-IN" sz="1400" dirty="0"/>
                        <a:t>n - -</a:t>
                      </a:r>
                    </a:p>
                    <a:p>
                      <a:r>
                        <a:rPr lang="en-IN" sz="1400" dirty="0"/>
                        <a:t>n=5-1=4</a:t>
                      </a:r>
                    </a:p>
                  </a:txBody>
                  <a:tcPr>
                    <a:solidFill>
                      <a:schemeClr val="bg1">
                        <a:lumMod val="95000"/>
                      </a:schemeClr>
                    </a:solidFill>
                  </a:tcPr>
                </a:tc>
                <a:extLst>
                  <a:ext uri="{0D108BD9-81ED-4DB2-BD59-A6C34878D82A}">
                    <a16:rowId xmlns:a16="http://schemas.microsoft.com/office/drawing/2014/main" val="233562496"/>
                  </a:ext>
                </a:extLst>
              </a:tr>
              <a:tr h="483647">
                <a:tc>
                  <a:txBody>
                    <a:bodyPr/>
                    <a:lstStyle/>
                    <a:p>
                      <a:r>
                        <a:rPr lang="en-IN" sz="1400" dirty="0"/>
                        <a:t>at fact=5 and n=4</a:t>
                      </a:r>
                    </a:p>
                  </a:txBody>
                  <a:tcPr>
                    <a:solidFill>
                      <a:schemeClr val="bg1">
                        <a:lumMod val="95000"/>
                      </a:schemeClr>
                    </a:solidFill>
                  </a:tcPr>
                </a:tc>
                <a:tc>
                  <a:txBody>
                    <a:bodyPr/>
                    <a:lstStyle/>
                    <a:p>
                      <a:r>
                        <a:rPr lang="en-IN" sz="1400" dirty="0"/>
                        <a:t>4&gt;=1, which is true, execute body of loop</a:t>
                      </a:r>
                    </a:p>
                  </a:txBody>
                  <a:tcPr>
                    <a:solidFill>
                      <a:schemeClr val="bg1">
                        <a:lumMod val="95000"/>
                      </a:schemeClr>
                    </a:solidFill>
                  </a:tcPr>
                </a:tc>
                <a:tc>
                  <a:txBody>
                    <a:bodyPr/>
                    <a:lstStyle/>
                    <a:p>
                      <a:r>
                        <a:rPr lang="en-IN" sz="1400" dirty="0"/>
                        <a:t>fact=fact*n</a:t>
                      </a:r>
                    </a:p>
                    <a:p>
                      <a:r>
                        <a:rPr lang="en-IN" sz="1400" dirty="0"/>
                        <a:t>fact=5*4=20</a:t>
                      </a:r>
                    </a:p>
                  </a:txBody>
                  <a:tcPr>
                    <a:solidFill>
                      <a:schemeClr val="bg1">
                        <a:lumMod val="95000"/>
                      </a:schemeClr>
                    </a:solidFill>
                  </a:tcPr>
                </a:tc>
                <a:tc>
                  <a:txBody>
                    <a:bodyPr/>
                    <a:lstStyle/>
                    <a:p>
                      <a:r>
                        <a:rPr lang="en-IN" sz="1400" dirty="0"/>
                        <a:t>n - -</a:t>
                      </a:r>
                    </a:p>
                    <a:p>
                      <a:r>
                        <a:rPr lang="en-IN" sz="1400" dirty="0"/>
                        <a:t>n=4-1=3</a:t>
                      </a:r>
                    </a:p>
                  </a:txBody>
                  <a:tcPr>
                    <a:solidFill>
                      <a:schemeClr val="bg1">
                        <a:lumMod val="95000"/>
                      </a:schemeClr>
                    </a:solidFill>
                  </a:tcPr>
                </a:tc>
                <a:extLst>
                  <a:ext uri="{0D108BD9-81ED-4DB2-BD59-A6C34878D82A}">
                    <a16:rowId xmlns:a16="http://schemas.microsoft.com/office/drawing/2014/main" val="31709576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at fact=20 and n=3</a:t>
                      </a:r>
                    </a:p>
                    <a:p>
                      <a:endParaRPr lang="en-IN" sz="1400" dirty="0"/>
                    </a:p>
                  </a:txBody>
                  <a:tcPr>
                    <a:solidFill>
                      <a:schemeClr val="bg1">
                        <a:lumMod val="95000"/>
                      </a:schemeClr>
                    </a:solidFill>
                  </a:tcPr>
                </a:tc>
                <a:tc>
                  <a:txBody>
                    <a:bodyPr/>
                    <a:lstStyle/>
                    <a:p>
                      <a:r>
                        <a:rPr lang="en-IN" sz="1400" dirty="0"/>
                        <a:t>3&gt;=1, which is true, execute body of loop</a:t>
                      </a:r>
                    </a:p>
                  </a:txBody>
                  <a:tcPr>
                    <a:solidFill>
                      <a:schemeClr val="bg1">
                        <a:lumMod val="95000"/>
                      </a:schemeClr>
                    </a:solidFill>
                  </a:tcPr>
                </a:tc>
                <a:tc>
                  <a:txBody>
                    <a:bodyPr/>
                    <a:lstStyle/>
                    <a:p>
                      <a:r>
                        <a:rPr lang="en-IN" sz="1400" dirty="0"/>
                        <a:t>fact=fact*n</a:t>
                      </a:r>
                    </a:p>
                    <a:p>
                      <a:r>
                        <a:rPr lang="en-IN" sz="1400" dirty="0"/>
                        <a:t>fact=20*3=60</a:t>
                      </a:r>
                    </a:p>
                  </a:txBody>
                  <a:tcPr>
                    <a:solidFill>
                      <a:schemeClr val="bg1">
                        <a:lumMod val="95000"/>
                      </a:schemeClr>
                    </a:solidFill>
                  </a:tcPr>
                </a:tc>
                <a:tc>
                  <a:txBody>
                    <a:bodyPr/>
                    <a:lstStyle/>
                    <a:p>
                      <a:r>
                        <a:rPr lang="en-IN" sz="1400" dirty="0"/>
                        <a:t>n - -</a:t>
                      </a:r>
                    </a:p>
                    <a:p>
                      <a:r>
                        <a:rPr lang="en-IN" sz="1400" dirty="0"/>
                        <a:t>n=3-1=2</a:t>
                      </a:r>
                    </a:p>
                  </a:txBody>
                  <a:tcPr>
                    <a:solidFill>
                      <a:schemeClr val="bg1">
                        <a:lumMod val="95000"/>
                      </a:schemeClr>
                    </a:solidFill>
                  </a:tcPr>
                </a:tc>
                <a:extLst>
                  <a:ext uri="{0D108BD9-81ED-4DB2-BD59-A6C34878D82A}">
                    <a16:rowId xmlns:a16="http://schemas.microsoft.com/office/drawing/2014/main" val="3008865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at fact=60 and n=2</a:t>
                      </a:r>
                    </a:p>
                    <a:p>
                      <a:endParaRPr lang="en-IN" sz="1400" dirty="0"/>
                    </a:p>
                  </a:txBody>
                  <a:tcPr>
                    <a:solidFill>
                      <a:schemeClr val="bg1">
                        <a:lumMod val="95000"/>
                      </a:schemeClr>
                    </a:solidFill>
                  </a:tcPr>
                </a:tc>
                <a:tc>
                  <a:txBody>
                    <a:bodyPr/>
                    <a:lstStyle/>
                    <a:p>
                      <a:r>
                        <a:rPr lang="en-IN" sz="1400" dirty="0"/>
                        <a:t>2&gt;=1, which is true, execute body of loop</a:t>
                      </a:r>
                    </a:p>
                  </a:txBody>
                  <a:tcPr>
                    <a:solidFill>
                      <a:schemeClr val="bg1">
                        <a:lumMod val="95000"/>
                      </a:schemeClr>
                    </a:solidFill>
                  </a:tcPr>
                </a:tc>
                <a:tc>
                  <a:txBody>
                    <a:bodyPr/>
                    <a:lstStyle/>
                    <a:p>
                      <a:r>
                        <a:rPr lang="en-IN" sz="1400" dirty="0"/>
                        <a:t>fact=fact*n</a:t>
                      </a:r>
                    </a:p>
                    <a:p>
                      <a:r>
                        <a:rPr lang="en-IN" sz="1400" dirty="0"/>
                        <a:t>fact=60*2=120</a:t>
                      </a:r>
                    </a:p>
                  </a:txBody>
                  <a:tcPr>
                    <a:solidFill>
                      <a:schemeClr val="bg1">
                        <a:lumMod val="95000"/>
                      </a:schemeClr>
                    </a:solidFill>
                  </a:tcPr>
                </a:tc>
                <a:tc>
                  <a:txBody>
                    <a:bodyPr/>
                    <a:lstStyle/>
                    <a:p>
                      <a:r>
                        <a:rPr lang="en-IN" sz="1400" dirty="0"/>
                        <a:t>n - -</a:t>
                      </a:r>
                    </a:p>
                    <a:p>
                      <a:r>
                        <a:rPr lang="en-IN" sz="1400" dirty="0"/>
                        <a:t>n=2-1=1</a:t>
                      </a:r>
                    </a:p>
                  </a:txBody>
                  <a:tcPr>
                    <a:solidFill>
                      <a:schemeClr val="bg1">
                        <a:lumMod val="95000"/>
                      </a:schemeClr>
                    </a:solidFill>
                  </a:tcPr>
                </a:tc>
                <a:extLst>
                  <a:ext uri="{0D108BD9-81ED-4DB2-BD59-A6C34878D82A}">
                    <a16:rowId xmlns:a16="http://schemas.microsoft.com/office/drawing/2014/main" val="22243066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at fact=120 and n=1</a:t>
                      </a:r>
                    </a:p>
                  </a:txBody>
                  <a:tcPr>
                    <a:solidFill>
                      <a:schemeClr val="bg1">
                        <a:lumMod val="95000"/>
                      </a:schemeClr>
                    </a:solidFill>
                  </a:tcPr>
                </a:tc>
                <a:tc>
                  <a:txBody>
                    <a:bodyPr/>
                    <a:lstStyle/>
                    <a:p>
                      <a:r>
                        <a:rPr lang="en-IN" sz="1400" dirty="0"/>
                        <a:t>1&gt;=1, which is true, execute body of loop</a:t>
                      </a:r>
                    </a:p>
                  </a:txBody>
                  <a:tcPr>
                    <a:solidFill>
                      <a:schemeClr val="bg1">
                        <a:lumMod val="95000"/>
                      </a:schemeClr>
                    </a:solidFill>
                  </a:tcPr>
                </a:tc>
                <a:tc>
                  <a:txBody>
                    <a:bodyPr/>
                    <a:lstStyle/>
                    <a:p>
                      <a:r>
                        <a:rPr lang="en-IN" sz="1400" dirty="0"/>
                        <a:t>fact=fact*n</a:t>
                      </a:r>
                    </a:p>
                    <a:p>
                      <a:r>
                        <a:rPr lang="en-IN" sz="1400" dirty="0"/>
                        <a:t>fact=120*1=120</a:t>
                      </a:r>
                    </a:p>
                  </a:txBody>
                  <a:tcPr>
                    <a:solidFill>
                      <a:schemeClr val="bg1">
                        <a:lumMod val="95000"/>
                      </a:schemeClr>
                    </a:solidFill>
                  </a:tcPr>
                </a:tc>
                <a:tc>
                  <a:txBody>
                    <a:bodyPr/>
                    <a:lstStyle/>
                    <a:p>
                      <a:r>
                        <a:rPr lang="en-IN" sz="1400" dirty="0"/>
                        <a:t>n - -</a:t>
                      </a:r>
                    </a:p>
                    <a:p>
                      <a:r>
                        <a:rPr lang="en-IN" sz="1400" dirty="0"/>
                        <a:t>n=1-1=0</a:t>
                      </a:r>
                    </a:p>
                  </a:txBody>
                  <a:tcPr>
                    <a:solidFill>
                      <a:schemeClr val="bg1">
                        <a:lumMod val="95000"/>
                      </a:schemeClr>
                    </a:solidFill>
                  </a:tcPr>
                </a:tc>
                <a:extLst>
                  <a:ext uri="{0D108BD9-81ED-4DB2-BD59-A6C34878D82A}">
                    <a16:rowId xmlns:a16="http://schemas.microsoft.com/office/drawing/2014/main" val="23048337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at fact=120 and n=0</a:t>
                      </a:r>
                    </a:p>
                  </a:txBody>
                  <a:tcPr>
                    <a:solidFill>
                      <a:schemeClr val="bg1">
                        <a:lumMod val="95000"/>
                      </a:schemeClr>
                    </a:solidFill>
                  </a:tcPr>
                </a:tc>
                <a:tc>
                  <a:txBody>
                    <a:bodyPr/>
                    <a:lstStyle/>
                    <a:p>
                      <a:r>
                        <a:rPr lang="en-IN" sz="1400" dirty="0"/>
                        <a:t>0&gt;=1, which is false, exit from the loop</a:t>
                      </a:r>
                    </a:p>
                  </a:txBody>
                  <a:tcPr>
                    <a:solidFill>
                      <a:schemeClr val="bg1">
                        <a:lumMod val="95000"/>
                      </a:schemeClr>
                    </a:solidFill>
                  </a:tcPr>
                </a:tc>
                <a:tc>
                  <a:txBody>
                    <a:bodyPr/>
                    <a:lstStyle/>
                    <a:p>
                      <a:r>
                        <a:rPr lang="en-IN" sz="1400" dirty="0"/>
                        <a:t>display “factorial is: 120”</a:t>
                      </a:r>
                    </a:p>
                  </a:txBody>
                  <a:tcPr>
                    <a:solidFill>
                      <a:schemeClr val="bg1">
                        <a:lumMod val="95000"/>
                      </a:schemeClr>
                    </a:solidFill>
                  </a:tcPr>
                </a:tc>
                <a:tc>
                  <a:txBody>
                    <a:bodyPr/>
                    <a:lstStyle/>
                    <a:p>
                      <a:endParaRPr lang="en-IN" sz="1400" dirty="0"/>
                    </a:p>
                  </a:txBody>
                  <a:tcPr>
                    <a:solidFill>
                      <a:schemeClr val="bg1">
                        <a:lumMod val="95000"/>
                      </a:schemeClr>
                    </a:solidFill>
                  </a:tcPr>
                </a:tc>
                <a:extLst>
                  <a:ext uri="{0D108BD9-81ED-4DB2-BD59-A6C34878D82A}">
                    <a16:rowId xmlns:a16="http://schemas.microsoft.com/office/drawing/2014/main" val="2585257111"/>
                  </a:ext>
                </a:extLst>
              </a:tr>
            </a:tbl>
          </a:graphicData>
        </a:graphic>
      </p:graphicFrame>
      <p:sp>
        <p:nvSpPr>
          <p:cNvPr id="3" name="TextBox 2">
            <a:extLst>
              <a:ext uri="{FF2B5EF4-FFF2-40B4-BE49-F238E27FC236}">
                <a16:creationId xmlns:a16="http://schemas.microsoft.com/office/drawing/2014/main" id="{156B79ED-F581-4A38-A3D1-843DCA200A45}"/>
              </a:ext>
            </a:extLst>
          </p:cNvPr>
          <p:cNvSpPr txBox="1"/>
          <p:nvPr/>
        </p:nvSpPr>
        <p:spPr>
          <a:xfrm>
            <a:off x="412149" y="1667427"/>
            <a:ext cx="11316632" cy="307777"/>
          </a:xfrm>
          <a:prstGeom prst="rect">
            <a:avLst/>
          </a:prstGeom>
          <a:noFill/>
        </p:spPr>
        <p:txBody>
          <a:bodyPr wrap="square" rtlCol="0">
            <a:spAutoFit/>
          </a:bodyPr>
          <a:lstStyle/>
          <a:p>
            <a:r>
              <a:rPr lang="en-IN" sz="1400" b="1" dirty="0"/>
              <a:t>The above code executes as follows:</a:t>
            </a:r>
          </a:p>
        </p:txBody>
      </p:sp>
    </p:spTree>
    <p:extLst>
      <p:ext uri="{BB962C8B-B14F-4D97-AF65-F5344CB8AC3E}">
        <p14:creationId xmlns:p14="http://schemas.microsoft.com/office/powerpoint/2010/main" val="926341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AAE9A88-3695-4648-86A2-F2495A00469D}"/>
              </a:ext>
            </a:extLst>
          </p:cNvPr>
          <p:cNvSpPr txBox="1"/>
          <p:nvPr/>
        </p:nvSpPr>
        <p:spPr>
          <a:xfrm>
            <a:off x="7262274" y="3675064"/>
            <a:ext cx="1422593" cy="369332"/>
          </a:xfrm>
          <a:prstGeom prst="rect">
            <a:avLst/>
          </a:prstGeom>
          <a:noFill/>
        </p:spPr>
        <p:txBody>
          <a:bodyPr wrap="square" rtlCol="0">
            <a:spAutoFit/>
          </a:bodyPr>
          <a:lstStyle/>
          <a:p>
            <a:r>
              <a:rPr lang="en-IN" sz="1400" dirty="0"/>
              <a:t>Initialization</a:t>
            </a:r>
            <a:r>
              <a:rPr lang="en-IN" dirty="0"/>
              <a:t>;</a:t>
            </a:r>
          </a:p>
        </p:txBody>
      </p:sp>
      <p:cxnSp>
        <p:nvCxnSpPr>
          <p:cNvPr id="11" name="Straight Arrow Connector 10">
            <a:extLst>
              <a:ext uri="{FF2B5EF4-FFF2-40B4-BE49-F238E27FC236}">
                <a16:creationId xmlns:a16="http://schemas.microsoft.com/office/drawing/2014/main" id="{6B778664-6768-408D-B489-3A2BDAD04837}"/>
              </a:ext>
            </a:extLst>
          </p:cNvPr>
          <p:cNvCxnSpPr>
            <a:cxnSpLocks/>
          </p:cNvCxnSpPr>
          <p:nvPr/>
        </p:nvCxnSpPr>
        <p:spPr>
          <a:xfrm>
            <a:off x="9052213" y="3906967"/>
            <a:ext cx="0" cy="367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D25BB68-A3E4-4A03-AE47-B1357AB9B94D}"/>
              </a:ext>
            </a:extLst>
          </p:cNvPr>
          <p:cNvCxnSpPr>
            <a:cxnSpLocks/>
          </p:cNvCxnSpPr>
          <p:nvPr/>
        </p:nvCxnSpPr>
        <p:spPr>
          <a:xfrm>
            <a:off x="8317521" y="3906967"/>
            <a:ext cx="734692" cy="0"/>
          </a:xfrm>
          <a:prstGeom prst="line">
            <a:avLst/>
          </a:prstGeom>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AB4048BC-A48A-42EE-AC49-E82E0463F806}"/>
              </a:ext>
            </a:extLst>
          </p:cNvPr>
          <p:cNvSpPr txBox="1"/>
          <p:nvPr/>
        </p:nvSpPr>
        <p:spPr>
          <a:xfrm>
            <a:off x="7810099" y="4230182"/>
            <a:ext cx="2871519" cy="307777"/>
          </a:xfrm>
          <a:prstGeom prst="rect">
            <a:avLst/>
          </a:prstGeom>
          <a:noFill/>
        </p:spPr>
        <p:txBody>
          <a:bodyPr wrap="square" rtlCol="0">
            <a:spAutoFit/>
          </a:bodyPr>
          <a:lstStyle/>
          <a:p>
            <a:r>
              <a:rPr lang="en-IN" sz="1400" dirty="0"/>
              <a:t>while (condition expression)</a:t>
            </a:r>
          </a:p>
        </p:txBody>
      </p:sp>
      <p:cxnSp>
        <p:nvCxnSpPr>
          <p:cNvPr id="14" name="Straight Arrow Connector 13">
            <a:extLst>
              <a:ext uri="{FF2B5EF4-FFF2-40B4-BE49-F238E27FC236}">
                <a16:creationId xmlns:a16="http://schemas.microsoft.com/office/drawing/2014/main" id="{D957B9BA-97D0-457D-941B-F410CAC2FC65}"/>
              </a:ext>
            </a:extLst>
          </p:cNvPr>
          <p:cNvCxnSpPr>
            <a:cxnSpLocks/>
          </p:cNvCxnSpPr>
          <p:nvPr/>
        </p:nvCxnSpPr>
        <p:spPr>
          <a:xfrm>
            <a:off x="8122920" y="4488436"/>
            <a:ext cx="0" cy="336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DE8B0A75-D83D-44FA-BBDE-4A6FD78532AA}"/>
              </a:ext>
            </a:extLst>
          </p:cNvPr>
          <p:cNvSpPr txBox="1"/>
          <p:nvPr/>
        </p:nvSpPr>
        <p:spPr>
          <a:xfrm>
            <a:off x="6909481" y="4764435"/>
            <a:ext cx="3919713" cy="954107"/>
          </a:xfrm>
          <a:prstGeom prst="rect">
            <a:avLst/>
          </a:prstGeom>
          <a:noFill/>
        </p:spPr>
        <p:txBody>
          <a:bodyPr wrap="square">
            <a:spAutoFit/>
          </a:bodyPr>
          <a:lstStyle/>
          <a:p>
            <a:r>
              <a:rPr lang="en-GB" sz="1400" b="1" dirty="0">
                <a:latin typeface="Courier New" panose="02070309020205020404" pitchFamily="49" charset="0"/>
                <a:cs typeface="Courier New" panose="02070309020205020404" pitchFamily="49" charset="0"/>
              </a:rPr>
              <a:t>{</a:t>
            </a:r>
          </a:p>
          <a:p>
            <a:r>
              <a:rPr lang="en-GB" sz="1400" b="1" dirty="0">
                <a:latin typeface="Courier New" panose="02070309020205020404" pitchFamily="49" charset="0"/>
                <a:cs typeface="Courier New" panose="02070309020205020404" pitchFamily="49" charset="0"/>
              </a:rPr>
              <a:t>	statement(s);</a:t>
            </a:r>
          </a:p>
          <a:p>
            <a:r>
              <a:rPr lang="en-GB" sz="1400" b="1" dirty="0">
                <a:latin typeface="Courier New" panose="02070309020205020404" pitchFamily="49" charset="0"/>
                <a:cs typeface="Courier New" panose="02070309020205020404" pitchFamily="49" charset="0"/>
              </a:rPr>
              <a:t>	increment/decrement;</a:t>
            </a:r>
          </a:p>
          <a:p>
            <a:r>
              <a:rPr lang="en-GB" sz="1400" b="1" dirty="0">
                <a:latin typeface="Courier New" panose="02070309020205020404" pitchFamily="49" charset="0"/>
                <a:cs typeface="Courier New" panose="02070309020205020404" pitchFamily="49" charset="0"/>
              </a:rPr>
              <a:t>}</a:t>
            </a:r>
          </a:p>
        </p:txBody>
      </p:sp>
      <p:cxnSp>
        <p:nvCxnSpPr>
          <p:cNvPr id="16" name="Straight Connector 15">
            <a:extLst>
              <a:ext uri="{FF2B5EF4-FFF2-40B4-BE49-F238E27FC236}">
                <a16:creationId xmlns:a16="http://schemas.microsoft.com/office/drawing/2014/main" id="{B214260E-BD3C-4CFF-A022-F2060F87B4A2}"/>
              </a:ext>
            </a:extLst>
          </p:cNvPr>
          <p:cNvCxnSpPr>
            <a:cxnSpLocks/>
          </p:cNvCxnSpPr>
          <p:nvPr/>
        </p:nvCxnSpPr>
        <p:spPr>
          <a:xfrm>
            <a:off x="7221946" y="5565298"/>
            <a:ext cx="3789153"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397CD0F8-CD0D-4965-8B4E-E51795F97808}"/>
              </a:ext>
            </a:extLst>
          </p:cNvPr>
          <p:cNvCxnSpPr>
            <a:cxnSpLocks/>
          </p:cNvCxnSpPr>
          <p:nvPr/>
        </p:nvCxnSpPr>
        <p:spPr>
          <a:xfrm flipH="1">
            <a:off x="10994439" y="4131416"/>
            <a:ext cx="16660" cy="1433882"/>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DF1DE92D-9834-4191-98BC-9AAF869FDB4F}"/>
              </a:ext>
            </a:extLst>
          </p:cNvPr>
          <p:cNvCxnSpPr>
            <a:cxnSpLocks/>
          </p:cNvCxnSpPr>
          <p:nvPr/>
        </p:nvCxnSpPr>
        <p:spPr>
          <a:xfrm flipH="1">
            <a:off x="9091937" y="4138291"/>
            <a:ext cx="191916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11201949-BF2C-4536-8BA7-79EA676CDAD4}"/>
              </a:ext>
            </a:extLst>
          </p:cNvPr>
          <p:cNvSpPr txBox="1"/>
          <p:nvPr/>
        </p:nvSpPr>
        <p:spPr>
          <a:xfrm>
            <a:off x="6930355" y="6085411"/>
            <a:ext cx="2437447" cy="307777"/>
          </a:xfrm>
          <a:prstGeom prst="rect">
            <a:avLst/>
          </a:prstGeom>
          <a:noFill/>
        </p:spPr>
        <p:txBody>
          <a:bodyPr wrap="square">
            <a:spAutoFit/>
          </a:bodyPr>
          <a:lstStyle/>
          <a:p>
            <a:r>
              <a:rPr lang="en-GB" sz="1400" b="1" dirty="0">
                <a:latin typeface="Courier New" panose="02070309020205020404" pitchFamily="49" charset="0"/>
                <a:cs typeface="Courier New" panose="02070309020205020404" pitchFamily="49" charset="0"/>
              </a:rPr>
              <a:t>[rest of the code];</a:t>
            </a:r>
            <a:endParaRPr lang="en-IN" sz="1400" dirty="0"/>
          </a:p>
        </p:txBody>
      </p:sp>
      <p:cxnSp>
        <p:nvCxnSpPr>
          <p:cNvPr id="20" name="Straight Connector 19">
            <a:extLst>
              <a:ext uri="{FF2B5EF4-FFF2-40B4-BE49-F238E27FC236}">
                <a16:creationId xmlns:a16="http://schemas.microsoft.com/office/drawing/2014/main" id="{EE531882-B322-4B2D-81F7-D62F882CE6B6}"/>
              </a:ext>
            </a:extLst>
          </p:cNvPr>
          <p:cNvCxnSpPr>
            <a:cxnSpLocks/>
          </p:cNvCxnSpPr>
          <p:nvPr/>
        </p:nvCxnSpPr>
        <p:spPr>
          <a:xfrm>
            <a:off x="6286099" y="4564612"/>
            <a:ext cx="1836821"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CFAA0F05-BA11-460D-AB58-1F4C252E0E75}"/>
              </a:ext>
            </a:extLst>
          </p:cNvPr>
          <p:cNvCxnSpPr>
            <a:cxnSpLocks/>
          </p:cNvCxnSpPr>
          <p:nvPr/>
        </p:nvCxnSpPr>
        <p:spPr>
          <a:xfrm>
            <a:off x="6281283" y="4587087"/>
            <a:ext cx="4815" cy="1652212"/>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F342DCE4-B25D-430B-BE43-32377D76D366}"/>
              </a:ext>
            </a:extLst>
          </p:cNvPr>
          <p:cNvCxnSpPr>
            <a:cxnSpLocks/>
          </p:cNvCxnSpPr>
          <p:nvPr/>
        </p:nvCxnSpPr>
        <p:spPr>
          <a:xfrm>
            <a:off x="6274713" y="6247214"/>
            <a:ext cx="7459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CBDD0928-4203-4ED2-A1E9-905D53AB771E}"/>
              </a:ext>
            </a:extLst>
          </p:cNvPr>
          <p:cNvSpPr txBox="1"/>
          <p:nvPr/>
        </p:nvSpPr>
        <p:spPr>
          <a:xfrm>
            <a:off x="5781487" y="5011851"/>
            <a:ext cx="624927" cy="276999"/>
          </a:xfrm>
          <a:prstGeom prst="rect">
            <a:avLst/>
          </a:prstGeom>
          <a:noFill/>
        </p:spPr>
        <p:txBody>
          <a:bodyPr wrap="square" rtlCol="0">
            <a:spAutoFit/>
          </a:bodyPr>
          <a:lstStyle/>
          <a:p>
            <a:r>
              <a:rPr lang="en-GB" sz="1200" dirty="0"/>
              <a:t>False</a:t>
            </a:r>
            <a:endParaRPr lang="en-IN" sz="1200" dirty="0"/>
          </a:p>
        </p:txBody>
      </p:sp>
      <p:sp>
        <p:nvSpPr>
          <p:cNvPr id="24" name="TextBox 23">
            <a:extLst>
              <a:ext uri="{FF2B5EF4-FFF2-40B4-BE49-F238E27FC236}">
                <a16:creationId xmlns:a16="http://schemas.microsoft.com/office/drawing/2014/main" id="{0FE2D27D-43DC-464E-8298-B8E5E30DAF05}"/>
              </a:ext>
            </a:extLst>
          </p:cNvPr>
          <p:cNvSpPr txBox="1"/>
          <p:nvPr/>
        </p:nvSpPr>
        <p:spPr>
          <a:xfrm>
            <a:off x="8059940" y="4509145"/>
            <a:ext cx="624927" cy="276999"/>
          </a:xfrm>
          <a:prstGeom prst="rect">
            <a:avLst/>
          </a:prstGeom>
          <a:noFill/>
        </p:spPr>
        <p:txBody>
          <a:bodyPr wrap="square" rtlCol="0">
            <a:spAutoFit/>
          </a:bodyPr>
          <a:lstStyle/>
          <a:p>
            <a:r>
              <a:rPr lang="en-GB" sz="1200" dirty="0"/>
              <a:t>True</a:t>
            </a:r>
            <a:endParaRPr lang="en-IN" sz="1200" dirty="0"/>
          </a:p>
        </p:txBody>
      </p:sp>
      <p:cxnSp>
        <p:nvCxnSpPr>
          <p:cNvPr id="25" name="Straight Arrow Connector 24">
            <a:extLst>
              <a:ext uri="{FF2B5EF4-FFF2-40B4-BE49-F238E27FC236}">
                <a16:creationId xmlns:a16="http://schemas.microsoft.com/office/drawing/2014/main" id="{EA67EADD-DFD4-462D-8518-2B01DEBF75CD}"/>
              </a:ext>
            </a:extLst>
          </p:cNvPr>
          <p:cNvCxnSpPr>
            <a:cxnSpLocks/>
          </p:cNvCxnSpPr>
          <p:nvPr/>
        </p:nvCxnSpPr>
        <p:spPr>
          <a:xfrm>
            <a:off x="7810099" y="3429000"/>
            <a:ext cx="0" cy="336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27E01AE4-D38E-4AEE-A1DA-1A5D73B80BC8}"/>
              </a:ext>
            </a:extLst>
          </p:cNvPr>
          <p:cNvCxnSpPr/>
          <p:nvPr/>
        </p:nvCxnSpPr>
        <p:spPr>
          <a:xfrm>
            <a:off x="-2050" y="759113"/>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16897D2-8679-4E93-8B70-73EA99595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9" y="18550"/>
            <a:ext cx="6858000" cy="6858000"/>
          </a:xfrm>
          <a:prstGeom prst="rect">
            <a:avLst/>
          </a:prstGeom>
        </p:spPr>
      </p:pic>
      <p:sp>
        <p:nvSpPr>
          <p:cNvPr id="7" name="TextBox 6">
            <a:extLst>
              <a:ext uri="{FF2B5EF4-FFF2-40B4-BE49-F238E27FC236}">
                <a16:creationId xmlns:a16="http://schemas.microsoft.com/office/drawing/2014/main" id="{BA3924C2-1A8B-474C-A495-8D3338F66EEB}"/>
              </a:ext>
            </a:extLst>
          </p:cNvPr>
          <p:cNvSpPr txBox="1"/>
          <p:nvPr/>
        </p:nvSpPr>
        <p:spPr>
          <a:xfrm>
            <a:off x="430263" y="927985"/>
            <a:ext cx="11331474" cy="1200329"/>
          </a:xfrm>
          <a:prstGeom prst="rect">
            <a:avLst/>
          </a:prstGeom>
          <a:solidFill>
            <a:schemeClr val="bg1">
              <a:lumMod val="95000"/>
            </a:schemeClr>
          </a:solidFill>
        </p:spPr>
        <p:txBody>
          <a:bodyPr wrap="square" rtlCol="0">
            <a:spAutoFit/>
          </a:bodyPr>
          <a:lstStyle/>
          <a:p>
            <a:r>
              <a:rPr lang="en-IN" dirty="0"/>
              <a:t>In, </a:t>
            </a:r>
            <a:r>
              <a:rPr lang="en-IN" b="1" dirty="0"/>
              <a:t>do-while loop, </a:t>
            </a:r>
            <a:r>
              <a:rPr lang="en-IN" dirty="0"/>
              <a:t>the code within the block is executed and then the condition is evaluated. If the condition is true the code is executed again. This repeats until the condition becomes false.</a:t>
            </a:r>
          </a:p>
          <a:p>
            <a:r>
              <a:rPr lang="en-IN" dirty="0"/>
              <a:t>A </a:t>
            </a:r>
            <a:r>
              <a:rPr lang="en-IN" i="1" dirty="0"/>
              <a:t>d0-while loop </a:t>
            </a:r>
            <a:r>
              <a:rPr lang="en-IN" dirty="0"/>
              <a:t>checks the condition after the block is executed, so the control statement is known as </a:t>
            </a:r>
            <a:r>
              <a:rPr lang="en-IN" b="1" dirty="0"/>
              <a:t>post-test loop. </a:t>
            </a:r>
            <a:r>
              <a:rPr lang="en-IN" dirty="0"/>
              <a:t>The body of the loop is executed at least once whether the condition is true or not.</a:t>
            </a:r>
          </a:p>
        </p:txBody>
      </p:sp>
      <p:sp>
        <p:nvSpPr>
          <p:cNvPr id="9" name="TextBox 8">
            <a:extLst>
              <a:ext uri="{FF2B5EF4-FFF2-40B4-BE49-F238E27FC236}">
                <a16:creationId xmlns:a16="http://schemas.microsoft.com/office/drawing/2014/main" id="{7D38005D-559B-427F-BDE0-664EDCE700AB}"/>
              </a:ext>
            </a:extLst>
          </p:cNvPr>
          <p:cNvSpPr txBox="1"/>
          <p:nvPr/>
        </p:nvSpPr>
        <p:spPr>
          <a:xfrm>
            <a:off x="445105" y="2293388"/>
            <a:ext cx="5641265" cy="2308324"/>
          </a:xfrm>
          <a:prstGeom prst="rect">
            <a:avLst/>
          </a:prstGeom>
          <a:solidFill>
            <a:schemeClr val="bg1">
              <a:lumMod val="95000"/>
            </a:schemeClr>
          </a:solidFill>
        </p:spPr>
        <p:txBody>
          <a:bodyPr wrap="square" rtlCol="0">
            <a:spAutoFit/>
          </a:bodyPr>
          <a:lstStyle/>
          <a:p>
            <a:r>
              <a:rPr lang="en-GB" b="1" dirty="0"/>
              <a:t>Syntax: do-while loop</a:t>
            </a:r>
          </a:p>
          <a:p>
            <a:r>
              <a:rPr lang="en-GB" b="1" i="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initialization;</a:t>
            </a:r>
            <a:endParaRPr lang="en-GB" b="1" i="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do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increment/decrement;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 (conditional expression);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[rest of the code];</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30248ADC-C9AB-4645-9705-0635049F7C95}"/>
              </a:ext>
            </a:extLst>
          </p:cNvPr>
          <p:cNvSpPr txBox="1"/>
          <p:nvPr/>
        </p:nvSpPr>
        <p:spPr>
          <a:xfrm>
            <a:off x="430263" y="302402"/>
            <a:ext cx="2107263" cy="430887"/>
          </a:xfrm>
          <a:prstGeom prst="rect">
            <a:avLst/>
          </a:prstGeom>
          <a:solidFill>
            <a:schemeClr val="bg1">
              <a:lumMod val="95000"/>
            </a:schemeClr>
          </a:solidFill>
        </p:spPr>
        <p:txBody>
          <a:bodyPr wrap="square" rtlCol="0">
            <a:spAutoFit/>
          </a:bodyPr>
          <a:lstStyle/>
          <a:p>
            <a:r>
              <a:rPr lang="en-IN" sz="2200" dirty="0">
                <a:latin typeface="Verdana Pro Cond" panose="020B0606030504040204" pitchFamily="34" charset="0"/>
              </a:rPr>
              <a:t>do-while loop</a:t>
            </a:r>
          </a:p>
        </p:txBody>
      </p:sp>
    </p:spTree>
    <p:extLst>
      <p:ext uri="{BB962C8B-B14F-4D97-AF65-F5344CB8AC3E}">
        <p14:creationId xmlns:p14="http://schemas.microsoft.com/office/powerpoint/2010/main" val="1498754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DE29FE-86C4-4B57-8765-6108F8539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graphicFrame>
        <p:nvGraphicFramePr>
          <p:cNvPr id="7" name="Table 10">
            <a:extLst>
              <a:ext uri="{FF2B5EF4-FFF2-40B4-BE49-F238E27FC236}">
                <a16:creationId xmlns:a16="http://schemas.microsoft.com/office/drawing/2014/main" id="{8467B488-F9DC-4B58-96F1-BFBE4B23AFAA}"/>
              </a:ext>
            </a:extLst>
          </p:cNvPr>
          <p:cNvGraphicFramePr>
            <a:graphicFrameLocks noGrp="1"/>
          </p:cNvGraphicFramePr>
          <p:nvPr>
            <p:extLst>
              <p:ext uri="{D42A27DB-BD31-4B8C-83A1-F6EECF244321}">
                <p14:modId xmlns:p14="http://schemas.microsoft.com/office/powerpoint/2010/main" val="3730383775"/>
              </p:ext>
            </p:extLst>
          </p:nvPr>
        </p:nvGraphicFramePr>
        <p:xfrm>
          <a:off x="682413" y="3302893"/>
          <a:ext cx="10619783" cy="3101941"/>
        </p:xfrm>
        <a:graphic>
          <a:graphicData uri="http://schemas.openxmlformats.org/drawingml/2006/table">
            <a:tbl>
              <a:tblPr bandRow="1">
                <a:tableStyleId>{F2DE63D5-997A-4646-A377-4702673A728D}</a:tableStyleId>
              </a:tblPr>
              <a:tblGrid>
                <a:gridCol w="1746716">
                  <a:extLst>
                    <a:ext uri="{9D8B030D-6E8A-4147-A177-3AD203B41FA5}">
                      <a16:colId xmlns:a16="http://schemas.microsoft.com/office/drawing/2014/main" val="3701059786"/>
                    </a:ext>
                  </a:extLst>
                </a:gridCol>
                <a:gridCol w="4521200">
                  <a:extLst>
                    <a:ext uri="{9D8B030D-6E8A-4147-A177-3AD203B41FA5}">
                      <a16:colId xmlns:a16="http://schemas.microsoft.com/office/drawing/2014/main" val="3687633472"/>
                    </a:ext>
                  </a:extLst>
                </a:gridCol>
                <a:gridCol w="2438400">
                  <a:extLst>
                    <a:ext uri="{9D8B030D-6E8A-4147-A177-3AD203B41FA5}">
                      <a16:colId xmlns:a16="http://schemas.microsoft.com/office/drawing/2014/main" val="1880433173"/>
                    </a:ext>
                  </a:extLst>
                </a:gridCol>
                <a:gridCol w="1913467">
                  <a:extLst>
                    <a:ext uri="{9D8B030D-6E8A-4147-A177-3AD203B41FA5}">
                      <a16:colId xmlns:a16="http://schemas.microsoft.com/office/drawing/2014/main" val="22898726"/>
                    </a:ext>
                  </a:extLst>
                </a:gridCol>
              </a:tblGrid>
              <a:tr h="383710">
                <a:tc>
                  <a:txBody>
                    <a:bodyPr/>
                    <a:lstStyle/>
                    <a:p>
                      <a:r>
                        <a:rPr lang="en-IN" sz="1400" dirty="0"/>
                        <a:t>at </a:t>
                      </a:r>
                      <a:r>
                        <a:rPr lang="en-IN" sz="1400" dirty="0" err="1"/>
                        <a:t>num</a:t>
                      </a:r>
                      <a:r>
                        <a:rPr lang="en-IN" sz="1400" dirty="0"/>
                        <a:t>=1</a:t>
                      </a:r>
                    </a:p>
                  </a:txBody>
                  <a:tcPr>
                    <a:solidFill>
                      <a:schemeClr val="bg1">
                        <a:lumMod val="95000"/>
                      </a:schemeClr>
                    </a:solidFill>
                  </a:tcPr>
                </a:tc>
                <a:tc>
                  <a:txBody>
                    <a:bodyPr/>
                    <a:lstStyle/>
                    <a:p>
                      <a:r>
                        <a:rPr lang="en-IN" sz="1400" dirty="0"/>
                        <a:t>No condition is checked and we enter into</a:t>
                      </a:r>
                    </a:p>
                    <a:p>
                      <a:r>
                        <a:rPr lang="en-IN" sz="1400" dirty="0"/>
                        <a:t>the body of the loop.</a:t>
                      </a:r>
                    </a:p>
                  </a:txBody>
                  <a:tcPr>
                    <a:solidFill>
                      <a:schemeClr val="bg1">
                        <a:lumMod val="95000"/>
                      </a:schemeClr>
                    </a:solidFill>
                  </a:tcPr>
                </a:tc>
                <a:tc>
                  <a:txBody>
                    <a:bodyPr/>
                    <a:lstStyle/>
                    <a:p>
                      <a:r>
                        <a:rPr lang="en-IN" sz="1400" dirty="0"/>
                        <a:t>display </a:t>
                      </a:r>
                      <a:r>
                        <a:rPr lang="en-IN" sz="1400" dirty="0" err="1"/>
                        <a:t>num</a:t>
                      </a:r>
                      <a:r>
                        <a:rPr lang="en-IN" sz="1400" dirty="0"/>
                        <a:t>, i.e. 1</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=1+1=2</a:t>
                      </a:r>
                    </a:p>
                  </a:txBody>
                  <a:tcPr>
                    <a:solidFill>
                      <a:schemeClr val="bg1">
                        <a:lumMod val="95000"/>
                      </a:schemeClr>
                    </a:solidFill>
                  </a:tcPr>
                </a:tc>
                <a:extLst>
                  <a:ext uri="{0D108BD9-81ED-4DB2-BD59-A6C34878D82A}">
                    <a16:rowId xmlns:a16="http://schemas.microsoft.com/office/drawing/2014/main" val="233562496"/>
                  </a:ext>
                </a:extLst>
              </a:tr>
              <a:tr h="658461">
                <a:tc>
                  <a:txBody>
                    <a:bodyPr/>
                    <a:lstStyle/>
                    <a:p>
                      <a:r>
                        <a:rPr lang="en-IN" sz="1400" dirty="0"/>
                        <a:t>at </a:t>
                      </a:r>
                      <a:r>
                        <a:rPr lang="en-IN" sz="1400" dirty="0" err="1"/>
                        <a:t>num</a:t>
                      </a:r>
                      <a:r>
                        <a:rPr lang="en-IN" sz="1400" dirty="0"/>
                        <a:t>=2</a:t>
                      </a:r>
                    </a:p>
                  </a:txBody>
                  <a:tcPr>
                    <a:solidFill>
                      <a:schemeClr val="bg1">
                        <a:lumMod val="95000"/>
                      </a:schemeClr>
                    </a:solidFill>
                  </a:tcPr>
                </a:tc>
                <a:tc>
                  <a:txBody>
                    <a:bodyPr/>
                    <a:lstStyle/>
                    <a:p>
                      <a:r>
                        <a:rPr lang="en-IN" sz="1400" dirty="0"/>
                        <a:t>2&lt;=5, which is true, execute body of loop</a:t>
                      </a:r>
                    </a:p>
                  </a:txBody>
                  <a:tcPr>
                    <a:solidFill>
                      <a:schemeClr val="bg1">
                        <a:lumMod val="95000"/>
                      </a:schemeClr>
                    </a:solidFill>
                  </a:tcPr>
                </a:tc>
                <a:tc>
                  <a:txBody>
                    <a:bodyPr/>
                    <a:lstStyle/>
                    <a:p>
                      <a:r>
                        <a:rPr lang="en-IN" sz="1400" dirty="0"/>
                        <a:t>display </a:t>
                      </a:r>
                      <a:r>
                        <a:rPr lang="en-IN" sz="1400" dirty="0" err="1"/>
                        <a:t>num</a:t>
                      </a:r>
                      <a:r>
                        <a:rPr lang="en-IN" sz="1400" dirty="0"/>
                        <a:t>, i.e. 2</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=2+1=3</a:t>
                      </a:r>
                    </a:p>
                  </a:txBody>
                  <a:tcPr>
                    <a:solidFill>
                      <a:schemeClr val="bg1">
                        <a:lumMod val="95000"/>
                      </a:schemeClr>
                    </a:solidFill>
                  </a:tcPr>
                </a:tc>
                <a:extLst>
                  <a:ext uri="{0D108BD9-81ED-4DB2-BD59-A6C34878D82A}">
                    <a16:rowId xmlns:a16="http://schemas.microsoft.com/office/drawing/2014/main" val="3170957613"/>
                  </a:ext>
                </a:extLst>
              </a:tr>
              <a:tr h="370840">
                <a:tc>
                  <a:txBody>
                    <a:bodyPr/>
                    <a:lstStyle/>
                    <a:p>
                      <a:r>
                        <a:rPr lang="en-IN" sz="1400" dirty="0"/>
                        <a:t>at </a:t>
                      </a:r>
                      <a:r>
                        <a:rPr lang="en-IN" sz="1400" dirty="0" err="1"/>
                        <a:t>num</a:t>
                      </a:r>
                      <a:r>
                        <a:rPr lang="en-IN" sz="1400" dirty="0"/>
                        <a:t>=3</a:t>
                      </a:r>
                    </a:p>
                  </a:txBody>
                  <a:tcPr>
                    <a:solidFill>
                      <a:schemeClr val="bg1">
                        <a:lumMod val="95000"/>
                      </a:schemeClr>
                    </a:solidFill>
                  </a:tcPr>
                </a:tc>
                <a:tc>
                  <a:txBody>
                    <a:bodyPr/>
                    <a:lstStyle/>
                    <a:p>
                      <a:r>
                        <a:rPr lang="en-IN" sz="1400" dirty="0"/>
                        <a:t>3&lt;=5, which is true, execute body of loop</a:t>
                      </a:r>
                    </a:p>
                  </a:txBody>
                  <a:tcPr>
                    <a:solidFill>
                      <a:schemeClr val="bg1">
                        <a:lumMod val="95000"/>
                      </a:schemeClr>
                    </a:solidFill>
                  </a:tcPr>
                </a:tc>
                <a:tc>
                  <a:txBody>
                    <a:bodyPr/>
                    <a:lstStyle/>
                    <a:p>
                      <a:r>
                        <a:rPr lang="en-IN" sz="1400" dirty="0"/>
                        <a:t>display </a:t>
                      </a:r>
                      <a:r>
                        <a:rPr lang="en-IN" sz="1400" dirty="0" err="1"/>
                        <a:t>num</a:t>
                      </a:r>
                      <a:r>
                        <a:rPr lang="en-IN" sz="1400" dirty="0"/>
                        <a:t>, i.e. 3</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=3+1=4</a:t>
                      </a:r>
                    </a:p>
                  </a:txBody>
                  <a:tcPr>
                    <a:solidFill>
                      <a:schemeClr val="bg1">
                        <a:lumMod val="95000"/>
                      </a:schemeClr>
                    </a:solidFill>
                  </a:tcPr>
                </a:tc>
                <a:extLst>
                  <a:ext uri="{0D108BD9-81ED-4DB2-BD59-A6C34878D82A}">
                    <a16:rowId xmlns:a16="http://schemas.microsoft.com/office/drawing/2014/main" val="3008865862"/>
                  </a:ext>
                </a:extLst>
              </a:tr>
              <a:tr h="370840">
                <a:tc>
                  <a:txBody>
                    <a:bodyPr/>
                    <a:lstStyle/>
                    <a:p>
                      <a:r>
                        <a:rPr lang="en-IN" sz="1400" dirty="0"/>
                        <a:t>at </a:t>
                      </a:r>
                      <a:r>
                        <a:rPr lang="en-IN" sz="1400" dirty="0" err="1"/>
                        <a:t>num</a:t>
                      </a:r>
                      <a:r>
                        <a:rPr lang="en-IN" sz="1400" dirty="0"/>
                        <a:t>=4</a:t>
                      </a:r>
                    </a:p>
                  </a:txBody>
                  <a:tcPr>
                    <a:solidFill>
                      <a:schemeClr val="bg1">
                        <a:lumMod val="95000"/>
                      </a:schemeClr>
                    </a:solidFill>
                  </a:tcPr>
                </a:tc>
                <a:tc>
                  <a:txBody>
                    <a:bodyPr/>
                    <a:lstStyle/>
                    <a:p>
                      <a:r>
                        <a:rPr lang="en-IN" sz="1400" dirty="0"/>
                        <a:t>4&lt;=5, which is true, execute body of loop</a:t>
                      </a:r>
                    </a:p>
                  </a:txBody>
                  <a:tcPr>
                    <a:solidFill>
                      <a:schemeClr val="bg1">
                        <a:lumMod val="95000"/>
                      </a:schemeClr>
                    </a:solidFill>
                  </a:tcPr>
                </a:tc>
                <a:tc>
                  <a:txBody>
                    <a:bodyPr/>
                    <a:lstStyle/>
                    <a:p>
                      <a:r>
                        <a:rPr lang="en-IN" sz="1400" dirty="0"/>
                        <a:t>display </a:t>
                      </a:r>
                      <a:r>
                        <a:rPr lang="en-IN" sz="1400" dirty="0" err="1"/>
                        <a:t>num</a:t>
                      </a:r>
                      <a:r>
                        <a:rPr lang="en-IN" sz="1400" dirty="0"/>
                        <a:t>, i.e. 4</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=4+1=5</a:t>
                      </a:r>
                    </a:p>
                  </a:txBody>
                  <a:tcPr>
                    <a:solidFill>
                      <a:schemeClr val="bg1">
                        <a:lumMod val="95000"/>
                      </a:schemeClr>
                    </a:solidFill>
                  </a:tcPr>
                </a:tc>
                <a:extLst>
                  <a:ext uri="{0D108BD9-81ED-4DB2-BD59-A6C34878D82A}">
                    <a16:rowId xmlns:a16="http://schemas.microsoft.com/office/drawing/2014/main" val="2224306612"/>
                  </a:ext>
                </a:extLst>
              </a:tr>
              <a:tr h="370840">
                <a:tc>
                  <a:txBody>
                    <a:bodyPr/>
                    <a:lstStyle/>
                    <a:p>
                      <a:r>
                        <a:rPr lang="en-IN" sz="1400" dirty="0"/>
                        <a:t>at </a:t>
                      </a:r>
                      <a:r>
                        <a:rPr lang="en-IN" sz="1400" dirty="0" err="1"/>
                        <a:t>num</a:t>
                      </a:r>
                      <a:r>
                        <a:rPr lang="en-IN" sz="1400" dirty="0"/>
                        <a:t>=5</a:t>
                      </a:r>
                    </a:p>
                  </a:txBody>
                  <a:tcPr>
                    <a:solidFill>
                      <a:schemeClr val="bg1">
                        <a:lumMod val="95000"/>
                      </a:schemeClr>
                    </a:solidFill>
                  </a:tcPr>
                </a:tc>
                <a:tc>
                  <a:txBody>
                    <a:bodyPr/>
                    <a:lstStyle/>
                    <a:p>
                      <a:r>
                        <a:rPr lang="en-IN" sz="1400" dirty="0"/>
                        <a:t>5&lt;=5, which is true, execute body of loop</a:t>
                      </a:r>
                    </a:p>
                  </a:txBody>
                  <a:tcPr>
                    <a:solidFill>
                      <a:schemeClr val="bg1">
                        <a:lumMod val="95000"/>
                      </a:schemeClr>
                    </a:solidFill>
                  </a:tcPr>
                </a:tc>
                <a:tc>
                  <a:txBody>
                    <a:bodyPr/>
                    <a:lstStyle/>
                    <a:p>
                      <a:r>
                        <a:rPr lang="en-IN" sz="1400" dirty="0"/>
                        <a:t>display </a:t>
                      </a:r>
                      <a:r>
                        <a:rPr lang="en-IN" sz="1400" dirty="0" err="1"/>
                        <a:t>num</a:t>
                      </a:r>
                      <a:r>
                        <a:rPr lang="en-IN" sz="1400" dirty="0"/>
                        <a:t>, i.e.5</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=5+1=6</a:t>
                      </a:r>
                    </a:p>
                  </a:txBody>
                  <a:tcPr>
                    <a:solidFill>
                      <a:schemeClr val="bg1">
                        <a:lumMod val="95000"/>
                      </a:schemeClr>
                    </a:solidFill>
                  </a:tcPr>
                </a:tc>
                <a:extLst>
                  <a:ext uri="{0D108BD9-81ED-4DB2-BD59-A6C34878D82A}">
                    <a16:rowId xmlns:a16="http://schemas.microsoft.com/office/drawing/2014/main" val="2304833741"/>
                  </a:ext>
                </a:extLst>
              </a:tr>
              <a:tr h="370840">
                <a:tc>
                  <a:txBody>
                    <a:bodyPr/>
                    <a:lstStyle/>
                    <a:p>
                      <a:r>
                        <a:rPr lang="en-IN" sz="1400" dirty="0"/>
                        <a:t>at </a:t>
                      </a:r>
                      <a:r>
                        <a:rPr lang="en-IN" sz="1400" dirty="0" err="1"/>
                        <a:t>num</a:t>
                      </a:r>
                      <a:r>
                        <a:rPr lang="en-IN" sz="1400" dirty="0"/>
                        <a:t>=6</a:t>
                      </a:r>
                    </a:p>
                  </a:txBody>
                  <a:tcPr>
                    <a:solidFill>
                      <a:schemeClr val="bg1">
                        <a:lumMod val="95000"/>
                      </a:schemeClr>
                    </a:solidFill>
                  </a:tcPr>
                </a:tc>
                <a:tc>
                  <a:txBody>
                    <a:bodyPr/>
                    <a:lstStyle/>
                    <a:p>
                      <a:r>
                        <a:rPr lang="en-IN" sz="1400" dirty="0"/>
                        <a:t>6&lt;=5, which is false, exit from the loop</a:t>
                      </a:r>
                    </a:p>
                  </a:txBody>
                  <a:tcPr>
                    <a:solidFill>
                      <a:schemeClr val="bg1">
                        <a:lumMod val="95000"/>
                      </a:schemeClr>
                    </a:solidFill>
                  </a:tcPr>
                </a:tc>
                <a:tc>
                  <a:txBody>
                    <a:bodyPr/>
                    <a:lstStyle/>
                    <a:p>
                      <a:r>
                        <a:rPr lang="en-IN" sz="1400" dirty="0"/>
                        <a:t>display “end of loop”</a:t>
                      </a:r>
                    </a:p>
                  </a:txBody>
                  <a:tcPr>
                    <a:solidFill>
                      <a:schemeClr val="bg1">
                        <a:lumMod val="95000"/>
                      </a:schemeClr>
                    </a:solidFill>
                  </a:tcPr>
                </a:tc>
                <a:tc>
                  <a:txBody>
                    <a:bodyPr/>
                    <a:lstStyle/>
                    <a:p>
                      <a:endParaRPr lang="en-IN" sz="1400" dirty="0"/>
                    </a:p>
                  </a:txBody>
                  <a:tcPr>
                    <a:solidFill>
                      <a:schemeClr val="bg1">
                        <a:lumMod val="95000"/>
                      </a:schemeClr>
                    </a:solidFill>
                  </a:tcPr>
                </a:tc>
                <a:extLst>
                  <a:ext uri="{0D108BD9-81ED-4DB2-BD59-A6C34878D82A}">
                    <a16:rowId xmlns:a16="http://schemas.microsoft.com/office/drawing/2014/main" val="2585257111"/>
                  </a:ext>
                </a:extLst>
              </a:tr>
            </a:tbl>
          </a:graphicData>
        </a:graphic>
      </p:graphicFrame>
      <p:sp>
        <p:nvSpPr>
          <p:cNvPr id="5" name="TextBox 4">
            <a:extLst>
              <a:ext uri="{FF2B5EF4-FFF2-40B4-BE49-F238E27FC236}">
                <a16:creationId xmlns:a16="http://schemas.microsoft.com/office/drawing/2014/main" id="{104D5650-6DEF-4C44-B071-6FF645214175}"/>
              </a:ext>
            </a:extLst>
          </p:cNvPr>
          <p:cNvSpPr txBox="1"/>
          <p:nvPr/>
        </p:nvSpPr>
        <p:spPr>
          <a:xfrm>
            <a:off x="437684" y="339738"/>
            <a:ext cx="9630143" cy="2308324"/>
          </a:xfrm>
          <a:prstGeom prst="rect">
            <a:avLst/>
          </a:prstGeom>
          <a:solidFill>
            <a:schemeClr val="bg1">
              <a:lumMod val="95000"/>
            </a:schemeClr>
          </a:solidFill>
        </p:spPr>
        <p:txBody>
          <a:bodyPr wrap="square">
            <a:spAutoFit/>
          </a:bodyPr>
          <a:lstStyle/>
          <a:p>
            <a:r>
              <a:rPr lang="en-IN" b="1" dirty="0">
                <a:cs typeface="Courier New" panose="02070309020205020404" pitchFamily="49" charset="0"/>
              </a:rPr>
              <a:t>Example: Suppose there is a situation to display number from 1 to 5. </a:t>
            </a:r>
          </a:p>
          <a:p>
            <a:r>
              <a:rPr lang="en-IN" b="1" dirty="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int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=1;	//initialization</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do</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	//increment value of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 by 1, i.e.,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=num+1;</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 while(</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&lt;=5);	//condition: it terminates loop when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&gt;5</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System.out.println(“End of loop”);</a:t>
            </a:r>
          </a:p>
        </p:txBody>
      </p:sp>
      <p:sp>
        <p:nvSpPr>
          <p:cNvPr id="3" name="TextBox 2">
            <a:extLst>
              <a:ext uri="{FF2B5EF4-FFF2-40B4-BE49-F238E27FC236}">
                <a16:creationId xmlns:a16="http://schemas.microsoft.com/office/drawing/2014/main" id="{05EFFF59-2E6C-44AA-8B29-25B9AFFC8D3D}"/>
              </a:ext>
            </a:extLst>
          </p:cNvPr>
          <p:cNvSpPr txBox="1"/>
          <p:nvPr/>
        </p:nvSpPr>
        <p:spPr>
          <a:xfrm>
            <a:off x="591258" y="2987801"/>
            <a:ext cx="11316632" cy="307777"/>
          </a:xfrm>
          <a:prstGeom prst="rect">
            <a:avLst/>
          </a:prstGeom>
          <a:noFill/>
        </p:spPr>
        <p:txBody>
          <a:bodyPr wrap="square" rtlCol="0">
            <a:spAutoFit/>
          </a:bodyPr>
          <a:lstStyle/>
          <a:p>
            <a:r>
              <a:rPr lang="en-IN" sz="1400" b="1" dirty="0"/>
              <a:t>The above code executes as follows:</a:t>
            </a:r>
          </a:p>
        </p:txBody>
      </p:sp>
    </p:spTree>
    <p:extLst>
      <p:ext uri="{BB962C8B-B14F-4D97-AF65-F5344CB8AC3E}">
        <p14:creationId xmlns:p14="http://schemas.microsoft.com/office/powerpoint/2010/main" val="2237082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0FB81C-35A7-4EAA-BA67-45439A2356E7}"/>
              </a:ext>
            </a:extLst>
          </p:cNvPr>
          <p:cNvSpPr txBox="1"/>
          <p:nvPr/>
        </p:nvSpPr>
        <p:spPr>
          <a:xfrm>
            <a:off x="411347" y="276463"/>
            <a:ext cx="2388414" cy="430887"/>
          </a:xfrm>
          <a:prstGeom prst="rect">
            <a:avLst/>
          </a:prstGeom>
          <a:noFill/>
        </p:spPr>
        <p:txBody>
          <a:bodyPr wrap="square" rtlCol="0">
            <a:spAutoFit/>
          </a:bodyPr>
          <a:lstStyle/>
          <a:p>
            <a:r>
              <a:rPr lang="en-GB" sz="2200" dirty="0">
                <a:latin typeface="Verdana Pro Cond" panose="020B0606030504040204" pitchFamily="34" charset="0"/>
              </a:rPr>
              <a:t>PROGRAM 3-10</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A5D3624B-234D-4275-95DF-FE7829CA9FE7}"/>
              </a:ext>
            </a:extLst>
          </p:cNvPr>
          <p:cNvSpPr txBox="1"/>
          <p:nvPr/>
        </p:nvSpPr>
        <p:spPr>
          <a:xfrm>
            <a:off x="411347" y="707350"/>
            <a:ext cx="11369306" cy="369332"/>
          </a:xfrm>
          <a:prstGeom prst="rect">
            <a:avLst/>
          </a:prstGeom>
          <a:noFill/>
        </p:spPr>
        <p:txBody>
          <a:bodyPr wrap="square" rtlCol="0">
            <a:spAutoFit/>
          </a:bodyPr>
          <a:lstStyle/>
          <a:p>
            <a:r>
              <a:rPr lang="en-GB" b="1" i="1" dirty="0"/>
              <a:t>Description: </a:t>
            </a:r>
            <a:r>
              <a:rPr lang="en-GB" i="1" dirty="0"/>
              <a:t>In this program we will find the sum of first 10 natural number</a:t>
            </a:r>
            <a:endParaRPr lang="en-IN" b="1" i="1" dirty="0"/>
          </a:p>
        </p:txBody>
      </p:sp>
      <p:sp>
        <p:nvSpPr>
          <p:cNvPr id="9" name="TextBox 8">
            <a:extLst>
              <a:ext uri="{FF2B5EF4-FFF2-40B4-BE49-F238E27FC236}">
                <a16:creationId xmlns:a16="http://schemas.microsoft.com/office/drawing/2014/main" id="{E9ED3BEB-1CA1-4D19-B0EB-09A1DB4F3979}"/>
              </a:ext>
            </a:extLst>
          </p:cNvPr>
          <p:cNvSpPr txBox="1"/>
          <p:nvPr/>
        </p:nvSpPr>
        <p:spPr>
          <a:xfrm>
            <a:off x="411347" y="1076682"/>
            <a:ext cx="11369306" cy="4247317"/>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NaturalSum</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sum=0;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N=1; //initialization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do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sum=</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sum+N</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}while(N&lt;=10);	//condition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System.out.println(“Sum of first 10 Natural numbers is: “+sum);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	End of the program!”);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p:txBody>
      </p:sp>
      <p:sp>
        <p:nvSpPr>
          <p:cNvPr id="11" name="TextBox 10">
            <a:extLst>
              <a:ext uri="{FF2B5EF4-FFF2-40B4-BE49-F238E27FC236}">
                <a16:creationId xmlns:a16="http://schemas.microsoft.com/office/drawing/2014/main" id="{9C898B2E-4FE7-4A67-9556-05D6A8BF8A54}"/>
              </a:ext>
            </a:extLst>
          </p:cNvPr>
          <p:cNvSpPr txBox="1"/>
          <p:nvPr/>
        </p:nvSpPr>
        <p:spPr>
          <a:xfrm>
            <a:off x="411347" y="5781318"/>
            <a:ext cx="6096000" cy="646331"/>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Sum of first 10 Natural Numbers is: 55</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the program!</a:t>
            </a:r>
          </a:p>
        </p:txBody>
      </p:sp>
      <p:sp>
        <p:nvSpPr>
          <p:cNvPr id="13" name="TextBox 12">
            <a:extLst>
              <a:ext uri="{FF2B5EF4-FFF2-40B4-BE49-F238E27FC236}">
                <a16:creationId xmlns:a16="http://schemas.microsoft.com/office/drawing/2014/main" id="{334049B5-D85E-4001-A484-63C2E8312643}"/>
              </a:ext>
            </a:extLst>
          </p:cNvPr>
          <p:cNvSpPr txBox="1"/>
          <p:nvPr/>
        </p:nvSpPr>
        <p:spPr>
          <a:xfrm>
            <a:off x="411347" y="5288339"/>
            <a:ext cx="2764990" cy="369332"/>
          </a:xfrm>
          <a:prstGeom prst="rect">
            <a:avLst/>
          </a:prstGeom>
          <a:noFill/>
        </p:spPr>
        <p:txBody>
          <a:bodyPr wrap="square" rtlCol="0">
            <a:spAutoFit/>
          </a:bodyPr>
          <a:lstStyle/>
          <a:p>
            <a:r>
              <a:rPr lang="en-GB" b="1" dirty="0"/>
              <a:t>Output of Program 3-10</a:t>
            </a:r>
            <a:endParaRPr lang="en-IN" b="1" dirty="0"/>
          </a:p>
        </p:txBody>
      </p:sp>
      <p:pic>
        <p:nvPicPr>
          <p:cNvPr id="3" name="Picture 2">
            <a:extLst>
              <a:ext uri="{FF2B5EF4-FFF2-40B4-BE49-F238E27FC236}">
                <a16:creationId xmlns:a16="http://schemas.microsoft.com/office/drawing/2014/main" id="{0823D02B-78B3-4200-BEFD-5FB89B95F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220120" y="-84841"/>
            <a:ext cx="6858000" cy="6858000"/>
          </a:xfrm>
          <a:prstGeom prst="rect">
            <a:avLst/>
          </a:prstGeom>
        </p:spPr>
      </p:pic>
    </p:spTree>
    <p:extLst>
      <p:ext uri="{BB962C8B-B14F-4D97-AF65-F5344CB8AC3E}">
        <p14:creationId xmlns:p14="http://schemas.microsoft.com/office/powerpoint/2010/main" val="396989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40B670-A33F-4EF6-B73E-7B2656EC0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graphicFrame>
        <p:nvGraphicFramePr>
          <p:cNvPr id="3" name="Table 10">
            <a:extLst>
              <a:ext uri="{FF2B5EF4-FFF2-40B4-BE49-F238E27FC236}">
                <a16:creationId xmlns:a16="http://schemas.microsoft.com/office/drawing/2014/main" id="{CA61F8C9-B106-4082-9AD4-97F12CC55123}"/>
              </a:ext>
            </a:extLst>
          </p:cNvPr>
          <p:cNvGraphicFramePr>
            <a:graphicFrameLocks noGrp="1"/>
          </p:cNvGraphicFramePr>
          <p:nvPr>
            <p:extLst>
              <p:ext uri="{D42A27DB-BD31-4B8C-83A1-F6EECF244321}">
                <p14:modId xmlns:p14="http://schemas.microsoft.com/office/powerpoint/2010/main" val="1279918438"/>
              </p:ext>
            </p:extLst>
          </p:nvPr>
        </p:nvGraphicFramePr>
        <p:xfrm>
          <a:off x="786108" y="533848"/>
          <a:ext cx="10619783" cy="5940124"/>
        </p:xfrm>
        <a:graphic>
          <a:graphicData uri="http://schemas.openxmlformats.org/drawingml/2006/table">
            <a:tbl>
              <a:tblPr bandRow="1">
                <a:tableStyleId>{F2DE63D5-997A-4646-A377-4702673A728D}</a:tableStyleId>
              </a:tblPr>
              <a:tblGrid>
                <a:gridCol w="1746716">
                  <a:extLst>
                    <a:ext uri="{9D8B030D-6E8A-4147-A177-3AD203B41FA5}">
                      <a16:colId xmlns:a16="http://schemas.microsoft.com/office/drawing/2014/main" val="3701059786"/>
                    </a:ext>
                  </a:extLst>
                </a:gridCol>
                <a:gridCol w="4521200">
                  <a:extLst>
                    <a:ext uri="{9D8B030D-6E8A-4147-A177-3AD203B41FA5}">
                      <a16:colId xmlns:a16="http://schemas.microsoft.com/office/drawing/2014/main" val="3687633472"/>
                    </a:ext>
                  </a:extLst>
                </a:gridCol>
                <a:gridCol w="2438400">
                  <a:extLst>
                    <a:ext uri="{9D8B030D-6E8A-4147-A177-3AD203B41FA5}">
                      <a16:colId xmlns:a16="http://schemas.microsoft.com/office/drawing/2014/main" val="1880433173"/>
                    </a:ext>
                  </a:extLst>
                </a:gridCol>
                <a:gridCol w="1913467">
                  <a:extLst>
                    <a:ext uri="{9D8B030D-6E8A-4147-A177-3AD203B41FA5}">
                      <a16:colId xmlns:a16="http://schemas.microsoft.com/office/drawing/2014/main" val="22898726"/>
                    </a:ext>
                  </a:extLst>
                </a:gridCol>
              </a:tblGrid>
              <a:tr h="225428">
                <a:tc>
                  <a:txBody>
                    <a:bodyPr/>
                    <a:lstStyle/>
                    <a:p>
                      <a:r>
                        <a:rPr lang="en-GB" sz="1400" dirty="0"/>
                        <a:t>At sum=0 and N=1</a:t>
                      </a:r>
                      <a:endParaRPr lang="en-IN" sz="1400" dirty="0"/>
                    </a:p>
                  </a:txBody>
                  <a:tcPr>
                    <a:solidFill>
                      <a:schemeClr val="bg1">
                        <a:lumMod val="95000"/>
                      </a:schemeClr>
                    </a:solidFill>
                  </a:tcPr>
                </a:tc>
                <a:tc>
                  <a:txBody>
                    <a:bodyPr/>
                    <a:lstStyle/>
                    <a:p>
                      <a:r>
                        <a:rPr lang="en-GB" sz="1400" dirty="0"/>
                        <a:t>No condition is checked and we enter into the body of the loop</a:t>
                      </a:r>
                      <a:endParaRPr lang="en-IN" sz="1400" dirty="0"/>
                    </a:p>
                  </a:txBody>
                  <a:tcPr>
                    <a:solidFill>
                      <a:schemeClr val="bg1">
                        <a:lumMod val="95000"/>
                      </a:schemeClr>
                    </a:solidFill>
                  </a:tcPr>
                </a:tc>
                <a:tc>
                  <a:txBody>
                    <a:bodyPr/>
                    <a:lstStyle/>
                    <a:p>
                      <a:r>
                        <a:rPr lang="en-GB" sz="1400" dirty="0"/>
                        <a:t>Evaluate sum=</a:t>
                      </a:r>
                      <a:r>
                        <a:rPr lang="en-GB" sz="1400" dirty="0" err="1"/>
                        <a:t>sum+n</a:t>
                      </a:r>
                      <a:endParaRPr lang="en-GB" sz="1400" dirty="0"/>
                    </a:p>
                    <a:p>
                      <a:r>
                        <a:rPr lang="en-GB" sz="1400" dirty="0"/>
                        <a:t>sum=0+1=1</a:t>
                      </a:r>
                      <a:endParaRPr lang="en-IN" sz="1400" dirty="0"/>
                    </a:p>
                  </a:txBody>
                  <a:tcPr>
                    <a:solidFill>
                      <a:schemeClr val="bg1">
                        <a:lumMod val="95000"/>
                      </a:schemeClr>
                    </a:solidFill>
                  </a:tcPr>
                </a:tc>
                <a:tc>
                  <a:txBody>
                    <a:bodyPr/>
                    <a:lstStyle/>
                    <a:p>
                      <a:r>
                        <a:rPr lang="en-GB" sz="1400" dirty="0"/>
                        <a:t>Evaluate N++</a:t>
                      </a:r>
                    </a:p>
                    <a:p>
                      <a:r>
                        <a:rPr lang="en-GB" sz="1400" dirty="0"/>
                        <a:t>N=1+1=2</a:t>
                      </a:r>
                      <a:endParaRPr lang="en-IN" sz="1400" dirty="0"/>
                    </a:p>
                  </a:txBody>
                  <a:tcPr>
                    <a:solidFill>
                      <a:schemeClr val="bg1">
                        <a:lumMod val="95000"/>
                      </a:schemeClr>
                    </a:solidFill>
                  </a:tcPr>
                </a:tc>
                <a:extLst>
                  <a:ext uri="{0D108BD9-81ED-4DB2-BD59-A6C34878D82A}">
                    <a16:rowId xmlns:a16="http://schemas.microsoft.com/office/drawing/2014/main" val="233562496"/>
                  </a:ext>
                </a:extLst>
              </a:tr>
              <a:tr h="483647">
                <a:tc>
                  <a:txBody>
                    <a:bodyPr/>
                    <a:lstStyle/>
                    <a:p>
                      <a:r>
                        <a:rPr lang="en-GB" sz="1400" dirty="0"/>
                        <a:t>At sum=1 and N=2</a:t>
                      </a:r>
                      <a:endParaRPr lang="en-IN" sz="1400" dirty="0"/>
                    </a:p>
                  </a:txBody>
                  <a:tcPr>
                    <a:solidFill>
                      <a:schemeClr val="bg1">
                        <a:lumMod val="95000"/>
                      </a:schemeClr>
                    </a:solidFill>
                  </a:tcPr>
                </a:tc>
                <a:tc>
                  <a:txBody>
                    <a:bodyPr/>
                    <a:lstStyle/>
                    <a:p>
                      <a:r>
                        <a:rPr lang="en-GB" sz="1400" dirty="0"/>
                        <a:t>N&lt;=10, i.e., 2&lt;=10, true, execute the body of the loop</a:t>
                      </a:r>
                      <a:endParaRPr lang="en-IN" sz="1400" dirty="0"/>
                    </a:p>
                  </a:txBody>
                  <a:tcPr>
                    <a:solidFill>
                      <a:schemeClr val="bg1">
                        <a:lumMod val="95000"/>
                      </a:schemeClr>
                    </a:solidFill>
                  </a:tcPr>
                </a:tc>
                <a:tc>
                  <a:txBody>
                    <a:bodyPr/>
                    <a:lstStyle/>
                    <a:p>
                      <a:r>
                        <a:rPr lang="en-GB" sz="1400" dirty="0"/>
                        <a:t>Evaluate sum=</a:t>
                      </a:r>
                      <a:r>
                        <a:rPr lang="en-GB" sz="1400" dirty="0" err="1"/>
                        <a:t>sum+n</a:t>
                      </a:r>
                      <a:endParaRPr lang="en-GB" sz="1400" dirty="0"/>
                    </a:p>
                    <a:p>
                      <a:r>
                        <a:rPr lang="en-GB" sz="1400" dirty="0"/>
                        <a:t>sum=1+2=3</a:t>
                      </a:r>
                      <a:endParaRPr lang="en-IN" sz="1400" dirty="0"/>
                    </a:p>
                  </a:txBody>
                  <a:tcPr>
                    <a:solidFill>
                      <a:schemeClr val="bg1">
                        <a:lumMod val="95000"/>
                      </a:schemeClr>
                    </a:solidFill>
                  </a:tcPr>
                </a:tc>
                <a:tc>
                  <a:txBody>
                    <a:bodyPr/>
                    <a:lstStyle/>
                    <a:p>
                      <a:r>
                        <a:rPr lang="en-GB" sz="1400" dirty="0"/>
                        <a:t>Evaluate N++</a:t>
                      </a:r>
                    </a:p>
                    <a:p>
                      <a:r>
                        <a:rPr lang="en-GB" sz="1400" dirty="0"/>
                        <a:t>N=2+1=3</a:t>
                      </a:r>
                      <a:endParaRPr lang="en-IN" sz="1400" dirty="0"/>
                    </a:p>
                  </a:txBody>
                  <a:tcPr>
                    <a:solidFill>
                      <a:schemeClr val="bg1">
                        <a:lumMod val="95000"/>
                      </a:schemeClr>
                    </a:solidFill>
                  </a:tcPr>
                </a:tc>
                <a:extLst>
                  <a:ext uri="{0D108BD9-81ED-4DB2-BD59-A6C34878D82A}">
                    <a16:rowId xmlns:a16="http://schemas.microsoft.com/office/drawing/2014/main" val="3170957613"/>
                  </a:ext>
                </a:extLst>
              </a:tr>
              <a:tr h="370840">
                <a:tc>
                  <a:txBody>
                    <a:bodyPr/>
                    <a:lstStyle/>
                    <a:p>
                      <a:r>
                        <a:rPr lang="en-GB" sz="1400" dirty="0"/>
                        <a:t>At sum=3 and N=3</a:t>
                      </a:r>
                      <a:endParaRPr lang="en-IN" sz="1400" dirty="0"/>
                    </a:p>
                  </a:txBody>
                  <a:tcPr>
                    <a:solidFill>
                      <a:schemeClr val="bg1">
                        <a:lumMod val="95000"/>
                      </a:schemeClr>
                    </a:solidFill>
                  </a:tcPr>
                </a:tc>
                <a:tc>
                  <a:txBody>
                    <a:bodyPr/>
                    <a:lstStyle/>
                    <a:p>
                      <a:r>
                        <a:rPr lang="en-GB" sz="1400" dirty="0"/>
                        <a:t>N&lt;=10, i.e., 3&lt;=10, true, execute the body of the loop</a:t>
                      </a:r>
                      <a:endParaRPr lang="en-IN" sz="1400" dirty="0"/>
                    </a:p>
                  </a:txBody>
                  <a:tcPr>
                    <a:solidFill>
                      <a:schemeClr val="bg1">
                        <a:lumMod val="95000"/>
                      </a:schemeClr>
                    </a:solidFill>
                  </a:tcPr>
                </a:tc>
                <a:tc>
                  <a:txBody>
                    <a:bodyPr/>
                    <a:lstStyle/>
                    <a:p>
                      <a:r>
                        <a:rPr lang="en-GB" sz="1400" dirty="0"/>
                        <a:t>Evaluate sum=</a:t>
                      </a:r>
                      <a:r>
                        <a:rPr lang="en-GB" sz="1400" dirty="0" err="1"/>
                        <a:t>sum+n</a:t>
                      </a:r>
                      <a:endParaRPr lang="en-GB" sz="1400" dirty="0"/>
                    </a:p>
                    <a:p>
                      <a:r>
                        <a:rPr lang="en-GB" sz="1400" dirty="0"/>
                        <a:t>sum=3+3=6</a:t>
                      </a:r>
                      <a:endParaRPr lang="en-IN" sz="1400" dirty="0"/>
                    </a:p>
                  </a:txBody>
                  <a:tcPr>
                    <a:solidFill>
                      <a:schemeClr val="bg1">
                        <a:lumMod val="95000"/>
                      </a:schemeClr>
                    </a:solidFill>
                  </a:tcPr>
                </a:tc>
                <a:tc>
                  <a:txBody>
                    <a:bodyPr/>
                    <a:lstStyle/>
                    <a:p>
                      <a:r>
                        <a:rPr lang="en-GB" sz="1400" dirty="0"/>
                        <a:t>Evaluate N++</a:t>
                      </a:r>
                    </a:p>
                    <a:p>
                      <a:r>
                        <a:rPr lang="en-GB" sz="1400" dirty="0"/>
                        <a:t>N=3+1=4</a:t>
                      </a:r>
                      <a:endParaRPr lang="en-IN" sz="1400" dirty="0"/>
                    </a:p>
                  </a:txBody>
                  <a:tcPr>
                    <a:solidFill>
                      <a:schemeClr val="bg1">
                        <a:lumMod val="95000"/>
                      </a:schemeClr>
                    </a:solidFill>
                  </a:tcPr>
                </a:tc>
                <a:extLst>
                  <a:ext uri="{0D108BD9-81ED-4DB2-BD59-A6C34878D82A}">
                    <a16:rowId xmlns:a16="http://schemas.microsoft.com/office/drawing/2014/main" val="3008865862"/>
                  </a:ext>
                </a:extLst>
              </a:tr>
              <a:tr h="370840">
                <a:tc>
                  <a:txBody>
                    <a:bodyPr/>
                    <a:lstStyle/>
                    <a:p>
                      <a:r>
                        <a:rPr lang="en-GB" sz="1400" dirty="0"/>
                        <a:t>At sum=6 and n=4</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N&lt;=10, i.e., 4&lt;=10, true, execute the body of the loop</a:t>
                      </a:r>
                      <a:endParaRPr lang="en-IN" sz="1400" dirty="0"/>
                    </a:p>
                  </a:txBody>
                  <a:tcPr>
                    <a:solidFill>
                      <a:schemeClr val="bg1">
                        <a:lumMod val="95000"/>
                      </a:schemeClr>
                    </a:solidFill>
                  </a:tcPr>
                </a:tc>
                <a:tc>
                  <a:txBody>
                    <a:bodyPr/>
                    <a:lstStyle/>
                    <a:p>
                      <a:r>
                        <a:rPr lang="en-GB" sz="1400" dirty="0"/>
                        <a:t>Evaluate sum=</a:t>
                      </a:r>
                      <a:r>
                        <a:rPr lang="en-GB" sz="1400" dirty="0" err="1"/>
                        <a:t>sum+n</a:t>
                      </a:r>
                      <a:endParaRPr lang="en-GB" sz="1400" dirty="0"/>
                    </a:p>
                    <a:p>
                      <a:r>
                        <a:rPr lang="en-GB" sz="1400" dirty="0"/>
                        <a:t>sum=6+4=10</a:t>
                      </a:r>
                      <a:endParaRPr lang="en-IN" sz="1400" dirty="0"/>
                    </a:p>
                  </a:txBody>
                  <a:tcPr>
                    <a:solidFill>
                      <a:schemeClr val="bg1">
                        <a:lumMod val="95000"/>
                      </a:schemeClr>
                    </a:solidFill>
                  </a:tcPr>
                </a:tc>
                <a:tc>
                  <a:txBody>
                    <a:bodyPr/>
                    <a:lstStyle/>
                    <a:p>
                      <a:r>
                        <a:rPr lang="en-GB" sz="1400" dirty="0"/>
                        <a:t>Evaluate N++</a:t>
                      </a:r>
                    </a:p>
                    <a:p>
                      <a:r>
                        <a:rPr lang="en-GB" sz="1400" dirty="0"/>
                        <a:t>N=4+1=5</a:t>
                      </a:r>
                      <a:endParaRPr lang="en-IN" sz="1400" dirty="0"/>
                    </a:p>
                  </a:txBody>
                  <a:tcPr>
                    <a:solidFill>
                      <a:schemeClr val="bg1">
                        <a:lumMod val="95000"/>
                      </a:schemeClr>
                    </a:solidFill>
                  </a:tcPr>
                </a:tc>
                <a:extLst>
                  <a:ext uri="{0D108BD9-81ED-4DB2-BD59-A6C34878D82A}">
                    <a16:rowId xmlns:a16="http://schemas.microsoft.com/office/drawing/2014/main" val="2224306612"/>
                  </a:ext>
                </a:extLst>
              </a:tr>
              <a:tr h="370840">
                <a:tc>
                  <a:txBody>
                    <a:bodyPr/>
                    <a:lstStyle/>
                    <a:p>
                      <a:r>
                        <a:rPr lang="en-GB" sz="1400" dirty="0"/>
                        <a:t>At sum=10 and n=5</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N&lt;=10, i.e., 5&lt;=10, true, execute the body of the loop</a:t>
                      </a:r>
                      <a:endParaRPr lang="en-IN" sz="1400" dirty="0"/>
                    </a:p>
                  </a:txBody>
                  <a:tcPr>
                    <a:solidFill>
                      <a:schemeClr val="bg1">
                        <a:lumMod val="95000"/>
                      </a:schemeClr>
                    </a:solidFill>
                  </a:tcPr>
                </a:tc>
                <a:tc>
                  <a:txBody>
                    <a:bodyPr/>
                    <a:lstStyle/>
                    <a:p>
                      <a:r>
                        <a:rPr lang="en-GB" sz="1400" dirty="0"/>
                        <a:t>Evaluate sum=</a:t>
                      </a:r>
                      <a:r>
                        <a:rPr lang="en-GB" sz="1400" dirty="0" err="1"/>
                        <a:t>sum+n</a:t>
                      </a:r>
                      <a:endParaRPr lang="en-GB" sz="1400" dirty="0"/>
                    </a:p>
                    <a:p>
                      <a:r>
                        <a:rPr lang="en-GB" sz="1400" dirty="0"/>
                        <a:t>sum=10+5=15</a:t>
                      </a:r>
                      <a:endParaRPr lang="en-IN" sz="1400" dirty="0"/>
                    </a:p>
                  </a:txBody>
                  <a:tcPr>
                    <a:solidFill>
                      <a:schemeClr val="bg1">
                        <a:lumMod val="95000"/>
                      </a:schemeClr>
                    </a:solidFill>
                  </a:tcPr>
                </a:tc>
                <a:tc>
                  <a:txBody>
                    <a:bodyPr/>
                    <a:lstStyle/>
                    <a:p>
                      <a:r>
                        <a:rPr lang="en-GB" sz="1400" dirty="0"/>
                        <a:t>Evaluate N++</a:t>
                      </a:r>
                    </a:p>
                    <a:p>
                      <a:r>
                        <a:rPr lang="en-GB" sz="1400" dirty="0"/>
                        <a:t>N=5+1=6</a:t>
                      </a:r>
                      <a:endParaRPr lang="en-IN" sz="1400" dirty="0"/>
                    </a:p>
                  </a:txBody>
                  <a:tcPr>
                    <a:solidFill>
                      <a:schemeClr val="bg1">
                        <a:lumMod val="95000"/>
                      </a:schemeClr>
                    </a:solidFill>
                  </a:tcPr>
                </a:tc>
                <a:extLst>
                  <a:ext uri="{0D108BD9-81ED-4DB2-BD59-A6C34878D82A}">
                    <a16:rowId xmlns:a16="http://schemas.microsoft.com/office/drawing/2014/main" val="2304833741"/>
                  </a:ext>
                </a:extLst>
              </a:tr>
              <a:tr h="370840">
                <a:tc>
                  <a:txBody>
                    <a:bodyPr/>
                    <a:lstStyle/>
                    <a:p>
                      <a:r>
                        <a:rPr lang="en-GB" sz="1400" dirty="0"/>
                        <a:t>At sum=15 and n=6</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N&lt;=10, i.e., 6&lt;=10, true, execute the body of the loop</a:t>
                      </a:r>
                      <a:endParaRPr lang="en-IN" sz="1400" dirty="0"/>
                    </a:p>
                  </a:txBody>
                  <a:tcPr>
                    <a:solidFill>
                      <a:schemeClr val="bg1">
                        <a:lumMod val="95000"/>
                      </a:schemeClr>
                    </a:solidFill>
                  </a:tcPr>
                </a:tc>
                <a:tc>
                  <a:txBody>
                    <a:bodyPr/>
                    <a:lstStyle/>
                    <a:p>
                      <a:r>
                        <a:rPr lang="en-GB" sz="1400" dirty="0"/>
                        <a:t>Evaluate sum=</a:t>
                      </a:r>
                      <a:r>
                        <a:rPr lang="en-GB" sz="1400" dirty="0" err="1"/>
                        <a:t>sum+n</a:t>
                      </a:r>
                      <a:endParaRPr lang="en-GB" sz="1400" dirty="0"/>
                    </a:p>
                    <a:p>
                      <a:r>
                        <a:rPr lang="en-GB" sz="1400" dirty="0"/>
                        <a:t>sum=15+6=21</a:t>
                      </a:r>
                      <a:endParaRPr lang="en-IN" sz="1400" dirty="0"/>
                    </a:p>
                  </a:txBody>
                  <a:tcPr>
                    <a:solidFill>
                      <a:schemeClr val="bg1">
                        <a:lumMod val="95000"/>
                      </a:schemeClr>
                    </a:solidFill>
                  </a:tcPr>
                </a:tc>
                <a:tc>
                  <a:txBody>
                    <a:bodyPr/>
                    <a:lstStyle/>
                    <a:p>
                      <a:r>
                        <a:rPr lang="en-GB" sz="1400" dirty="0"/>
                        <a:t>Evaluate N++</a:t>
                      </a:r>
                    </a:p>
                    <a:p>
                      <a:r>
                        <a:rPr lang="en-GB" sz="1400" dirty="0"/>
                        <a:t>N=6+1=7</a:t>
                      </a:r>
                      <a:endParaRPr lang="en-IN" sz="1400" dirty="0"/>
                    </a:p>
                  </a:txBody>
                  <a:tcPr>
                    <a:solidFill>
                      <a:schemeClr val="bg1">
                        <a:lumMod val="95000"/>
                      </a:schemeClr>
                    </a:solidFill>
                  </a:tcPr>
                </a:tc>
                <a:extLst>
                  <a:ext uri="{0D108BD9-81ED-4DB2-BD59-A6C34878D82A}">
                    <a16:rowId xmlns:a16="http://schemas.microsoft.com/office/drawing/2014/main" val="1389061383"/>
                  </a:ext>
                </a:extLst>
              </a:tr>
              <a:tr h="370840">
                <a:tc>
                  <a:txBody>
                    <a:bodyPr/>
                    <a:lstStyle/>
                    <a:p>
                      <a:r>
                        <a:rPr lang="en-GB" sz="1400" dirty="0"/>
                        <a:t>At sum=21 and n=7</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N&lt;=10, i.e., 7&lt;=10, true, execute the body of the loop</a:t>
                      </a:r>
                      <a:endParaRPr lang="en-IN" sz="1400" dirty="0"/>
                    </a:p>
                  </a:txBody>
                  <a:tcPr>
                    <a:solidFill>
                      <a:schemeClr val="bg1">
                        <a:lumMod val="95000"/>
                      </a:schemeClr>
                    </a:solidFill>
                  </a:tcPr>
                </a:tc>
                <a:tc>
                  <a:txBody>
                    <a:bodyPr/>
                    <a:lstStyle/>
                    <a:p>
                      <a:r>
                        <a:rPr lang="en-GB" sz="1400" dirty="0"/>
                        <a:t>Evaluate sum=</a:t>
                      </a:r>
                      <a:r>
                        <a:rPr lang="en-GB" sz="1400" dirty="0" err="1"/>
                        <a:t>sum+n</a:t>
                      </a:r>
                      <a:endParaRPr lang="en-GB" sz="1400" dirty="0"/>
                    </a:p>
                    <a:p>
                      <a:r>
                        <a:rPr lang="en-GB" sz="1400" dirty="0"/>
                        <a:t>sum=21+7=28</a:t>
                      </a:r>
                      <a:endParaRPr lang="en-IN" sz="1400" dirty="0"/>
                    </a:p>
                  </a:txBody>
                  <a:tcPr>
                    <a:solidFill>
                      <a:schemeClr val="bg1">
                        <a:lumMod val="95000"/>
                      </a:schemeClr>
                    </a:solidFill>
                  </a:tcPr>
                </a:tc>
                <a:tc>
                  <a:txBody>
                    <a:bodyPr/>
                    <a:lstStyle/>
                    <a:p>
                      <a:r>
                        <a:rPr lang="en-GB" sz="1400" dirty="0"/>
                        <a:t>Evaluate N++</a:t>
                      </a:r>
                    </a:p>
                    <a:p>
                      <a:r>
                        <a:rPr lang="en-GB" sz="1400" dirty="0"/>
                        <a:t>N=7+1=8</a:t>
                      </a:r>
                      <a:endParaRPr lang="en-IN" sz="1400" dirty="0"/>
                    </a:p>
                  </a:txBody>
                  <a:tcPr>
                    <a:solidFill>
                      <a:schemeClr val="bg1">
                        <a:lumMod val="95000"/>
                      </a:schemeClr>
                    </a:solidFill>
                  </a:tcPr>
                </a:tc>
                <a:extLst>
                  <a:ext uri="{0D108BD9-81ED-4DB2-BD59-A6C34878D82A}">
                    <a16:rowId xmlns:a16="http://schemas.microsoft.com/office/drawing/2014/main" val="1423678965"/>
                  </a:ext>
                </a:extLst>
              </a:tr>
              <a:tr h="370840">
                <a:tc>
                  <a:txBody>
                    <a:bodyPr/>
                    <a:lstStyle/>
                    <a:p>
                      <a:r>
                        <a:rPr lang="en-GB" sz="1400" dirty="0"/>
                        <a:t>At sum=28 and n=8</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N&lt;=10, i.e., 8&lt;=10, true, execute the body of the loop</a:t>
                      </a:r>
                      <a:endParaRPr lang="en-IN" sz="1400" dirty="0"/>
                    </a:p>
                  </a:txBody>
                  <a:tcPr>
                    <a:solidFill>
                      <a:schemeClr val="bg1">
                        <a:lumMod val="95000"/>
                      </a:schemeClr>
                    </a:solidFill>
                  </a:tcPr>
                </a:tc>
                <a:tc>
                  <a:txBody>
                    <a:bodyPr/>
                    <a:lstStyle/>
                    <a:p>
                      <a:r>
                        <a:rPr lang="en-GB" sz="1400" dirty="0"/>
                        <a:t>Evaluate sum=</a:t>
                      </a:r>
                      <a:r>
                        <a:rPr lang="en-GB" sz="1400" dirty="0" err="1"/>
                        <a:t>sum+n</a:t>
                      </a:r>
                      <a:endParaRPr lang="en-GB" sz="1400" dirty="0"/>
                    </a:p>
                    <a:p>
                      <a:r>
                        <a:rPr lang="en-GB" sz="1400" dirty="0"/>
                        <a:t>sum=28+8=36</a:t>
                      </a:r>
                      <a:endParaRPr lang="en-IN" sz="1400" dirty="0"/>
                    </a:p>
                  </a:txBody>
                  <a:tcPr>
                    <a:solidFill>
                      <a:schemeClr val="bg1">
                        <a:lumMod val="95000"/>
                      </a:schemeClr>
                    </a:solidFill>
                  </a:tcPr>
                </a:tc>
                <a:tc>
                  <a:txBody>
                    <a:bodyPr/>
                    <a:lstStyle/>
                    <a:p>
                      <a:r>
                        <a:rPr lang="en-GB" sz="1400" dirty="0"/>
                        <a:t>Evaluate N++</a:t>
                      </a:r>
                    </a:p>
                    <a:p>
                      <a:r>
                        <a:rPr lang="en-GB" sz="1400" dirty="0"/>
                        <a:t>N=8+1=9</a:t>
                      </a:r>
                      <a:endParaRPr lang="en-IN" sz="1400" dirty="0"/>
                    </a:p>
                  </a:txBody>
                  <a:tcPr>
                    <a:solidFill>
                      <a:schemeClr val="bg1">
                        <a:lumMod val="95000"/>
                      </a:schemeClr>
                    </a:solidFill>
                  </a:tcPr>
                </a:tc>
                <a:extLst>
                  <a:ext uri="{0D108BD9-81ED-4DB2-BD59-A6C34878D82A}">
                    <a16:rowId xmlns:a16="http://schemas.microsoft.com/office/drawing/2014/main" val="1432666709"/>
                  </a:ext>
                </a:extLst>
              </a:tr>
              <a:tr h="370840">
                <a:tc>
                  <a:txBody>
                    <a:bodyPr/>
                    <a:lstStyle/>
                    <a:p>
                      <a:r>
                        <a:rPr lang="en-GB" sz="1400" dirty="0"/>
                        <a:t>At sum=36and n=9</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N&lt;=10, i.e., 9&lt;=10, true, execute the body of the loop</a:t>
                      </a:r>
                      <a:endParaRPr lang="en-IN" sz="1400" dirty="0"/>
                    </a:p>
                  </a:txBody>
                  <a:tcPr>
                    <a:solidFill>
                      <a:schemeClr val="bg1">
                        <a:lumMod val="95000"/>
                      </a:schemeClr>
                    </a:solidFill>
                  </a:tcPr>
                </a:tc>
                <a:tc>
                  <a:txBody>
                    <a:bodyPr/>
                    <a:lstStyle/>
                    <a:p>
                      <a:r>
                        <a:rPr lang="en-GB" sz="1400" dirty="0"/>
                        <a:t>Evaluate sum=</a:t>
                      </a:r>
                      <a:r>
                        <a:rPr lang="en-GB" sz="1400" dirty="0" err="1"/>
                        <a:t>sum+n</a:t>
                      </a:r>
                      <a:endParaRPr lang="en-GB" sz="1400" dirty="0"/>
                    </a:p>
                    <a:p>
                      <a:r>
                        <a:rPr lang="en-GB" sz="1400" dirty="0"/>
                        <a:t>sum=36+9=45</a:t>
                      </a:r>
                      <a:endParaRPr lang="en-IN" sz="1400" dirty="0"/>
                    </a:p>
                  </a:txBody>
                  <a:tcPr>
                    <a:solidFill>
                      <a:schemeClr val="bg1">
                        <a:lumMod val="95000"/>
                      </a:schemeClr>
                    </a:solidFill>
                  </a:tcPr>
                </a:tc>
                <a:tc>
                  <a:txBody>
                    <a:bodyPr/>
                    <a:lstStyle/>
                    <a:p>
                      <a:r>
                        <a:rPr lang="en-GB" sz="1400" dirty="0"/>
                        <a:t>Evaluate N++</a:t>
                      </a:r>
                    </a:p>
                    <a:p>
                      <a:r>
                        <a:rPr lang="en-GB" sz="1400" dirty="0"/>
                        <a:t>N=9+1=10</a:t>
                      </a:r>
                      <a:endParaRPr lang="en-IN" sz="1400" dirty="0"/>
                    </a:p>
                  </a:txBody>
                  <a:tcPr>
                    <a:solidFill>
                      <a:schemeClr val="bg1">
                        <a:lumMod val="95000"/>
                      </a:schemeClr>
                    </a:solidFill>
                  </a:tcPr>
                </a:tc>
                <a:extLst>
                  <a:ext uri="{0D108BD9-81ED-4DB2-BD59-A6C34878D82A}">
                    <a16:rowId xmlns:a16="http://schemas.microsoft.com/office/drawing/2014/main" val="2159391281"/>
                  </a:ext>
                </a:extLst>
              </a:tr>
              <a:tr h="545164">
                <a:tc>
                  <a:txBody>
                    <a:bodyPr/>
                    <a:lstStyle/>
                    <a:p>
                      <a:r>
                        <a:rPr lang="en-GB" sz="1400" dirty="0"/>
                        <a:t>At sum=45 and n=10</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N&lt;=10, i.e., 10&lt;=10, true, execute the body of the loop</a:t>
                      </a:r>
                      <a:endParaRPr lang="en-IN" sz="1400" dirty="0"/>
                    </a:p>
                  </a:txBody>
                  <a:tcPr>
                    <a:solidFill>
                      <a:schemeClr val="bg1">
                        <a:lumMod val="95000"/>
                      </a:schemeClr>
                    </a:solidFill>
                  </a:tcPr>
                </a:tc>
                <a:tc>
                  <a:txBody>
                    <a:bodyPr/>
                    <a:lstStyle/>
                    <a:p>
                      <a:r>
                        <a:rPr lang="en-GB" sz="1400" dirty="0"/>
                        <a:t>Evaluate sum=</a:t>
                      </a:r>
                      <a:r>
                        <a:rPr lang="en-GB" sz="1400" dirty="0" err="1"/>
                        <a:t>sum+n</a:t>
                      </a:r>
                      <a:endParaRPr lang="en-GB" sz="1400" dirty="0"/>
                    </a:p>
                    <a:p>
                      <a:r>
                        <a:rPr lang="en-GB" sz="1400" dirty="0"/>
                        <a:t>sum=45+10=55</a:t>
                      </a:r>
                      <a:endParaRPr lang="en-IN" sz="1400" dirty="0"/>
                    </a:p>
                  </a:txBody>
                  <a:tcPr>
                    <a:solidFill>
                      <a:schemeClr val="bg1">
                        <a:lumMod val="95000"/>
                      </a:schemeClr>
                    </a:solidFill>
                  </a:tcPr>
                </a:tc>
                <a:tc>
                  <a:txBody>
                    <a:bodyPr/>
                    <a:lstStyle/>
                    <a:p>
                      <a:r>
                        <a:rPr lang="en-GB" sz="1400" dirty="0"/>
                        <a:t>Evaluate N++</a:t>
                      </a:r>
                    </a:p>
                    <a:p>
                      <a:r>
                        <a:rPr lang="en-GB" sz="1400" dirty="0"/>
                        <a:t>N=10+1=11</a:t>
                      </a:r>
                      <a:endParaRPr lang="en-IN" sz="1400" dirty="0"/>
                    </a:p>
                  </a:txBody>
                  <a:tcPr>
                    <a:solidFill>
                      <a:schemeClr val="bg1">
                        <a:lumMod val="95000"/>
                      </a:schemeClr>
                    </a:solidFill>
                  </a:tcPr>
                </a:tc>
                <a:extLst>
                  <a:ext uri="{0D108BD9-81ED-4DB2-BD59-A6C34878D82A}">
                    <a16:rowId xmlns:a16="http://schemas.microsoft.com/office/drawing/2014/main" val="2628847478"/>
                  </a:ext>
                </a:extLst>
              </a:tr>
              <a:tr h="370840">
                <a:tc>
                  <a:txBody>
                    <a:bodyPr/>
                    <a:lstStyle/>
                    <a:p>
                      <a:r>
                        <a:rPr lang="en-GB" sz="1400" dirty="0"/>
                        <a:t>At sum=55 and n=11</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N&lt;=10, i.e., 11&lt;=10, which is false, exit the loop</a:t>
                      </a:r>
                      <a:endParaRPr lang="en-IN" sz="1400" dirty="0"/>
                    </a:p>
                  </a:txBody>
                  <a:tcPr>
                    <a:solidFill>
                      <a:schemeClr val="bg1">
                        <a:lumMod val="95000"/>
                      </a:schemeClr>
                    </a:solidFill>
                  </a:tcPr>
                </a:tc>
                <a:tc>
                  <a:txBody>
                    <a:bodyPr/>
                    <a:lstStyle/>
                    <a:p>
                      <a:r>
                        <a:rPr lang="en-GB" sz="1400" dirty="0"/>
                        <a:t>Display “ Sum of first 10 Natural Numbers is: 55” and “End of the Program!”</a:t>
                      </a:r>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extLst>
                  <a:ext uri="{0D108BD9-81ED-4DB2-BD59-A6C34878D82A}">
                    <a16:rowId xmlns:a16="http://schemas.microsoft.com/office/drawing/2014/main" val="2585257111"/>
                  </a:ext>
                </a:extLst>
              </a:tr>
            </a:tbl>
          </a:graphicData>
        </a:graphic>
      </p:graphicFrame>
      <p:sp>
        <p:nvSpPr>
          <p:cNvPr id="6" name="TextBox 5">
            <a:extLst>
              <a:ext uri="{FF2B5EF4-FFF2-40B4-BE49-F238E27FC236}">
                <a16:creationId xmlns:a16="http://schemas.microsoft.com/office/drawing/2014/main" id="{F05083A6-AEC7-4B06-B374-64F3E994AFFD}"/>
              </a:ext>
            </a:extLst>
          </p:cNvPr>
          <p:cNvSpPr txBox="1"/>
          <p:nvPr/>
        </p:nvSpPr>
        <p:spPr>
          <a:xfrm>
            <a:off x="786108" y="230139"/>
            <a:ext cx="11316632" cy="307777"/>
          </a:xfrm>
          <a:prstGeom prst="rect">
            <a:avLst/>
          </a:prstGeom>
          <a:noFill/>
        </p:spPr>
        <p:txBody>
          <a:bodyPr wrap="square" rtlCol="0">
            <a:spAutoFit/>
          </a:bodyPr>
          <a:lstStyle/>
          <a:p>
            <a:r>
              <a:rPr lang="en-IN" sz="1400" b="1" dirty="0"/>
              <a:t>The above code executes as follows:</a:t>
            </a:r>
          </a:p>
        </p:txBody>
      </p:sp>
    </p:spTree>
    <p:extLst>
      <p:ext uri="{BB962C8B-B14F-4D97-AF65-F5344CB8AC3E}">
        <p14:creationId xmlns:p14="http://schemas.microsoft.com/office/powerpoint/2010/main" val="1820595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01213F-4E00-4357-A545-44BB74E7CA23}"/>
              </a:ext>
            </a:extLst>
          </p:cNvPr>
          <p:cNvSpPr txBox="1"/>
          <p:nvPr/>
        </p:nvSpPr>
        <p:spPr>
          <a:xfrm>
            <a:off x="411347" y="276463"/>
            <a:ext cx="2303573" cy="430887"/>
          </a:xfrm>
          <a:prstGeom prst="rect">
            <a:avLst/>
          </a:prstGeom>
          <a:noFill/>
        </p:spPr>
        <p:txBody>
          <a:bodyPr wrap="square" rtlCol="0">
            <a:spAutoFit/>
          </a:bodyPr>
          <a:lstStyle/>
          <a:p>
            <a:r>
              <a:rPr lang="en-GB" sz="2200" dirty="0">
                <a:latin typeface="Verdana Pro Cond" panose="020B0606030504040204" pitchFamily="34" charset="0"/>
              </a:rPr>
              <a:t>PROGRAM 3-11</a:t>
            </a:r>
            <a:endParaRPr lang="en-IN" sz="2200" dirty="0">
              <a:latin typeface="Verdana Pro Cond" panose="020B0606030504040204" pitchFamily="34" charset="0"/>
            </a:endParaRPr>
          </a:p>
        </p:txBody>
      </p:sp>
      <p:sp>
        <p:nvSpPr>
          <p:cNvPr id="9" name="TextBox 8">
            <a:extLst>
              <a:ext uri="{FF2B5EF4-FFF2-40B4-BE49-F238E27FC236}">
                <a16:creationId xmlns:a16="http://schemas.microsoft.com/office/drawing/2014/main" id="{793E8DD1-0F41-4B40-8B53-FA764F6FAF5C}"/>
              </a:ext>
            </a:extLst>
          </p:cNvPr>
          <p:cNvSpPr txBox="1"/>
          <p:nvPr/>
        </p:nvSpPr>
        <p:spPr>
          <a:xfrm>
            <a:off x="411347" y="1630680"/>
            <a:ext cx="11369306" cy="5078313"/>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import java.io.*;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MenuDriven</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choice;	//to store user choice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 r=new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(System.in);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try</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do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System.out.println(“\n*****ENTER YOUR CHOICE*****);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1 for Area of Rectangle”);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2 for Area of Circle”);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3 to Exit”);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your Choice: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choice=</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Integer.parseInt</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p:txBody>
      </p:sp>
      <p:pic>
        <p:nvPicPr>
          <p:cNvPr id="3" name="Picture 2">
            <a:extLst>
              <a:ext uri="{FF2B5EF4-FFF2-40B4-BE49-F238E27FC236}">
                <a16:creationId xmlns:a16="http://schemas.microsoft.com/office/drawing/2014/main" id="{D692A24A-A0EA-451D-890F-0A9CC1DBC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541390" y="0"/>
            <a:ext cx="6858000" cy="6858000"/>
          </a:xfrm>
          <a:prstGeom prst="rect">
            <a:avLst/>
          </a:prstGeom>
        </p:spPr>
      </p:pic>
      <p:sp>
        <p:nvSpPr>
          <p:cNvPr id="7" name="TextBox 6">
            <a:extLst>
              <a:ext uri="{FF2B5EF4-FFF2-40B4-BE49-F238E27FC236}">
                <a16:creationId xmlns:a16="http://schemas.microsoft.com/office/drawing/2014/main" id="{B5A67FCB-3368-4624-8F94-408B9F4E6F70}"/>
              </a:ext>
            </a:extLst>
          </p:cNvPr>
          <p:cNvSpPr txBox="1"/>
          <p:nvPr/>
        </p:nvSpPr>
        <p:spPr>
          <a:xfrm>
            <a:off x="411347" y="707350"/>
            <a:ext cx="11369306" cy="923330"/>
          </a:xfrm>
          <a:prstGeom prst="rect">
            <a:avLst/>
          </a:prstGeom>
          <a:solidFill>
            <a:schemeClr val="bg1">
              <a:lumMod val="95000"/>
            </a:schemeClr>
          </a:solidFill>
        </p:spPr>
        <p:txBody>
          <a:bodyPr wrap="square" rtlCol="0">
            <a:spAutoFit/>
          </a:bodyPr>
          <a:lstStyle/>
          <a:p>
            <a:r>
              <a:rPr lang="en-GB" b="1" i="1" dirty="0"/>
              <a:t>Description: </a:t>
            </a:r>
            <a:r>
              <a:rPr lang="en-GB" i="1" dirty="0"/>
              <a:t>In this program, a user has three choices i.e. 1-Area of Rectangle, 2-Area of Circle, 3-Exit. Depending on the user’s choice required inputs will be taken and corresponding actions is performed. A user can make choice again and again.</a:t>
            </a:r>
            <a:endParaRPr lang="en-IN" b="1" i="1" dirty="0"/>
          </a:p>
        </p:txBody>
      </p:sp>
    </p:spTree>
    <p:extLst>
      <p:ext uri="{BB962C8B-B14F-4D97-AF65-F5344CB8AC3E}">
        <p14:creationId xmlns:p14="http://schemas.microsoft.com/office/powerpoint/2010/main" val="3672200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AFFA62-2A0E-4ACD-AFC9-59084C18249A}"/>
              </a:ext>
            </a:extLst>
          </p:cNvPr>
          <p:cNvSpPr txBox="1"/>
          <p:nvPr/>
        </p:nvSpPr>
        <p:spPr>
          <a:xfrm>
            <a:off x="411347" y="267101"/>
            <a:ext cx="11369306" cy="6463308"/>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switch(choice)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case 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//Area of rectangle=Length*breadth</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double area, length, breadth;</a:t>
            </a:r>
          </a:p>
          <a:p>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Length of Rectangle: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length=</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Double.parseDouble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Breadth of Rectangle: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breadth=</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Double.parseDouble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area=length*breadth;</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System.out.println(“Area of Rectangle is 									“+area);</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case 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//Area of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circe</a:t>
            </a:r>
            <a:r>
              <a:rPr lang="en-GB" b="1" dirty="0">
                <a:solidFill>
                  <a:schemeClr val="tx1">
                    <a:lumMod val="65000"/>
                    <a:lumOff val="35000"/>
                  </a:schemeClr>
                </a:solidFill>
                <a:latin typeface="Courier New" panose="02070309020205020404" pitchFamily="49" charset="0"/>
                <a:cs typeface="Courier New" panose="02070309020205020404" pitchFamily="49" charset="0"/>
              </a:rPr>
              <a:t>=pi*radius*radius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final double pi=3.14</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double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cirArea</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double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rd</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p:txBody>
      </p:sp>
      <p:pic>
        <p:nvPicPr>
          <p:cNvPr id="2" name="Picture 1">
            <a:extLst>
              <a:ext uri="{FF2B5EF4-FFF2-40B4-BE49-F238E27FC236}">
                <a16:creationId xmlns:a16="http://schemas.microsoft.com/office/drawing/2014/main" id="{F526107A-C6F1-4573-84AF-AD0A0DB28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0" y="0"/>
            <a:ext cx="6858000" cy="6858000"/>
          </a:xfrm>
          <a:prstGeom prst="rect">
            <a:avLst/>
          </a:prstGeom>
        </p:spPr>
      </p:pic>
    </p:spTree>
    <p:extLst>
      <p:ext uri="{BB962C8B-B14F-4D97-AF65-F5344CB8AC3E}">
        <p14:creationId xmlns:p14="http://schemas.microsoft.com/office/powerpoint/2010/main" val="2293750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9CAD86-AE04-4D2C-A004-46B38E299649}"/>
              </a:ext>
            </a:extLst>
          </p:cNvPr>
          <p:cNvSpPr txBox="1"/>
          <p:nvPr/>
        </p:nvSpPr>
        <p:spPr>
          <a:xfrm>
            <a:off x="411347" y="267101"/>
            <a:ext cx="11369306" cy="5909310"/>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Radius of Circle: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rd</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Double.parseDouble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cirArea</a:t>
            </a:r>
            <a:r>
              <a:rPr lang="en-GB" b="1" dirty="0">
                <a:solidFill>
                  <a:schemeClr val="tx1">
                    <a:lumMod val="65000"/>
                    <a:lumOff val="35000"/>
                  </a:schemeClr>
                </a:solidFill>
                <a:latin typeface="Courier New" panose="02070309020205020404" pitchFamily="49" charset="0"/>
                <a:cs typeface="Courier New" panose="02070309020205020404" pitchFamily="49" charset="0"/>
              </a:rPr>
              <a:t>=pi*</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rd</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rd</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System.out.println(“Area of Circle: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cirArea</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case 3:</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System.exit</a:t>
            </a:r>
            <a:r>
              <a:rPr lang="en-GB" b="1" dirty="0">
                <a:solidFill>
                  <a:schemeClr val="tx1">
                    <a:lumMod val="65000"/>
                    <a:lumOff val="35000"/>
                  </a:schemeClr>
                </a:solidFill>
                <a:latin typeface="Courier New" panose="02070309020205020404" pitchFamily="49" charset="0"/>
                <a:cs typeface="Courier New" panose="02070309020205020404" pitchFamily="49" charset="0"/>
              </a:rPr>
              <a:t>(1);	//exit all</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default:	//if no match found</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System.out.println(“Invalid Choice”);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}(while(choice!=3);	//condition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catch(Exception 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System.out.println(“You have entered invalid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value”+e</a:t>
            </a:r>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p:txBody>
      </p:sp>
      <p:pic>
        <p:nvPicPr>
          <p:cNvPr id="2" name="Picture 1">
            <a:extLst>
              <a:ext uri="{FF2B5EF4-FFF2-40B4-BE49-F238E27FC236}">
                <a16:creationId xmlns:a16="http://schemas.microsoft.com/office/drawing/2014/main" id="{B223E5F7-03EF-4F08-9778-3AFEF79D9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306374">
            <a:off x="-1217391" y="-429466"/>
            <a:ext cx="6858000" cy="6858000"/>
          </a:xfrm>
          <a:prstGeom prst="rect">
            <a:avLst/>
          </a:prstGeom>
        </p:spPr>
      </p:pic>
    </p:spTree>
    <p:extLst>
      <p:ext uri="{BB962C8B-B14F-4D97-AF65-F5344CB8AC3E}">
        <p14:creationId xmlns:p14="http://schemas.microsoft.com/office/powerpoint/2010/main" val="3915858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3D6BFAA-BC6B-4AE6-BDEF-17D1D5A9DBC3}"/>
              </a:ext>
            </a:extLst>
          </p:cNvPr>
          <p:cNvSpPr txBox="1"/>
          <p:nvPr/>
        </p:nvSpPr>
        <p:spPr>
          <a:xfrm>
            <a:off x="331136" y="604408"/>
            <a:ext cx="6096000" cy="6186309"/>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YOUR CHOICE*****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1 for Area of Rectangle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2 for Area of Circle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3 to Exit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Your Choice: 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Length of Rectangle: 12.5</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Breadth of Rectangle: 10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Area of Rectangle is: 125.0</a:t>
            </a:r>
          </a:p>
          <a:p>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YOUR CHOICE*****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1 for Area of Rectangle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2 for Area of Circle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3 to Exit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Your Choice: 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Radius of Circle: 2.5</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Area of Circle is: 19.625</a:t>
            </a:r>
          </a:p>
          <a:p>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YOUR CHOIC*****</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1 for Area of Rectangle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2 for Area of Circle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3 to Exit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Your Choice: 3</a:t>
            </a:r>
          </a:p>
        </p:txBody>
      </p:sp>
      <p:sp>
        <p:nvSpPr>
          <p:cNvPr id="11" name="TextBox 10">
            <a:extLst>
              <a:ext uri="{FF2B5EF4-FFF2-40B4-BE49-F238E27FC236}">
                <a16:creationId xmlns:a16="http://schemas.microsoft.com/office/drawing/2014/main" id="{6D363C08-3ABE-4170-8EA6-992B0FF069E2}"/>
              </a:ext>
            </a:extLst>
          </p:cNvPr>
          <p:cNvSpPr txBox="1"/>
          <p:nvPr/>
        </p:nvSpPr>
        <p:spPr>
          <a:xfrm>
            <a:off x="331136" y="169088"/>
            <a:ext cx="2764990" cy="369332"/>
          </a:xfrm>
          <a:prstGeom prst="rect">
            <a:avLst/>
          </a:prstGeom>
          <a:noFill/>
        </p:spPr>
        <p:txBody>
          <a:bodyPr wrap="square" rtlCol="0">
            <a:spAutoFit/>
          </a:bodyPr>
          <a:lstStyle/>
          <a:p>
            <a:r>
              <a:rPr lang="en-GB" b="1" dirty="0"/>
              <a:t>Output of Program 3-11</a:t>
            </a:r>
            <a:endParaRPr lang="en-IN" b="1" dirty="0"/>
          </a:p>
        </p:txBody>
      </p:sp>
      <p:pic>
        <p:nvPicPr>
          <p:cNvPr id="2" name="Picture 1">
            <a:extLst>
              <a:ext uri="{FF2B5EF4-FFF2-40B4-BE49-F238E27FC236}">
                <a16:creationId xmlns:a16="http://schemas.microsoft.com/office/drawing/2014/main" id="{64DFBC6E-0859-4A18-9FB3-B302005DD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276822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99D7C4-9C7A-44D2-B751-53400A79463A}"/>
              </a:ext>
            </a:extLst>
          </p:cNvPr>
          <p:cNvSpPr txBox="1"/>
          <p:nvPr/>
        </p:nvSpPr>
        <p:spPr>
          <a:xfrm>
            <a:off x="411347" y="478295"/>
            <a:ext cx="2105610" cy="430887"/>
          </a:xfrm>
          <a:prstGeom prst="rect">
            <a:avLst/>
          </a:prstGeom>
          <a:noFill/>
        </p:spPr>
        <p:txBody>
          <a:bodyPr wrap="square" rtlCol="0">
            <a:spAutoFit/>
          </a:bodyPr>
          <a:lstStyle/>
          <a:p>
            <a:r>
              <a:rPr lang="en-GB" sz="2200" dirty="0">
                <a:latin typeface="Verdana Pro Cond" panose="020B0606030504040204" pitchFamily="34" charset="0"/>
              </a:rPr>
              <a:t>PROGRAM 3-1</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148CB585-4A60-4E54-B0FD-B0529903A527}"/>
              </a:ext>
            </a:extLst>
          </p:cNvPr>
          <p:cNvSpPr txBox="1"/>
          <p:nvPr/>
        </p:nvSpPr>
        <p:spPr>
          <a:xfrm>
            <a:off x="411347" y="1090055"/>
            <a:ext cx="11369306" cy="646331"/>
          </a:xfrm>
          <a:prstGeom prst="rect">
            <a:avLst/>
          </a:prstGeom>
          <a:noFill/>
        </p:spPr>
        <p:txBody>
          <a:bodyPr wrap="square" rtlCol="0">
            <a:spAutoFit/>
          </a:bodyPr>
          <a:lstStyle/>
          <a:p>
            <a:r>
              <a:rPr lang="en-GB" b="1" i="1" dirty="0"/>
              <a:t>Description: </a:t>
            </a:r>
            <a:r>
              <a:rPr lang="en-GB" i="1" dirty="0"/>
              <a:t>This program demonstrates the concept of simple ‘if’ statement. In this program we will take two numbers from the user as input and if second number is not ’zero’ only then we divide the first number by second number.</a:t>
            </a:r>
            <a:endParaRPr lang="en-IN" b="1" i="1" dirty="0"/>
          </a:p>
        </p:txBody>
      </p:sp>
      <p:pic>
        <p:nvPicPr>
          <p:cNvPr id="2" name="Picture 1">
            <a:extLst>
              <a:ext uri="{FF2B5EF4-FFF2-40B4-BE49-F238E27FC236}">
                <a16:creationId xmlns:a16="http://schemas.microsoft.com/office/drawing/2014/main" id="{EA8E166B-AA15-4DFB-9E3C-2FFD43F2A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9" name="TextBox 8">
            <a:extLst>
              <a:ext uri="{FF2B5EF4-FFF2-40B4-BE49-F238E27FC236}">
                <a16:creationId xmlns:a16="http://schemas.microsoft.com/office/drawing/2014/main" id="{F0FF63CA-983B-43CD-9CD6-F20DB0C94AAE}"/>
              </a:ext>
            </a:extLst>
          </p:cNvPr>
          <p:cNvSpPr txBox="1"/>
          <p:nvPr/>
        </p:nvSpPr>
        <p:spPr>
          <a:xfrm>
            <a:off x="411347" y="2041572"/>
            <a:ext cx="8874055" cy="4524315"/>
          </a:xfrm>
          <a:prstGeom prst="rect">
            <a:avLst/>
          </a:prstGeom>
          <a:solidFill>
            <a:schemeClr val="bg1">
              <a:lumMod val="95000"/>
            </a:schemeClr>
          </a:solid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import java.io.*;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SimpleIF</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num1,num2; //To take user input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res;	 //To store the result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 r=new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(System.in);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try</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Number-1: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num1=</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Intger.parseInt</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Number-2: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num2=</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Integer.parseInt</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38370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AD1AC-A5AD-49B1-AF53-2895380AA849}"/>
              </a:ext>
            </a:extLst>
          </p:cNvPr>
          <p:cNvSpPr txBox="1"/>
          <p:nvPr/>
        </p:nvSpPr>
        <p:spPr>
          <a:xfrm>
            <a:off x="430263" y="348028"/>
            <a:ext cx="2107263" cy="430887"/>
          </a:xfrm>
          <a:prstGeom prst="rect">
            <a:avLst/>
          </a:prstGeom>
          <a:noFill/>
        </p:spPr>
        <p:txBody>
          <a:bodyPr wrap="square" rtlCol="0">
            <a:spAutoFit/>
          </a:bodyPr>
          <a:lstStyle/>
          <a:p>
            <a:r>
              <a:rPr lang="en-IN" sz="2200" dirty="0">
                <a:latin typeface="Verdana Pro Cond" panose="020B0606030504040204" pitchFamily="34" charset="0"/>
              </a:rPr>
              <a:t>for loop</a:t>
            </a:r>
          </a:p>
        </p:txBody>
      </p:sp>
      <p:sp>
        <p:nvSpPr>
          <p:cNvPr id="11" name="TextBox 10">
            <a:extLst>
              <a:ext uri="{FF2B5EF4-FFF2-40B4-BE49-F238E27FC236}">
                <a16:creationId xmlns:a16="http://schemas.microsoft.com/office/drawing/2014/main" id="{97F62849-38D6-4BA0-BA97-9B85222BEB5B}"/>
              </a:ext>
            </a:extLst>
          </p:cNvPr>
          <p:cNvSpPr txBox="1"/>
          <p:nvPr/>
        </p:nvSpPr>
        <p:spPr>
          <a:xfrm>
            <a:off x="1495924" y="4614064"/>
            <a:ext cx="8402215" cy="338554"/>
          </a:xfrm>
          <a:prstGeom prst="rect">
            <a:avLst/>
          </a:prstGeom>
          <a:noFill/>
        </p:spPr>
        <p:txBody>
          <a:bodyPr wrap="square">
            <a:spAutoFit/>
          </a:bodyPr>
          <a:lstStyle/>
          <a:p>
            <a:r>
              <a:rPr lang="en-GB" sz="1600" b="1" dirty="0">
                <a:latin typeface="Courier New" panose="02070309020205020404" pitchFamily="49" charset="0"/>
                <a:cs typeface="Courier New" panose="02070309020205020404" pitchFamily="49" charset="0"/>
              </a:rPr>
              <a:t>for(initialization; Conditional expression; Increment/Decrement)</a:t>
            </a:r>
            <a:endParaRPr lang="en-IN" sz="1600" dirty="0"/>
          </a:p>
        </p:txBody>
      </p:sp>
      <p:cxnSp>
        <p:nvCxnSpPr>
          <p:cNvPr id="15" name="Straight Arrow Connector 14">
            <a:extLst>
              <a:ext uri="{FF2B5EF4-FFF2-40B4-BE49-F238E27FC236}">
                <a16:creationId xmlns:a16="http://schemas.microsoft.com/office/drawing/2014/main" id="{473A8411-6D6B-48D0-B5C9-FC69DF9A0435}"/>
              </a:ext>
            </a:extLst>
          </p:cNvPr>
          <p:cNvCxnSpPr>
            <a:cxnSpLocks/>
          </p:cNvCxnSpPr>
          <p:nvPr/>
        </p:nvCxnSpPr>
        <p:spPr>
          <a:xfrm>
            <a:off x="5053262" y="4861411"/>
            <a:ext cx="0" cy="5611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A43A9764-D01A-4252-8544-56C105CF488C}"/>
              </a:ext>
            </a:extLst>
          </p:cNvPr>
          <p:cNvSpPr txBox="1"/>
          <p:nvPr/>
        </p:nvSpPr>
        <p:spPr>
          <a:xfrm>
            <a:off x="3079023" y="5132127"/>
            <a:ext cx="3400924" cy="830997"/>
          </a:xfrm>
          <a:prstGeom prst="rect">
            <a:avLst/>
          </a:prstGeom>
          <a:noFill/>
        </p:spPr>
        <p:txBody>
          <a:bodyPr wrap="square">
            <a:spAutoFit/>
          </a:bodyPr>
          <a:lstStyle/>
          <a:p>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statement(s);</a:t>
            </a:r>
          </a:p>
          <a:p>
            <a:r>
              <a:rPr lang="en-GB" sz="1600" b="1" dirty="0">
                <a:latin typeface="Courier New" panose="02070309020205020404" pitchFamily="49" charset="0"/>
                <a:cs typeface="Courier New" panose="02070309020205020404" pitchFamily="49" charset="0"/>
              </a:rPr>
              <a:t>	} </a:t>
            </a:r>
          </a:p>
        </p:txBody>
      </p:sp>
      <p:cxnSp>
        <p:nvCxnSpPr>
          <p:cNvPr id="19" name="Straight Arrow Connector 18">
            <a:extLst>
              <a:ext uri="{FF2B5EF4-FFF2-40B4-BE49-F238E27FC236}">
                <a16:creationId xmlns:a16="http://schemas.microsoft.com/office/drawing/2014/main" id="{A84C523A-57F2-46C4-AF52-4CA1891E10D7}"/>
              </a:ext>
            </a:extLst>
          </p:cNvPr>
          <p:cNvCxnSpPr/>
          <p:nvPr/>
        </p:nvCxnSpPr>
        <p:spPr>
          <a:xfrm>
            <a:off x="2537526" y="4299284"/>
            <a:ext cx="0" cy="2900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97EF4FB2-35D3-4AF6-983C-612CD1016AD9}"/>
              </a:ext>
            </a:extLst>
          </p:cNvPr>
          <p:cNvCxnSpPr>
            <a:cxnSpLocks/>
          </p:cNvCxnSpPr>
          <p:nvPr/>
        </p:nvCxnSpPr>
        <p:spPr>
          <a:xfrm>
            <a:off x="4566850" y="4294516"/>
            <a:ext cx="0" cy="3879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6CE4CB91-F16B-473C-B89B-F818C5CED527}"/>
              </a:ext>
            </a:extLst>
          </p:cNvPr>
          <p:cNvCxnSpPr>
            <a:cxnSpLocks/>
          </p:cNvCxnSpPr>
          <p:nvPr/>
        </p:nvCxnSpPr>
        <p:spPr>
          <a:xfrm>
            <a:off x="5730881" y="4295580"/>
            <a:ext cx="0" cy="4266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AC43C468-B8D6-44E9-B8A8-EA3F5F95CE2B}"/>
              </a:ext>
            </a:extLst>
          </p:cNvPr>
          <p:cNvCxnSpPr>
            <a:cxnSpLocks/>
          </p:cNvCxnSpPr>
          <p:nvPr/>
        </p:nvCxnSpPr>
        <p:spPr>
          <a:xfrm>
            <a:off x="7598810" y="4275962"/>
            <a:ext cx="0" cy="3381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B853973E-9BAA-49B1-8011-CB1FD5DE399C}"/>
              </a:ext>
            </a:extLst>
          </p:cNvPr>
          <p:cNvCxnSpPr>
            <a:cxnSpLocks/>
          </p:cNvCxnSpPr>
          <p:nvPr/>
        </p:nvCxnSpPr>
        <p:spPr>
          <a:xfrm flipV="1">
            <a:off x="3128211" y="4294516"/>
            <a:ext cx="0" cy="387919"/>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85EBCD56-6BF2-48C0-9434-98D8A9E6C6CA}"/>
              </a:ext>
            </a:extLst>
          </p:cNvPr>
          <p:cNvCxnSpPr>
            <a:cxnSpLocks/>
          </p:cNvCxnSpPr>
          <p:nvPr/>
        </p:nvCxnSpPr>
        <p:spPr>
          <a:xfrm flipV="1">
            <a:off x="3128211" y="4289749"/>
            <a:ext cx="1438639" cy="9535"/>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60DF5AC1-8E6D-460D-9CEA-0C26D06B2B18}"/>
              </a:ext>
            </a:extLst>
          </p:cNvPr>
          <p:cNvCxnSpPr/>
          <p:nvPr/>
        </p:nvCxnSpPr>
        <p:spPr>
          <a:xfrm flipV="1">
            <a:off x="5726265" y="4283919"/>
            <a:ext cx="1422003" cy="11661"/>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0A54D365-040E-494C-AD16-ECDF73D7AADF}"/>
              </a:ext>
            </a:extLst>
          </p:cNvPr>
          <p:cNvCxnSpPr>
            <a:cxnSpLocks/>
          </p:cNvCxnSpPr>
          <p:nvPr/>
        </p:nvCxnSpPr>
        <p:spPr>
          <a:xfrm>
            <a:off x="7148269" y="4289749"/>
            <a:ext cx="0" cy="330145"/>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FB652FDC-EFEE-4CFF-8746-E408AB5D04C4}"/>
              </a:ext>
            </a:extLst>
          </p:cNvPr>
          <p:cNvCxnSpPr>
            <a:cxnSpLocks/>
          </p:cNvCxnSpPr>
          <p:nvPr/>
        </p:nvCxnSpPr>
        <p:spPr>
          <a:xfrm flipV="1">
            <a:off x="2386697" y="4994344"/>
            <a:ext cx="2666565" cy="11343"/>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59F92A0A-D495-4074-ADF2-B940C9F166D2}"/>
              </a:ext>
            </a:extLst>
          </p:cNvPr>
          <p:cNvCxnSpPr>
            <a:cxnSpLocks/>
          </p:cNvCxnSpPr>
          <p:nvPr/>
        </p:nvCxnSpPr>
        <p:spPr>
          <a:xfrm>
            <a:off x="2386697" y="5005687"/>
            <a:ext cx="0" cy="1379071"/>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4DA0B5B4-F39A-4B45-BA5F-CBDCE7286A94}"/>
              </a:ext>
            </a:extLst>
          </p:cNvPr>
          <p:cNvCxnSpPr>
            <a:cxnSpLocks/>
          </p:cNvCxnSpPr>
          <p:nvPr/>
        </p:nvCxnSpPr>
        <p:spPr>
          <a:xfrm>
            <a:off x="2386480" y="6384758"/>
            <a:ext cx="1666327"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A4152EEB-79E1-49F5-A1E2-5CDFE4E1162F}"/>
              </a:ext>
            </a:extLst>
          </p:cNvPr>
          <p:cNvCxnSpPr>
            <a:cxnSpLocks/>
          </p:cNvCxnSpPr>
          <p:nvPr/>
        </p:nvCxnSpPr>
        <p:spPr>
          <a:xfrm>
            <a:off x="4202546" y="5770742"/>
            <a:ext cx="5409697"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F5005001-88D8-4173-B7EF-528805E15A38}"/>
              </a:ext>
            </a:extLst>
          </p:cNvPr>
          <p:cNvCxnSpPr>
            <a:cxnSpLocks/>
          </p:cNvCxnSpPr>
          <p:nvPr/>
        </p:nvCxnSpPr>
        <p:spPr>
          <a:xfrm flipV="1">
            <a:off x="9612243" y="4275962"/>
            <a:ext cx="0" cy="149478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98B09D2C-692F-4374-8A05-8D1ED10AC2BC}"/>
              </a:ext>
            </a:extLst>
          </p:cNvPr>
          <p:cNvCxnSpPr>
            <a:cxnSpLocks/>
          </p:cNvCxnSpPr>
          <p:nvPr/>
        </p:nvCxnSpPr>
        <p:spPr>
          <a:xfrm>
            <a:off x="7598810" y="4275962"/>
            <a:ext cx="2013433" cy="0"/>
          </a:xfrm>
          <a:prstGeom prst="line">
            <a:avLst/>
          </a:prstGeom>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BABA7B2A-860D-4D26-AFB6-D5A34625BE54}"/>
              </a:ext>
            </a:extLst>
          </p:cNvPr>
          <p:cNvSpPr txBox="1"/>
          <p:nvPr/>
        </p:nvSpPr>
        <p:spPr>
          <a:xfrm>
            <a:off x="3940313" y="6200092"/>
            <a:ext cx="6096000" cy="338554"/>
          </a:xfrm>
          <a:prstGeom prst="rect">
            <a:avLst/>
          </a:prstGeom>
          <a:noFill/>
        </p:spPr>
        <p:txBody>
          <a:bodyPr wrap="square">
            <a:spAutoFit/>
          </a:bodyPr>
          <a:lstStyle/>
          <a:p>
            <a:r>
              <a:rPr lang="en-GB" sz="1600" b="1" dirty="0">
                <a:latin typeface="Courier New" panose="02070309020205020404" pitchFamily="49" charset="0"/>
                <a:cs typeface="Courier New" panose="02070309020205020404" pitchFamily="49" charset="0"/>
              </a:rPr>
              <a:t>[rest of the code];</a:t>
            </a:r>
            <a:endParaRPr lang="en-IN" sz="1600" dirty="0"/>
          </a:p>
        </p:txBody>
      </p:sp>
      <p:cxnSp>
        <p:nvCxnSpPr>
          <p:cNvPr id="24" name="Straight Connector 23">
            <a:extLst>
              <a:ext uri="{FF2B5EF4-FFF2-40B4-BE49-F238E27FC236}">
                <a16:creationId xmlns:a16="http://schemas.microsoft.com/office/drawing/2014/main" id="{CF64B764-EAAE-46A5-8EE3-D508C719F341}"/>
              </a:ext>
            </a:extLst>
          </p:cNvPr>
          <p:cNvCxnSpPr/>
          <p:nvPr/>
        </p:nvCxnSpPr>
        <p:spPr>
          <a:xfrm>
            <a:off x="0" y="778915"/>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22B442C-205B-4DA3-9F29-99F870070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176526" y="0"/>
            <a:ext cx="6858000" cy="6858000"/>
          </a:xfrm>
          <a:prstGeom prst="rect">
            <a:avLst/>
          </a:prstGeom>
        </p:spPr>
      </p:pic>
      <p:sp>
        <p:nvSpPr>
          <p:cNvPr id="7" name="TextBox 6">
            <a:extLst>
              <a:ext uri="{FF2B5EF4-FFF2-40B4-BE49-F238E27FC236}">
                <a16:creationId xmlns:a16="http://schemas.microsoft.com/office/drawing/2014/main" id="{C4550622-67CB-4526-9D80-9CD09DF035BE}"/>
              </a:ext>
            </a:extLst>
          </p:cNvPr>
          <p:cNvSpPr txBox="1"/>
          <p:nvPr/>
        </p:nvSpPr>
        <p:spPr>
          <a:xfrm>
            <a:off x="430263" y="927985"/>
            <a:ext cx="11331474" cy="1200329"/>
          </a:xfrm>
          <a:prstGeom prst="rect">
            <a:avLst/>
          </a:prstGeom>
          <a:solidFill>
            <a:schemeClr val="bg1">
              <a:lumMod val="95000"/>
            </a:schemeClr>
          </a:solidFill>
        </p:spPr>
        <p:txBody>
          <a:bodyPr wrap="square" rtlCol="0">
            <a:spAutoFit/>
          </a:bodyPr>
          <a:lstStyle/>
          <a:p>
            <a:r>
              <a:rPr lang="en-GB" dirty="0"/>
              <a:t>This is and </a:t>
            </a:r>
            <a:r>
              <a:rPr lang="en-GB" b="1" i="1" dirty="0"/>
              <a:t>entry controlled loop. </a:t>
            </a:r>
            <a:r>
              <a:rPr lang="en-GB" dirty="0"/>
              <a:t>A ‘while’ and ‘do-while’ loop is useful when we don’t know in advance how many times a block of code is to be executed. </a:t>
            </a:r>
            <a:r>
              <a:rPr lang="en-GB" i="1" dirty="0"/>
              <a:t>For loop </a:t>
            </a:r>
            <a:r>
              <a:rPr lang="en-GB" dirty="0"/>
              <a:t>it is more </a:t>
            </a:r>
            <a:r>
              <a:rPr lang="en-GB" b="1" dirty="0"/>
              <a:t>concise </a:t>
            </a:r>
            <a:r>
              <a:rPr lang="en-GB" dirty="0"/>
              <a:t>loop structure than </a:t>
            </a:r>
            <a:r>
              <a:rPr lang="en-GB" i="1" dirty="0"/>
              <a:t>while and do-while </a:t>
            </a:r>
            <a:r>
              <a:rPr lang="en-GB" dirty="0"/>
              <a:t>loop structures. For loop has three actions, i.e. </a:t>
            </a:r>
            <a:r>
              <a:rPr lang="en-GB" b="1" i="1" dirty="0"/>
              <a:t>initialization, conditional expression </a:t>
            </a:r>
            <a:r>
              <a:rPr lang="en-GB" dirty="0"/>
              <a:t>and </a:t>
            </a:r>
            <a:r>
              <a:rPr lang="en-GB" b="1" i="1" dirty="0"/>
              <a:t>increment </a:t>
            </a:r>
            <a:r>
              <a:rPr lang="en-GB" dirty="0"/>
              <a:t>or </a:t>
            </a:r>
            <a:r>
              <a:rPr lang="en-GB" b="1" i="1" dirty="0"/>
              <a:t>decrement </a:t>
            </a:r>
            <a:r>
              <a:rPr lang="en-GB" dirty="0"/>
              <a:t>are placed in </a:t>
            </a:r>
            <a:r>
              <a:rPr lang="en-GB" b="1" i="1" dirty="0"/>
              <a:t>for statement </a:t>
            </a:r>
            <a:r>
              <a:rPr lang="en-GB" dirty="0"/>
              <a:t>itself.</a:t>
            </a:r>
            <a:endParaRPr lang="en-IN" dirty="0"/>
          </a:p>
        </p:txBody>
      </p:sp>
      <p:sp>
        <p:nvSpPr>
          <p:cNvPr id="9" name="TextBox 8">
            <a:extLst>
              <a:ext uri="{FF2B5EF4-FFF2-40B4-BE49-F238E27FC236}">
                <a16:creationId xmlns:a16="http://schemas.microsoft.com/office/drawing/2014/main" id="{44D86429-6B70-400C-996E-2ED36F320609}"/>
              </a:ext>
            </a:extLst>
          </p:cNvPr>
          <p:cNvSpPr txBox="1"/>
          <p:nvPr/>
        </p:nvSpPr>
        <p:spPr>
          <a:xfrm>
            <a:off x="445104" y="2256288"/>
            <a:ext cx="9896093" cy="1754326"/>
          </a:xfrm>
          <a:prstGeom prst="rect">
            <a:avLst/>
          </a:prstGeom>
          <a:solidFill>
            <a:schemeClr val="bg1">
              <a:lumMod val="95000"/>
            </a:schemeClr>
          </a:solidFill>
        </p:spPr>
        <p:txBody>
          <a:bodyPr wrap="square" rtlCol="0">
            <a:spAutoFit/>
          </a:bodyPr>
          <a:lstStyle/>
          <a:p>
            <a:r>
              <a:rPr lang="en-GB" b="1" dirty="0"/>
              <a:t>Syntax: for loop</a:t>
            </a:r>
          </a:p>
          <a:p>
            <a:r>
              <a:rPr lang="en-GB" b="1" i="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for(initialization; Conditional expression; Increment/Decrement)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[rest of the code];</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9392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C23B7A-E787-41EE-B8F2-C5B946A2C954}"/>
              </a:ext>
            </a:extLst>
          </p:cNvPr>
          <p:cNvSpPr txBox="1"/>
          <p:nvPr/>
        </p:nvSpPr>
        <p:spPr>
          <a:xfrm>
            <a:off x="437683" y="603209"/>
            <a:ext cx="11316632" cy="1754326"/>
          </a:xfrm>
          <a:prstGeom prst="rect">
            <a:avLst/>
          </a:prstGeom>
          <a:noFill/>
        </p:spPr>
        <p:txBody>
          <a:bodyPr wrap="square">
            <a:spAutoFit/>
          </a:bodyPr>
          <a:lstStyle/>
          <a:p>
            <a:r>
              <a:rPr lang="en-IN" b="1" dirty="0">
                <a:cs typeface="Courier New" panose="02070309020205020404" pitchFamily="49" charset="0"/>
              </a:rPr>
              <a:t>Example: Suppose there is a situation to display number from 1 to 5. </a:t>
            </a:r>
          </a:p>
          <a:p>
            <a:r>
              <a:rPr lang="en-IN" b="1" dirty="0">
                <a:cs typeface="Courier New" panose="02070309020205020404" pitchFamily="49" charset="0"/>
              </a:rPr>
              <a:t>	</a:t>
            </a:r>
            <a:r>
              <a:rPr lang="en-IN" b="1" dirty="0">
                <a:solidFill>
                  <a:schemeClr val="tx1">
                    <a:lumMod val="65000"/>
                    <a:lumOff val="35000"/>
                  </a:schemeClr>
                </a:solidFill>
                <a:cs typeface="Courier New" panose="02070309020205020404" pitchFamily="49" charset="0"/>
              </a:rPr>
              <a:t>for(</a:t>
            </a:r>
            <a:r>
              <a:rPr lang="en-IN" b="1" dirty="0">
                <a:solidFill>
                  <a:schemeClr val="tx1">
                    <a:lumMod val="65000"/>
                    <a:lumOff val="35000"/>
                  </a:schemeClr>
                </a:solidFill>
                <a:latin typeface="Courier New" panose="02070309020205020404" pitchFamily="49" charset="0"/>
                <a:cs typeface="Courier New" panose="02070309020205020404" pitchFamily="49" charset="0"/>
              </a:rPr>
              <a:t>int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=1;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&lt;=5; </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a:t>
            </a:r>
            <a:r>
              <a:rPr lang="en-IN"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IN"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System.out.println(“End of loop!”);</a:t>
            </a:r>
            <a:r>
              <a:rPr lang="en-IN" b="1" dirty="0">
                <a:latin typeface="Courier New" panose="02070309020205020404" pitchFamily="49" charset="0"/>
                <a:cs typeface="Courier New" panose="02070309020205020404" pitchFamily="49" charset="0"/>
              </a:rPr>
              <a:t>	</a:t>
            </a:r>
          </a:p>
        </p:txBody>
      </p:sp>
      <p:pic>
        <p:nvPicPr>
          <p:cNvPr id="2" name="Picture 1">
            <a:extLst>
              <a:ext uri="{FF2B5EF4-FFF2-40B4-BE49-F238E27FC236}">
                <a16:creationId xmlns:a16="http://schemas.microsoft.com/office/drawing/2014/main" id="{B6C300A4-015A-42A8-BD5E-496A5DB11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graphicFrame>
        <p:nvGraphicFramePr>
          <p:cNvPr id="7" name="Table 10">
            <a:extLst>
              <a:ext uri="{FF2B5EF4-FFF2-40B4-BE49-F238E27FC236}">
                <a16:creationId xmlns:a16="http://schemas.microsoft.com/office/drawing/2014/main" id="{524974AA-E545-4F09-8999-A02F9B1C06F5}"/>
              </a:ext>
            </a:extLst>
          </p:cNvPr>
          <p:cNvGraphicFramePr>
            <a:graphicFrameLocks noGrp="1"/>
          </p:cNvGraphicFramePr>
          <p:nvPr>
            <p:extLst>
              <p:ext uri="{D42A27DB-BD31-4B8C-83A1-F6EECF244321}">
                <p14:modId xmlns:p14="http://schemas.microsoft.com/office/powerpoint/2010/main" val="1629087200"/>
              </p:ext>
            </p:extLst>
          </p:nvPr>
        </p:nvGraphicFramePr>
        <p:xfrm>
          <a:off x="786108" y="2684182"/>
          <a:ext cx="10619783" cy="4028440"/>
        </p:xfrm>
        <a:graphic>
          <a:graphicData uri="http://schemas.openxmlformats.org/drawingml/2006/table">
            <a:tbl>
              <a:tblPr bandRow="1">
                <a:tableStyleId>{F2DE63D5-997A-4646-A377-4702673A728D}</a:tableStyleId>
              </a:tblPr>
              <a:tblGrid>
                <a:gridCol w="1746716">
                  <a:extLst>
                    <a:ext uri="{9D8B030D-6E8A-4147-A177-3AD203B41FA5}">
                      <a16:colId xmlns:a16="http://schemas.microsoft.com/office/drawing/2014/main" val="3701059786"/>
                    </a:ext>
                  </a:extLst>
                </a:gridCol>
                <a:gridCol w="4521200">
                  <a:extLst>
                    <a:ext uri="{9D8B030D-6E8A-4147-A177-3AD203B41FA5}">
                      <a16:colId xmlns:a16="http://schemas.microsoft.com/office/drawing/2014/main" val="3687633472"/>
                    </a:ext>
                  </a:extLst>
                </a:gridCol>
                <a:gridCol w="2438400">
                  <a:extLst>
                    <a:ext uri="{9D8B030D-6E8A-4147-A177-3AD203B41FA5}">
                      <a16:colId xmlns:a16="http://schemas.microsoft.com/office/drawing/2014/main" val="1880433173"/>
                    </a:ext>
                  </a:extLst>
                </a:gridCol>
                <a:gridCol w="1913467">
                  <a:extLst>
                    <a:ext uri="{9D8B030D-6E8A-4147-A177-3AD203B41FA5}">
                      <a16:colId xmlns:a16="http://schemas.microsoft.com/office/drawing/2014/main" val="22898726"/>
                    </a:ext>
                  </a:extLst>
                </a:gridCol>
              </a:tblGrid>
              <a:tr h="383710">
                <a:tc>
                  <a:txBody>
                    <a:bodyPr/>
                    <a:lstStyle/>
                    <a:p>
                      <a:r>
                        <a:rPr lang="en-IN" sz="1400" dirty="0"/>
                        <a:t>at </a:t>
                      </a:r>
                      <a:r>
                        <a:rPr lang="en-IN" sz="1400" dirty="0" err="1"/>
                        <a:t>num</a:t>
                      </a:r>
                      <a:r>
                        <a:rPr lang="en-IN" sz="1400" dirty="0"/>
                        <a:t>=1</a:t>
                      </a:r>
                    </a:p>
                  </a:txBody>
                  <a:tcPr>
                    <a:solidFill>
                      <a:schemeClr val="bg1">
                        <a:lumMod val="95000"/>
                      </a:schemeClr>
                    </a:solidFill>
                  </a:tcPr>
                </a:tc>
                <a:tc>
                  <a:txBody>
                    <a:bodyPr/>
                    <a:lstStyle/>
                    <a:p>
                      <a:r>
                        <a:rPr lang="en-IN" sz="1400" dirty="0"/>
                        <a:t>No condition is checked and we enter into</a:t>
                      </a:r>
                    </a:p>
                    <a:p>
                      <a:r>
                        <a:rPr lang="en-IN" sz="1400" dirty="0"/>
                        <a:t>the body of the loop.</a:t>
                      </a:r>
                    </a:p>
                  </a:txBody>
                  <a:tcPr>
                    <a:solidFill>
                      <a:schemeClr val="bg1">
                        <a:lumMod val="95000"/>
                      </a:schemeClr>
                    </a:solidFill>
                  </a:tcPr>
                </a:tc>
                <a:tc>
                  <a:txBody>
                    <a:bodyPr/>
                    <a:lstStyle/>
                    <a:p>
                      <a:r>
                        <a:rPr lang="en-IN" sz="1400" dirty="0"/>
                        <a:t>display </a:t>
                      </a:r>
                      <a:r>
                        <a:rPr lang="en-IN" sz="1400" dirty="0" err="1"/>
                        <a:t>num</a:t>
                      </a:r>
                      <a:r>
                        <a:rPr lang="en-IN" sz="1400" dirty="0"/>
                        <a:t>, i.e. 1</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=1+1=2</a:t>
                      </a:r>
                    </a:p>
                    <a:p>
                      <a:r>
                        <a:rPr lang="en-IN" sz="1400" dirty="0"/>
                        <a:t>And check again</a:t>
                      </a:r>
                    </a:p>
                  </a:txBody>
                  <a:tcPr>
                    <a:solidFill>
                      <a:schemeClr val="bg1">
                        <a:lumMod val="95000"/>
                      </a:schemeClr>
                    </a:solidFill>
                  </a:tcPr>
                </a:tc>
                <a:extLst>
                  <a:ext uri="{0D108BD9-81ED-4DB2-BD59-A6C34878D82A}">
                    <a16:rowId xmlns:a16="http://schemas.microsoft.com/office/drawing/2014/main" val="233562496"/>
                  </a:ext>
                </a:extLst>
              </a:tr>
              <a:tr h="658461">
                <a:tc>
                  <a:txBody>
                    <a:bodyPr/>
                    <a:lstStyle/>
                    <a:p>
                      <a:r>
                        <a:rPr lang="en-IN" sz="1400" dirty="0"/>
                        <a:t>at </a:t>
                      </a:r>
                      <a:r>
                        <a:rPr lang="en-IN" sz="1400" dirty="0" err="1"/>
                        <a:t>num</a:t>
                      </a:r>
                      <a:r>
                        <a:rPr lang="en-IN" sz="1400" dirty="0"/>
                        <a:t>=2</a:t>
                      </a:r>
                    </a:p>
                  </a:txBody>
                  <a:tcPr>
                    <a:solidFill>
                      <a:schemeClr val="bg1">
                        <a:lumMod val="95000"/>
                      </a:schemeClr>
                    </a:solidFill>
                  </a:tcPr>
                </a:tc>
                <a:tc>
                  <a:txBody>
                    <a:bodyPr/>
                    <a:lstStyle/>
                    <a:p>
                      <a:r>
                        <a:rPr lang="en-IN" sz="1400" dirty="0"/>
                        <a:t>2&lt;=5, which is true, execute body of loop</a:t>
                      </a:r>
                    </a:p>
                  </a:txBody>
                  <a:tcPr>
                    <a:solidFill>
                      <a:schemeClr val="bg1">
                        <a:lumMod val="95000"/>
                      </a:schemeClr>
                    </a:solidFill>
                  </a:tcPr>
                </a:tc>
                <a:tc>
                  <a:txBody>
                    <a:bodyPr/>
                    <a:lstStyle/>
                    <a:p>
                      <a:r>
                        <a:rPr lang="en-IN" sz="1400" dirty="0"/>
                        <a:t>display </a:t>
                      </a:r>
                      <a:r>
                        <a:rPr lang="en-IN" sz="1400" dirty="0" err="1"/>
                        <a:t>num</a:t>
                      </a:r>
                      <a:r>
                        <a:rPr lang="en-IN" sz="1400" dirty="0"/>
                        <a:t>, i.e. 2</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=2+1=3</a:t>
                      </a:r>
                    </a:p>
                    <a:p>
                      <a:r>
                        <a:rPr lang="en-IN" sz="1400" dirty="0"/>
                        <a:t>And check again</a:t>
                      </a:r>
                    </a:p>
                  </a:txBody>
                  <a:tcPr>
                    <a:solidFill>
                      <a:schemeClr val="bg1">
                        <a:lumMod val="95000"/>
                      </a:schemeClr>
                    </a:solidFill>
                  </a:tcPr>
                </a:tc>
                <a:extLst>
                  <a:ext uri="{0D108BD9-81ED-4DB2-BD59-A6C34878D82A}">
                    <a16:rowId xmlns:a16="http://schemas.microsoft.com/office/drawing/2014/main" val="3170957613"/>
                  </a:ext>
                </a:extLst>
              </a:tr>
              <a:tr h="370840">
                <a:tc>
                  <a:txBody>
                    <a:bodyPr/>
                    <a:lstStyle/>
                    <a:p>
                      <a:r>
                        <a:rPr lang="en-IN" sz="1400" dirty="0"/>
                        <a:t>at </a:t>
                      </a:r>
                      <a:r>
                        <a:rPr lang="en-IN" sz="1400" dirty="0" err="1"/>
                        <a:t>num</a:t>
                      </a:r>
                      <a:r>
                        <a:rPr lang="en-IN" sz="1400" dirty="0"/>
                        <a:t>=3</a:t>
                      </a:r>
                    </a:p>
                  </a:txBody>
                  <a:tcPr>
                    <a:solidFill>
                      <a:schemeClr val="bg1">
                        <a:lumMod val="95000"/>
                      </a:schemeClr>
                    </a:solidFill>
                  </a:tcPr>
                </a:tc>
                <a:tc>
                  <a:txBody>
                    <a:bodyPr/>
                    <a:lstStyle/>
                    <a:p>
                      <a:r>
                        <a:rPr lang="en-IN" sz="1400" dirty="0"/>
                        <a:t>3&lt;=5, which is true, execute body of loop</a:t>
                      </a:r>
                    </a:p>
                  </a:txBody>
                  <a:tcPr>
                    <a:solidFill>
                      <a:schemeClr val="bg1">
                        <a:lumMod val="95000"/>
                      </a:schemeClr>
                    </a:solidFill>
                  </a:tcPr>
                </a:tc>
                <a:tc>
                  <a:txBody>
                    <a:bodyPr/>
                    <a:lstStyle/>
                    <a:p>
                      <a:r>
                        <a:rPr lang="en-IN" sz="1400" dirty="0"/>
                        <a:t>display </a:t>
                      </a:r>
                      <a:r>
                        <a:rPr lang="en-IN" sz="1400" dirty="0" err="1"/>
                        <a:t>num</a:t>
                      </a:r>
                      <a:r>
                        <a:rPr lang="en-IN" sz="1400" dirty="0"/>
                        <a:t>, i.e. 3</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=3+1=4</a:t>
                      </a:r>
                    </a:p>
                    <a:p>
                      <a:r>
                        <a:rPr lang="en-IN" sz="1400" dirty="0"/>
                        <a:t>And check again</a:t>
                      </a:r>
                    </a:p>
                  </a:txBody>
                  <a:tcPr>
                    <a:solidFill>
                      <a:schemeClr val="bg1">
                        <a:lumMod val="95000"/>
                      </a:schemeClr>
                    </a:solidFill>
                  </a:tcPr>
                </a:tc>
                <a:extLst>
                  <a:ext uri="{0D108BD9-81ED-4DB2-BD59-A6C34878D82A}">
                    <a16:rowId xmlns:a16="http://schemas.microsoft.com/office/drawing/2014/main" val="3008865862"/>
                  </a:ext>
                </a:extLst>
              </a:tr>
              <a:tr h="370840">
                <a:tc>
                  <a:txBody>
                    <a:bodyPr/>
                    <a:lstStyle/>
                    <a:p>
                      <a:r>
                        <a:rPr lang="en-IN" sz="1400" dirty="0"/>
                        <a:t>at </a:t>
                      </a:r>
                      <a:r>
                        <a:rPr lang="en-IN" sz="1400" dirty="0" err="1"/>
                        <a:t>num</a:t>
                      </a:r>
                      <a:r>
                        <a:rPr lang="en-IN" sz="1400" dirty="0"/>
                        <a:t>=4</a:t>
                      </a:r>
                    </a:p>
                  </a:txBody>
                  <a:tcPr>
                    <a:solidFill>
                      <a:schemeClr val="bg1">
                        <a:lumMod val="95000"/>
                      </a:schemeClr>
                    </a:solidFill>
                  </a:tcPr>
                </a:tc>
                <a:tc>
                  <a:txBody>
                    <a:bodyPr/>
                    <a:lstStyle/>
                    <a:p>
                      <a:r>
                        <a:rPr lang="en-IN" sz="1400" dirty="0"/>
                        <a:t>4&lt;=5, which is true, execute body of loop</a:t>
                      </a:r>
                    </a:p>
                  </a:txBody>
                  <a:tcPr>
                    <a:solidFill>
                      <a:schemeClr val="bg1">
                        <a:lumMod val="95000"/>
                      </a:schemeClr>
                    </a:solidFill>
                  </a:tcPr>
                </a:tc>
                <a:tc>
                  <a:txBody>
                    <a:bodyPr/>
                    <a:lstStyle/>
                    <a:p>
                      <a:r>
                        <a:rPr lang="en-IN" sz="1400" dirty="0"/>
                        <a:t>display </a:t>
                      </a:r>
                      <a:r>
                        <a:rPr lang="en-IN" sz="1400" dirty="0" err="1"/>
                        <a:t>num</a:t>
                      </a:r>
                      <a:r>
                        <a:rPr lang="en-IN" sz="1400" dirty="0"/>
                        <a:t>, i.e. 4</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=4+1=5</a:t>
                      </a:r>
                    </a:p>
                    <a:p>
                      <a:r>
                        <a:rPr lang="en-IN" sz="1400" dirty="0"/>
                        <a:t>And check again</a:t>
                      </a:r>
                    </a:p>
                  </a:txBody>
                  <a:tcPr>
                    <a:solidFill>
                      <a:schemeClr val="bg1">
                        <a:lumMod val="95000"/>
                      </a:schemeClr>
                    </a:solidFill>
                  </a:tcPr>
                </a:tc>
                <a:extLst>
                  <a:ext uri="{0D108BD9-81ED-4DB2-BD59-A6C34878D82A}">
                    <a16:rowId xmlns:a16="http://schemas.microsoft.com/office/drawing/2014/main" val="2224306612"/>
                  </a:ext>
                </a:extLst>
              </a:tr>
              <a:tr h="370840">
                <a:tc>
                  <a:txBody>
                    <a:bodyPr/>
                    <a:lstStyle/>
                    <a:p>
                      <a:r>
                        <a:rPr lang="en-IN" sz="1400" dirty="0"/>
                        <a:t>at </a:t>
                      </a:r>
                      <a:r>
                        <a:rPr lang="en-IN" sz="1400" dirty="0" err="1"/>
                        <a:t>num</a:t>
                      </a:r>
                      <a:r>
                        <a:rPr lang="en-IN" sz="1400" dirty="0"/>
                        <a:t>=5</a:t>
                      </a:r>
                    </a:p>
                  </a:txBody>
                  <a:tcPr>
                    <a:solidFill>
                      <a:schemeClr val="bg1">
                        <a:lumMod val="95000"/>
                      </a:schemeClr>
                    </a:solidFill>
                  </a:tcPr>
                </a:tc>
                <a:tc>
                  <a:txBody>
                    <a:bodyPr/>
                    <a:lstStyle/>
                    <a:p>
                      <a:r>
                        <a:rPr lang="en-IN" sz="1400" dirty="0"/>
                        <a:t>5&lt;=5, which is true, execute body of loop</a:t>
                      </a:r>
                    </a:p>
                  </a:txBody>
                  <a:tcPr>
                    <a:solidFill>
                      <a:schemeClr val="bg1">
                        <a:lumMod val="95000"/>
                      </a:schemeClr>
                    </a:solidFill>
                  </a:tcPr>
                </a:tc>
                <a:tc>
                  <a:txBody>
                    <a:bodyPr/>
                    <a:lstStyle/>
                    <a:p>
                      <a:r>
                        <a:rPr lang="en-IN" sz="1400" dirty="0"/>
                        <a:t>display </a:t>
                      </a:r>
                      <a:r>
                        <a:rPr lang="en-IN" sz="1400" dirty="0" err="1"/>
                        <a:t>num</a:t>
                      </a:r>
                      <a:r>
                        <a:rPr lang="en-IN" sz="1400" dirty="0"/>
                        <a:t>, i.e.5</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=5+1=6</a:t>
                      </a:r>
                    </a:p>
                    <a:p>
                      <a:r>
                        <a:rPr lang="en-IN" sz="1400" dirty="0"/>
                        <a:t>And check again</a:t>
                      </a:r>
                    </a:p>
                  </a:txBody>
                  <a:tcPr>
                    <a:solidFill>
                      <a:schemeClr val="bg1">
                        <a:lumMod val="95000"/>
                      </a:schemeClr>
                    </a:solidFill>
                  </a:tcPr>
                </a:tc>
                <a:extLst>
                  <a:ext uri="{0D108BD9-81ED-4DB2-BD59-A6C34878D82A}">
                    <a16:rowId xmlns:a16="http://schemas.microsoft.com/office/drawing/2014/main" val="2304833741"/>
                  </a:ext>
                </a:extLst>
              </a:tr>
              <a:tr h="370840">
                <a:tc>
                  <a:txBody>
                    <a:bodyPr/>
                    <a:lstStyle/>
                    <a:p>
                      <a:r>
                        <a:rPr lang="en-IN" sz="1400" dirty="0"/>
                        <a:t>at </a:t>
                      </a:r>
                      <a:r>
                        <a:rPr lang="en-IN" sz="1400" dirty="0" err="1"/>
                        <a:t>num</a:t>
                      </a:r>
                      <a:r>
                        <a:rPr lang="en-IN" sz="1400" dirty="0"/>
                        <a:t>=6</a:t>
                      </a:r>
                    </a:p>
                  </a:txBody>
                  <a:tcPr>
                    <a:solidFill>
                      <a:schemeClr val="bg1">
                        <a:lumMod val="95000"/>
                      </a:schemeClr>
                    </a:solidFill>
                  </a:tcPr>
                </a:tc>
                <a:tc>
                  <a:txBody>
                    <a:bodyPr/>
                    <a:lstStyle/>
                    <a:p>
                      <a:r>
                        <a:rPr lang="en-IN" sz="1400" dirty="0"/>
                        <a:t>6&lt;=5, which is false, exit from the loop</a:t>
                      </a:r>
                    </a:p>
                  </a:txBody>
                  <a:tcPr>
                    <a:solidFill>
                      <a:schemeClr val="bg1">
                        <a:lumMod val="95000"/>
                      </a:schemeClr>
                    </a:solidFill>
                  </a:tcPr>
                </a:tc>
                <a:tc>
                  <a:txBody>
                    <a:bodyPr/>
                    <a:lstStyle/>
                    <a:p>
                      <a:r>
                        <a:rPr lang="en-IN" sz="1400" dirty="0"/>
                        <a:t>display “end of loop”</a:t>
                      </a:r>
                    </a:p>
                  </a:txBody>
                  <a:tcPr>
                    <a:solidFill>
                      <a:schemeClr val="bg1">
                        <a:lumMod val="95000"/>
                      </a:schemeClr>
                    </a:solidFill>
                  </a:tcPr>
                </a:tc>
                <a:tc>
                  <a:txBody>
                    <a:bodyPr/>
                    <a:lstStyle/>
                    <a:p>
                      <a:endParaRPr lang="en-IN" sz="1400" dirty="0"/>
                    </a:p>
                  </a:txBody>
                  <a:tcPr>
                    <a:solidFill>
                      <a:schemeClr val="bg1">
                        <a:lumMod val="95000"/>
                      </a:schemeClr>
                    </a:solidFill>
                  </a:tcPr>
                </a:tc>
                <a:extLst>
                  <a:ext uri="{0D108BD9-81ED-4DB2-BD59-A6C34878D82A}">
                    <a16:rowId xmlns:a16="http://schemas.microsoft.com/office/drawing/2014/main" val="2585257111"/>
                  </a:ext>
                </a:extLst>
              </a:tr>
            </a:tbl>
          </a:graphicData>
        </a:graphic>
      </p:graphicFrame>
    </p:spTree>
    <p:extLst>
      <p:ext uri="{BB962C8B-B14F-4D97-AF65-F5344CB8AC3E}">
        <p14:creationId xmlns:p14="http://schemas.microsoft.com/office/powerpoint/2010/main" val="29535305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F0BBE9-A6BC-43F3-88E9-3A66427CF685}"/>
              </a:ext>
            </a:extLst>
          </p:cNvPr>
          <p:cNvSpPr txBox="1"/>
          <p:nvPr/>
        </p:nvSpPr>
        <p:spPr>
          <a:xfrm>
            <a:off x="437684" y="650514"/>
            <a:ext cx="6096000" cy="1200329"/>
          </a:xfrm>
          <a:prstGeom prst="rect">
            <a:avLst/>
          </a:prstGeom>
          <a:noFill/>
        </p:spPr>
        <p:txBody>
          <a:bodyPr wrap="square">
            <a:spAutoFit/>
          </a:bodyPr>
          <a:lstStyle/>
          <a:p>
            <a:r>
              <a:rPr lang="en-GB" b="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for(;;)</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Body of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A8B5D208-AF26-4534-8561-520BC4B722A2}"/>
              </a:ext>
            </a:extLst>
          </p:cNvPr>
          <p:cNvSpPr txBox="1"/>
          <p:nvPr/>
        </p:nvSpPr>
        <p:spPr>
          <a:xfrm>
            <a:off x="385010" y="2058573"/>
            <a:ext cx="2518446" cy="430887"/>
          </a:xfrm>
          <a:prstGeom prst="rect">
            <a:avLst/>
          </a:prstGeom>
          <a:noFill/>
        </p:spPr>
        <p:txBody>
          <a:bodyPr wrap="square" rtlCol="0">
            <a:spAutoFit/>
          </a:bodyPr>
          <a:lstStyle/>
          <a:p>
            <a:r>
              <a:rPr lang="en-GB" sz="2200" dirty="0">
                <a:latin typeface="Verdana Pro Cond" panose="020B0606030504040204" pitchFamily="34" charset="0"/>
              </a:rPr>
              <a:t>PROGRAM 3-12</a:t>
            </a:r>
            <a:endParaRPr lang="en-IN" sz="2200" dirty="0">
              <a:latin typeface="Verdana Pro Cond" panose="020B0606030504040204" pitchFamily="34" charset="0"/>
            </a:endParaRPr>
          </a:p>
        </p:txBody>
      </p:sp>
      <p:sp>
        <p:nvSpPr>
          <p:cNvPr id="11" name="TextBox 10">
            <a:extLst>
              <a:ext uri="{FF2B5EF4-FFF2-40B4-BE49-F238E27FC236}">
                <a16:creationId xmlns:a16="http://schemas.microsoft.com/office/drawing/2014/main" id="{500B7853-F720-4592-B85F-C896D01D00F7}"/>
              </a:ext>
            </a:extLst>
          </p:cNvPr>
          <p:cNvSpPr txBox="1"/>
          <p:nvPr/>
        </p:nvSpPr>
        <p:spPr>
          <a:xfrm>
            <a:off x="385010" y="2465715"/>
            <a:ext cx="11369306" cy="369332"/>
          </a:xfrm>
          <a:prstGeom prst="rect">
            <a:avLst/>
          </a:prstGeom>
          <a:noFill/>
        </p:spPr>
        <p:txBody>
          <a:bodyPr wrap="square" rtlCol="0">
            <a:spAutoFit/>
          </a:bodyPr>
          <a:lstStyle/>
          <a:p>
            <a:r>
              <a:rPr lang="en-GB" b="1" i="1" dirty="0"/>
              <a:t>Description: </a:t>
            </a:r>
            <a:r>
              <a:rPr lang="en-GB" i="1" dirty="0"/>
              <a:t>In this program we are going to display table of 2</a:t>
            </a:r>
            <a:endParaRPr lang="en-IN" b="1" i="1" dirty="0"/>
          </a:p>
        </p:txBody>
      </p:sp>
      <p:sp>
        <p:nvSpPr>
          <p:cNvPr id="13" name="TextBox 12">
            <a:extLst>
              <a:ext uri="{FF2B5EF4-FFF2-40B4-BE49-F238E27FC236}">
                <a16:creationId xmlns:a16="http://schemas.microsoft.com/office/drawing/2014/main" id="{B91519FA-4366-4922-9C86-7D669019AAE9}"/>
              </a:ext>
            </a:extLst>
          </p:cNvPr>
          <p:cNvSpPr txBox="1"/>
          <p:nvPr/>
        </p:nvSpPr>
        <p:spPr>
          <a:xfrm>
            <a:off x="385010" y="2796896"/>
            <a:ext cx="11369306" cy="3970318"/>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Table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res=0;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for(int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a:t>
            </a:r>
            <a:r>
              <a:rPr lang="en-GB" b="1" dirty="0">
                <a:solidFill>
                  <a:schemeClr val="tx1">
                    <a:lumMod val="65000"/>
                    <a:lumOff val="35000"/>
                  </a:schemeClr>
                </a:solidFill>
                <a:latin typeface="Courier New" panose="02070309020205020404" pitchFamily="49" charset="0"/>
                <a:cs typeface="Courier New" panose="02070309020205020404" pitchFamily="49" charset="0"/>
              </a:rPr>
              <a:t>=1;i&lt;=10;i++)</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a:t>
            </a:r>
            <a:r>
              <a:rPr lang="en-GB" b="1" dirty="0">
                <a:solidFill>
                  <a:schemeClr val="tx1">
                    <a:lumMod val="65000"/>
                    <a:lumOff val="35000"/>
                  </a:schemeClr>
                </a:solidFill>
                <a:latin typeface="Courier New" panose="02070309020205020404" pitchFamily="49" charset="0"/>
                <a:cs typeface="Courier New" panose="02070309020205020404" pitchFamily="49" charset="0"/>
              </a:rPr>
              <a:t>+”=“+res);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System.out.pritnln</a:t>
            </a:r>
            <a:r>
              <a:rPr lang="en-GB" b="1" dirty="0">
                <a:solidFill>
                  <a:schemeClr val="tx1">
                    <a:lumMod val="65000"/>
                    <a:lumOff val="35000"/>
                  </a:schemeClr>
                </a:solidFill>
                <a:latin typeface="Courier New" panose="02070309020205020404" pitchFamily="49" charset="0"/>
                <a:cs typeface="Courier New" panose="02070309020205020404" pitchFamily="49" charset="0"/>
              </a:rPr>
              <a:t>(“End of Program!);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p:txBody>
      </p:sp>
      <p:pic>
        <p:nvPicPr>
          <p:cNvPr id="2" name="Picture 1">
            <a:extLst>
              <a:ext uri="{FF2B5EF4-FFF2-40B4-BE49-F238E27FC236}">
                <a16:creationId xmlns:a16="http://schemas.microsoft.com/office/drawing/2014/main" id="{ADDDFF63-1C56-4D8E-AE7F-ADBCC58E4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
        <p:nvSpPr>
          <p:cNvPr id="5" name="TextBox 4">
            <a:extLst>
              <a:ext uri="{FF2B5EF4-FFF2-40B4-BE49-F238E27FC236}">
                <a16:creationId xmlns:a16="http://schemas.microsoft.com/office/drawing/2014/main" id="{1942C8B2-1F8A-4A70-AB43-6438E673CDF9}"/>
              </a:ext>
            </a:extLst>
          </p:cNvPr>
          <p:cNvSpPr txBox="1"/>
          <p:nvPr/>
        </p:nvSpPr>
        <p:spPr>
          <a:xfrm>
            <a:off x="437684" y="264725"/>
            <a:ext cx="8734596" cy="369332"/>
          </a:xfrm>
          <a:prstGeom prst="rect">
            <a:avLst/>
          </a:prstGeom>
          <a:solidFill>
            <a:schemeClr val="bg1">
              <a:lumMod val="95000"/>
            </a:schemeClr>
          </a:solidFill>
        </p:spPr>
        <p:txBody>
          <a:bodyPr wrap="square" rtlCol="0">
            <a:spAutoFit/>
          </a:bodyPr>
          <a:lstStyle/>
          <a:p>
            <a:r>
              <a:rPr lang="en-GB" dirty="0"/>
              <a:t>All three expressions of the </a:t>
            </a:r>
            <a:r>
              <a:rPr lang="en-GB" b="1" dirty="0"/>
              <a:t>for loop </a:t>
            </a:r>
            <a:r>
              <a:rPr lang="en-GB" dirty="0"/>
              <a:t>are </a:t>
            </a:r>
            <a:r>
              <a:rPr lang="en-GB" b="1" dirty="0"/>
              <a:t>optional. </a:t>
            </a:r>
            <a:r>
              <a:rPr lang="en-GB" dirty="0"/>
              <a:t>We can create an </a:t>
            </a:r>
            <a:r>
              <a:rPr lang="en-GB" b="1" dirty="0"/>
              <a:t>infinite loop </a:t>
            </a:r>
            <a:r>
              <a:rPr lang="en-GB" dirty="0"/>
              <a:t>as follows:</a:t>
            </a:r>
            <a:endParaRPr lang="en-IN" dirty="0"/>
          </a:p>
        </p:txBody>
      </p:sp>
    </p:spTree>
    <p:extLst>
      <p:ext uri="{BB962C8B-B14F-4D97-AF65-F5344CB8AC3E}">
        <p14:creationId xmlns:p14="http://schemas.microsoft.com/office/powerpoint/2010/main" val="683322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EDCF5C-C0F4-450C-A165-7DF9453996E0}"/>
              </a:ext>
            </a:extLst>
          </p:cNvPr>
          <p:cNvSpPr txBox="1"/>
          <p:nvPr/>
        </p:nvSpPr>
        <p:spPr>
          <a:xfrm>
            <a:off x="395849" y="637364"/>
            <a:ext cx="6096000" cy="3139321"/>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2*1=2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2*2=4</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2*3=6</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2*4=8</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2*5=10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2*6=12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2*7=14</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2*8=16</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2*9=18</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2*10=20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Program!</a:t>
            </a:r>
          </a:p>
        </p:txBody>
      </p:sp>
      <p:sp>
        <p:nvSpPr>
          <p:cNvPr id="7" name="TextBox 6">
            <a:extLst>
              <a:ext uri="{FF2B5EF4-FFF2-40B4-BE49-F238E27FC236}">
                <a16:creationId xmlns:a16="http://schemas.microsoft.com/office/drawing/2014/main" id="{970AD375-5F2F-4E04-B94F-11C679D826F8}"/>
              </a:ext>
            </a:extLst>
          </p:cNvPr>
          <p:cNvSpPr txBox="1"/>
          <p:nvPr/>
        </p:nvSpPr>
        <p:spPr>
          <a:xfrm>
            <a:off x="395849" y="202045"/>
            <a:ext cx="2764990" cy="369332"/>
          </a:xfrm>
          <a:prstGeom prst="rect">
            <a:avLst/>
          </a:prstGeom>
          <a:noFill/>
        </p:spPr>
        <p:txBody>
          <a:bodyPr wrap="square" rtlCol="0">
            <a:spAutoFit/>
          </a:bodyPr>
          <a:lstStyle/>
          <a:p>
            <a:r>
              <a:rPr lang="en-GB" b="1" dirty="0"/>
              <a:t>Output of Program 3-12</a:t>
            </a:r>
            <a:endParaRPr lang="en-IN" b="1" dirty="0"/>
          </a:p>
        </p:txBody>
      </p:sp>
      <p:pic>
        <p:nvPicPr>
          <p:cNvPr id="2" name="Picture 1">
            <a:extLst>
              <a:ext uri="{FF2B5EF4-FFF2-40B4-BE49-F238E27FC236}">
                <a16:creationId xmlns:a16="http://schemas.microsoft.com/office/drawing/2014/main" id="{B81A2A86-61F6-4755-8C3E-C3D8230C4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graphicFrame>
        <p:nvGraphicFramePr>
          <p:cNvPr id="9" name="Table 10">
            <a:extLst>
              <a:ext uri="{FF2B5EF4-FFF2-40B4-BE49-F238E27FC236}">
                <a16:creationId xmlns:a16="http://schemas.microsoft.com/office/drawing/2014/main" id="{AE7A9F34-D309-4223-9DB0-47DC9E2C4D64}"/>
              </a:ext>
            </a:extLst>
          </p:cNvPr>
          <p:cNvGraphicFramePr>
            <a:graphicFrameLocks noGrp="1"/>
          </p:cNvGraphicFramePr>
          <p:nvPr>
            <p:extLst>
              <p:ext uri="{D42A27DB-BD31-4B8C-83A1-F6EECF244321}">
                <p14:modId xmlns:p14="http://schemas.microsoft.com/office/powerpoint/2010/main" val="264112914"/>
              </p:ext>
            </p:extLst>
          </p:nvPr>
        </p:nvGraphicFramePr>
        <p:xfrm>
          <a:off x="395849" y="3793154"/>
          <a:ext cx="11227880" cy="2926080"/>
        </p:xfrm>
        <a:graphic>
          <a:graphicData uri="http://schemas.openxmlformats.org/drawingml/2006/table">
            <a:tbl>
              <a:tblPr bandRow="1">
                <a:tableStyleId>{F2DE63D5-997A-4646-A377-4702673A728D}</a:tableStyleId>
              </a:tblPr>
              <a:tblGrid>
                <a:gridCol w="1846734">
                  <a:extLst>
                    <a:ext uri="{9D8B030D-6E8A-4147-A177-3AD203B41FA5}">
                      <a16:colId xmlns:a16="http://schemas.microsoft.com/office/drawing/2014/main" val="3701059786"/>
                    </a:ext>
                  </a:extLst>
                </a:gridCol>
                <a:gridCol w="4780087">
                  <a:extLst>
                    <a:ext uri="{9D8B030D-6E8A-4147-A177-3AD203B41FA5}">
                      <a16:colId xmlns:a16="http://schemas.microsoft.com/office/drawing/2014/main" val="3687633472"/>
                    </a:ext>
                  </a:extLst>
                </a:gridCol>
                <a:gridCol w="2578025">
                  <a:extLst>
                    <a:ext uri="{9D8B030D-6E8A-4147-A177-3AD203B41FA5}">
                      <a16:colId xmlns:a16="http://schemas.microsoft.com/office/drawing/2014/main" val="1880433173"/>
                    </a:ext>
                  </a:extLst>
                </a:gridCol>
                <a:gridCol w="2023034">
                  <a:extLst>
                    <a:ext uri="{9D8B030D-6E8A-4147-A177-3AD203B41FA5}">
                      <a16:colId xmlns:a16="http://schemas.microsoft.com/office/drawing/2014/main" val="22898726"/>
                    </a:ext>
                  </a:extLst>
                </a:gridCol>
              </a:tblGrid>
              <a:tr h="383710">
                <a:tc>
                  <a:txBody>
                    <a:bodyPr/>
                    <a:lstStyle/>
                    <a:p>
                      <a:r>
                        <a:rPr lang="en-GB" sz="1400" dirty="0"/>
                        <a:t>At </a:t>
                      </a:r>
                      <a:r>
                        <a:rPr lang="en-GB" sz="1400" dirty="0" err="1"/>
                        <a:t>i</a:t>
                      </a:r>
                      <a:r>
                        <a:rPr lang="en-GB" sz="1400" dirty="0"/>
                        <a:t>=1</a:t>
                      </a:r>
                      <a:endParaRPr lang="en-IN" sz="1400" dirty="0"/>
                    </a:p>
                  </a:txBody>
                  <a:tcPr>
                    <a:solidFill>
                      <a:schemeClr val="bg1">
                        <a:lumMod val="95000"/>
                      </a:schemeClr>
                    </a:solidFill>
                  </a:tcPr>
                </a:tc>
                <a:tc>
                  <a:txBody>
                    <a:bodyPr/>
                    <a:lstStyle/>
                    <a:p>
                      <a:r>
                        <a:rPr lang="en-GB" sz="1400" dirty="0"/>
                        <a:t>Check: </a:t>
                      </a:r>
                      <a:r>
                        <a:rPr lang="en-GB" sz="1400" dirty="0" err="1"/>
                        <a:t>i</a:t>
                      </a:r>
                      <a:r>
                        <a:rPr lang="en-GB" sz="1400" dirty="0"/>
                        <a:t>&lt;=10</a:t>
                      </a:r>
                    </a:p>
                    <a:p>
                      <a:r>
                        <a:rPr lang="en-GB" sz="1400" dirty="0"/>
                        <a:t>1&lt;=10, true, execute the body of the loop</a:t>
                      </a:r>
                      <a:endParaRPr lang="en-IN" sz="1400" dirty="0"/>
                    </a:p>
                  </a:txBody>
                  <a:tcPr>
                    <a:solidFill>
                      <a:schemeClr val="bg1">
                        <a:lumMod val="95000"/>
                      </a:schemeClr>
                    </a:solidFill>
                  </a:tcPr>
                </a:tc>
                <a:tc>
                  <a:txBody>
                    <a:bodyPr/>
                    <a:lstStyle/>
                    <a:p>
                      <a:r>
                        <a:rPr lang="en-GB" sz="1400" dirty="0"/>
                        <a:t>Evaluate res=</a:t>
                      </a:r>
                      <a:r>
                        <a:rPr lang="en-GB" sz="1400" dirty="0" err="1"/>
                        <a:t>num</a:t>
                      </a:r>
                      <a:r>
                        <a:rPr lang="en-GB" sz="1400" dirty="0"/>
                        <a:t>*</a:t>
                      </a:r>
                      <a:r>
                        <a:rPr lang="en-GB" sz="1400" dirty="0" err="1"/>
                        <a:t>i</a:t>
                      </a:r>
                      <a:endParaRPr lang="en-GB" sz="1400" dirty="0"/>
                    </a:p>
                    <a:p>
                      <a:r>
                        <a:rPr lang="en-GB" sz="1400" dirty="0"/>
                        <a:t>res=2*1=2</a:t>
                      </a:r>
                    </a:p>
                    <a:p>
                      <a:r>
                        <a:rPr lang="en-GB" sz="1400" dirty="0"/>
                        <a:t>display 2*1=2</a:t>
                      </a:r>
                    </a:p>
                  </a:txBody>
                  <a:tcPr>
                    <a:solidFill>
                      <a:schemeClr val="bg1">
                        <a:lumMod val="95000"/>
                      </a:schemeClr>
                    </a:solidFill>
                  </a:tcPr>
                </a:tc>
                <a:tc>
                  <a:txBody>
                    <a:bodyPr/>
                    <a:lstStyle/>
                    <a:p>
                      <a:r>
                        <a:rPr lang="en-GB" sz="1400" dirty="0" err="1"/>
                        <a:t>i</a:t>
                      </a:r>
                      <a:r>
                        <a:rPr lang="en-GB" sz="1400" dirty="0"/>
                        <a:t>++</a:t>
                      </a:r>
                    </a:p>
                    <a:p>
                      <a:r>
                        <a:rPr lang="en-GB" sz="1400" dirty="0" err="1"/>
                        <a:t>i</a:t>
                      </a:r>
                      <a:r>
                        <a:rPr lang="en-GB" sz="1400" dirty="0"/>
                        <a:t>=1+1=2</a:t>
                      </a:r>
                      <a:endParaRPr lang="en-IN" sz="1400" dirty="0"/>
                    </a:p>
                  </a:txBody>
                  <a:tcPr>
                    <a:solidFill>
                      <a:schemeClr val="bg1">
                        <a:lumMod val="95000"/>
                      </a:schemeClr>
                    </a:solidFill>
                  </a:tcPr>
                </a:tc>
                <a:extLst>
                  <a:ext uri="{0D108BD9-81ED-4DB2-BD59-A6C34878D82A}">
                    <a16:rowId xmlns:a16="http://schemas.microsoft.com/office/drawing/2014/main" val="233562496"/>
                  </a:ext>
                </a:extLst>
              </a:tr>
              <a:tr h="483647">
                <a:tc>
                  <a:txBody>
                    <a:bodyPr/>
                    <a:lstStyle/>
                    <a:p>
                      <a:r>
                        <a:rPr lang="en-GB" sz="1400" dirty="0"/>
                        <a:t>At </a:t>
                      </a:r>
                      <a:r>
                        <a:rPr lang="en-GB" sz="1400" dirty="0" err="1"/>
                        <a:t>i</a:t>
                      </a:r>
                      <a:r>
                        <a:rPr lang="en-GB" sz="1400" dirty="0"/>
                        <a:t>=2</a:t>
                      </a:r>
                      <a:endParaRPr lang="en-IN" sz="1400" dirty="0"/>
                    </a:p>
                  </a:txBody>
                  <a:tcPr>
                    <a:solidFill>
                      <a:schemeClr val="bg1">
                        <a:lumMod val="95000"/>
                      </a:schemeClr>
                    </a:solidFill>
                  </a:tcPr>
                </a:tc>
                <a:tc>
                  <a:txBody>
                    <a:bodyPr/>
                    <a:lstStyle/>
                    <a:p>
                      <a:r>
                        <a:rPr lang="en-GB" sz="1400" dirty="0"/>
                        <a:t>Check: </a:t>
                      </a:r>
                      <a:r>
                        <a:rPr lang="en-GB" sz="1400" dirty="0" err="1"/>
                        <a:t>i</a:t>
                      </a:r>
                      <a:r>
                        <a:rPr lang="en-GB" sz="1400" dirty="0"/>
                        <a:t>&lt;=10</a:t>
                      </a:r>
                    </a:p>
                    <a:p>
                      <a:r>
                        <a:rPr lang="en-GB" sz="1400" dirty="0"/>
                        <a:t>2&lt;=10, true, execute the body of the loop</a:t>
                      </a:r>
                      <a:endParaRPr lang="en-IN" sz="1400" dirty="0"/>
                    </a:p>
                  </a:txBody>
                  <a:tcPr>
                    <a:solidFill>
                      <a:schemeClr val="bg1">
                        <a:lumMod val="95000"/>
                      </a:schemeClr>
                    </a:solidFill>
                  </a:tcPr>
                </a:tc>
                <a:tc>
                  <a:txBody>
                    <a:bodyPr/>
                    <a:lstStyle/>
                    <a:p>
                      <a:r>
                        <a:rPr lang="en-GB" sz="1400" dirty="0"/>
                        <a:t>Evaluate res=</a:t>
                      </a:r>
                      <a:r>
                        <a:rPr lang="en-GB" sz="1400" dirty="0" err="1"/>
                        <a:t>num</a:t>
                      </a:r>
                      <a:r>
                        <a:rPr lang="en-GB" sz="1400" dirty="0"/>
                        <a:t>*</a:t>
                      </a:r>
                      <a:r>
                        <a:rPr lang="en-GB" sz="1400" dirty="0" err="1"/>
                        <a:t>i</a:t>
                      </a:r>
                      <a:endParaRPr lang="en-GB" sz="1400" dirty="0"/>
                    </a:p>
                    <a:p>
                      <a:r>
                        <a:rPr lang="en-GB" sz="1400" dirty="0"/>
                        <a:t>res=2*2=4</a:t>
                      </a:r>
                    </a:p>
                    <a:p>
                      <a:r>
                        <a:rPr lang="en-GB" sz="1400" dirty="0"/>
                        <a:t>display 2*2=4</a:t>
                      </a:r>
                    </a:p>
                  </a:txBody>
                  <a:tcPr>
                    <a:solidFill>
                      <a:schemeClr val="bg1">
                        <a:lumMod val="95000"/>
                      </a:schemeClr>
                    </a:solidFill>
                  </a:tcPr>
                </a:tc>
                <a:tc>
                  <a:txBody>
                    <a:bodyPr/>
                    <a:lstStyle/>
                    <a:p>
                      <a:r>
                        <a:rPr lang="en-GB" sz="1400" dirty="0" err="1"/>
                        <a:t>i</a:t>
                      </a:r>
                      <a:r>
                        <a:rPr lang="en-GB" sz="1400" dirty="0"/>
                        <a:t>++</a:t>
                      </a:r>
                    </a:p>
                    <a:p>
                      <a:r>
                        <a:rPr lang="en-GB" sz="1400" dirty="0" err="1"/>
                        <a:t>i</a:t>
                      </a:r>
                      <a:r>
                        <a:rPr lang="en-GB" sz="1400" dirty="0"/>
                        <a:t>=2+1=3</a:t>
                      </a:r>
                      <a:endParaRPr lang="en-IN" sz="1400" dirty="0"/>
                    </a:p>
                  </a:txBody>
                  <a:tcPr>
                    <a:solidFill>
                      <a:schemeClr val="bg1">
                        <a:lumMod val="95000"/>
                      </a:schemeClr>
                    </a:solidFill>
                  </a:tcPr>
                </a:tc>
                <a:extLst>
                  <a:ext uri="{0D108BD9-81ED-4DB2-BD59-A6C34878D82A}">
                    <a16:rowId xmlns:a16="http://schemas.microsoft.com/office/drawing/2014/main" val="3170957613"/>
                  </a:ext>
                </a:extLst>
              </a:tr>
              <a:tr h="370840">
                <a:tc>
                  <a:txBody>
                    <a:bodyPr/>
                    <a:lstStyle/>
                    <a:p>
                      <a:r>
                        <a:rPr lang="en-GB" sz="1400" dirty="0"/>
                        <a:t>At </a:t>
                      </a:r>
                      <a:r>
                        <a:rPr lang="en-GB" sz="1400" dirty="0" err="1"/>
                        <a:t>i</a:t>
                      </a:r>
                      <a:r>
                        <a:rPr lang="en-GB" sz="1400" dirty="0"/>
                        <a:t>=3</a:t>
                      </a:r>
                      <a:endParaRPr lang="en-IN" sz="1400" dirty="0"/>
                    </a:p>
                  </a:txBody>
                  <a:tcPr>
                    <a:solidFill>
                      <a:schemeClr val="bg1">
                        <a:lumMod val="95000"/>
                      </a:schemeClr>
                    </a:solidFill>
                  </a:tcPr>
                </a:tc>
                <a:tc>
                  <a:txBody>
                    <a:bodyPr/>
                    <a:lstStyle/>
                    <a:p>
                      <a:r>
                        <a:rPr lang="en-GB" sz="1400" dirty="0"/>
                        <a:t>Check: </a:t>
                      </a:r>
                      <a:r>
                        <a:rPr lang="en-GB" sz="1400" dirty="0" err="1"/>
                        <a:t>i</a:t>
                      </a:r>
                      <a:r>
                        <a:rPr lang="en-GB" sz="1400" dirty="0"/>
                        <a:t>&lt;=10</a:t>
                      </a:r>
                    </a:p>
                    <a:p>
                      <a:r>
                        <a:rPr lang="en-GB" sz="1400" dirty="0"/>
                        <a:t>3&lt;=10, true, execute the body of the loop</a:t>
                      </a:r>
                      <a:endParaRPr lang="en-IN" sz="1400" dirty="0"/>
                    </a:p>
                  </a:txBody>
                  <a:tcPr>
                    <a:solidFill>
                      <a:schemeClr val="bg1">
                        <a:lumMod val="95000"/>
                      </a:schemeClr>
                    </a:solidFill>
                  </a:tcPr>
                </a:tc>
                <a:tc>
                  <a:txBody>
                    <a:bodyPr/>
                    <a:lstStyle/>
                    <a:p>
                      <a:r>
                        <a:rPr lang="en-GB" sz="1400" dirty="0"/>
                        <a:t>Evaluate res=</a:t>
                      </a:r>
                      <a:r>
                        <a:rPr lang="en-GB" sz="1400" dirty="0" err="1"/>
                        <a:t>num</a:t>
                      </a:r>
                      <a:r>
                        <a:rPr lang="en-GB" sz="1400" dirty="0"/>
                        <a:t>*</a:t>
                      </a:r>
                      <a:r>
                        <a:rPr lang="en-GB" sz="1400" dirty="0" err="1"/>
                        <a:t>i</a:t>
                      </a:r>
                      <a:endParaRPr lang="en-GB" sz="1400" dirty="0"/>
                    </a:p>
                    <a:p>
                      <a:r>
                        <a:rPr lang="en-GB" sz="1400" dirty="0"/>
                        <a:t>res=2*3=6</a:t>
                      </a:r>
                    </a:p>
                    <a:p>
                      <a:r>
                        <a:rPr lang="en-GB" sz="1400" dirty="0"/>
                        <a:t>display 2*3=6</a:t>
                      </a:r>
                    </a:p>
                  </a:txBody>
                  <a:tcPr>
                    <a:solidFill>
                      <a:schemeClr val="bg1">
                        <a:lumMod val="95000"/>
                      </a:schemeClr>
                    </a:solidFill>
                  </a:tcPr>
                </a:tc>
                <a:tc>
                  <a:txBody>
                    <a:bodyPr/>
                    <a:lstStyle/>
                    <a:p>
                      <a:r>
                        <a:rPr lang="en-GB" sz="1400" dirty="0" err="1"/>
                        <a:t>i</a:t>
                      </a:r>
                      <a:r>
                        <a:rPr lang="en-GB" sz="1400" dirty="0"/>
                        <a:t>++</a:t>
                      </a:r>
                    </a:p>
                    <a:p>
                      <a:r>
                        <a:rPr lang="en-GB" sz="1400" dirty="0" err="1"/>
                        <a:t>i</a:t>
                      </a:r>
                      <a:r>
                        <a:rPr lang="en-GB" sz="1400" dirty="0"/>
                        <a:t>=3+1=4</a:t>
                      </a:r>
                      <a:endParaRPr lang="en-IN" sz="1400" dirty="0"/>
                    </a:p>
                  </a:txBody>
                  <a:tcPr>
                    <a:solidFill>
                      <a:schemeClr val="bg1">
                        <a:lumMod val="95000"/>
                      </a:schemeClr>
                    </a:solidFill>
                  </a:tcPr>
                </a:tc>
                <a:extLst>
                  <a:ext uri="{0D108BD9-81ED-4DB2-BD59-A6C34878D82A}">
                    <a16:rowId xmlns:a16="http://schemas.microsoft.com/office/drawing/2014/main" val="3008865862"/>
                  </a:ext>
                </a:extLst>
              </a:tr>
              <a:tr h="370840">
                <a:tc>
                  <a:txBody>
                    <a:bodyPr/>
                    <a:lstStyle/>
                    <a:p>
                      <a:r>
                        <a:rPr lang="en-GB" sz="1400" dirty="0"/>
                        <a:t>At </a:t>
                      </a:r>
                      <a:r>
                        <a:rPr lang="en-GB" sz="1400" dirty="0" err="1"/>
                        <a:t>i</a:t>
                      </a:r>
                      <a:r>
                        <a:rPr lang="en-GB" sz="1400" dirty="0"/>
                        <a:t>=4</a:t>
                      </a:r>
                      <a:endParaRPr lang="en-IN" sz="1400" dirty="0"/>
                    </a:p>
                  </a:txBody>
                  <a:tcPr>
                    <a:solidFill>
                      <a:schemeClr val="bg1">
                        <a:lumMod val="95000"/>
                      </a:schemeClr>
                    </a:solidFill>
                  </a:tcPr>
                </a:tc>
                <a:tc>
                  <a:txBody>
                    <a:bodyPr/>
                    <a:lstStyle/>
                    <a:p>
                      <a:r>
                        <a:rPr lang="en-GB" sz="1400" dirty="0"/>
                        <a:t>Check: </a:t>
                      </a:r>
                      <a:r>
                        <a:rPr lang="en-GB" sz="1400" dirty="0" err="1"/>
                        <a:t>i</a:t>
                      </a:r>
                      <a:r>
                        <a:rPr lang="en-GB" sz="1400" dirty="0"/>
                        <a:t>&lt;=10</a:t>
                      </a:r>
                    </a:p>
                    <a:p>
                      <a:r>
                        <a:rPr lang="en-GB" sz="1400" dirty="0"/>
                        <a:t>4&lt;=10, true, execute the body of the loop</a:t>
                      </a:r>
                      <a:endParaRPr lang="en-IN" sz="1400" dirty="0"/>
                    </a:p>
                  </a:txBody>
                  <a:tcPr>
                    <a:solidFill>
                      <a:schemeClr val="bg1">
                        <a:lumMod val="95000"/>
                      </a:schemeClr>
                    </a:solidFill>
                  </a:tcPr>
                </a:tc>
                <a:tc>
                  <a:txBody>
                    <a:bodyPr/>
                    <a:lstStyle/>
                    <a:p>
                      <a:r>
                        <a:rPr lang="en-GB" sz="1400" dirty="0"/>
                        <a:t>Evaluate res=</a:t>
                      </a:r>
                      <a:r>
                        <a:rPr lang="en-GB" sz="1400" dirty="0" err="1"/>
                        <a:t>num</a:t>
                      </a:r>
                      <a:r>
                        <a:rPr lang="en-GB" sz="1400" dirty="0"/>
                        <a:t>*</a:t>
                      </a:r>
                      <a:r>
                        <a:rPr lang="en-GB" sz="1400" dirty="0" err="1"/>
                        <a:t>i</a:t>
                      </a:r>
                      <a:endParaRPr lang="en-GB" sz="1400" dirty="0"/>
                    </a:p>
                    <a:p>
                      <a:r>
                        <a:rPr lang="en-GB" sz="1400" dirty="0"/>
                        <a:t>res=2*4=8</a:t>
                      </a:r>
                    </a:p>
                    <a:p>
                      <a:r>
                        <a:rPr lang="en-GB" sz="1400" dirty="0"/>
                        <a:t>display 2*4=8</a:t>
                      </a:r>
                    </a:p>
                  </a:txBody>
                  <a:tcPr>
                    <a:solidFill>
                      <a:schemeClr val="bg1">
                        <a:lumMod val="95000"/>
                      </a:schemeClr>
                    </a:solidFill>
                  </a:tcPr>
                </a:tc>
                <a:tc>
                  <a:txBody>
                    <a:bodyPr/>
                    <a:lstStyle/>
                    <a:p>
                      <a:r>
                        <a:rPr lang="en-GB" sz="1400" dirty="0" err="1"/>
                        <a:t>i</a:t>
                      </a:r>
                      <a:r>
                        <a:rPr lang="en-GB" sz="1400" dirty="0"/>
                        <a:t>++</a:t>
                      </a:r>
                    </a:p>
                    <a:p>
                      <a:r>
                        <a:rPr lang="en-GB" sz="1400" dirty="0" err="1"/>
                        <a:t>i</a:t>
                      </a:r>
                      <a:r>
                        <a:rPr lang="en-GB" sz="1400" dirty="0"/>
                        <a:t>=4+1=5</a:t>
                      </a:r>
                      <a:endParaRPr lang="en-IN" sz="1400" dirty="0"/>
                    </a:p>
                  </a:txBody>
                  <a:tcPr>
                    <a:solidFill>
                      <a:schemeClr val="bg1">
                        <a:lumMod val="95000"/>
                      </a:schemeClr>
                    </a:solidFill>
                  </a:tcPr>
                </a:tc>
                <a:extLst>
                  <a:ext uri="{0D108BD9-81ED-4DB2-BD59-A6C34878D82A}">
                    <a16:rowId xmlns:a16="http://schemas.microsoft.com/office/drawing/2014/main" val="2224306612"/>
                  </a:ext>
                </a:extLst>
              </a:tr>
            </a:tbl>
          </a:graphicData>
        </a:graphic>
      </p:graphicFrame>
    </p:spTree>
    <p:extLst>
      <p:ext uri="{BB962C8B-B14F-4D97-AF65-F5344CB8AC3E}">
        <p14:creationId xmlns:p14="http://schemas.microsoft.com/office/powerpoint/2010/main" val="1454167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E0BB51-EBBB-4EAD-ACBE-882D907C2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graphicFrame>
        <p:nvGraphicFramePr>
          <p:cNvPr id="4" name="Table 3">
            <a:extLst>
              <a:ext uri="{FF2B5EF4-FFF2-40B4-BE49-F238E27FC236}">
                <a16:creationId xmlns:a16="http://schemas.microsoft.com/office/drawing/2014/main" id="{4DD4BB9A-FE0A-4ECD-951B-4EF50EBE6697}"/>
              </a:ext>
            </a:extLst>
          </p:cNvPr>
          <p:cNvGraphicFramePr>
            <a:graphicFrameLocks noGrp="1"/>
          </p:cNvGraphicFramePr>
          <p:nvPr>
            <p:extLst>
              <p:ext uri="{D42A27DB-BD31-4B8C-83A1-F6EECF244321}">
                <p14:modId xmlns:p14="http://schemas.microsoft.com/office/powerpoint/2010/main" val="2072386667"/>
              </p:ext>
            </p:extLst>
          </p:nvPr>
        </p:nvGraphicFramePr>
        <p:xfrm>
          <a:off x="482060" y="975360"/>
          <a:ext cx="11227880" cy="4907280"/>
        </p:xfrm>
        <a:graphic>
          <a:graphicData uri="http://schemas.openxmlformats.org/drawingml/2006/table">
            <a:tbl>
              <a:tblPr bandRow="1">
                <a:tableStyleId>{F2DE63D5-997A-4646-A377-4702673A728D}</a:tableStyleId>
              </a:tblPr>
              <a:tblGrid>
                <a:gridCol w="1846734">
                  <a:extLst>
                    <a:ext uri="{9D8B030D-6E8A-4147-A177-3AD203B41FA5}">
                      <a16:colId xmlns:a16="http://schemas.microsoft.com/office/drawing/2014/main" val="3877652818"/>
                    </a:ext>
                  </a:extLst>
                </a:gridCol>
                <a:gridCol w="4780087">
                  <a:extLst>
                    <a:ext uri="{9D8B030D-6E8A-4147-A177-3AD203B41FA5}">
                      <a16:colId xmlns:a16="http://schemas.microsoft.com/office/drawing/2014/main" val="3593938790"/>
                    </a:ext>
                  </a:extLst>
                </a:gridCol>
                <a:gridCol w="2578025">
                  <a:extLst>
                    <a:ext uri="{9D8B030D-6E8A-4147-A177-3AD203B41FA5}">
                      <a16:colId xmlns:a16="http://schemas.microsoft.com/office/drawing/2014/main" val="3692394263"/>
                    </a:ext>
                  </a:extLst>
                </a:gridCol>
                <a:gridCol w="2023034">
                  <a:extLst>
                    <a:ext uri="{9D8B030D-6E8A-4147-A177-3AD203B41FA5}">
                      <a16:colId xmlns:a16="http://schemas.microsoft.com/office/drawing/2014/main" val="2771033503"/>
                    </a:ext>
                  </a:extLst>
                </a:gridCol>
              </a:tblGrid>
              <a:tr h="370840">
                <a:tc>
                  <a:txBody>
                    <a:bodyPr/>
                    <a:lstStyle/>
                    <a:p>
                      <a:r>
                        <a:rPr lang="en-GB" sz="1400" dirty="0"/>
                        <a:t>At </a:t>
                      </a:r>
                      <a:r>
                        <a:rPr lang="en-GB" sz="1400" dirty="0" err="1"/>
                        <a:t>i</a:t>
                      </a:r>
                      <a:r>
                        <a:rPr lang="en-GB" sz="1400" dirty="0"/>
                        <a:t>=5</a:t>
                      </a:r>
                      <a:endParaRPr lang="en-IN" sz="1400" dirty="0"/>
                    </a:p>
                  </a:txBody>
                  <a:tcPr>
                    <a:solidFill>
                      <a:schemeClr val="bg1">
                        <a:lumMod val="95000"/>
                      </a:schemeClr>
                    </a:solidFill>
                  </a:tcPr>
                </a:tc>
                <a:tc>
                  <a:txBody>
                    <a:bodyPr/>
                    <a:lstStyle/>
                    <a:p>
                      <a:r>
                        <a:rPr lang="en-GB" sz="1400" dirty="0"/>
                        <a:t>Check: </a:t>
                      </a:r>
                      <a:r>
                        <a:rPr lang="en-GB" sz="1400" dirty="0" err="1"/>
                        <a:t>i</a:t>
                      </a:r>
                      <a:r>
                        <a:rPr lang="en-GB" sz="1400" dirty="0"/>
                        <a:t>&lt;=10</a:t>
                      </a:r>
                    </a:p>
                    <a:p>
                      <a:r>
                        <a:rPr lang="en-GB" sz="1400" dirty="0"/>
                        <a:t>5&lt;=10, true, execute the body of the loop</a:t>
                      </a:r>
                      <a:endParaRPr lang="en-IN" sz="1400" dirty="0"/>
                    </a:p>
                  </a:txBody>
                  <a:tcPr>
                    <a:solidFill>
                      <a:schemeClr val="bg1">
                        <a:lumMod val="95000"/>
                      </a:schemeClr>
                    </a:solidFill>
                  </a:tcPr>
                </a:tc>
                <a:tc>
                  <a:txBody>
                    <a:bodyPr/>
                    <a:lstStyle/>
                    <a:p>
                      <a:r>
                        <a:rPr lang="en-GB" sz="1400" dirty="0"/>
                        <a:t>Evaluate res=</a:t>
                      </a:r>
                      <a:r>
                        <a:rPr lang="en-GB" sz="1400" dirty="0" err="1"/>
                        <a:t>num</a:t>
                      </a:r>
                      <a:r>
                        <a:rPr lang="en-GB" sz="1400" dirty="0"/>
                        <a:t>*</a:t>
                      </a:r>
                      <a:r>
                        <a:rPr lang="en-GB" sz="1400" dirty="0" err="1"/>
                        <a:t>i</a:t>
                      </a:r>
                      <a:endParaRPr lang="en-GB" sz="1400" dirty="0"/>
                    </a:p>
                    <a:p>
                      <a:r>
                        <a:rPr lang="en-GB" sz="1400" dirty="0"/>
                        <a:t>res=2*5=10</a:t>
                      </a:r>
                    </a:p>
                    <a:p>
                      <a:r>
                        <a:rPr lang="en-GB" sz="1400" dirty="0"/>
                        <a:t>display 2*5=10</a:t>
                      </a:r>
                    </a:p>
                  </a:txBody>
                  <a:tcPr>
                    <a:solidFill>
                      <a:schemeClr val="bg1">
                        <a:lumMod val="95000"/>
                      </a:schemeClr>
                    </a:solidFill>
                  </a:tcPr>
                </a:tc>
                <a:tc>
                  <a:txBody>
                    <a:bodyPr/>
                    <a:lstStyle/>
                    <a:p>
                      <a:r>
                        <a:rPr lang="en-GB" sz="1400" dirty="0" err="1"/>
                        <a:t>i</a:t>
                      </a:r>
                      <a:r>
                        <a:rPr lang="en-GB" sz="1400" dirty="0"/>
                        <a:t>++</a:t>
                      </a:r>
                    </a:p>
                    <a:p>
                      <a:r>
                        <a:rPr lang="en-GB" sz="1400" dirty="0" err="1"/>
                        <a:t>i</a:t>
                      </a:r>
                      <a:r>
                        <a:rPr lang="en-GB" sz="1400" dirty="0"/>
                        <a:t>=5+1=6</a:t>
                      </a:r>
                      <a:endParaRPr lang="en-IN" sz="1400" dirty="0"/>
                    </a:p>
                  </a:txBody>
                  <a:tcPr>
                    <a:solidFill>
                      <a:schemeClr val="bg1">
                        <a:lumMod val="95000"/>
                      </a:schemeClr>
                    </a:solidFill>
                  </a:tcPr>
                </a:tc>
                <a:extLst>
                  <a:ext uri="{0D108BD9-81ED-4DB2-BD59-A6C34878D82A}">
                    <a16:rowId xmlns:a16="http://schemas.microsoft.com/office/drawing/2014/main" val="1974370525"/>
                  </a:ext>
                </a:extLst>
              </a:tr>
              <a:tr h="370840">
                <a:tc>
                  <a:txBody>
                    <a:bodyPr/>
                    <a:lstStyle/>
                    <a:p>
                      <a:r>
                        <a:rPr lang="en-GB" sz="1400" dirty="0"/>
                        <a:t>At </a:t>
                      </a:r>
                      <a:r>
                        <a:rPr lang="en-GB" sz="1400" dirty="0" err="1"/>
                        <a:t>i</a:t>
                      </a:r>
                      <a:r>
                        <a:rPr lang="en-GB" sz="1400" dirty="0"/>
                        <a:t>=6</a:t>
                      </a:r>
                      <a:endParaRPr lang="en-IN" sz="1400" dirty="0"/>
                    </a:p>
                  </a:txBody>
                  <a:tcPr>
                    <a:solidFill>
                      <a:schemeClr val="bg1">
                        <a:lumMod val="95000"/>
                      </a:schemeClr>
                    </a:solidFill>
                  </a:tcPr>
                </a:tc>
                <a:tc>
                  <a:txBody>
                    <a:bodyPr/>
                    <a:lstStyle/>
                    <a:p>
                      <a:r>
                        <a:rPr lang="en-GB" sz="1400" dirty="0"/>
                        <a:t>Check: </a:t>
                      </a:r>
                      <a:r>
                        <a:rPr lang="en-GB" sz="1400" dirty="0" err="1"/>
                        <a:t>i</a:t>
                      </a:r>
                      <a:r>
                        <a:rPr lang="en-GB" sz="1400" dirty="0"/>
                        <a:t>&lt;=10</a:t>
                      </a:r>
                    </a:p>
                    <a:p>
                      <a:r>
                        <a:rPr lang="en-GB" sz="1400" dirty="0"/>
                        <a:t>6&lt;=10, true, execute the body of the loop</a:t>
                      </a:r>
                      <a:endParaRPr lang="en-IN" sz="1400" dirty="0"/>
                    </a:p>
                  </a:txBody>
                  <a:tcPr>
                    <a:solidFill>
                      <a:schemeClr val="bg1">
                        <a:lumMod val="95000"/>
                      </a:schemeClr>
                    </a:solidFill>
                  </a:tcPr>
                </a:tc>
                <a:tc>
                  <a:txBody>
                    <a:bodyPr/>
                    <a:lstStyle/>
                    <a:p>
                      <a:r>
                        <a:rPr lang="en-GB" sz="1400" dirty="0"/>
                        <a:t>Evaluate res=</a:t>
                      </a:r>
                      <a:r>
                        <a:rPr lang="en-GB" sz="1400" dirty="0" err="1"/>
                        <a:t>num</a:t>
                      </a:r>
                      <a:r>
                        <a:rPr lang="en-GB" sz="1400" dirty="0"/>
                        <a:t>*</a:t>
                      </a:r>
                      <a:r>
                        <a:rPr lang="en-GB" sz="1400" dirty="0" err="1"/>
                        <a:t>i</a:t>
                      </a:r>
                      <a:endParaRPr lang="en-GB" sz="1400" dirty="0"/>
                    </a:p>
                    <a:p>
                      <a:r>
                        <a:rPr lang="en-GB" sz="1400" dirty="0"/>
                        <a:t>res=2*6=12</a:t>
                      </a:r>
                    </a:p>
                    <a:p>
                      <a:r>
                        <a:rPr lang="en-GB" sz="1400" dirty="0"/>
                        <a:t>display 2*6=12</a:t>
                      </a:r>
                    </a:p>
                  </a:txBody>
                  <a:tcPr>
                    <a:solidFill>
                      <a:schemeClr val="bg1">
                        <a:lumMod val="95000"/>
                      </a:schemeClr>
                    </a:solidFill>
                  </a:tcPr>
                </a:tc>
                <a:tc>
                  <a:txBody>
                    <a:bodyPr/>
                    <a:lstStyle/>
                    <a:p>
                      <a:r>
                        <a:rPr lang="en-GB" sz="1400" dirty="0" err="1"/>
                        <a:t>i</a:t>
                      </a:r>
                      <a:r>
                        <a:rPr lang="en-GB" sz="1400" dirty="0"/>
                        <a:t>++</a:t>
                      </a:r>
                    </a:p>
                    <a:p>
                      <a:r>
                        <a:rPr lang="en-GB" sz="1400" dirty="0" err="1"/>
                        <a:t>i</a:t>
                      </a:r>
                      <a:r>
                        <a:rPr lang="en-GB" sz="1400" dirty="0"/>
                        <a:t>=6+1=7</a:t>
                      </a:r>
                      <a:endParaRPr lang="en-IN" sz="1400" dirty="0"/>
                    </a:p>
                  </a:txBody>
                  <a:tcPr>
                    <a:solidFill>
                      <a:schemeClr val="bg1">
                        <a:lumMod val="95000"/>
                      </a:schemeClr>
                    </a:solidFill>
                  </a:tcPr>
                </a:tc>
                <a:extLst>
                  <a:ext uri="{0D108BD9-81ED-4DB2-BD59-A6C34878D82A}">
                    <a16:rowId xmlns:a16="http://schemas.microsoft.com/office/drawing/2014/main" val="251084449"/>
                  </a:ext>
                </a:extLst>
              </a:tr>
              <a:tr h="370840">
                <a:tc>
                  <a:txBody>
                    <a:bodyPr/>
                    <a:lstStyle/>
                    <a:p>
                      <a:r>
                        <a:rPr lang="en-GB" sz="1400" dirty="0"/>
                        <a:t>At </a:t>
                      </a:r>
                      <a:r>
                        <a:rPr lang="en-GB" sz="1400" dirty="0" err="1"/>
                        <a:t>i</a:t>
                      </a:r>
                      <a:r>
                        <a:rPr lang="en-GB" sz="1400" dirty="0"/>
                        <a:t>=7</a:t>
                      </a:r>
                      <a:endParaRPr lang="en-IN" sz="1400" dirty="0"/>
                    </a:p>
                  </a:txBody>
                  <a:tcPr>
                    <a:solidFill>
                      <a:schemeClr val="bg1">
                        <a:lumMod val="95000"/>
                      </a:schemeClr>
                    </a:solidFill>
                  </a:tcPr>
                </a:tc>
                <a:tc>
                  <a:txBody>
                    <a:bodyPr/>
                    <a:lstStyle/>
                    <a:p>
                      <a:r>
                        <a:rPr lang="en-GB" sz="1400" dirty="0"/>
                        <a:t>Check: </a:t>
                      </a:r>
                      <a:r>
                        <a:rPr lang="en-GB" sz="1400" dirty="0" err="1"/>
                        <a:t>i</a:t>
                      </a:r>
                      <a:r>
                        <a:rPr lang="en-GB" sz="1400" dirty="0"/>
                        <a:t>&lt;=10</a:t>
                      </a:r>
                    </a:p>
                    <a:p>
                      <a:r>
                        <a:rPr lang="en-GB" sz="1400" dirty="0"/>
                        <a:t>7&lt;=10, true, execute the body of the loop</a:t>
                      </a:r>
                      <a:endParaRPr lang="en-IN" sz="1400" dirty="0"/>
                    </a:p>
                  </a:txBody>
                  <a:tcPr>
                    <a:solidFill>
                      <a:schemeClr val="bg1">
                        <a:lumMod val="95000"/>
                      </a:schemeClr>
                    </a:solidFill>
                  </a:tcPr>
                </a:tc>
                <a:tc>
                  <a:txBody>
                    <a:bodyPr/>
                    <a:lstStyle/>
                    <a:p>
                      <a:r>
                        <a:rPr lang="en-GB" sz="1400" dirty="0"/>
                        <a:t>Evaluate res=</a:t>
                      </a:r>
                      <a:r>
                        <a:rPr lang="en-GB" sz="1400" dirty="0" err="1"/>
                        <a:t>num</a:t>
                      </a:r>
                      <a:r>
                        <a:rPr lang="en-GB" sz="1400" dirty="0"/>
                        <a:t>*</a:t>
                      </a:r>
                      <a:r>
                        <a:rPr lang="en-GB" sz="1400" dirty="0" err="1"/>
                        <a:t>i</a:t>
                      </a:r>
                      <a:endParaRPr lang="en-GB" sz="1400" dirty="0"/>
                    </a:p>
                    <a:p>
                      <a:r>
                        <a:rPr lang="en-GB" sz="1400" dirty="0"/>
                        <a:t>res=2*7=14</a:t>
                      </a:r>
                    </a:p>
                    <a:p>
                      <a:r>
                        <a:rPr lang="en-GB" sz="1400" dirty="0"/>
                        <a:t>display 2*7=14</a:t>
                      </a:r>
                    </a:p>
                  </a:txBody>
                  <a:tcPr>
                    <a:solidFill>
                      <a:schemeClr val="bg1">
                        <a:lumMod val="95000"/>
                      </a:schemeClr>
                    </a:solidFill>
                  </a:tcPr>
                </a:tc>
                <a:tc>
                  <a:txBody>
                    <a:bodyPr/>
                    <a:lstStyle/>
                    <a:p>
                      <a:r>
                        <a:rPr lang="en-GB" sz="1400" dirty="0" err="1"/>
                        <a:t>i</a:t>
                      </a:r>
                      <a:r>
                        <a:rPr lang="en-GB" sz="1400" dirty="0"/>
                        <a:t>++</a:t>
                      </a:r>
                    </a:p>
                    <a:p>
                      <a:r>
                        <a:rPr lang="en-GB" sz="1400" dirty="0" err="1"/>
                        <a:t>i</a:t>
                      </a:r>
                      <a:r>
                        <a:rPr lang="en-GB" sz="1400" dirty="0"/>
                        <a:t>=7+1=8</a:t>
                      </a:r>
                      <a:endParaRPr lang="en-IN" sz="1400" dirty="0"/>
                    </a:p>
                  </a:txBody>
                  <a:tcPr>
                    <a:solidFill>
                      <a:schemeClr val="bg1">
                        <a:lumMod val="95000"/>
                      </a:schemeClr>
                    </a:solidFill>
                  </a:tcPr>
                </a:tc>
                <a:extLst>
                  <a:ext uri="{0D108BD9-81ED-4DB2-BD59-A6C34878D82A}">
                    <a16:rowId xmlns:a16="http://schemas.microsoft.com/office/drawing/2014/main" val="2515298289"/>
                  </a:ext>
                </a:extLst>
              </a:tr>
              <a:tr h="370840">
                <a:tc>
                  <a:txBody>
                    <a:bodyPr/>
                    <a:lstStyle/>
                    <a:p>
                      <a:r>
                        <a:rPr lang="en-GB" sz="1400" dirty="0"/>
                        <a:t>At </a:t>
                      </a:r>
                      <a:r>
                        <a:rPr lang="en-GB" sz="1400" dirty="0" err="1"/>
                        <a:t>i</a:t>
                      </a:r>
                      <a:r>
                        <a:rPr lang="en-GB" sz="1400" dirty="0"/>
                        <a:t>=8</a:t>
                      </a:r>
                      <a:endParaRPr lang="en-IN" sz="1400" dirty="0"/>
                    </a:p>
                  </a:txBody>
                  <a:tcPr>
                    <a:solidFill>
                      <a:schemeClr val="bg1">
                        <a:lumMod val="95000"/>
                      </a:schemeClr>
                    </a:solidFill>
                  </a:tcPr>
                </a:tc>
                <a:tc>
                  <a:txBody>
                    <a:bodyPr/>
                    <a:lstStyle/>
                    <a:p>
                      <a:r>
                        <a:rPr lang="en-GB" sz="1400" dirty="0"/>
                        <a:t>Check: </a:t>
                      </a:r>
                      <a:r>
                        <a:rPr lang="en-GB" sz="1400" dirty="0" err="1"/>
                        <a:t>i</a:t>
                      </a:r>
                      <a:r>
                        <a:rPr lang="en-GB" sz="1400" dirty="0"/>
                        <a:t>&lt;=10</a:t>
                      </a:r>
                    </a:p>
                    <a:p>
                      <a:r>
                        <a:rPr lang="en-GB" sz="1400" dirty="0"/>
                        <a:t>8&lt;=10, true, execute the body of the loop</a:t>
                      </a:r>
                      <a:endParaRPr lang="en-IN" sz="1400" dirty="0"/>
                    </a:p>
                  </a:txBody>
                  <a:tcPr>
                    <a:solidFill>
                      <a:schemeClr val="bg1">
                        <a:lumMod val="95000"/>
                      </a:schemeClr>
                    </a:solidFill>
                  </a:tcPr>
                </a:tc>
                <a:tc>
                  <a:txBody>
                    <a:bodyPr/>
                    <a:lstStyle/>
                    <a:p>
                      <a:r>
                        <a:rPr lang="en-GB" sz="1400" dirty="0"/>
                        <a:t>Evaluate res=</a:t>
                      </a:r>
                      <a:r>
                        <a:rPr lang="en-GB" sz="1400" dirty="0" err="1"/>
                        <a:t>num</a:t>
                      </a:r>
                      <a:r>
                        <a:rPr lang="en-GB" sz="1400" dirty="0"/>
                        <a:t>*</a:t>
                      </a:r>
                      <a:r>
                        <a:rPr lang="en-GB" sz="1400" dirty="0" err="1"/>
                        <a:t>i</a:t>
                      </a:r>
                      <a:endParaRPr lang="en-GB" sz="1400" dirty="0"/>
                    </a:p>
                    <a:p>
                      <a:r>
                        <a:rPr lang="en-GB" sz="1400" dirty="0"/>
                        <a:t>res=2*8=16</a:t>
                      </a:r>
                    </a:p>
                    <a:p>
                      <a:r>
                        <a:rPr lang="en-GB" sz="1400" dirty="0"/>
                        <a:t>display 2*8=16</a:t>
                      </a:r>
                    </a:p>
                  </a:txBody>
                  <a:tcPr>
                    <a:solidFill>
                      <a:schemeClr val="bg1">
                        <a:lumMod val="95000"/>
                      </a:schemeClr>
                    </a:solidFill>
                  </a:tcPr>
                </a:tc>
                <a:tc>
                  <a:txBody>
                    <a:bodyPr/>
                    <a:lstStyle/>
                    <a:p>
                      <a:r>
                        <a:rPr lang="en-GB" sz="1400" dirty="0" err="1"/>
                        <a:t>i</a:t>
                      </a:r>
                      <a:r>
                        <a:rPr lang="en-GB" sz="1400" dirty="0"/>
                        <a:t>++</a:t>
                      </a:r>
                    </a:p>
                    <a:p>
                      <a:r>
                        <a:rPr lang="en-GB" sz="1400" dirty="0" err="1"/>
                        <a:t>i</a:t>
                      </a:r>
                      <a:r>
                        <a:rPr lang="en-GB" sz="1400" dirty="0"/>
                        <a:t>=8+1=9</a:t>
                      </a:r>
                      <a:endParaRPr lang="en-IN" sz="1400" dirty="0"/>
                    </a:p>
                  </a:txBody>
                  <a:tcPr>
                    <a:solidFill>
                      <a:schemeClr val="bg1">
                        <a:lumMod val="95000"/>
                      </a:schemeClr>
                    </a:solidFill>
                  </a:tcPr>
                </a:tc>
                <a:extLst>
                  <a:ext uri="{0D108BD9-81ED-4DB2-BD59-A6C34878D82A}">
                    <a16:rowId xmlns:a16="http://schemas.microsoft.com/office/drawing/2014/main" val="2339725079"/>
                  </a:ext>
                </a:extLst>
              </a:tr>
              <a:tr h="370840">
                <a:tc>
                  <a:txBody>
                    <a:bodyPr/>
                    <a:lstStyle/>
                    <a:p>
                      <a:r>
                        <a:rPr lang="en-GB" sz="1400" dirty="0"/>
                        <a:t>At </a:t>
                      </a:r>
                      <a:r>
                        <a:rPr lang="en-GB" sz="1400" dirty="0" err="1"/>
                        <a:t>i</a:t>
                      </a:r>
                      <a:r>
                        <a:rPr lang="en-GB" sz="1400" dirty="0"/>
                        <a:t>=9</a:t>
                      </a:r>
                      <a:endParaRPr lang="en-IN" sz="1400" dirty="0"/>
                    </a:p>
                  </a:txBody>
                  <a:tcPr>
                    <a:solidFill>
                      <a:schemeClr val="bg1">
                        <a:lumMod val="95000"/>
                      </a:schemeClr>
                    </a:solidFill>
                  </a:tcPr>
                </a:tc>
                <a:tc>
                  <a:txBody>
                    <a:bodyPr/>
                    <a:lstStyle/>
                    <a:p>
                      <a:r>
                        <a:rPr lang="en-GB" sz="1400" dirty="0"/>
                        <a:t>Check: </a:t>
                      </a:r>
                      <a:r>
                        <a:rPr lang="en-GB" sz="1400" dirty="0" err="1"/>
                        <a:t>i</a:t>
                      </a:r>
                      <a:r>
                        <a:rPr lang="en-GB" sz="1400" dirty="0"/>
                        <a:t>&lt;=10</a:t>
                      </a:r>
                    </a:p>
                    <a:p>
                      <a:r>
                        <a:rPr lang="en-GB" sz="1400" dirty="0"/>
                        <a:t>9&lt;=10, true, execute the body of the loop</a:t>
                      </a:r>
                      <a:endParaRPr lang="en-IN" sz="1400" dirty="0"/>
                    </a:p>
                  </a:txBody>
                  <a:tcPr>
                    <a:solidFill>
                      <a:schemeClr val="bg1">
                        <a:lumMod val="95000"/>
                      </a:schemeClr>
                    </a:solidFill>
                  </a:tcPr>
                </a:tc>
                <a:tc>
                  <a:txBody>
                    <a:bodyPr/>
                    <a:lstStyle/>
                    <a:p>
                      <a:r>
                        <a:rPr lang="en-GB" sz="1400" dirty="0"/>
                        <a:t>Evaluate res=</a:t>
                      </a:r>
                      <a:r>
                        <a:rPr lang="en-GB" sz="1400" dirty="0" err="1"/>
                        <a:t>num</a:t>
                      </a:r>
                      <a:r>
                        <a:rPr lang="en-GB" sz="1400" dirty="0"/>
                        <a:t>*</a:t>
                      </a:r>
                      <a:r>
                        <a:rPr lang="en-GB" sz="1400" dirty="0" err="1"/>
                        <a:t>i</a:t>
                      </a:r>
                      <a:endParaRPr lang="en-GB" sz="1400" dirty="0"/>
                    </a:p>
                    <a:p>
                      <a:r>
                        <a:rPr lang="en-GB" sz="1400" dirty="0"/>
                        <a:t>res=2*9=18</a:t>
                      </a:r>
                    </a:p>
                    <a:p>
                      <a:r>
                        <a:rPr lang="en-GB" sz="1400" dirty="0"/>
                        <a:t>display 2*9=18</a:t>
                      </a:r>
                    </a:p>
                  </a:txBody>
                  <a:tcPr>
                    <a:solidFill>
                      <a:schemeClr val="bg1">
                        <a:lumMod val="95000"/>
                      </a:schemeClr>
                    </a:solidFill>
                  </a:tcPr>
                </a:tc>
                <a:tc>
                  <a:txBody>
                    <a:bodyPr/>
                    <a:lstStyle/>
                    <a:p>
                      <a:r>
                        <a:rPr lang="en-GB" sz="1400" dirty="0" err="1"/>
                        <a:t>i</a:t>
                      </a:r>
                      <a:r>
                        <a:rPr lang="en-GB" sz="1400" dirty="0"/>
                        <a:t>++</a:t>
                      </a:r>
                    </a:p>
                    <a:p>
                      <a:r>
                        <a:rPr lang="en-GB" sz="1400" dirty="0" err="1"/>
                        <a:t>i</a:t>
                      </a:r>
                      <a:r>
                        <a:rPr lang="en-GB" sz="1400" dirty="0"/>
                        <a:t>=9+1=10</a:t>
                      </a:r>
                      <a:endParaRPr lang="en-IN" sz="1400" dirty="0"/>
                    </a:p>
                  </a:txBody>
                  <a:tcPr>
                    <a:solidFill>
                      <a:schemeClr val="bg1">
                        <a:lumMod val="95000"/>
                      </a:schemeClr>
                    </a:solidFill>
                  </a:tcPr>
                </a:tc>
                <a:extLst>
                  <a:ext uri="{0D108BD9-81ED-4DB2-BD59-A6C34878D82A}">
                    <a16:rowId xmlns:a16="http://schemas.microsoft.com/office/drawing/2014/main" val="3105185311"/>
                  </a:ext>
                </a:extLst>
              </a:tr>
              <a:tr h="545164">
                <a:tc>
                  <a:txBody>
                    <a:bodyPr/>
                    <a:lstStyle/>
                    <a:p>
                      <a:r>
                        <a:rPr lang="en-GB" sz="1400" dirty="0"/>
                        <a:t>At </a:t>
                      </a:r>
                      <a:r>
                        <a:rPr lang="en-GB" sz="1400" dirty="0" err="1"/>
                        <a:t>i</a:t>
                      </a:r>
                      <a:r>
                        <a:rPr lang="en-GB" sz="1400" dirty="0"/>
                        <a:t>=10</a:t>
                      </a:r>
                      <a:endParaRPr lang="en-IN" sz="1400" dirty="0"/>
                    </a:p>
                  </a:txBody>
                  <a:tcPr>
                    <a:solidFill>
                      <a:schemeClr val="bg1">
                        <a:lumMod val="95000"/>
                      </a:schemeClr>
                    </a:solidFill>
                  </a:tcPr>
                </a:tc>
                <a:tc>
                  <a:txBody>
                    <a:bodyPr/>
                    <a:lstStyle/>
                    <a:p>
                      <a:r>
                        <a:rPr lang="en-GB" sz="1400" dirty="0"/>
                        <a:t>Check: </a:t>
                      </a:r>
                      <a:r>
                        <a:rPr lang="en-GB" sz="1400" dirty="0" err="1"/>
                        <a:t>i</a:t>
                      </a:r>
                      <a:r>
                        <a:rPr lang="en-GB" sz="1400" dirty="0"/>
                        <a:t>&lt;=10</a:t>
                      </a:r>
                    </a:p>
                    <a:p>
                      <a:r>
                        <a:rPr lang="en-GB" sz="1400" dirty="0"/>
                        <a:t>10&lt;=10, true, execute the body of the loop</a:t>
                      </a:r>
                      <a:endParaRPr lang="en-IN" sz="1400" dirty="0"/>
                    </a:p>
                  </a:txBody>
                  <a:tcPr>
                    <a:solidFill>
                      <a:schemeClr val="bg1">
                        <a:lumMod val="95000"/>
                      </a:schemeClr>
                    </a:solidFill>
                  </a:tcPr>
                </a:tc>
                <a:tc>
                  <a:txBody>
                    <a:bodyPr/>
                    <a:lstStyle/>
                    <a:p>
                      <a:r>
                        <a:rPr lang="en-GB" sz="1400" dirty="0"/>
                        <a:t>Evaluate res=</a:t>
                      </a:r>
                      <a:r>
                        <a:rPr lang="en-GB" sz="1400" dirty="0" err="1"/>
                        <a:t>num</a:t>
                      </a:r>
                      <a:r>
                        <a:rPr lang="en-GB" sz="1400" dirty="0"/>
                        <a:t>*</a:t>
                      </a:r>
                      <a:r>
                        <a:rPr lang="en-GB" sz="1400" dirty="0" err="1"/>
                        <a:t>i</a:t>
                      </a:r>
                      <a:endParaRPr lang="en-GB" sz="1400" dirty="0"/>
                    </a:p>
                    <a:p>
                      <a:r>
                        <a:rPr lang="en-GB" sz="1400" dirty="0"/>
                        <a:t>res=2*10=20</a:t>
                      </a:r>
                    </a:p>
                    <a:p>
                      <a:r>
                        <a:rPr lang="en-GB" sz="1400" dirty="0"/>
                        <a:t>display 2*10=20</a:t>
                      </a:r>
                    </a:p>
                  </a:txBody>
                  <a:tcPr>
                    <a:solidFill>
                      <a:schemeClr val="bg1">
                        <a:lumMod val="95000"/>
                      </a:schemeClr>
                    </a:solidFill>
                  </a:tcPr>
                </a:tc>
                <a:tc>
                  <a:txBody>
                    <a:bodyPr/>
                    <a:lstStyle/>
                    <a:p>
                      <a:r>
                        <a:rPr lang="en-GB" sz="1400" dirty="0" err="1"/>
                        <a:t>i</a:t>
                      </a:r>
                      <a:r>
                        <a:rPr lang="en-GB" sz="1400" dirty="0"/>
                        <a:t>++</a:t>
                      </a:r>
                    </a:p>
                    <a:p>
                      <a:r>
                        <a:rPr lang="en-GB" sz="1400" dirty="0" err="1"/>
                        <a:t>i</a:t>
                      </a:r>
                      <a:r>
                        <a:rPr lang="en-GB" sz="1400" dirty="0"/>
                        <a:t>=10+1=11</a:t>
                      </a:r>
                      <a:endParaRPr lang="en-IN" sz="1400" dirty="0"/>
                    </a:p>
                  </a:txBody>
                  <a:tcPr>
                    <a:solidFill>
                      <a:schemeClr val="bg1">
                        <a:lumMod val="95000"/>
                      </a:schemeClr>
                    </a:solidFill>
                  </a:tcPr>
                </a:tc>
                <a:extLst>
                  <a:ext uri="{0D108BD9-81ED-4DB2-BD59-A6C34878D82A}">
                    <a16:rowId xmlns:a16="http://schemas.microsoft.com/office/drawing/2014/main" val="1179300895"/>
                  </a:ext>
                </a:extLst>
              </a:tr>
              <a:tr h="370840">
                <a:tc>
                  <a:txBody>
                    <a:bodyPr/>
                    <a:lstStyle/>
                    <a:p>
                      <a:r>
                        <a:rPr lang="en-GB" sz="1400" dirty="0"/>
                        <a:t>At </a:t>
                      </a:r>
                      <a:r>
                        <a:rPr lang="en-GB" sz="1400" dirty="0" err="1"/>
                        <a:t>i</a:t>
                      </a:r>
                      <a:r>
                        <a:rPr lang="en-GB" sz="1400" dirty="0"/>
                        <a:t>=11</a:t>
                      </a:r>
                      <a:endParaRPr lang="en-IN" sz="1400" dirty="0"/>
                    </a:p>
                  </a:txBody>
                  <a:tcPr>
                    <a:solidFill>
                      <a:schemeClr val="bg1">
                        <a:lumMod val="95000"/>
                      </a:schemeClr>
                    </a:solidFill>
                  </a:tcPr>
                </a:tc>
                <a:tc>
                  <a:txBody>
                    <a:bodyPr/>
                    <a:lstStyle/>
                    <a:p>
                      <a:r>
                        <a:rPr lang="en-GB" sz="1400" dirty="0"/>
                        <a:t>Check: </a:t>
                      </a:r>
                      <a:r>
                        <a:rPr lang="en-GB" sz="1400" dirty="0" err="1"/>
                        <a:t>i</a:t>
                      </a:r>
                      <a:r>
                        <a:rPr lang="en-GB" sz="1400" dirty="0"/>
                        <a:t>&lt;=10</a:t>
                      </a:r>
                    </a:p>
                    <a:p>
                      <a:r>
                        <a:rPr lang="en-GB" sz="1400" dirty="0"/>
                        <a:t>11&lt;=10, which is false, exit the loop</a:t>
                      </a:r>
                      <a:endParaRPr lang="en-IN" sz="1400" dirty="0"/>
                    </a:p>
                  </a:txBody>
                  <a:tcPr>
                    <a:solidFill>
                      <a:schemeClr val="bg1">
                        <a:lumMod val="95000"/>
                      </a:schemeClr>
                    </a:solidFill>
                  </a:tcPr>
                </a:tc>
                <a:tc>
                  <a:txBody>
                    <a:bodyPr/>
                    <a:lstStyle/>
                    <a:p>
                      <a:r>
                        <a:rPr lang="en-GB" sz="1400" dirty="0"/>
                        <a:t>Display “End of program!”</a:t>
                      </a:r>
                    </a:p>
                  </a:txBody>
                  <a:tcPr>
                    <a:solidFill>
                      <a:schemeClr val="bg1">
                        <a:lumMod val="95000"/>
                      </a:schemeClr>
                    </a:solidFill>
                  </a:tcPr>
                </a:tc>
                <a:tc>
                  <a:txBody>
                    <a:bodyPr/>
                    <a:lstStyle/>
                    <a:p>
                      <a:endParaRPr lang="en-IN" sz="1400" dirty="0"/>
                    </a:p>
                  </a:txBody>
                  <a:tcPr>
                    <a:solidFill>
                      <a:schemeClr val="bg1">
                        <a:lumMod val="95000"/>
                      </a:schemeClr>
                    </a:solidFill>
                  </a:tcPr>
                </a:tc>
                <a:extLst>
                  <a:ext uri="{0D108BD9-81ED-4DB2-BD59-A6C34878D82A}">
                    <a16:rowId xmlns:a16="http://schemas.microsoft.com/office/drawing/2014/main" val="354683923"/>
                  </a:ext>
                </a:extLst>
              </a:tr>
            </a:tbl>
          </a:graphicData>
        </a:graphic>
      </p:graphicFrame>
    </p:spTree>
    <p:extLst>
      <p:ext uri="{BB962C8B-B14F-4D97-AF65-F5344CB8AC3E}">
        <p14:creationId xmlns:p14="http://schemas.microsoft.com/office/powerpoint/2010/main" val="35388194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C307C0-6C25-47F2-84C2-20042BCA496A}"/>
              </a:ext>
            </a:extLst>
          </p:cNvPr>
          <p:cNvSpPr txBox="1"/>
          <p:nvPr/>
        </p:nvSpPr>
        <p:spPr>
          <a:xfrm>
            <a:off x="437684" y="256917"/>
            <a:ext cx="11316632" cy="369332"/>
          </a:xfrm>
          <a:prstGeom prst="rect">
            <a:avLst/>
          </a:prstGeom>
          <a:noFill/>
        </p:spPr>
        <p:txBody>
          <a:bodyPr wrap="square" rtlCol="0">
            <a:spAutoFit/>
          </a:bodyPr>
          <a:lstStyle/>
          <a:p>
            <a:r>
              <a:rPr lang="en-GB" dirty="0"/>
              <a:t>A </a:t>
            </a:r>
            <a:r>
              <a:rPr lang="en-GB" b="1" dirty="0"/>
              <a:t>for loop </a:t>
            </a:r>
            <a:r>
              <a:rPr lang="en-GB" dirty="0"/>
              <a:t>has many features:</a:t>
            </a:r>
            <a:endParaRPr lang="en-IN" dirty="0"/>
          </a:p>
        </p:txBody>
      </p:sp>
      <p:pic>
        <p:nvPicPr>
          <p:cNvPr id="2" name="Picture 1">
            <a:extLst>
              <a:ext uri="{FF2B5EF4-FFF2-40B4-BE49-F238E27FC236}">
                <a16:creationId xmlns:a16="http://schemas.microsoft.com/office/drawing/2014/main" id="{12FF102E-FCE8-4E8E-A1C6-011076602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
        <p:nvSpPr>
          <p:cNvPr id="7" name="TextBox 6">
            <a:extLst>
              <a:ext uri="{FF2B5EF4-FFF2-40B4-BE49-F238E27FC236}">
                <a16:creationId xmlns:a16="http://schemas.microsoft.com/office/drawing/2014/main" id="{9A6F2B31-0AF6-407F-ACF6-9C403586E49C}"/>
              </a:ext>
            </a:extLst>
          </p:cNvPr>
          <p:cNvSpPr txBox="1"/>
          <p:nvPr/>
        </p:nvSpPr>
        <p:spPr>
          <a:xfrm>
            <a:off x="437684" y="761715"/>
            <a:ext cx="11316632" cy="1754326"/>
          </a:xfrm>
          <a:prstGeom prst="rect">
            <a:avLst/>
          </a:prstGeom>
          <a:solidFill>
            <a:schemeClr val="bg1">
              <a:lumMod val="95000"/>
            </a:schemeClr>
          </a:solidFill>
        </p:spPr>
        <p:txBody>
          <a:bodyPr wrap="square" rtlCol="0">
            <a:spAutoFit/>
          </a:bodyPr>
          <a:lstStyle/>
          <a:p>
            <a:pPr marL="342900" indent="-342900">
              <a:buAutoNum type="arabicPeriod"/>
            </a:pPr>
            <a:r>
              <a:rPr lang="en-GB" dirty="0"/>
              <a:t>We can initialize more than </a:t>
            </a:r>
            <a:r>
              <a:rPr lang="en-GB" b="1" dirty="0"/>
              <a:t>one variable </a:t>
            </a:r>
            <a:r>
              <a:rPr lang="en-GB" dirty="0"/>
              <a:t>in a </a:t>
            </a:r>
            <a:r>
              <a:rPr lang="en-GB" b="1" dirty="0"/>
              <a:t>for statement, </a:t>
            </a:r>
            <a:r>
              <a:rPr lang="en-GB" dirty="0"/>
              <a:t>which are separated by </a:t>
            </a:r>
            <a:r>
              <a:rPr lang="en-GB" b="1" i="1" dirty="0"/>
              <a:t>comma operator(,)</a:t>
            </a:r>
          </a:p>
          <a:p>
            <a:pPr lvl="1"/>
            <a:r>
              <a:rPr lang="en-GB" b="1" i="1" dirty="0"/>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int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i,j</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for(j=5,i=1;i&lt;=5;i++)</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System.out.println(j);</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A59BACD-8521-43A3-B382-FC57EBAA488F}"/>
              </a:ext>
            </a:extLst>
          </p:cNvPr>
          <p:cNvSpPr txBox="1"/>
          <p:nvPr/>
        </p:nvSpPr>
        <p:spPr>
          <a:xfrm>
            <a:off x="437684" y="2651507"/>
            <a:ext cx="11316632" cy="2308324"/>
          </a:xfrm>
          <a:prstGeom prst="rect">
            <a:avLst/>
          </a:prstGeom>
          <a:solidFill>
            <a:schemeClr val="bg1">
              <a:lumMod val="95000"/>
            </a:schemeClr>
          </a:solidFill>
        </p:spPr>
        <p:txBody>
          <a:bodyPr wrap="square" rtlCol="0">
            <a:spAutoFit/>
          </a:bodyPr>
          <a:lstStyle/>
          <a:p>
            <a:pPr marL="342900" indent="-342900">
              <a:buAutoNum type="arabicPeriod" startAt="2"/>
            </a:pPr>
            <a:r>
              <a:rPr lang="en-GB" dirty="0"/>
              <a:t>We can also use more than one increment or decrement statement in a </a:t>
            </a:r>
            <a:r>
              <a:rPr lang="en-GB" b="1" dirty="0"/>
              <a:t>for statement, </a:t>
            </a:r>
            <a:r>
              <a:rPr lang="en-GB" dirty="0"/>
              <a:t>separated by </a:t>
            </a:r>
            <a:r>
              <a:rPr lang="en-GB" b="1" i="1" dirty="0"/>
              <a:t>comma operator		</a:t>
            </a:r>
          </a:p>
          <a:p>
            <a:r>
              <a:rPr lang="en-GB" b="1" i="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int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i,j</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for(j=5,i=1;i&lt;=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j;i</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System.out.println(“Value of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System.out.println(“Value of j=“+j);</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333A2AD4-DA20-4629-ABDB-DCF81196548F}"/>
              </a:ext>
            </a:extLst>
          </p:cNvPr>
          <p:cNvSpPr txBox="1"/>
          <p:nvPr/>
        </p:nvSpPr>
        <p:spPr>
          <a:xfrm>
            <a:off x="437684" y="5103674"/>
            <a:ext cx="11316632" cy="1754326"/>
          </a:xfrm>
          <a:prstGeom prst="rect">
            <a:avLst/>
          </a:prstGeom>
          <a:solidFill>
            <a:schemeClr val="bg1">
              <a:lumMod val="95000"/>
            </a:schemeClr>
          </a:solidFill>
        </p:spPr>
        <p:txBody>
          <a:bodyPr wrap="square" rtlCol="0">
            <a:spAutoFit/>
          </a:bodyPr>
          <a:lstStyle/>
          <a:p>
            <a:pPr marL="342900" indent="-342900">
              <a:buAutoNum type="arabicPeriod" startAt="3"/>
            </a:pPr>
            <a:r>
              <a:rPr lang="en-GB" dirty="0"/>
              <a:t>The </a:t>
            </a:r>
            <a:r>
              <a:rPr lang="en-GB" b="1" dirty="0"/>
              <a:t>for statement </a:t>
            </a:r>
            <a:r>
              <a:rPr lang="en-GB" dirty="0"/>
              <a:t>also has another form designed for </a:t>
            </a:r>
            <a:r>
              <a:rPr lang="en-GB" i="1" dirty="0"/>
              <a:t>iteration </a:t>
            </a:r>
            <a:r>
              <a:rPr lang="en-GB" dirty="0"/>
              <a:t>through </a:t>
            </a:r>
            <a:r>
              <a:rPr lang="en-GB" b="1" i="1" dirty="0"/>
              <a:t>collections </a:t>
            </a:r>
            <a:r>
              <a:rPr lang="en-GB" dirty="0"/>
              <a:t>and </a:t>
            </a:r>
            <a:r>
              <a:rPr lang="en-GB" b="1" i="1" dirty="0"/>
              <a:t>arrays. </a:t>
            </a:r>
            <a:r>
              <a:rPr lang="en-GB" dirty="0"/>
              <a:t>It is called as the </a:t>
            </a:r>
            <a:r>
              <a:rPr lang="en-GB" b="1" i="1" dirty="0"/>
              <a:t>enhanced for statement. </a:t>
            </a:r>
            <a:endParaRPr lang="en-GB" dirty="0"/>
          </a:p>
          <a:p>
            <a:r>
              <a:rPr lang="en-GB" b="1" i="1" dirty="0"/>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EnhancedForLoop</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0121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C4412C7-9BA7-4334-81A8-4277E2B4E185}"/>
              </a:ext>
            </a:extLst>
          </p:cNvPr>
          <p:cNvSpPr txBox="1"/>
          <p:nvPr/>
        </p:nvSpPr>
        <p:spPr>
          <a:xfrm>
            <a:off x="437683" y="2939096"/>
            <a:ext cx="2833417" cy="430887"/>
          </a:xfrm>
          <a:prstGeom prst="rect">
            <a:avLst/>
          </a:prstGeom>
          <a:noFill/>
        </p:spPr>
        <p:txBody>
          <a:bodyPr wrap="square" rtlCol="0">
            <a:spAutoFit/>
          </a:bodyPr>
          <a:lstStyle/>
          <a:p>
            <a:r>
              <a:rPr lang="en-GB" sz="2200" dirty="0">
                <a:latin typeface="Verdana Pro Black" panose="020B0A04030504040204" pitchFamily="34" charset="0"/>
              </a:rPr>
              <a:t>Nesting of loops</a:t>
            </a:r>
            <a:endParaRPr lang="en-IN" sz="2200" dirty="0">
              <a:latin typeface="Verdana Pro Black" panose="020B0A04030504040204" pitchFamily="34" charset="0"/>
            </a:endParaRPr>
          </a:p>
        </p:txBody>
      </p:sp>
      <p:sp>
        <p:nvSpPr>
          <p:cNvPr id="15" name="TextBox 14">
            <a:extLst>
              <a:ext uri="{FF2B5EF4-FFF2-40B4-BE49-F238E27FC236}">
                <a16:creationId xmlns:a16="http://schemas.microsoft.com/office/drawing/2014/main" id="{5593FFAE-29E4-43C0-BFD3-5A7012FD011B}"/>
              </a:ext>
            </a:extLst>
          </p:cNvPr>
          <p:cNvSpPr txBox="1"/>
          <p:nvPr/>
        </p:nvSpPr>
        <p:spPr>
          <a:xfrm>
            <a:off x="437684" y="4171963"/>
            <a:ext cx="2833417" cy="430887"/>
          </a:xfrm>
          <a:prstGeom prst="rect">
            <a:avLst/>
          </a:prstGeom>
          <a:noFill/>
        </p:spPr>
        <p:txBody>
          <a:bodyPr wrap="square" rtlCol="0">
            <a:spAutoFit/>
          </a:bodyPr>
          <a:lstStyle/>
          <a:p>
            <a:r>
              <a:rPr lang="en-GB" sz="2200" dirty="0">
                <a:latin typeface="Verdana Pro Cond" panose="020B0606030504040204" pitchFamily="34" charset="0"/>
              </a:rPr>
              <a:t>Nesting of while loops</a:t>
            </a:r>
            <a:endParaRPr lang="en-IN" sz="2200" dirty="0">
              <a:latin typeface="Verdana Pro Cond" panose="020B0606030504040204" pitchFamily="34" charset="0"/>
            </a:endParaRPr>
          </a:p>
        </p:txBody>
      </p:sp>
      <p:sp>
        <p:nvSpPr>
          <p:cNvPr id="17" name="TextBox 16">
            <a:extLst>
              <a:ext uri="{FF2B5EF4-FFF2-40B4-BE49-F238E27FC236}">
                <a16:creationId xmlns:a16="http://schemas.microsoft.com/office/drawing/2014/main" id="{EAC1FB34-0183-4CAD-87FF-678285C43B6A}"/>
              </a:ext>
            </a:extLst>
          </p:cNvPr>
          <p:cNvSpPr txBox="1"/>
          <p:nvPr/>
        </p:nvSpPr>
        <p:spPr>
          <a:xfrm>
            <a:off x="452526" y="4699483"/>
            <a:ext cx="11316632" cy="2031325"/>
          </a:xfrm>
          <a:prstGeom prst="rect">
            <a:avLst/>
          </a:prstGeom>
          <a:noFill/>
        </p:spPr>
        <p:txBody>
          <a:bodyPr wrap="square" rtlCol="0">
            <a:spAutoFit/>
          </a:bodyPr>
          <a:lstStyle/>
          <a:p>
            <a:r>
              <a:rPr lang="en-GB" b="1" dirty="0"/>
              <a:t>Syntax: Nested while loop</a:t>
            </a:r>
          </a:p>
          <a:p>
            <a:r>
              <a:rPr lang="en-GB" b="1" i="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initialization;</a:t>
            </a:r>
            <a:endParaRPr lang="en-GB" b="1" i="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while(conditional expression)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initialization;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while(conditional expression)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F5ABC1AB-AAF3-4466-9D59-977F6970653F}"/>
              </a:ext>
            </a:extLst>
          </p:cNvPr>
          <p:cNvCxnSpPr/>
          <p:nvPr/>
        </p:nvCxnSpPr>
        <p:spPr>
          <a:xfrm>
            <a:off x="0" y="3369983"/>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6318E90-FB67-4F5E-8287-159A27C9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
        <p:nvSpPr>
          <p:cNvPr id="5" name="TextBox 4">
            <a:extLst>
              <a:ext uri="{FF2B5EF4-FFF2-40B4-BE49-F238E27FC236}">
                <a16:creationId xmlns:a16="http://schemas.microsoft.com/office/drawing/2014/main" id="{6E7E7888-A390-4839-ACD6-D6ADD07A7E22}"/>
              </a:ext>
            </a:extLst>
          </p:cNvPr>
          <p:cNvSpPr txBox="1"/>
          <p:nvPr/>
        </p:nvSpPr>
        <p:spPr>
          <a:xfrm>
            <a:off x="437684" y="338382"/>
            <a:ext cx="9526448" cy="2308324"/>
          </a:xfrm>
          <a:prstGeom prst="rect">
            <a:avLst/>
          </a:prstGeom>
          <a:solidFill>
            <a:schemeClr val="bg1">
              <a:lumMod val="95000"/>
            </a:schemeClr>
          </a:solidFill>
        </p:spPr>
        <p:txBody>
          <a:bodyPr wrap="square" rtlCol="0">
            <a:spAutoFit/>
          </a:bodyPr>
          <a:lstStyle/>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String[] cities={“MGG”,”Ludhiana”,”Khanna”,”</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Amloh</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Sirhind</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System.out.println(“*****LIST OF CITIES*****”);</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for(String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item:cities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System.out.println(item);</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a:t>
            </a:r>
          </a:p>
          <a:p>
            <a:pPr lvl="1"/>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3F19DB6C-88E0-49FD-AAE5-72A84C6AD824}"/>
              </a:ext>
            </a:extLst>
          </p:cNvPr>
          <p:cNvSpPr txBox="1"/>
          <p:nvPr/>
        </p:nvSpPr>
        <p:spPr>
          <a:xfrm>
            <a:off x="437684" y="3429000"/>
            <a:ext cx="11331474" cy="646331"/>
          </a:xfrm>
          <a:prstGeom prst="rect">
            <a:avLst/>
          </a:prstGeom>
          <a:solidFill>
            <a:schemeClr val="bg1">
              <a:lumMod val="95000"/>
            </a:schemeClr>
          </a:solidFill>
        </p:spPr>
        <p:txBody>
          <a:bodyPr wrap="square" rtlCol="0">
            <a:spAutoFit/>
          </a:bodyPr>
          <a:lstStyle/>
          <a:p>
            <a:r>
              <a:rPr lang="en-GB" dirty="0"/>
              <a:t>The placing of one loop </a:t>
            </a:r>
            <a:r>
              <a:rPr lang="en-GB" b="1" dirty="0"/>
              <a:t>inside </a:t>
            </a:r>
            <a:r>
              <a:rPr lang="en-GB" dirty="0"/>
              <a:t>the body of another loop is called </a:t>
            </a:r>
            <a:r>
              <a:rPr lang="en-GB" b="1" dirty="0"/>
              <a:t>nesting of loop. </a:t>
            </a:r>
            <a:r>
              <a:rPr lang="en-GB" dirty="0"/>
              <a:t>The </a:t>
            </a:r>
            <a:r>
              <a:rPr lang="en-GB" b="1" dirty="0"/>
              <a:t>outer loop </a:t>
            </a:r>
            <a:r>
              <a:rPr lang="en-GB" dirty="0"/>
              <a:t>takes control of the number of repetitions of the </a:t>
            </a:r>
            <a:r>
              <a:rPr lang="en-GB" b="1" dirty="0"/>
              <a:t>inner loop. </a:t>
            </a:r>
            <a:r>
              <a:rPr lang="en-GB" i="1" dirty="0"/>
              <a:t>Nesting </a:t>
            </a:r>
            <a:r>
              <a:rPr lang="en-GB" dirty="0"/>
              <a:t>can be done by any type of loop.</a:t>
            </a:r>
            <a:endParaRPr lang="en-IN" dirty="0"/>
          </a:p>
        </p:txBody>
      </p:sp>
    </p:spTree>
    <p:extLst>
      <p:ext uri="{BB962C8B-B14F-4D97-AF65-F5344CB8AC3E}">
        <p14:creationId xmlns:p14="http://schemas.microsoft.com/office/powerpoint/2010/main" val="1599555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E18B4F-619A-4B23-A7AD-6A752B7BD48C}"/>
              </a:ext>
            </a:extLst>
          </p:cNvPr>
          <p:cNvSpPr txBox="1"/>
          <p:nvPr/>
        </p:nvSpPr>
        <p:spPr>
          <a:xfrm>
            <a:off x="437684" y="415350"/>
            <a:ext cx="11316632" cy="2031325"/>
          </a:xfrm>
          <a:prstGeom prst="rect">
            <a:avLst/>
          </a:prstGeom>
          <a:noFill/>
        </p:spPr>
        <p:txBody>
          <a:bodyPr wrap="square" rtlCol="0">
            <a:spAutoFit/>
          </a:bodyPr>
          <a:lstStyle/>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statement(s);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increment/decrement;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increment/decrement;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[rest of the code];</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7" name="Diamond 6">
            <a:extLst>
              <a:ext uri="{FF2B5EF4-FFF2-40B4-BE49-F238E27FC236}">
                <a16:creationId xmlns:a16="http://schemas.microsoft.com/office/drawing/2014/main" id="{5832AD89-96A4-4CAA-8559-E6A3D17D12C3}"/>
              </a:ext>
            </a:extLst>
          </p:cNvPr>
          <p:cNvSpPr/>
          <p:nvPr/>
        </p:nvSpPr>
        <p:spPr>
          <a:xfrm>
            <a:off x="4271211" y="2497350"/>
            <a:ext cx="3048000" cy="120807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Outer conditional expression?</a:t>
            </a:r>
            <a:endParaRPr lang="en-IN" sz="1400" dirty="0">
              <a:solidFill>
                <a:schemeClr val="tx1"/>
              </a:solidFill>
            </a:endParaRPr>
          </a:p>
        </p:txBody>
      </p:sp>
      <p:sp>
        <p:nvSpPr>
          <p:cNvPr id="9" name="Rectangle 8">
            <a:extLst>
              <a:ext uri="{FF2B5EF4-FFF2-40B4-BE49-F238E27FC236}">
                <a16:creationId xmlns:a16="http://schemas.microsoft.com/office/drawing/2014/main" id="{3CF3934E-2BBA-43BF-85C3-311D736E044F}"/>
              </a:ext>
            </a:extLst>
          </p:cNvPr>
          <p:cNvSpPr/>
          <p:nvPr/>
        </p:nvSpPr>
        <p:spPr>
          <a:xfrm>
            <a:off x="4882816" y="5833050"/>
            <a:ext cx="1824789" cy="3635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Body of the loop</a:t>
            </a:r>
            <a:endParaRPr lang="en-IN" sz="1400" dirty="0">
              <a:solidFill>
                <a:schemeClr val="tx1"/>
              </a:solidFill>
            </a:endParaRPr>
          </a:p>
        </p:txBody>
      </p:sp>
      <p:sp>
        <p:nvSpPr>
          <p:cNvPr id="11" name="Diamond 10">
            <a:extLst>
              <a:ext uri="{FF2B5EF4-FFF2-40B4-BE49-F238E27FC236}">
                <a16:creationId xmlns:a16="http://schemas.microsoft.com/office/drawing/2014/main" id="{D548C1B3-F2B1-49AC-A970-B9F1A4239C9F}"/>
              </a:ext>
            </a:extLst>
          </p:cNvPr>
          <p:cNvSpPr/>
          <p:nvPr/>
        </p:nvSpPr>
        <p:spPr>
          <a:xfrm>
            <a:off x="4271211" y="4165200"/>
            <a:ext cx="3048000" cy="120807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Inner conditional expression?</a:t>
            </a:r>
            <a:endParaRPr lang="en-IN" sz="1400" dirty="0">
              <a:solidFill>
                <a:schemeClr val="tx1"/>
              </a:solidFill>
            </a:endParaRPr>
          </a:p>
        </p:txBody>
      </p:sp>
      <p:sp>
        <p:nvSpPr>
          <p:cNvPr id="13" name="Rectangle 12">
            <a:extLst>
              <a:ext uri="{FF2B5EF4-FFF2-40B4-BE49-F238E27FC236}">
                <a16:creationId xmlns:a16="http://schemas.microsoft.com/office/drawing/2014/main" id="{C26158E2-1500-4BC2-A722-E263DC7FFCA3}"/>
              </a:ext>
            </a:extLst>
          </p:cNvPr>
          <p:cNvSpPr/>
          <p:nvPr/>
        </p:nvSpPr>
        <p:spPr>
          <a:xfrm>
            <a:off x="8658950" y="5833049"/>
            <a:ext cx="1824789" cy="3635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Rest of the program</a:t>
            </a:r>
            <a:endParaRPr lang="en-IN" sz="1400" dirty="0">
              <a:solidFill>
                <a:schemeClr val="tx1"/>
              </a:solidFill>
            </a:endParaRPr>
          </a:p>
        </p:txBody>
      </p:sp>
      <p:sp>
        <p:nvSpPr>
          <p:cNvPr id="15" name="TextBox 14">
            <a:extLst>
              <a:ext uri="{FF2B5EF4-FFF2-40B4-BE49-F238E27FC236}">
                <a16:creationId xmlns:a16="http://schemas.microsoft.com/office/drawing/2014/main" id="{207A794C-83E2-4BB7-9566-991E8796A650}"/>
              </a:ext>
            </a:extLst>
          </p:cNvPr>
          <p:cNvSpPr txBox="1"/>
          <p:nvPr/>
        </p:nvSpPr>
        <p:spPr>
          <a:xfrm>
            <a:off x="5827939" y="5448648"/>
            <a:ext cx="701305" cy="338554"/>
          </a:xfrm>
          <a:prstGeom prst="rect">
            <a:avLst/>
          </a:prstGeom>
          <a:noFill/>
        </p:spPr>
        <p:txBody>
          <a:bodyPr wrap="square" rtlCol="0">
            <a:spAutoFit/>
          </a:bodyPr>
          <a:lstStyle/>
          <a:p>
            <a:r>
              <a:rPr lang="en-GB" sz="1600" dirty="0"/>
              <a:t>True</a:t>
            </a:r>
            <a:endParaRPr lang="en-IN" sz="1600" dirty="0"/>
          </a:p>
        </p:txBody>
      </p:sp>
      <p:sp>
        <p:nvSpPr>
          <p:cNvPr id="16" name="TextBox 15">
            <a:extLst>
              <a:ext uri="{FF2B5EF4-FFF2-40B4-BE49-F238E27FC236}">
                <a16:creationId xmlns:a16="http://schemas.microsoft.com/office/drawing/2014/main" id="{01ED7464-F6C9-4465-AD99-97ADFB63D940}"/>
              </a:ext>
            </a:extLst>
          </p:cNvPr>
          <p:cNvSpPr txBox="1"/>
          <p:nvPr/>
        </p:nvSpPr>
        <p:spPr>
          <a:xfrm>
            <a:off x="7272041" y="4444745"/>
            <a:ext cx="701305" cy="338554"/>
          </a:xfrm>
          <a:prstGeom prst="rect">
            <a:avLst/>
          </a:prstGeom>
          <a:noFill/>
        </p:spPr>
        <p:txBody>
          <a:bodyPr wrap="square" rtlCol="0">
            <a:spAutoFit/>
          </a:bodyPr>
          <a:lstStyle/>
          <a:p>
            <a:r>
              <a:rPr lang="en-GB" sz="1600" dirty="0"/>
              <a:t>False</a:t>
            </a:r>
            <a:endParaRPr lang="en-IN" sz="1600" dirty="0"/>
          </a:p>
        </p:txBody>
      </p:sp>
      <p:cxnSp>
        <p:nvCxnSpPr>
          <p:cNvPr id="17" name="Straight Arrow Connector 16">
            <a:extLst>
              <a:ext uri="{FF2B5EF4-FFF2-40B4-BE49-F238E27FC236}">
                <a16:creationId xmlns:a16="http://schemas.microsoft.com/office/drawing/2014/main" id="{4DD4B664-5E8A-4579-8964-CD7CE798FD30}"/>
              </a:ext>
            </a:extLst>
          </p:cNvPr>
          <p:cNvCxnSpPr>
            <a:cxnSpLocks/>
          </p:cNvCxnSpPr>
          <p:nvPr/>
        </p:nvCxnSpPr>
        <p:spPr>
          <a:xfrm>
            <a:off x="5805687" y="1941720"/>
            <a:ext cx="0" cy="5302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6904658A-6136-4A4F-BF1E-FC331AA133EE}"/>
              </a:ext>
            </a:extLst>
          </p:cNvPr>
          <p:cNvSpPr txBox="1"/>
          <p:nvPr/>
        </p:nvSpPr>
        <p:spPr>
          <a:xfrm>
            <a:off x="5795210" y="2037577"/>
            <a:ext cx="701305" cy="338554"/>
          </a:xfrm>
          <a:prstGeom prst="rect">
            <a:avLst/>
          </a:prstGeom>
          <a:noFill/>
        </p:spPr>
        <p:txBody>
          <a:bodyPr wrap="square" rtlCol="0">
            <a:spAutoFit/>
          </a:bodyPr>
          <a:lstStyle/>
          <a:p>
            <a:r>
              <a:rPr lang="en-GB" sz="1600" dirty="0"/>
              <a:t>Entry</a:t>
            </a:r>
            <a:endParaRPr lang="en-IN" sz="1600" dirty="0"/>
          </a:p>
        </p:txBody>
      </p:sp>
      <p:cxnSp>
        <p:nvCxnSpPr>
          <p:cNvPr id="19" name="Straight Arrow Connector 18">
            <a:extLst>
              <a:ext uri="{FF2B5EF4-FFF2-40B4-BE49-F238E27FC236}">
                <a16:creationId xmlns:a16="http://schemas.microsoft.com/office/drawing/2014/main" id="{1597080D-7D63-4D5E-BBEB-69B641CE82E5}"/>
              </a:ext>
            </a:extLst>
          </p:cNvPr>
          <p:cNvCxnSpPr>
            <a:cxnSpLocks/>
            <a:stCxn id="7" idx="2"/>
          </p:cNvCxnSpPr>
          <p:nvPr/>
        </p:nvCxnSpPr>
        <p:spPr>
          <a:xfrm>
            <a:off x="5795211" y="3705427"/>
            <a:ext cx="10476" cy="4767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DB415982-F168-4777-8DC4-6ED1DD8EF123}"/>
              </a:ext>
            </a:extLst>
          </p:cNvPr>
          <p:cNvCxnSpPr>
            <a:cxnSpLocks/>
          </p:cNvCxnSpPr>
          <p:nvPr/>
        </p:nvCxnSpPr>
        <p:spPr>
          <a:xfrm flipV="1">
            <a:off x="3544110" y="3900065"/>
            <a:ext cx="2251100" cy="17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E61AD9F-70D4-4903-A92A-04CBB97E2DBD}"/>
              </a:ext>
            </a:extLst>
          </p:cNvPr>
          <p:cNvCxnSpPr>
            <a:cxnSpLocks/>
          </p:cNvCxnSpPr>
          <p:nvPr/>
        </p:nvCxnSpPr>
        <p:spPr>
          <a:xfrm flipH="1" flipV="1">
            <a:off x="3544110" y="3900066"/>
            <a:ext cx="24937" cy="211477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BD324C13-0D46-419D-A7DB-B61486CE23AA}"/>
              </a:ext>
            </a:extLst>
          </p:cNvPr>
          <p:cNvCxnSpPr>
            <a:cxnSpLocks/>
          </p:cNvCxnSpPr>
          <p:nvPr/>
        </p:nvCxnSpPr>
        <p:spPr>
          <a:xfrm>
            <a:off x="3569047" y="6014840"/>
            <a:ext cx="1313769"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11806E4-0F6B-406C-AB29-9140648E13B9}"/>
              </a:ext>
            </a:extLst>
          </p:cNvPr>
          <p:cNvCxnSpPr>
            <a:cxnSpLocks/>
          </p:cNvCxnSpPr>
          <p:nvPr/>
        </p:nvCxnSpPr>
        <p:spPr>
          <a:xfrm flipV="1">
            <a:off x="7295308" y="4766807"/>
            <a:ext cx="693740" cy="2431"/>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09599577-7708-436A-8F19-11B47E3A056C}"/>
              </a:ext>
            </a:extLst>
          </p:cNvPr>
          <p:cNvCxnSpPr>
            <a:cxnSpLocks/>
          </p:cNvCxnSpPr>
          <p:nvPr/>
        </p:nvCxnSpPr>
        <p:spPr>
          <a:xfrm flipV="1">
            <a:off x="7989048" y="4769238"/>
            <a:ext cx="0" cy="1748176"/>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856841AB-D599-4C5F-8B53-B70D251ED072}"/>
              </a:ext>
            </a:extLst>
          </p:cNvPr>
          <p:cNvCxnSpPr>
            <a:cxnSpLocks/>
          </p:cNvCxnSpPr>
          <p:nvPr/>
        </p:nvCxnSpPr>
        <p:spPr>
          <a:xfrm flipV="1">
            <a:off x="1565329" y="6501431"/>
            <a:ext cx="6423719" cy="18414"/>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39811B28-598D-4FA8-B908-496366E6694F}"/>
              </a:ext>
            </a:extLst>
          </p:cNvPr>
          <p:cNvCxnSpPr>
            <a:cxnSpLocks/>
          </p:cNvCxnSpPr>
          <p:nvPr/>
        </p:nvCxnSpPr>
        <p:spPr>
          <a:xfrm flipV="1">
            <a:off x="1565329" y="3092920"/>
            <a:ext cx="0" cy="3424493"/>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435E33B6-7ADB-4022-99ED-A2AC9F822121}"/>
              </a:ext>
            </a:extLst>
          </p:cNvPr>
          <p:cNvCxnSpPr>
            <a:cxnSpLocks/>
          </p:cNvCxnSpPr>
          <p:nvPr/>
        </p:nvCxnSpPr>
        <p:spPr>
          <a:xfrm>
            <a:off x="1565329" y="3088238"/>
            <a:ext cx="2705882" cy="1"/>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1F584AB8-B059-4C70-B16F-44E0CB96B2F2}"/>
              </a:ext>
            </a:extLst>
          </p:cNvPr>
          <p:cNvCxnSpPr>
            <a:cxnSpLocks/>
          </p:cNvCxnSpPr>
          <p:nvPr/>
        </p:nvCxnSpPr>
        <p:spPr>
          <a:xfrm flipV="1">
            <a:off x="7301241" y="3092013"/>
            <a:ext cx="2270103" cy="1"/>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3086AE96-D494-48DD-908E-7569B9B42364}"/>
              </a:ext>
            </a:extLst>
          </p:cNvPr>
          <p:cNvCxnSpPr>
            <a:cxnSpLocks/>
          </p:cNvCxnSpPr>
          <p:nvPr/>
        </p:nvCxnSpPr>
        <p:spPr>
          <a:xfrm flipV="1">
            <a:off x="9571344" y="3088238"/>
            <a:ext cx="0" cy="2744812"/>
          </a:xfrm>
          <a:prstGeom prst="line">
            <a:avLst/>
          </a:prstGeom>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B7A90563-8356-40C1-B4F0-8AE44A014A10}"/>
              </a:ext>
            </a:extLst>
          </p:cNvPr>
          <p:cNvSpPr txBox="1"/>
          <p:nvPr/>
        </p:nvSpPr>
        <p:spPr>
          <a:xfrm>
            <a:off x="7307746" y="2772167"/>
            <a:ext cx="701305" cy="338554"/>
          </a:xfrm>
          <a:prstGeom prst="rect">
            <a:avLst/>
          </a:prstGeom>
          <a:noFill/>
        </p:spPr>
        <p:txBody>
          <a:bodyPr wrap="square" rtlCol="0">
            <a:spAutoFit/>
          </a:bodyPr>
          <a:lstStyle/>
          <a:p>
            <a:r>
              <a:rPr lang="en-GB" sz="1600" dirty="0"/>
              <a:t>False</a:t>
            </a:r>
            <a:endParaRPr lang="en-IN" sz="1600" dirty="0"/>
          </a:p>
        </p:txBody>
      </p:sp>
      <p:sp>
        <p:nvSpPr>
          <p:cNvPr id="53" name="TextBox 52">
            <a:extLst>
              <a:ext uri="{FF2B5EF4-FFF2-40B4-BE49-F238E27FC236}">
                <a16:creationId xmlns:a16="http://schemas.microsoft.com/office/drawing/2014/main" id="{6D780AAD-1EFB-4F44-82DC-77F80A1B40A7}"/>
              </a:ext>
            </a:extLst>
          </p:cNvPr>
          <p:cNvSpPr txBox="1"/>
          <p:nvPr/>
        </p:nvSpPr>
        <p:spPr>
          <a:xfrm>
            <a:off x="5820524" y="3769722"/>
            <a:ext cx="701305" cy="338554"/>
          </a:xfrm>
          <a:prstGeom prst="rect">
            <a:avLst/>
          </a:prstGeom>
          <a:noFill/>
        </p:spPr>
        <p:txBody>
          <a:bodyPr wrap="square" rtlCol="0">
            <a:spAutoFit/>
          </a:bodyPr>
          <a:lstStyle/>
          <a:p>
            <a:r>
              <a:rPr lang="en-GB" sz="1600" dirty="0"/>
              <a:t>True</a:t>
            </a:r>
            <a:endParaRPr lang="en-IN" sz="1600" dirty="0"/>
          </a:p>
        </p:txBody>
      </p:sp>
      <p:cxnSp>
        <p:nvCxnSpPr>
          <p:cNvPr id="56" name="Straight Arrow Connector 55">
            <a:extLst>
              <a:ext uri="{FF2B5EF4-FFF2-40B4-BE49-F238E27FC236}">
                <a16:creationId xmlns:a16="http://schemas.microsoft.com/office/drawing/2014/main" id="{9866A9F6-7F3A-4646-814A-1D6679B5D491}"/>
              </a:ext>
            </a:extLst>
          </p:cNvPr>
          <p:cNvCxnSpPr>
            <a:cxnSpLocks/>
          </p:cNvCxnSpPr>
          <p:nvPr/>
        </p:nvCxnSpPr>
        <p:spPr>
          <a:xfrm>
            <a:off x="5800449" y="5367464"/>
            <a:ext cx="10476" cy="4767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 name="Picture 1">
            <a:extLst>
              <a:ext uri="{FF2B5EF4-FFF2-40B4-BE49-F238E27FC236}">
                <a16:creationId xmlns:a16="http://schemas.microsoft.com/office/drawing/2014/main" id="{8903F66D-2E2E-4D69-950A-BB86C5ADC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985378" y="0"/>
            <a:ext cx="6858000" cy="6858000"/>
          </a:xfrm>
          <a:prstGeom prst="rect">
            <a:avLst/>
          </a:prstGeom>
        </p:spPr>
      </p:pic>
    </p:spTree>
    <p:extLst>
      <p:ext uri="{BB962C8B-B14F-4D97-AF65-F5344CB8AC3E}">
        <p14:creationId xmlns:p14="http://schemas.microsoft.com/office/powerpoint/2010/main" val="39646732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C13110-6E93-4CCB-90C8-70CF440F370C}"/>
              </a:ext>
            </a:extLst>
          </p:cNvPr>
          <p:cNvSpPr txBox="1"/>
          <p:nvPr/>
        </p:nvSpPr>
        <p:spPr>
          <a:xfrm>
            <a:off x="411347" y="276463"/>
            <a:ext cx="2256439" cy="430887"/>
          </a:xfrm>
          <a:prstGeom prst="rect">
            <a:avLst/>
          </a:prstGeom>
          <a:noFill/>
        </p:spPr>
        <p:txBody>
          <a:bodyPr wrap="square" rtlCol="0">
            <a:spAutoFit/>
          </a:bodyPr>
          <a:lstStyle/>
          <a:p>
            <a:r>
              <a:rPr lang="en-GB" sz="2200" dirty="0">
                <a:latin typeface="Verdana Pro Cond" panose="020B0606030504040204" pitchFamily="34" charset="0"/>
              </a:rPr>
              <a:t>PROGRAM 3-13</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D366CBB5-2634-4A5D-A053-CF0ACA03EA1E}"/>
              </a:ext>
            </a:extLst>
          </p:cNvPr>
          <p:cNvSpPr txBox="1"/>
          <p:nvPr/>
        </p:nvSpPr>
        <p:spPr>
          <a:xfrm>
            <a:off x="411347" y="707350"/>
            <a:ext cx="11369306" cy="1200329"/>
          </a:xfrm>
          <a:prstGeom prst="rect">
            <a:avLst/>
          </a:prstGeom>
          <a:noFill/>
        </p:spPr>
        <p:txBody>
          <a:bodyPr wrap="square" rtlCol="0">
            <a:spAutoFit/>
          </a:bodyPr>
          <a:lstStyle/>
          <a:p>
            <a:r>
              <a:rPr lang="en-GB" b="1" i="1" dirty="0"/>
              <a:t>Description: </a:t>
            </a:r>
            <a:r>
              <a:rPr lang="en-GB" i="1" dirty="0"/>
              <a:t>In this program, we are going to display a pattern of stars as:</a:t>
            </a:r>
          </a:p>
          <a:p>
            <a:r>
              <a:rPr lang="en-GB" b="1" i="1" dirty="0"/>
              <a:t>		***</a:t>
            </a:r>
          </a:p>
          <a:p>
            <a:r>
              <a:rPr lang="en-GB" b="1" i="1" dirty="0"/>
              <a:t>		***</a:t>
            </a:r>
          </a:p>
          <a:p>
            <a:r>
              <a:rPr lang="en-GB" b="1" i="1" dirty="0"/>
              <a:t>		***</a:t>
            </a:r>
            <a:endParaRPr lang="en-IN" b="1" i="1" dirty="0"/>
          </a:p>
        </p:txBody>
      </p:sp>
      <p:sp>
        <p:nvSpPr>
          <p:cNvPr id="9" name="TextBox 8">
            <a:extLst>
              <a:ext uri="{FF2B5EF4-FFF2-40B4-BE49-F238E27FC236}">
                <a16:creationId xmlns:a16="http://schemas.microsoft.com/office/drawing/2014/main" id="{26F16C63-24A9-4A3F-9D88-1410B8AEEB89}"/>
              </a:ext>
            </a:extLst>
          </p:cNvPr>
          <p:cNvSpPr txBox="1"/>
          <p:nvPr/>
        </p:nvSpPr>
        <p:spPr>
          <a:xfrm>
            <a:off x="411347" y="1779687"/>
            <a:ext cx="11369306" cy="5078313"/>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PrintStars</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row;</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column;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row=1;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while(row&lt;=3)</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column=1;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while(column&lt;=4)</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System.out.print</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column++;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row++;</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p:txBody>
      </p:sp>
      <p:pic>
        <p:nvPicPr>
          <p:cNvPr id="2" name="Picture 1">
            <a:extLst>
              <a:ext uri="{FF2B5EF4-FFF2-40B4-BE49-F238E27FC236}">
                <a16:creationId xmlns:a16="http://schemas.microsoft.com/office/drawing/2014/main" id="{89DF4AE6-3EF6-4576-BEC4-DAF538FA9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3029899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FCEA44-180A-473F-A7F2-45623F92EEBB}"/>
              </a:ext>
            </a:extLst>
          </p:cNvPr>
          <p:cNvSpPr txBox="1"/>
          <p:nvPr/>
        </p:nvSpPr>
        <p:spPr>
          <a:xfrm>
            <a:off x="411347" y="351940"/>
            <a:ext cx="11369306" cy="923330"/>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a:solidFill>
                  <a:schemeClr val="tx1">
                    <a:lumMod val="65000"/>
                    <a:lumOff val="35000"/>
                  </a:schemeClr>
                </a:solidFill>
                <a:latin typeface="Courier New" panose="02070309020205020404" pitchFamily="49" charset="0"/>
                <a:cs typeface="Courier New" panose="02070309020205020404" pitchFamily="49" charset="0"/>
              </a:rPr>
              <a:t>}</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7BEC1C6C-9C09-42C5-ABB9-5D528FADF63F}"/>
              </a:ext>
            </a:extLst>
          </p:cNvPr>
          <p:cNvSpPr txBox="1"/>
          <p:nvPr/>
        </p:nvSpPr>
        <p:spPr>
          <a:xfrm>
            <a:off x="411347" y="1904117"/>
            <a:ext cx="6096000" cy="1200329"/>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program</a:t>
            </a:r>
          </a:p>
        </p:txBody>
      </p:sp>
      <p:sp>
        <p:nvSpPr>
          <p:cNvPr id="4" name="TextBox 3">
            <a:extLst>
              <a:ext uri="{FF2B5EF4-FFF2-40B4-BE49-F238E27FC236}">
                <a16:creationId xmlns:a16="http://schemas.microsoft.com/office/drawing/2014/main" id="{85D4476E-7E21-44C5-B433-F28181B1B623}"/>
              </a:ext>
            </a:extLst>
          </p:cNvPr>
          <p:cNvSpPr txBox="1"/>
          <p:nvPr/>
        </p:nvSpPr>
        <p:spPr>
          <a:xfrm>
            <a:off x="411347" y="1499434"/>
            <a:ext cx="2764990" cy="369332"/>
          </a:xfrm>
          <a:prstGeom prst="rect">
            <a:avLst/>
          </a:prstGeom>
          <a:noFill/>
        </p:spPr>
        <p:txBody>
          <a:bodyPr wrap="square" rtlCol="0">
            <a:spAutoFit/>
          </a:bodyPr>
          <a:lstStyle/>
          <a:p>
            <a:r>
              <a:rPr lang="en-GB" b="1" dirty="0"/>
              <a:t>Output of Program 3-13</a:t>
            </a:r>
            <a:endParaRPr lang="en-IN" b="1" dirty="0"/>
          </a:p>
        </p:txBody>
      </p:sp>
      <p:pic>
        <p:nvPicPr>
          <p:cNvPr id="3" name="Picture 2">
            <a:extLst>
              <a:ext uri="{FF2B5EF4-FFF2-40B4-BE49-F238E27FC236}">
                <a16:creationId xmlns:a16="http://schemas.microsoft.com/office/drawing/2014/main" id="{CAD0F248-42B0-4289-BC19-B78B265F6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712148" y="-95954"/>
            <a:ext cx="6858000" cy="6858000"/>
          </a:xfrm>
          <a:prstGeom prst="rect">
            <a:avLst/>
          </a:prstGeom>
        </p:spPr>
      </p:pic>
      <p:graphicFrame>
        <p:nvGraphicFramePr>
          <p:cNvPr id="8" name="Table 10">
            <a:extLst>
              <a:ext uri="{FF2B5EF4-FFF2-40B4-BE49-F238E27FC236}">
                <a16:creationId xmlns:a16="http://schemas.microsoft.com/office/drawing/2014/main" id="{5BBDAF5D-629C-4BF7-B6A0-1FD5AB061BA6}"/>
              </a:ext>
            </a:extLst>
          </p:cNvPr>
          <p:cNvGraphicFramePr>
            <a:graphicFrameLocks noGrp="1"/>
          </p:cNvGraphicFramePr>
          <p:nvPr>
            <p:extLst>
              <p:ext uri="{D42A27DB-BD31-4B8C-83A1-F6EECF244321}">
                <p14:modId xmlns:p14="http://schemas.microsoft.com/office/powerpoint/2010/main" val="4166701401"/>
              </p:ext>
            </p:extLst>
          </p:nvPr>
        </p:nvGraphicFramePr>
        <p:xfrm>
          <a:off x="786108" y="3104446"/>
          <a:ext cx="10994545" cy="3657600"/>
        </p:xfrm>
        <a:graphic>
          <a:graphicData uri="http://schemas.openxmlformats.org/drawingml/2006/table">
            <a:tbl>
              <a:tblPr bandRow="1">
                <a:tableStyleId>{F2DE63D5-997A-4646-A377-4702673A728D}</a:tableStyleId>
              </a:tblPr>
              <a:tblGrid>
                <a:gridCol w="1532272">
                  <a:extLst>
                    <a:ext uri="{9D8B030D-6E8A-4147-A177-3AD203B41FA5}">
                      <a16:colId xmlns:a16="http://schemas.microsoft.com/office/drawing/2014/main" val="3701059786"/>
                    </a:ext>
                  </a:extLst>
                </a:gridCol>
                <a:gridCol w="2802055">
                  <a:extLst>
                    <a:ext uri="{9D8B030D-6E8A-4147-A177-3AD203B41FA5}">
                      <a16:colId xmlns:a16="http://schemas.microsoft.com/office/drawing/2014/main" val="3687633472"/>
                    </a:ext>
                  </a:extLst>
                </a:gridCol>
                <a:gridCol w="1627975">
                  <a:extLst>
                    <a:ext uri="{9D8B030D-6E8A-4147-A177-3AD203B41FA5}">
                      <a16:colId xmlns:a16="http://schemas.microsoft.com/office/drawing/2014/main" val="1880433173"/>
                    </a:ext>
                  </a:extLst>
                </a:gridCol>
                <a:gridCol w="2441407">
                  <a:extLst>
                    <a:ext uri="{9D8B030D-6E8A-4147-A177-3AD203B41FA5}">
                      <a16:colId xmlns:a16="http://schemas.microsoft.com/office/drawing/2014/main" val="22898726"/>
                    </a:ext>
                  </a:extLst>
                </a:gridCol>
                <a:gridCol w="2590836">
                  <a:extLst>
                    <a:ext uri="{9D8B030D-6E8A-4147-A177-3AD203B41FA5}">
                      <a16:colId xmlns:a16="http://schemas.microsoft.com/office/drawing/2014/main" val="565854031"/>
                    </a:ext>
                  </a:extLst>
                </a:gridCol>
              </a:tblGrid>
              <a:tr h="225428">
                <a:tc>
                  <a:txBody>
                    <a:bodyPr/>
                    <a:lstStyle/>
                    <a:p>
                      <a:r>
                        <a:rPr lang="en-GB" sz="1400" dirty="0"/>
                        <a:t>At row=1</a:t>
                      </a:r>
                      <a:endParaRPr lang="en-IN" sz="1400" dirty="0"/>
                    </a:p>
                  </a:txBody>
                  <a:tcPr>
                    <a:solidFill>
                      <a:schemeClr val="bg1">
                        <a:lumMod val="95000"/>
                      </a:schemeClr>
                    </a:solidFill>
                  </a:tcPr>
                </a:tc>
                <a:tc>
                  <a:txBody>
                    <a:bodyPr/>
                    <a:lstStyle/>
                    <a:p>
                      <a:r>
                        <a:rPr lang="en-GB" sz="1400" dirty="0"/>
                        <a:t>Check: row&lt;=3</a:t>
                      </a:r>
                    </a:p>
                    <a:p>
                      <a:r>
                        <a:rPr lang="en-GB" sz="1400" dirty="0"/>
                        <a:t>1&lt;=3, true, execute body of the loop</a:t>
                      </a:r>
                      <a:endParaRPr lang="en-IN" sz="1400" dirty="0"/>
                    </a:p>
                  </a:txBody>
                  <a:tcPr>
                    <a:solidFill>
                      <a:schemeClr val="bg1">
                        <a:lumMod val="95000"/>
                      </a:schemeClr>
                    </a:solidFill>
                  </a:tcPr>
                </a:tc>
                <a:tc>
                  <a:txBody>
                    <a:bodyPr/>
                    <a:lstStyle/>
                    <a:p>
                      <a:r>
                        <a:rPr lang="en-GB" sz="1400" dirty="0"/>
                        <a:t>Set column=1</a:t>
                      </a:r>
                      <a:endParaRPr lang="en-IN" sz="1400" dirty="0"/>
                    </a:p>
                  </a:txBody>
                  <a:tcPr>
                    <a:solidFill>
                      <a:schemeClr val="bg1">
                        <a:lumMod val="95000"/>
                      </a:schemeClr>
                    </a:solidFill>
                  </a:tcPr>
                </a:tc>
                <a:tc>
                  <a:txBody>
                    <a:bodyPr/>
                    <a:lstStyle/>
                    <a:p>
                      <a:r>
                        <a:rPr lang="en-GB" sz="1400" dirty="0"/>
                        <a:t>Check: column&lt;=4</a:t>
                      </a:r>
                    </a:p>
                    <a:p>
                      <a:r>
                        <a:rPr lang="en-GB" sz="1400" dirty="0"/>
                        <a:t>1&lt;=4, true, execute the boy of the loop</a:t>
                      </a:r>
                      <a:endParaRPr lang="en-IN" sz="1400" dirty="0"/>
                    </a:p>
                  </a:txBody>
                  <a:tcPr>
                    <a:solidFill>
                      <a:schemeClr val="bg1">
                        <a:lumMod val="95000"/>
                      </a:schemeClr>
                    </a:solidFill>
                  </a:tcPr>
                </a:tc>
                <a:tc>
                  <a:txBody>
                    <a:bodyPr/>
                    <a:lstStyle/>
                    <a:p>
                      <a:r>
                        <a:rPr lang="en-GB" sz="1400" dirty="0"/>
                        <a:t>Display * and evaluate column++. i.e. column=2,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233562496"/>
                  </a:ext>
                </a:extLst>
              </a:tr>
              <a:tr h="483647">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column=2</a:t>
                      </a:r>
                      <a:endParaRPr lang="en-IN" sz="1400" dirty="0"/>
                    </a:p>
                  </a:txBody>
                  <a:tcPr>
                    <a:solidFill>
                      <a:schemeClr val="bg1">
                        <a:lumMod val="95000"/>
                      </a:schemeClr>
                    </a:solidFill>
                  </a:tcPr>
                </a:tc>
                <a:tc>
                  <a:txBody>
                    <a:bodyPr/>
                    <a:lstStyle/>
                    <a:p>
                      <a:r>
                        <a:rPr lang="en-GB" sz="1400" dirty="0"/>
                        <a:t>Check: column&lt;=4</a:t>
                      </a:r>
                    </a:p>
                    <a:p>
                      <a:r>
                        <a:rPr lang="en-GB" sz="1400" dirty="0"/>
                        <a:t>2&lt;=4, true, execute the boy of the loop</a:t>
                      </a:r>
                      <a:endParaRPr lang="en-IN" sz="1400" dirty="0"/>
                    </a:p>
                  </a:txBody>
                  <a:tcPr>
                    <a:solidFill>
                      <a:schemeClr val="bg1">
                        <a:lumMod val="95000"/>
                      </a:schemeClr>
                    </a:solidFill>
                  </a:tcPr>
                </a:tc>
                <a:tc>
                  <a:txBody>
                    <a:bodyPr/>
                    <a:lstStyle/>
                    <a:p>
                      <a:r>
                        <a:rPr lang="en-GB" sz="1400" dirty="0"/>
                        <a:t>Display * and evaluate column++. i.e. column=3,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3170957613"/>
                  </a:ext>
                </a:extLst>
              </a:tr>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column=3</a:t>
                      </a:r>
                      <a:endParaRPr lang="en-IN" sz="1400" dirty="0"/>
                    </a:p>
                  </a:txBody>
                  <a:tcPr>
                    <a:solidFill>
                      <a:schemeClr val="bg1">
                        <a:lumMod val="95000"/>
                      </a:schemeClr>
                    </a:solidFill>
                  </a:tcPr>
                </a:tc>
                <a:tc>
                  <a:txBody>
                    <a:bodyPr/>
                    <a:lstStyle/>
                    <a:p>
                      <a:r>
                        <a:rPr lang="en-GB" sz="1400" dirty="0"/>
                        <a:t>Check: column&lt;=4</a:t>
                      </a:r>
                    </a:p>
                    <a:p>
                      <a:r>
                        <a:rPr lang="en-GB" sz="1400" dirty="0"/>
                        <a:t>3&lt;=4, true, execute the boy of the loop</a:t>
                      </a:r>
                      <a:endParaRPr lang="en-IN" sz="1400" dirty="0"/>
                    </a:p>
                  </a:txBody>
                  <a:tcPr>
                    <a:solidFill>
                      <a:schemeClr val="bg1">
                        <a:lumMod val="95000"/>
                      </a:schemeClr>
                    </a:solidFill>
                  </a:tcPr>
                </a:tc>
                <a:tc>
                  <a:txBody>
                    <a:bodyPr/>
                    <a:lstStyle/>
                    <a:p>
                      <a:r>
                        <a:rPr lang="en-GB" sz="1400" dirty="0"/>
                        <a:t>Display * and evaluate column++. i.e. column=4,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3008865862"/>
                  </a:ext>
                </a:extLst>
              </a:tr>
              <a:tr h="370840">
                <a:tc>
                  <a:txBody>
                    <a:bodyPr/>
                    <a:lstStyle/>
                    <a:p>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p>
                  </a:txBody>
                  <a:tcPr>
                    <a:solidFill>
                      <a:schemeClr val="bg1">
                        <a:lumMod val="95000"/>
                      </a:schemeClr>
                    </a:solidFill>
                  </a:tcPr>
                </a:tc>
                <a:tc>
                  <a:txBody>
                    <a:bodyPr/>
                    <a:lstStyle/>
                    <a:p>
                      <a:r>
                        <a:rPr lang="en-GB" sz="1400" dirty="0"/>
                        <a:t>At column=4</a:t>
                      </a:r>
                      <a:endParaRPr lang="en-IN" sz="1400" dirty="0"/>
                    </a:p>
                  </a:txBody>
                  <a:tcPr>
                    <a:solidFill>
                      <a:schemeClr val="bg1">
                        <a:lumMod val="95000"/>
                      </a:schemeClr>
                    </a:solidFill>
                  </a:tcPr>
                </a:tc>
                <a:tc>
                  <a:txBody>
                    <a:bodyPr/>
                    <a:lstStyle/>
                    <a:p>
                      <a:r>
                        <a:rPr lang="en-GB" sz="1400" dirty="0"/>
                        <a:t>Check: column&lt;=4</a:t>
                      </a:r>
                    </a:p>
                    <a:p>
                      <a:r>
                        <a:rPr lang="en-GB" sz="1400" dirty="0"/>
                        <a:t>4&lt;=4, true, execute the boy of the loop</a:t>
                      </a:r>
                      <a:endParaRPr lang="en-IN" sz="1400" dirty="0"/>
                    </a:p>
                  </a:txBody>
                  <a:tcPr>
                    <a:solidFill>
                      <a:schemeClr val="bg1">
                        <a:lumMod val="95000"/>
                      </a:schemeClr>
                    </a:solidFill>
                  </a:tcPr>
                </a:tc>
                <a:tc>
                  <a:txBody>
                    <a:bodyPr/>
                    <a:lstStyle/>
                    <a:p>
                      <a:r>
                        <a:rPr lang="en-GB" sz="1400" dirty="0"/>
                        <a:t>Display * and evaluate column++. i.e. column=5,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2224306612"/>
                  </a:ext>
                </a:extLst>
              </a:tr>
              <a:tr h="370840">
                <a:tc>
                  <a:txBody>
                    <a:bodyPr/>
                    <a:lstStyle/>
                    <a:p>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p>
                  </a:txBody>
                  <a:tcPr>
                    <a:solidFill>
                      <a:schemeClr val="bg1">
                        <a:lumMod val="95000"/>
                      </a:schemeClr>
                    </a:solidFill>
                  </a:tcPr>
                </a:tc>
                <a:tc>
                  <a:txBody>
                    <a:bodyPr/>
                    <a:lstStyle/>
                    <a:p>
                      <a:r>
                        <a:rPr lang="en-GB" sz="1400" dirty="0"/>
                        <a:t>At column=5</a:t>
                      </a:r>
                      <a:endParaRPr lang="en-IN" sz="1400" dirty="0"/>
                    </a:p>
                  </a:txBody>
                  <a:tcPr>
                    <a:solidFill>
                      <a:schemeClr val="bg1">
                        <a:lumMod val="95000"/>
                      </a:schemeClr>
                    </a:solidFill>
                  </a:tcPr>
                </a:tc>
                <a:tc>
                  <a:txBody>
                    <a:bodyPr/>
                    <a:lstStyle/>
                    <a:p>
                      <a:r>
                        <a:rPr lang="en-GB" sz="1400" dirty="0"/>
                        <a:t>Check: column&lt;=4</a:t>
                      </a:r>
                    </a:p>
                    <a:p>
                      <a:r>
                        <a:rPr lang="en-GB" sz="1400" dirty="0"/>
                        <a:t>5&lt;=4, false, exit from inner loop</a:t>
                      </a:r>
                      <a:endParaRPr lang="en-IN" sz="1400" dirty="0"/>
                    </a:p>
                  </a:txBody>
                  <a:tcPr>
                    <a:solidFill>
                      <a:schemeClr val="bg1">
                        <a:lumMod val="95000"/>
                      </a:schemeClr>
                    </a:solidFill>
                  </a:tcPr>
                </a:tc>
                <a:tc>
                  <a:txBody>
                    <a:bodyPr/>
                    <a:lstStyle/>
                    <a:p>
                      <a:r>
                        <a:rPr lang="en-GB" sz="1400" dirty="0"/>
                        <a:t>Print: \n, i.e. set cursor to new line and evaluate row++, i.e., row=2, go to rest outer loop</a:t>
                      </a:r>
                      <a:endParaRPr lang="en-IN" sz="1400" dirty="0"/>
                    </a:p>
                  </a:txBody>
                  <a:tcPr>
                    <a:solidFill>
                      <a:schemeClr val="bg1">
                        <a:lumMod val="95000"/>
                      </a:schemeClr>
                    </a:solidFill>
                  </a:tcPr>
                </a:tc>
                <a:extLst>
                  <a:ext uri="{0D108BD9-81ED-4DB2-BD59-A6C34878D82A}">
                    <a16:rowId xmlns:a16="http://schemas.microsoft.com/office/drawing/2014/main" val="2304833741"/>
                  </a:ext>
                </a:extLst>
              </a:tr>
            </a:tbl>
          </a:graphicData>
        </a:graphic>
      </p:graphicFrame>
    </p:spTree>
    <p:extLst>
      <p:ext uri="{BB962C8B-B14F-4D97-AF65-F5344CB8AC3E}">
        <p14:creationId xmlns:p14="http://schemas.microsoft.com/office/powerpoint/2010/main" val="336055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CE3226-02FD-460E-9BAB-751BFF38F6CA}"/>
              </a:ext>
            </a:extLst>
          </p:cNvPr>
          <p:cNvSpPr txBox="1"/>
          <p:nvPr/>
        </p:nvSpPr>
        <p:spPr>
          <a:xfrm>
            <a:off x="411347" y="5137029"/>
            <a:ext cx="6096000" cy="1200329"/>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Number-1: 34</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Enter Number-2: 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Result of division is: 17</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the program</a:t>
            </a:r>
          </a:p>
        </p:txBody>
      </p:sp>
      <p:sp>
        <p:nvSpPr>
          <p:cNvPr id="9" name="TextBox 8">
            <a:extLst>
              <a:ext uri="{FF2B5EF4-FFF2-40B4-BE49-F238E27FC236}">
                <a16:creationId xmlns:a16="http://schemas.microsoft.com/office/drawing/2014/main" id="{B9C625B7-CD99-423C-97F8-C7B86A08DACC}"/>
              </a:ext>
            </a:extLst>
          </p:cNvPr>
          <p:cNvSpPr txBox="1"/>
          <p:nvPr/>
        </p:nvSpPr>
        <p:spPr>
          <a:xfrm>
            <a:off x="411347" y="4674257"/>
            <a:ext cx="2764990" cy="369332"/>
          </a:xfrm>
          <a:prstGeom prst="rect">
            <a:avLst/>
          </a:prstGeom>
          <a:noFill/>
        </p:spPr>
        <p:txBody>
          <a:bodyPr wrap="square" rtlCol="0">
            <a:spAutoFit/>
          </a:bodyPr>
          <a:lstStyle/>
          <a:p>
            <a:r>
              <a:rPr lang="en-GB" dirty="0"/>
              <a:t>Output of Program 3-1</a:t>
            </a:r>
            <a:endParaRPr lang="en-IN" dirty="0"/>
          </a:p>
        </p:txBody>
      </p:sp>
      <p:pic>
        <p:nvPicPr>
          <p:cNvPr id="2" name="Picture 1">
            <a:extLst>
              <a:ext uri="{FF2B5EF4-FFF2-40B4-BE49-F238E27FC236}">
                <a16:creationId xmlns:a16="http://schemas.microsoft.com/office/drawing/2014/main" id="{FDA033F2-6F92-4CE0-9E6A-AEC2F1F7B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5" name="TextBox 4">
            <a:extLst>
              <a:ext uri="{FF2B5EF4-FFF2-40B4-BE49-F238E27FC236}">
                <a16:creationId xmlns:a16="http://schemas.microsoft.com/office/drawing/2014/main" id="{0B95C5BB-8B58-4C83-B2E5-578748F9D275}"/>
              </a:ext>
            </a:extLst>
          </p:cNvPr>
          <p:cNvSpPr txBox="1"/>
          <p:nvPr/>
        </p:nvSpPr>
        <p:spPr>
          <a:xfrm>
            <a:off x="411347" y="426940"/>
            <a:ext cx="10863111" cy="4247317"/>
          </a:xfrm>
          <a:prstGeom prst="rect">
            <a:avLst/>
          </a:prstGeom>
          <a:solidFill>
            <a:schemeClr val="bg1">
              <a:lumMod val="95000"/>
            </a:schemeClr>
          </a:solid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if(num2!=0)	//checking whether the num2 is ‘zero’ or not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//if num2 is not ‘zero’, only then we enter in this block</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res=num1/num2;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System.out.println(“Result of division is: “+res);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//rest of the code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the program”);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catch(Exception 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System.out.println(“You have entered invalid value ...”+e);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8394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010831-F5DC-41F8-9DEC-D51037F3F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graphicFrame>
        <p:nvGraphicFramePr>
          <p:cNvPr id="6" name="Table 10">
            <a:extLst>
              <a:ext uri="{FF2B5EF4-FFF2-40B4-BE49-F238E27FC236}">
                <a16:creationId xmlns:a16="http://schemas.microsoft.com/office/drawing/2014/main" id="{B4627DB8-B1E8-46FC-8BFE-AC0C51A5FDFA}"/>
              </a:ext>
            </a:extLst>
          </p:cNvPr>
          <p:cNvGraphicFramePr>
            <a:graphicFrameLocks noGrp="1"/>
          </p:cNvGraphicFramePr>
          <p:nvPr>
            <p:extLst>
              <p:ext uri="{D42A27DB-BD31-4B8C-83A1-F6EECF244321}">
                <p14:modId xmlns:p14="http://schemas.microsoft.com/office/powerpoint/2010/main" val="3428977721"/>
              </p:ext>
            </p:extLst>
          </p:nvPr>
        </p:nvGraphicFramePr>
        <p:xfrm>
          <a:off x="512731" y="408380"/>
          <a:ext cx="10994545" cy="5852160"/>
        </p:xfrm>
        <a:graphic>
          <a:graphicData uri="http://schemas.openxmlformats.org/drawingml/2006/table">
            <a:tbl>
              <a:tblPr bandRow="1">
                <a:tableStyleId>{F2DE63D5-997A-4646-A377-4702673A728D}</a:tableStyleId>
              </a:tblPr>
              <a:tblGrid>
                <a:gridCol w="1532272">
                  <a:extLst>
                    <a:ext uri="{9D8B030D-6E8A-4147-A177-3AD203B41FA5}">
                      <a16:colId xmlns:a16="http://schemas.microsoft.com/office/drawing/2014/main" val="3701059786"/>
                    </a:ext>
                  </a:extLst>
                </a:gridCol>
                <a:gridCol w="2802055">
                  <a:extLst>
                    <a:ext uri="{9D8B030D-6E8A-4147-A177-3AD203B41FA5}">
                      <a16:colId xmlns:a16="http://schemas.microsoft.com/office/drawing/2014/main" val="3687633472"/>
                    </a:ext>
                  </a:extLst>
                </a:gridCol>
                <a:gridCol w="1627975">
                  <a:extLst>
                    <a:ext uri="{9D8B030D-6E8A-4147-A177-3AD203B41FA5}">
                      <a16:colId xmlns:a16="http://schemas.microsoft.com/office/drawing/2014/main" val="1880433173"/>
                    </a:ext>
                  </a:extLst>
                </a:gridCol>
                <a:gridCol w="2441407">
                  <a:extLst>
                    <a:ext uri="{9D8B030D-6E8A-4147-A177-3AD203B41FA5}">
                      <a16:colId xmlns:a16="http://schemas.microsoft.com/office/drawing/2014/main" val="22898726"/>
                    </a:ext>
                  </a:extLst>
                </a:gridCol>
                <a:gridCol w="2590836">
                  <a:extLst>
                    <a:ext uri="{9D8B030D-6E8A-4147-A177-3AD203B41FA5}">
                      <a16:colId xmlns:a16="http://schemas.microsoft.com/office/drawing/2014/main" val="565854031"/>
                    </a:ext>
                  </a:extLst>
                </a:gridCol>
              </a:tblGrid>
              <a:tr h="225428">
                <a:tc>
                  <a:txBody>
                    <a:bodyPr/>
                    <a:lstStyle/>
                    <a:p>
                      <a:r>
                        <a:rPr lang="en-GB" sz="1400" dirty="0"/>
                        <a:t>At row=2</a:t>
                      </a:r>
                      <a:endParaRPr lang="en-IN" sz="1400" dirty="0"/>
                    </a:p>
                  </a:txBody>
                  <a:tcPr>
                    <a:solidFill>
                      <a:schemeClr val="bg1">
                        <a:lumMod val="95000"/>
                      </a:schemeClr>
                    </a:solidFill>
                  </a:tcPr>
                </a:tc>
                <a:tc>
                  <a:txBody>
                    <a:bodyPr/>
                    <a:lstStyle/>
                    <a:p>
                      <a:r>
                        <a:rPr lang="en-GB" sz="1400" dirty="0"/>
                        <a:t>Check: row&lt;=3</a:t>
                      </a:r>
                    </a:p>
                    <a:p>
                      <a:r>
                        <a:rPr lang="en-GB" sz="1400" dirty="0"/>
                        <a:t>2&lt;=3, true, execute body of the loop</a:t>
                      </a:r>
                      <a:endParaRPr lang="en-IN" sz="1400" dirty="0"/>
                    </a:p>
                  </a:txBody>
                  <a:tcPr>
                    <a:solidFill>
                      <a:schemeClr val="bg1">
                        <a:lumMod val="95000"/>
                      </a:schemeClr>
                    </a:solidFill>
                  </a:tcPr>
                </a:tc>
                <a:tc>
                  <a:txBody>
                    <a:bodyPr/>
                    <a:lstStyle/>
                    <a:p>
                      <a:r>
                        <a:rPr lang="en-GB" sz="1400" dirty="0"/>
                        <a:t>Again set column=1</a:t>
                      </a:r>
                      <a:endParaRPr lang="en-IN" sz="1400" dirty="0"/>
                    </a:p>
                  </a:txBody>
                  <a:tcPr>
                    <a:solidFill>
                      <a:schemeClr val="bg1">
                        <a:lumMod val="95000"/>
                      </a:schemeClr>
                    </a:solidFill>
                  </a:tcPr>
                </a:tc>
                <a:tc>
                  <a:txBody>
                    <a:bodyPr/>
                    <a:lstStyle/>
                    <a:p>
                      <a:r>
                        <a:rPr lang="en-GB" sz="1400" dirty="0"/>
                        <a:t>Check: column&lt;=4</a:t>
                      </a:r>
                    </a:p>
                    <a:p>
                      <a:r>
                        <a:rPr lang="en-GB" sz="1400" dirty="0"/>
                        <a:t>1&lt;=4, true, execute the boy of the loop</a:t>
                      </a:r>
                      <a:endParaRPr lang="en-IN" sz="1400" dirty="0"/>
                    </a:p>
                  </a:txBody>
                  <a:tcPr>
                    <a:solidFill>
                      <a:schemeClr val="bg1">
                        <a:lumMod val="95000"/>
                      </a:schemeClr>
                    </a:solidFill>
                  </a:tcPr>
                </a:tc>
                <a:tc>
                  <a:txBody>
                    <a:bodyPr/>
                    <a:lstStyle/>
                    <a:p>
                      <a:r>
                        <a:rPr lang="en-GB" sz="1400" dirty="0"/>
                        <a:t>Display * and evaluate column++. i.e. column=2,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233562496"/>
                  </a:ext>
                </a:extLst>
              </a:tr>
              <a:tr h="483647">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column=2</a:t>
                      </a:r>
                      <a:endParaRPr lang="en-IN" sz="1400" dirty="0"/>
                    </a:p>
                  </a:txBody>
                  <a:tcPr>
                    <a:solidFill>
                      <a:schemeClr val="bg1">
                        <a:lumMod val="95000"/>
                      </a:schemeClr>
                    </a:solidFill>
                  </a:tcPr>
                </a:tc>
                <a:tc>
                  <a:txBody>
                    <a:bodyPr/>
                    <a:lstStyle/>
                    <a:p>
                      <a:r>
                        <a:rPr lang="en-GB" sz="1400" dirty="0"/>
                        <a:t>Check: column&lt;=4</a:t>
                      </a:r>
                    </a:p>
                    <a:p>
                      <a:r>
                        <a:rPr lang="en-GB" sz="1400" dirty="0"/>
                        <a:t>2&lt;=4, true, execute the boy of the loop</a:t>
                      </a:r>
                      <a:endParaRPr lang="en-IN" sz="1400" dirty="0"/>
                    </a:p>
                  </a:txBody>
                  <a:tcPr>
                    <a:solidFill>
                      <a:schemeClr val="bg1">
                        <a:lumMod val="95000"/>
                      </a:schemeClr>
                    </a:solidFill>
                  </a:tcPr>
                </a:tc>
                <a:tc>
                  <a:txBody>
                    <a:bodyPr/>
                    <a:lstStyle/>
                    <a:p>
                      <a:r>
                        <a:rPr lang="en-GB" sz="1400" dirty="0"/>
                        <a:t>Display * and evaluate column++. i.e. column=3,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3170957613"/>
                  </a:ext>
                </a:extLst>
              </a:tr>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column=3</a:t>
                      </a:r>
                      <a:endParaRPr lang="en-IN" sz="1400" dirty="0"/>
                    </a:p>
                  </a:txBody>
                  <a:tcPr>
                    <a:solidFill>
                      <a:schemeClr val="bg1">
                        <a:lumMod val="95000"/>
                      </a:schemeClr>
                    </a:solidFill>
                  </a:tcPr>
                </a:tc>
                <a:tc>
                  <a:txBody>
                    <a:bodyPr/>
                    <a:lstStyle/>
                    <a:p>
                      <a:r>
                        <a:rPr lang="en-GB" sz="1400" dirty="0"/>
                        <a:t>Check: column&lt;=4</a:t>
                      </a:r>
                    </a:p>
                    <a:p>
                      <a:r>
                        <a:rPr lang="en-GB" sz="1400" dirty="0"/>
                        <a:t>3&lt;=4, true, execute the boy of the loop</a:t>
                      </a:r>
                      <a:endParaRPr lang="en-IN" sz="1400" dirty="0"/>
                    </a:p>
                  </a:txBody>
                  <a:tcPr>
                    <a:solidFill>
                      <a:schemeClr val="bg1">
                        <a:lumMod val="95000"/>
                      </a:schemeClr>
                    </a:solidFill>
                  </a:tcPr>
                </a:tc>
                <a:tc>
                  <a:txBody>
                    <a:bodyPr/>
                    <a:lstStyle/>
                    <a:p>
                      <a:r>
                        <a:rPr lang="en-GB" sz="1400" dirty="0"/>
                        <a:t>Display * and evaluate column++. i.e. column=4,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3008865862"/>
                  </a:ext>
                </a:extLst>
              </a:tr>
              <a:tr h="370840">
                <a:tc>
                  <a:txBody>
                    <a:bodyPr/>
                    <a:lstStyle/>
                    <a:p>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p>
                  </a:txBody>
                  <a:tcPr>
                    <a:solidFill>
                      <a:schemeClr val="bg1">
                        <a:lumMod val="95000"/>
                      </a:schemeClr>
                    </a:solidFill>
                  </a:tcPr>
                </a:tc>
                <a:tc>
                  <a:txBody>
                    <a:bodyPr/>
                    <a:lstStyle/>
                    <a:p>
                      <a:r>
                        <a:rPr lang="en-GB" sz="1400" dirty="0"/>
                        <a:t>At column=4</a:t>
                      </a:r>
                      <a:endParaRPr lang="en-IN" sz="1400" dirty="0"/>
                    </a:p>
                  </a:txBody>
                  <a:tcPr>
                    <a:solidFill>
                      <a:schemeClr val="bg1">
                        <a:lumMod val="95000"/>
                      </a:schemeClr>
                    </a:solidFill>
                  </a:tcPr>
                </a:tc>
                <a:tc>
                  <a:txBody>
                    <a:bodyPr/>
                    <a:lstStyle/>
                    <a:p>
                      <a:r>
                        <a:rPr lang="en-GB" sz="1400" dirty="0"/>
                        <a:t>Check: column&lt;=4</a:t>
                      </a:r>
                    </a:p>
                    <a:p>
                      <a:r>
                        <a:rPr lang="en-GB" sz="1400" dirty="0"/>
                        <a:t>4&lt;=4, true, execute the boy of the loop</a:t>
                      </a:r>
                      <a:endParaRPr lang="en-IN" sz="1400" dirty="0"/>
                    </a:p>
                  </a:txBody>
                  <a:tcPr>
                    <a:solidFill>
                      <a:schemeClr val="bg1">
                        <a:lumMod val="95000"/>
                      </a:schemeClr>
                    </a:solidFill>
                  </a:tcPr>
                </a:tc>
                <a:tc>
                  <a:txBody>
                    <a:bodyPr/>
                    <a:lstStyle/>
                    <a:p>
                      <a:r>
                        <a:rPr lang="en-GB" sz="1400" dirty="0"/>
                        <a:t>Display * and evaluate column++. i.e. column=5,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2224306612"/>
                  </a:ext>
                </a:extLst>
              </a:tr>
              <a:tr h="370840">
                <a:tc>
                  <a:txBody>
                    <a:bodyPr/>
                    <a:lstStyle/>
                    <a:p>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p>
                  </a:txBody>
                  <a:tcPr>
                    <a:solidFill>
                      <a:schemeClr val="bg1">
                        <a:lumMod val="95000"/>
                      </a:schemeClr>
                    </a:solidFill>
                  </a:tcPr>
                </a:tc>
                <a:tc>
                  <a:txBody>
                    <a:bodyPr/>
                    <a:lstStyle/>
                    <a:p>
                      <a:r>
                        <a:rPr lang="en-GB" sz="1400" dirty="0"/>
                        <a:t>At column=5</a:t>
                      </a:r>
                      <a:endParaRPr lang="en-IN" sz="1400" dirty="0"/>
                    </a:p>
                  </a:txBody>
                  <a:tcPr>
                    <a:solidFill>
                      <a:schemeClr val="bg1">
                        <a:lumMod val="95000"/>
                      </a:schemeClr>
                    </a:solidFill>
                  </a:tcPr>
                </a:tc>
                <a:tc>
                  <a:txBody>
                    <a:bodyPr/>
                    <a:lstStyle/>
                    <a:p>
                      <a:r>
                        <a:rPr lang="en-GB" sz="1400" dirty="0"/>
                        <a:t>Check: column&lt;=4</a:t>
                      </a:r>
                    </a:p>
                    <a:p>
                      <a:r>
                        <a:rPr lang="en-GB" sz="1400" dirty="0"/>
                        <a:t>5&lt;=4, false, exit from inner loop</a:t>
                      </a:r>
                      <a:endParaRPr lang="en-IN" sz="1400" dirty="0"/>
                    </a:p>
                  </a:txBody>
                  <a:tcPr>
                    <a:solidFill>
                      <a:schemeClr val="bg1">
                        <a:lumMod val="95000"/>
                      </a:schemeClr>
                    </a:solidFill>
                  </a:tcPr>
                </a:tc>
                <a:tc>
                  <a:txBody>
                    <a:bodyPr/>
                    <a:lstStyle/>
                    <a:p>
                      <a:r>
                        <a:rPr lang="en-GB" sz="1400" dirty="0"/>
                        <a:t>Print: \n, i.e. set cursor to new line and evaluate row++, i.e., row=3, go to rest outer loop</a:t>
                      </a:r>
                      <a:endParaRPr lang="en-IN" sz="1400" dirty="0"/>
                    </a:p>
                  </a:txBody>
                  <a:tcPr>
                    <a:solidFill>
                      <a:schemeClr val="bg1">
                        <a:lumMod val="95000"/>
                      </a:schemeClr>
                    </a:solidFill>
                  </a:tcPr>
                </a:tc>
                <a:extLst>
                  <a:ext uri="{0D108BD9-81ED-4DB2-BD59-A6C34878D82A}">
                    <a16:rowId xmlns:a16="http://schemas.microsoft.com/office/drawing/2014/main" val="2304833741"/>
                  </a:ext>
                </a:extLst>
              </a:tr>
              <a:tr h="370840">
                <a:tc>
                  <a:txBody>
                    <a:bodyPr/>
                    <a:lstStyle/>
                    <a:p>
                      <a:r>
                        <a:rPr lang="en-GB" sz="1400" dirty="0"/>
                        <a:t>At row=3</a:t>
                      </a:r>
                      <a:endParaRPr lang="en-IN" sz="1400" dirty="0"/>
                    </a:p>
                  </a:txBody>
                  <a:tcPr>
                    <a:solidFill>
                      <a:schemeClr val="bg1">
                        <a:lumMod val="95000"/>
                      </a:schemeClr>
                    </a:solidFill>
                  </a:tcPr>
                </a:tc>
                <a:tc>
                  <a:txBody>
                    <a:bodyPr/>
                    <a:lstStyle/>
                    <a:p>
                      <a:r>
                        <a:rPr lang="en-GB" sz="1400" dirty="0"/>
                        <a:t>Check: row&lt;=3</a:t>
                      </a:r>
                    </a:p>
                    <a:p>
                      <a:r>
                        <a:rPr lang="en-GB" sz="1400" dirty="0"/>
                        <a:t>3&lt;=3, true, execute body of the loop</a:t>
                      </a:r>
                      <a:endParaRPr lang="en-IN" sz="1400" dirty="0"/>
                    </a:p>
                  </a:txBody>
                  <a:tcPr>
                    <a:solidFill>
                      <a:schemeClr val="bg1">
                        <a:lumMod val="95000"/>
                      </a:schemeClr>
                    </a:solidFill>
                  </a:tcPr>
                </a:tc>
                <a:tc>
                  <a:txBody>
                    <a:bodyPr/>
                    <a:lstStyle/>
                    <a:p>
                      <a:r>
                        <a:rPr lang="en-GB" sz="1400" dirty="0"/>
                        <a:t>Again set column=1</a:t>
                      </a:r>
                      <a:endParaRPr lang="en-IN" sz="1400" dirty="0"/>
                    </a:p>
                  </a:txBody>
                  <a:tcPr>
                    <a:solidFill>
                      <a:schemeClr val="bg1">
                        <a:lumMod val="95000"/>
                      </a:schemeClr>
                    </a:solidFill>
                  </a:tcPr>
                </a:tc>
                <a:tc>
                  <a:txBody>
                    <a:bodyPr/>
                    <a:lstStyle/>
                    <a:p>
                      <a:r>
                        <a:rPr lang="en-GB" sz="1400" dirty="0"/>
                        <a:t>Check: column&lt;=4</a:t>
                      </a:r>
                    </a:p>
                    <a:p>
                      <a:r>
                        <a:rPr lang="en-GB" sz="1400" dirty="0"/>
                        <a:t>1&lt;=4, true, execute the boy of the loop</a:t>
                      </a:r>
                      <a:endParaRPr lang="en-IN" sz="1400" dirty="0"/>
                    </a:p>
                  </a:txBody>
                  <a:tcPr>
                    <a:solidFill>
                      <a:schemeClr val="bg1">
                        <a:lumMod val="95000"/>
                      </a:schemeClr>
                    </a:solidFill>
                  </a:tcPr>
                </a:tc>
                <a:tc>
                  <a:txBody>
                    <a:bodyPr/>
                    <a:lstStyle/>
                    <a:p>
                      <a:r>
                        <a:rPr lang="en-GB" sz="1400" dirty="0"/>
                        <a:t>Display * and evaluate column++. i.e. column=2,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168636971"/>
                  </a:ext>
                </a:extLst>
              </a:tr>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column=2</a:t>
                      </a:r>
                      <a:endParaRPr lang="en-IN" sz="1400" dirty="0"/>
                    </a:p>
                  </a:txBody>
                  <a:tcPr>
                    <a:solidFill>
                      <a:schemeClr val="bg1">
                        <a:lumMod val="95000"/>
                      </a:schemeClr>
                    </a:solidFill>
                  </a:tcPr>
                </a:tc>
                <a:tc>
                  <a:txBody>
                    <a:bodyPr/>
                    <a:lstStyle/>
                    <a:p>
                      <a:r>
                        <a:rPr lang="en-GB" sz="1400" dirty="0"/>
                        <a:t>Check: column&lt;=4</a:t>
                      </a:r>
                    </a:p>
                    <a:p>
                      <a:r>
                        <a:rPr lang="en-GB" sz="1400" dirty="0"/>
                        <a:t>2&lt;=4, true, execute the boy of the loop</a:t>
                      </a:r>
                      <a:endParaRPr lang="en-IN" sz="1400" dirty="0"/>
                    </a:p>
                  </a:txBody>
                  <a:tcPr>
                    <a:solidFill>
                      <a:schemeClr val="bg1">
                        <a:lumMod val="95000"/>
                      </a:schemeClr>
                    </a:solidFill>
                  </a:tcPr>
                </a:tc>
                <a:tc>
                  <a:txBody>
                    <a:bodyPr/>
                    <a:lstStyle/>
                    <a:p>
                      <a:r>
                        <a:rPr lang="en-GB" sz="1400" dirty="0"/>
                        <a:t>Display * and evaluate column++. i.e. column=3,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568052271"/>
                  </a:ext>
                </a:extLst>
              </a:tr>
              <a:tr h="51110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column=3</a:t>
                      </a:r>
                      <a:endParaRPr lang="en-IN" sz="1400" dirty="0"/>
                    </a:p>
                  </a:txBody>
                  <a:tcPr>
                    <a:solidFill>
                      <a:schemeClr val="bg1">
                        <a:lumMod val="95000"/>
                      </a:schemeClr>
                    </a:solidFill>
                  </a:tcPr>
                </a:tc>
                <a:tc>
                  <a:txBody>
                    <a:bodyPr/>
                    <a:lstStyle/>
                    <a:p>
                      <a:r>
                        <a:rPr lang="en-GB" sz="1400" dirty="0"/>
                        <a:t>Check: column&lt;=4</a:t>
                      </a:r>
                    </a:p>
                    <a:p>
                      <a:r>
                        <a:rPr lang="en-GB" sz="1400" dirty="0"/>
                        <a:t>3&lt;=4, true, execute the boy of the loop</a:t>
                      </a:r>
                      <a:endParaRPr lang="en-IN" sz="1400" dirty="0"/>
                    </a:p>
                  </a:txBody>
                  <a:tcPr>
                    <a:solidFill>
                      <a:schemeClr val="bg1">
                        <a:lumMod val="95000"/>
                      </a:schemeClr>
                    </a:solidFill>
                  </a:tcPr>
                </a:tc>
                <a:tc>
                  <a:txBody>
                    <a:bodyPr/>
                    <a:lstStyle/>
                    <a:p>
                      <a:r>
                        <a:rPr lang="en-GB" sz="1400" dirty="0"/>
                        <a:t>Display * and evaluate column++. i.e. column=4,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2113116000"/>
                  </a:ext>
                </a:extLst>
              </a:tr>
            </a:tbl>
          </a:graphicData>
        </a:graphic>
      </p:graphicFrame>
    </p:spTree>
    <p:extLst>
      <p:ext uri="{BB962C8B-B14F-4D97-AF65-F5344CB8AC3E}">
        <p14:creationId xmlns:p14="http://schemas.microsoft.com/office/powerpoint/2010/main" val="32723743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B75F147-59A4-4CCA-AEC9-E42498AF5838}"/>
              </a:ext>
            </a:extLst>
          </p:cNvPr>
          <p:cNvGraphicFramePr>
            <a:graphicFrameLocks noGrp="1"/>
          </p:cNvGraphicFramePr>
          <p:nvPr>
            <p:extLst>
              <p:ext uri="{D42A27DB-BD31-4B8C-83A1-F6EECF244321}">
                <p14:modId xmlns:p14="http://schemas.microsoft.com/office/powerpoint/2010/main" val="3590637623"/>
              </p:ext>
            </p:extLst>
          </p:nvPr>
        </p:nvGraphicFramePr>
        <p:xfrm>
          <a:off x="598727" y="558299"/>
          <a:ext cx="10994545" cy="2194560"/>
        </p:xfrm>
        <a:graphic>
          <a:graphicData uri="http://schemas.openxmlformats.org/drawingml/2006/table">
            <a:tbl>
              <a:tblPr bandRow="1">
                <a:tableStyleId>{5940675A-B579-460E-94D1-54222C63F5DA}</a:tableStyleId>
              </a:tblPr>
              <a:tblGrid>
                <a:gridCol w="1532272">
                  <a:extLst>
                    <a:ext uri="{9D8B030D-6E8A-4147-A177-3AD203B41FA5}">
                      <a16:colId xmlns:a16="http://schemas.microsoft.com/office/drawing/2014/main" val="3602132556"/>
                    </a:ext>
                  </a:extLst>
                </a:gridCol>
                <a:gridCol w="2802055">
                  <a:extLst>
                    <a:ext uri="{9D8B030D-6E8A-4147-A177-3AD203B41FA5}">
                      <a16:colId xmlns:a16="http://schemas.microsoft.com/office/drawing/2014/main" val="3413852310"/>
                    </a:ext>
                  </a:extLst>
                </a:gridCol>
                <a:gridCol w="1627975">
                  <a:extLst>
                    <a:ext uri="{9D8B030D-6E8A-4147-A177-3AD203B41FA5}">
                      <a16:colId xmlns:a16="http://schemas.microsoft.com/office/drawing/2014/main" val="614473177"/>
                    </a:ext>
                  </a:extLst>
                </a:gridCol>
                <a:gridCol w="2441407">
                  <a:extLst>
                    <a:ext uri="{9D8B030D-6E8A-4147-A177-3AD203B41FA5}">
                      <a16:colId xmlns:a16="http://schemas.microsoft.com/office/drawing/2014/main" val="2773823739"/>
                    </a:ext>
                  </a:extLst>
                </a:gridCol>
                <a:gridCol w="2590836">
                  <a:extLst>
                    <a:ext uri="{9D8B030D-6E8A-4147-A177-3AD203B41FA5}">
                      <a16:colId xmlns:a16="http://schemas.microsoft.com/office/drawing/2014/main" val="1911803301"/>
                    </a:ext>
                  </a:extLst>
                </a:gridCol>
              </a:tblGrid>
              <a:tr h="370840">
                <a:tc>
                  <a:txBody>
                    <a:bodyPr/>
                    <a:lstStyle/>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r>
                        <a:rPr lang="en-GB" sz="1400" dirty="0"/>
                        <a:t>At column=4</a:t>
                      </a:r>
                      <a:endParaRPr lang="en-IN" sz="1400" dirty="0"/>
                    </a:p>
                  </a:txBody>
                  <a:tcPr/>
                </a:tc>
                <a:tc>
                  <a:txBody>
                    <a:bodyPr/>
                    <a:lstStyle/>
                    <a:p>
                      <a:r>
                        <a:rPr lang="en-GB" sz="1400" dirty="0"/>
                        <a:t>Check: column&lt;=4</a:t>
                      </a:r>
                    </a:p>
                    <a:p>
                      <a:r>
                        <a:rPr lang="en-GB" sz="1400" dirty="0"/>
                        <a:t>4&lt;=4, true, execute the boy of the loop</a:t>
                      </a:r>
                      <a:endParaRPr lang="en-IN" sz="1400" dirty="0"/>
                    </a:p>
                  </a:txBody>
                  <a:tcPr/>
                </a:tc>
                <a:tc>
                  <a:txBody>
                    <a:bodyPr/>
                    <a:lstStyle/>
                    <a:p>
                      <a:r>
                        <a:rPr lang="en-GB" sz="1400" dirty="0"/>
                        <a:t>Display * and evaluate column++. i.e. column=5, go to test inner loop condition again</a:t>
                      </a:r>
                      <a:endParaRPr lang="en-IN" sz="1400" dirty="0"/>
                    </a:p>
                  </a:txBody>
                  <a:tcPr/>
                </a:tc>
                <a:extLst>
                  <a:ext uri="{0D108BD9-81ED-4DB2-BD59-A6C34878D82A}">
                    <a16:rowId xmlns:a16="http://schemas.microsoft.com/office/drawing/2014/main" val="3773661056"/>
                  </a:ext>
                </a:extLst>
              </a:tr>
              <a:tr h="370840">
                <a:tc>
                  <a:txBody>
                    <a:bodyPr/>
                    <a:lstStyle/>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r>
                        <a:rPr lang="en-GB" sz="1400" dirty="0"/>
                        <a:t>At column=5</a:t>
                      </a:r>
                      <a:endParaRPr lang="en-IN" sz="1400" dirty="0"/>
                    </a:p>
                  </a:txBody>
                  <a:tcPr/>
                </a:tc>
                <a:tc>
                  <a:txBody>
                    <a:bodyPr/>
                    <a:lstStyle/>
                    <a:p>
                      <a:r>
                        <a:rPr lang="en-GB" sz="1400" dirty="0"/>
                        <a:t>Check: column&lt;=4</a:t>
                      </a:r>
                    </a:p>
                    <a:p>
                      <a:r>
                        <a:rPr lang="en-GB" sz="1400" dirty="0"/>
                        <a:t>5&lt;=4, false, exit from inner loop</a:t>
                      </a:r>
                      <a:endParaRPr lang="en-IN" sz="1400" dirty="0"/>
                    </a:p>
                  </a:txBody>
                  <a:tcPr/>
                </a:tc>
                <a:tc>
                  <a:txBody>
                    <a:bodyPr/>
                    <a:lstStyle/>
                    <a:p>
                      <a:r>
                        <a:rPr lang="en-GB" sz="1400" dirty="0"/>
                        <a:t>Print: \n, i.e. set cursor to new line and evaluate row++, i.e., row=4, go to rest outer loop</a:t>
                      </a:r>
                      <a:endParaRPr lang="en-IN" sz="1400" dirty="0"/>
                    </a:p>
                  </a:txBody>
                  <a:tcPr/>
                </a:tc>
                <a:extLst>
                  <a:ext uri="{0D108BD9-81ED-4DB2-BD59-A6C34878D82A}">
                    <a16:rowId xmlns:a16="http://schemas.microsoft.com/office/drawing/2014/main" val="1786094490"/>
                  </a:ext>
                </a:extLst>
              </a:tr>
              <a:tr h="370840">
                <a:tc>
                  <a:txBody>
                    <a:bodyPr/>
                    <a:lstStyle/>
                    <a:p>
                      <a:r>
                        <a:rPr lang="en-GB" sz="1400" dirty="0"/>
                        <a:t>At row=4</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Check: row&lt;=3</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4&lt;=3, false, exit from the loop and execute rest of the code</a:t>
                      </a:r>
                    </a:p>
                  </a:txBody>
                  <a:tcPr/>
                </a:tc>
                <a:tc>
                  <a:txBody>
                    <a:bodyPr/>
                    <a:lstStyle/>
                    <a:p>
                      <a:r>
                        <a:rPr lang="en-GB" sz="1400" dirty="0"/>
                        <a:t>Display: “End of program”</a:t>
                      </a:r>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2983755313"/>
                  </a:ext>
                </a:extLst>
              </a:tr>
            </a:tbl>
          </a:graphicData>
        </a:graphic>
      </p:graphicFrame>
      <p:sp>
        <p:nvSpPr>
          <p:cNvPr id="6" name="TextBox 5">
            <a:extLst>
              <a:ext uri="{FF2B5EF4-FFF2-40B4-BE49-F238E27FC236}">
                <a16:creationId xmlns:a16="http://schemas.microsoft.com/office/drawing/2014/main" id="{FA8CCE8E-6767-41C6-8EE1-C501BF37B82E}"/>
              </a:ext>
            </a:extLst>
          </p:cNvPr>
          <p:cNvSpPr txBox="1"/>
          <p:nvPr/>
        </p:nvSpPr>
        <p:spPr>
          <a:xfrm>
            <a:off x="598727" y="3081580"/>
            <a:ext cx="3290531" cy="430887"/>
          </a:xfrm>
          <a:prstGeom prst="rect">
            <a:avLst/>
          </a:prstGeom>
          <a:noFill/>
        </p:spPr>
        <p:txBody>
          <a:bodyPr wrap="square" rtlCol="0">
            <a:spAutoFit/>
          </a:bodyPr>
          <a:lstStyle/>
          <a:p>
            <a:r>
              <a:rPr lang="en-GB" sz="2200" dirty="0">
                <a:latin typeface="Verdana Pro Cond" panose="020B0606030504040204" pitchFamily="34" charset="0"/>
              </a:rPr>
              <a:t>Nesting of do-while loops</a:t>
            </a:r>
            <a:endParaRPr lang="en-IN" sz="2200" dirty="0">
              <a:latin typeface="Verdana Pro Cond" panose="020B0606030504040204" pitchFamily="34" charset="0"/>
            </a:endParaRPr>
          </a:p>
        </p:txBody>
      </p:sp>
      <p:sp>
        <p:nvSpPr>
          <p:cNvPr id="8" name="TextBox 7">
            <a:extLst>
              <a:ext uri="{FF2B5EF4-FFF2-40B4-BE49-F238E27FC236}">
                <a16:creationId xmlns:a16="http://schemas.microsoft.com/office/drawing/2014/main" id="{1291C586-27C1-4263-8E17-1DD4A04898A1}"/>
              </a:ext>
            </a:extLst>
          </p:cNvPr>
          <p:cNvSpPr txBox="1"/>
          <p:nvPr/>
        </p:nvSpPr>
        <p:spPr>
          <a:xfrm>
            <a:off x="598727" y="3700416"/>
            <a:ext cx="11316632" cy="2862322"/>
          </a:xfrm>
          <a:prstGeom prst="rect">
            <a:avLst/>
          </a:prstGeom>
          <a:noFill/>
        </p:spPr>
        <p:txBody>
          <a:bodyPr wrap="square" rtlCol="0">
            <a:spAutoFit/>
          </a:bodyPr>
          <a:lstStyle/>
          <a:p>
            <a:r>
              <a:rPr lang="en-GB" b="1" dirty="0"/>
              <a:t>Syntax: Nested do-while loop</a:t>
            </a:r>
          </a:p>
          <a:p>
            <a:r>
              <a:rPr lang="en-GB" b="1" i="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initialization;</a:t>
            </a:r>
            <a:endParaRPr lang="en-GB" b="1" i="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i="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do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initialization;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do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increment/decrement;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}while(condition expression);</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184C4FA7-B6B3-4B9C-8787-958E6E55E359}"/>
              </a:ext>
            </a:extLst>
          </p:cNvPr>
          <p:cNvCxnSpPr/>
          <p:nvPr/>
        </p:nvCxnSpPr>
        <p:spPr>
          <a:xfrm>
            <a:off x="0" y="3557145"/>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FA44194-6E67-41B0-84EA-CE014A8B9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204" y="0"/>
            <a:ext cx="6858000" cy="6858000"/>
          </a:xfrm>
          <a:prstGeom prst="rect">
            <a:avLst/>
          </a:prstGeom>
        </p:spPr>
      </p:pic>
    </p:spTree>
    <p:extLst>
      <p:ext uri="{BB962C8B-B14F-4D97-AF65-F5344CB8AC3E}">
        <p14:creationId xmlns:p14="http://schemas.microsoft.com/office/powerpoint/2010/main" val="34749837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99FFF0-4F52-4DAE-9DA8-936830DD9495}"/>
              </a:ext>
            </a:extLst>
          </p:cNvPr>
          <p:cNvSpPr txBox="1"/>
          <p:nvPr/>
        </p:nvSpPr>
        <p:spPr>
          <a:xfrm>
            <a:off x="437684" y="381483"/>
            <a:ext cx="11316632" cy="1200329"/>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increment/decrement;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}while(condition expression);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[rest of the code];</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28" name="Diamond 27">
            <a:extLst>
              <a:ext uri="{FF2B5EF4-FFF2-40B4-BE49-F238E27FC236}">
                <a16:creationId xmlns:a16="http://schemas.microsoft.com/office/drawing/2014/main" id="{8880F29F-AC4D-42BB-BB3A-212A4E5BA920}"/>
              </a:ext>
            </a:extLst>
          </p:cNvPr>
          <p:cNvSpPr/>
          <p:nvPr/>
        </p:nvSpPr>
        <p:spPr>
          <a:xfrm>
            <a:off x="4561082" y="5367800"/>
            <a:ext cx="3048000" cy="120807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Outer conditional expression?</a:t>
            </a:r>
            <a:endParaRPr lang="en-IN" sz="1400" dirty="0">
              <a:solidFill>
                <a:schemeClr val="tx1"/>
              </a:solidFill>
            </a:endParaRPr>
          </a:p>
        </p:txBody>
      </p:sp>
      <p:sp>
        <p:nvSpPr>
          <p:cNvPr id="30" name="Diamond 29">
            <a:extLst>
              <a:ext uri="{FF2B5EF4-FFF2-40B4-BE49-F238E27FC236}">
                <a16:creationId xmlns:a16="http://schemas.microsoft.com/office/drawing/2014/main" id="{00595E3A-B2DF-4719-8B68-6E4F3CD344D9}"/>
              </a:ext>
            </a:extLst>
          </p:cNvPr>
          <p:cNvSpPr/>
          <p:nvPr/>
        </p:nvSpPr>
        <p:spPr>
          <a:xfrm>
            <a:off x="4561082" y="3678798"/>
            <a:ext cx="3048000" cy="120807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Inner conditional expression?</a:t>
            </a:r>
            <a:endParaRPr lang="en-IN" sz="1400" dirty="0">
              <a:solidFill>
                <a:schemeClr val="tx1"/>
              </a:solidFill>
            </a:endParaRPr>
          </a:p>
        </p:txBody>
      </p:sp>
      <p:sp>
        <p:nvSpPr>
          <p:cNvPr id="31" name="Rectangle 30">
            <a:extLst>
              <a:ext uri="{FF2B5EF4-FFF2-40B4-BE49-F238E27FC236}">
                <a16:creationId xmlns:a16="http://schemas.microsoft.com/office/drawing/2014/main" id="{975196A3-EDDD-4549-8A80-38AE096A1DDE}"/>
              </a:ext>
            </a:extLst>
          </p:cNvPr>
          <p:cNvSpPr/>
          <p:nvPr/>
        </p:nvSpPr>
        <p:spPr>
          <a:xfrm>
            <a:off x="8588444" y="5800823"/>
            <a:ext cx="1824789" cy="3635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Rest of the program</a:t>
            </a:r>
            <a:endParaRPr lang="en-IN" sz="1400" dirty="0">
              <a:solidFill>
                <a:schemeClr val="tx1"/>
              </a:solidFill>
            </a:endParaRPr>
          </a:p>
        </p:txBody>
      </p:sp>
      <p:sp>
        <p:nvSpPr>
          <p:cNvPr id="32" name="TextBox 31">
            <a:extLst>
              <a:ext uri="{FF2B5EF4-FFF2-40B4-BE49-F238E27FC236}">
                <a16:creationId xmlns:a16="http://schemas.microsoft.com/office/drawing/2014/main" id="{CC6885E9-67F4-4C48-9550-54C7EB357770}"/>
              </a:ext>
            </a:extLst>
          </p:cNvPr>
          <p:cNvSpPr txBox="1"/>
          <p:nvPr/>
        </p:nvSpPr>
        <p:spPr>
          <a:xfrm>
            <a:off x="3904198" y="3943019"/>
            <a:ext cx="701305" cy="338554"/>
          </a:xfrm>
          <a:prstGeom prst="rect">
            <a:avLst/>
          </a:prstGeom>
          <a:noFill/>
        </p:spPr>
        <p:txBody>
          <a:bodyPr wrap="square" rtlCol="0">
            <a:spAutoFit/>
          </a:bodyPr>
          <a:lstStyle/>
          <a:p>
            <a:r>
              <a:rPr lang="en-GB" sz="1600" dirty="0"/>
              <a:t>True</a:t>
            </a:r>
            <a:endParaRPr lang="en-IN" sz="1600" dirty="0"/>
          </a:p>
        </p:txBody>
      </p:sp>
      <p:sp>
        <p:nvSpPr>
          <p:cNvPr id="33" name="TextBox 32">
            <a:extLst>
              <a:ext uri="{FF2B5EF4-FFF2-40B4-BE49-F238E27FC236}">
                <a16:creationId xmlns:a16="http://schemas.microsoft.com/office/drawing/2014/main" id="{A2B4694E-F756-4652-99E1-484C7DEE42B2}"/>
              </a:ext>
            </a:extLst>
          </p:cNvPr>
          <p:cNvSpPr txBox="1"/>
          <p:nvPr/>
        </p:nvSpPr>
        <p:spPr>
          <a:xfrm>
            <a:off x="6272270" y="4818385"/>
            <a:ext cx="701305" cy="338554"/>
          </a:xfrm>
          <a:prstGeom prst="rect">
            <a:avLst/>
          </a:prstGeom>
          <a:noFill/>
        </p:spPr>
        <p:txBody>
          <a:bodyPr wrap="square" rtlCol="0">
            <a:spAutoFit/>
          </a:bodyPr>
          <a:lstStyle/>
          <a:p>
            <a:r>
              <a:rPr lang="en-GB" sz="1600" dirty="0"/>
              <a:t>False</a:t>
            </a:r>
            <a:endParaRPr lang="en-IN" sz="1600" dirty="0"/>
          </a:p>
        </p:txBody>
      </p:sp>
      <p:cxnSp>
        <p:nvCxnSpPr>
          <p:cNvPr id="34" name="Straight Arrow Connector 33">
            <a:extLst>
              <a:ext uri="{FF2B5EF4-FFF2-40B4-BE49-F238E27FC236}">
                <a16:creationId xmlns:a16="http://schemas.microsoft.com/office/drawing/2014/main" id="{2DF84DAE-5444-4839-A624-36503A173AD6}"/>
              </a:ext>
            </a:extLst>
          </p:cNvPr>
          <p:cNvCxnSpPr>
            <a:cxnSpLocks/>
          </p:cNvCxnSpPr>
          <p:nvPr/>
        </p:nvCxnSpPr>
        <p:spPr>
          <a:xfrm>
            <a:off x="6096000" y="1406865"/>
            <a:ext cx="0" cy="5302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E4C291F4-0BF2-4414-AC0D-8DE35086C6EF}"/>
              </a:ext>
            </a:extLst>
          </p:cNvPr>
          <p:cNvSpPr txBox="1"/>
          <p:nvPr/>
        </p:nvSpPr>
        <p:spPr>
          <a:xfrm>
            <a:off x="6080808" y="1492437"/>
            <a:ext cx="701305" cy="338554"/>
          </a:xfrm>
          <a:prstGeom prst="rect">
            <a:avLst/>
          </a:prstGeom>
          <a:noFill/>
        </p:spPr>
        <p:txBody>
          <a:bodyPr wrap="square" rtlCol="0">
            <a:spAutoFit/>
          </a:bodyPr>
          <a:lstStyle/>
          <a:p>
            <a:r>
              <a:rPr lang="en-GB" sz="1600" dirty="0"/>
              <a:t>Entry</a:t>
            </a:r>
            <a:endParaRPr lang="en-IN" sz="1600" dirty="0"/>
          </a:p>
        </p:txBody>
      </p:sp>
      <p:cxnSp>
        <p:nvCxnSpPr>
          <p:cNvPr id="36" name="Straight Arrow Connector 35">
            <a:extLst>
              <a:ext uri="{FF2B5EF4-FFF2-40B4-BE49-F238E27FC236}">
                <a16:creationId xmlns:a16="http://schemas.microsoft.com/office/drawing/2014/main" id="{1FCBC0BD-43E7-4747-A084-2A5B99E8AAFE}"/>
              </a:ext>
            </a:extLst>
          </p:cNvPr>
          <p:cNvCxnSpPr>
            <a:cxnSpLocks/>
          </p:cNvCxnSpPr>
          <p:nvPr/>
        </p:nvCxnSpPr>
        <p:spPr>
          <a:xfrm>
            <a:off x="6085083" y="4898072"/>
            <a:ext cx="10476" cy="4767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A4E35823-D5C7-43AF-A296-75D8B6E78703}"/>
              </a:ext>
            </a:extLst>
          </p:cNvPr>
          <p:cNvCxnSpPr>
            <a:cxnSpLocks/>
          </p:cNvCxnSpPr>
          <p:nvPr/>
        </p:nvCxnSpPr>
        <p:spPr>
          <a:xfrm>
            <a:off x="2116667" y="1666836"/>
            <a:ext cx="3978892" cy="10388"/>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2E268D9B-4F25-4169-B3C5-37FA27960207}"/>
              </a:ext>
            </a:extLst>
          </p:cNvPr>
          <p:cNvCxnSpPr>
            <a:cxnSpLocks/>
          </p:cNvCxnSpPr>
          <p:nvPr/>
        </p:nvCxnSpPr>
        <p:spPr>
          <a:xfrm>
            <a:off x="2116667" y="5971838"/>
            <a:ext cx="2488836"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4B1FEB3B-859D-43C3-B6D0-9862D3BF0777}"/>
              </a:ext>
            </a:extLst>
          </p:cNvPr>
          <p:cNvCxnSpPr>
            <a:cxnSpLocks/>
          </p:cNvCxnSpPr>
          <p:nvPr/>
        </p:nvCxnSpPr>
        <p:spPr>
          <a:xfrm flipV="1">
            <a:off x="2116667" y="1655508"/>
            <a:ext cx="0" cy="4316331"/>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B07C1052-CFBA-43AC-A85A-4C8878D2FFC1}"/>
              </a:ext>
            </a:extLst>
          </p:cNvPr>
          <p:cNvCxnSpPr>
            <a:cxnSpLocks/>
          </p:cNvCxnSpPr>
          <p:nvPr/>
        </p:nvCxnSpPr>
        <p:spPr>
          <a:xfrm>
            <a:off x="3754640" y="2550774"/>
            <a:ext cx="2330442" cy="4816"/>
          </a:xfrm>
          <a:prstGeom prst="line">
            <a:avLst/>
          </a:prstGeom>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89009720-7B75-4396-B173-08D811BA2BFA}"/>
              </a:ext>
            </a:extLst>
          </p:cNvPr>
          <p:cNvSpPr txBox="1"/>
          <p:nvPr/>
        </p:nvSpPr>
        <p:spPr>
          <a:xfrm>
            <a:off x="7700226" y="5689295"/>
            <a:ext cx="701305" cy="338554"/>
          </a:xfrm>
          <a:prstGeom prst="rect">
            <a:avLst/>
          </a:prstGeom>
          <a:noFill/>
        </p:spPr>
        <p:txBody>
          <a:bodyPr wrap="square" rtlCol="0">
            <a:spAutoFit/>
          </a:bodyPr>
          <a:lstStyle/>
          <a:p>
            <a:r>
              <a:rPr lang="en-GB" sz="1600" dirty="0"/>
              <a:t>False</a:t>
            </a:r>
            <a:endParaRPr lang="en-IN" sz="1600" dirty="0"/>
          </a:p>
        </p:txBody>
      </p:sp>
      <p:sp>
        <p:nvSpPr>
          <p:cNvPr id="48" name="TextBox 47">
            <a:extLst>
              <a:ext uri="{FF2B5EF4-FFF2-40B4-BE49-F238E27FC236}">
                <a16:creationId xmlns:a16="http://schemas.microsoft.com/office/drawing/2014/main" id="{6C404BD9-3CE8-465F-9D1E-8876BF8B07EC}"/>
              </a:ext>
            </a:extLst>
          </p:cNvPr>
          <p:cNvSpPr txBox="1"/>
          <p:nvPr/>
        </p:nvSpPr>
        <p:spPr>
          <a:xfrm>
            <a:off x="3899449" y="5692485"/>
            <a:ext cx="701305" cy="338554"/>
          </a:xfrm>
          <a:prstGeom prst="rect">
            <a:avLst/>
          </a:prstGeom>
          <a:noFill/>
        </p:spPr>
        <p:txBody>
          <a:bodyPr wrap="square" rtlCol="0">
            <a:spAutoFit/>
          </a:bodyPr>
          <a:lstStyle/>
          <a:p>
            <a:r>
              <a:rPr lang="en-GB" sz="1600" dirty="0"/>
              <a:t>True</a:t>
            </a:r>
            <a:endParaRPr lang="en-IN" sz="1600" dirty="0"/>
          </a:p>
        </p:txBody>
      </p:sp>
      <p:cxnSp>
        <p:nvCxnSpPr>
          <p:cNvPr id="49" name="Straight Arrow Connector 48">
            <a:extLst>
              <a:ext uri="{FF2B5EF4-FFF2-40B4-BE49-F238E27FC236}">
                <a16:creationId xmlns:a16="http://schemas.microsoft.com/office/drawing/2014/main" id="{B6F4AA41-F462-4953-91E5-52620FC09E76}"/>
              </a:ext>
            </a:extLst>
          </p:cNvPr>
          <p:cNvCxnSpPr>
            <a:cxnSpLocks/>
          </p:cNvCxnSpPr>
          <p:nvPr/>
        </p:nvCxnSpPr>
        <p:spPr>
          <a:xfrm>
            <a:off x="7609082" y="5982615"/>
            <a:ext cx="8882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Rectangle 50">
            <a:extLst>
              <a:ext uri="{FF2B5EF4-FFF2-40B4-BE49-F238E27FC236}">
                <a16:creationId xmlns:a16="http://schemas.microsoft.com/office/drawing/2014/main" id="{E53967D8-900D-4B21-AC48-8A61D1D5C943}"/>
              </a:ext>
            </a:extLst>
          </p:cNvPr>
          <p:cNvSpPr/>
          <p:nvPr/>
        </p:nvSpPr>
        <p:spPr>
          <a:xfrm>
            <a:off x="5172689" y="1987688"/>
            <a:ext cx="1824789" cy="3635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Sequence 1</a:t>
            </a:r>
          </a:p>
        </p:txBody>
      </p:sp>
      <p:cxnSp>
        <p:nvCxnSpPr>
          <p:cNvPr id="52" name="Straight Arrow Connector 51">
            <a:extLst>
              <a:ext uri="{FF2B5EF4-FFF2-40B4-BE49-F238E27FC236}">
                <a16:creationId xmlns:a16="http://schemas.microsoft.com/office/drawing/2014/main" id="{0238D469-85C6-4B59-A7B7-36447F2FA15B}"/>
              </a:ext>
            </a:extLst>
          </p:cNvPr>
          <p:cNvCxnSpPr>
            <a:cxnSpLocks/>
          </p:cNvCxnSpPr>
          <p:nvPr/>
        </p:nvCxnSpPr>
        <p:spPr>
          <a:xfrm>
            <a:off x="6085083" y="2353052"/>
            <a:ext cx="10476" cy="4767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Rectangle 53">
            <a:extLst>
              <a:ext uri="{FF2B5EF4-FFF2-40B4-BE49-F238E27FC236}">
                <a16:creationId xmlns:a16="http://schemas.microsoft.com/office/drawing/2014/main" id="{BB9A66D8-614E-43BD-981C-FCE0E2385CEF}"/>
              </a:ext>
            </a:extLst>
          </p:cNvPr>
          <p:cNvSpPr/>
          <p:nvPr/>
        </p:nvSpPr>
        <p:spPr>
          <a:xfrm>
            <a:off x="5172688" y="2849629"/>
            <a:ext cx="1824789" cy="3635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Sequence 2</a:t>
            </a:r>
          </a:p>
        </p:txBody>
      </p:sp>
      <p:cxnSp>
        <p:nvCxnSpPr>
          <p:cNvPr id="55" name="Straight Arrow Connector 54">
            <a:extLst>
              <a:ext uri="{FF2B5EF4-FFF2-40B4-BE49-F238E27FC236}">
                <a16:creationId xmlns:a16="http://schemas.microsoft.com/office/drawing/2014/main" id="{8B925D09-AE95-46B9-B42D-DC4BC0D10696}"/>
              </a:ext>
            </a:extLst>
          </p:cNvPr>
          <p:cNvCxnSpPr>
            <a:cxnSpLocks/>
          </p:cNvCxnSpPr>
          <p:nvPr/>
        </p:nvCxnSpPr>
        <p:spPr>
          <a:xfrm>
            <a:off x="6085083" y="3228355"/>
            <a:ext cx="10476" cy="4767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42644EB3-BED7-4FC9-A5CD-F26B9425B0FC}"/>
              </a:ext>
            </a:extLst>
          </p:cNvPr>
          <p:cNvCxnSpPr>
            <a:cxnSpLocks/>
          </p:cNvCxnSpPr>
          <p:nvPr/>
        </p:nvCxnSpPr>
        <p:spPr>
          <a:xfrm flipH="1" flipV="1">
            <a:off x="3754640" y="2550772"/>
            <a:ext cx="30773" cy="1765351"/>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4F3C3C3B-81F9-4732-B5E0-728B435A3414}"/>
              </a:ext>
            </a:extLst>
          </p:cNvPr>
          <p:cNvCxnSpPr>
            <a:cxnSpLocks/>
          </p:cNvCxnSpPr>
          <p:nvPr/>
        </p:nvCxnSpPr>
        <p:spPr>
          <a:xfrm flipV="1">
            <a:off x="3785413" y="4290468"/>
            <a:ext cx="773262" cy="16760"/>
          </a:xfrm>
          <a:prstGeom prst="line">
            <a:avLst/>
          </a:prstGeom>
        </p:spPr>
        <p:style>
          <a:lnRef idx="3">
            <a:schemeClr val="dk1"/>
          </a:lnRef>
          <a:fillRef idx="0">
            <a:schemeClr val="dk1"/>
          </a:fillRef>
          <a:effectRef idx="2">
            <a:schemeClr val="dk1"/>
          </a:effectRef>
          <a:fontRef idx="minor">
            <a:schemeClr val="tx1"/>
          </a:fontRef>
        </p:style>
      </p:cxnSp>
      <p:pic>
        <p:nvPicPr>
          <p:cNvPr id="2" name="Picture 1">
            <a:extLst>
              <a:ext uri="{FF2B5EF4-FFF2-40B4-BE49-F238E27FC236}">
                <a16:creationId xmlns:a16="http://schemas.microsoft.com/office/drawing/2014/main" id="{F8603567-932E-49BA-B12D-D21006052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30622814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E37D2E-6288-40C7-9AA5-99C2FC360CD8}"/>
              </a:ext>
            </a:extLst>
          </p:cNvPr>
          <p:cNvSpPr txBox="1"/>
          <p:nvPr/>
        </p:nvSpPr>
        <p:spPr>
          <a:xfrm>
            <a:off x="411347" y="276463"/>
            <a:ext cx="2058476" cy="430887"/>
          </a:xfrm>
          <a:prstGeom prst="rect">
            <a:avLst/>
          </a:prstGeom>
          <a:noFill/>
        </p:spPr>
        <p:txBody>
          <a:bodyPr wrap="square" rtlCol="0">
            <a:spAutoFit/>
          </a:bodyPr>
          <a:lstStyle/>
          <a:p>
            <a:r>
              <a:rPr lang="en-GB" sz="2200" dirty="0">
                <a:latin typeface="Verdana Pro Cond" panose="020B0606030504040204" pitchFamily="34" charset="0"/>
              </a:rPr>
              <a:t>PROGRAM 3-14</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2188F250-8291-4D09-AB4C-D180F06B454E}"/>
              </a:ext>
            </a:extLst>
          </p:cNvPr>
          <p:cNvSpPr txBox="1"/>
          <p:nvPr/>
        </p:nvSpPr>
        <p:spPr>
          <a:xfrm>
            <a:off x="411347" y="707350"/>
            <a:ext cx="11369306" cy="1200329"/>
          </a:xfrm>
          <a:prstGeom prst="rect">
            <a:avLst/>
          </a:prstGeom>
          <a:noFill/>
        </p:spPr>
        <p:txBody>
          <a:bodyPr wrap="square" rtlCol="0">
            <a:spAutoFit/>
          </a:bodyPr>
          <a:lstStyle/>
          <a:p>
            <a:r>
              <a:rPr lang="en-GB" b="1" i="1" dirty="0"/>
              <a:t>Description: </a:t>
            </a:r>
            <a:r>
              <a:rPr lang="en-GB" i="1" dirty="0"/>
              <a:t>In this program, we are going to display a pattern of stars as:</a:t>
            </a:r>
          </a:p>
          <a:p>
            <a:r>
              <a:rPr lang="en-GB" b="1" i="1" dirty="0"/>
              <a:t>		*</a:t>
            </a:r>
          </a:p>
          <a:p>
            <a:r>
              <a:rPr lang="en-GB" b="1" i="1" dirty="0"/>
              <a:t>		**</a:t>
            </a:r>
          </a:p>
          <a:p>
            <a:r>
              <a:rPr lang="en-GB" b="1" i="1" dirty="0"/>
              <a:t>		***</a:t>
            </a:r>
            <a:endParaRPr lang="en-IN" b="1" i="1" dirty="0"/>
          </a:p>
        </p:txBody>
      </p:sp>
      <p:sp>
        <p:nvSpPr>
          <p:cNvPr id="9" name="TextBox 8">
            <a:extLst>
              <a:ext uri="{FF2B5EF4-FFF2-40B4-BE49-F238E27FC236}">
                <a16:creationId xmlns:a16="http://schemas.microsoft.com/office/drawing/2014/main" id="{FA911352-F1B4-44A1-A255-3D8ECA623B3B}"/>
              </a:ext>
            </a:extLst>
          </p:cNvPr>
          <p:cNvSpPr txBox="1"/>
          <p:nvPr/>
        </p:nvSpPr>
        <p:spPr>
          <a:xfrm>
            <a:off x="411347" y="1779687"/>
            <a:ext cx="11369306" cy="5078313"/>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PrintStars</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row;</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column;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row=1;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do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column=1;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do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System.out.print</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column++;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}while(column&lt;=row);</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row++;</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}while(row&lt;=3);</a:t>
            </a:r>
          </a:p>
        </p:txBody>
      </p:sp>
      <p:pic>
        <p:nvPicPr>
          <p:cNvPr id="2" name="Picture 1">
            <a:extLst>
              <a:ext uri="{FF2B5EF4-FFF2-40B4-BE49-F238E27FC236}">
                <a16:creationId xmlns:a16="http://schemas.microsoft.com/office/drawing/2014/main" id="{0C03A4A6-EED4-42F7-8D92-FC5865EF0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35212786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8AAEAA-BA13-42B5-BF10-958BE86F5740}"/>
              </a:ext>
            </a:extLst>
          </p:cNvPr>
          <p:cNvSpPr txBox="1"/>
          <p:nvPr/>
        </p:nvSpPr>
        <p:spPr>
          <a:xfrm>
            <a:off x="411347" y="289554"/>
            <a:ext cx="11369306" cy="923330"/>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00FCBCB9-40C7-427F-924C-2816C5FEFEFE}"/>
              </a:ext>
            </a:extLst>
          </p:cNvPr>
          <p:cNvSpPr txBox="1"/>
          <p:nvPr/>
        </p:nvSpPr>
        <p:spPr>
          <a:xfrm>
            <a:off x="411347" y="1904117"/>
            <a:ext cx="6096000" cy="1200329"/>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program</a:t>
            </a:r>
          </a:p>
        </p:txBody>
      </p:sp>
      <p:sp>
        <p:nvSpPr>
          <p:cNvPr id="9" name="TextBox 8">
            <a:extLst>
              <a:ext uri="{FF2B5EF4-FFF2-40B4-BE49-F238E27FC236}">
                <a16:creationId xmlns:a16="http://schemas.microsoft.com/office/drawing/2014/main" id="{CB44F5B4-BFF2-4F3B-8877-6BED06CC32ED}"/>
              </a:ext>
            </a:extLst>
          </p:cNvPr>
          <p:cNvSpPr txBox="1"/>
          <p:nvPr/>
        </p:nvSpPr>
        <p:spPr>
          <a:xfrm>
            <a:off x="411347" y="1499434"/>
            <a:ext cx="2764990" cy="369332"/>
          </a:xfrm>
          <a:prstGeom prst="rect">
            <a:avLst/>
          </a:prstGeom>
          <a:noFill/>
        </p:spPr>
        <p:txBody>
          <a:bodyPr wrap="square" rtlCol="0">
            <a:spAutoFit/>
          </a:bodyPr>
          <a:lstStyle/>
          <a:p>
            <a:r>
              <a:rPr lang="en-GB" b="1" dirty="0"/>
              <a:t>Output of Program 3-14</a:t>
            </a:r>
            <a:endParaRPr lang="en-IN" b="1" dirty="0"/>
          </a:p>
        </p:txBody>
      </p:sp>
      <p:pic>
        <p:nvPicPr>
          <p:cNvPr id="2" name="Picture 1">
            <a:extLst>
              <a:ext uri="{FF2B5EF4-FFF2-40B4-BE49-F238E27FC236}">
                <a16:creationId xmlns:a16="http://schemas.microsoft.com/office/drawing/2014/main" id="{84929F65-441B-4E53-A287-A4E06CF40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graphicFrame>
        <p:nvGraphicFramePr>
          <p:cNvPr id="11" name="Table 10">
            <a:extLst>
              <a:ext uri="{FF2B5EF4-FFF2-40B4-BE49-F238E27FC236}">
                <a16:creationId xmlns:a16="http://schemas.microsoft.com/office/drawing/2014/main" id="{9D420B10-C81A-4330-A133-0689AF07950D}"/>
              </a:ext>
            </a:extLst>
          </p:cNvPr>
          <p:cNvGraphicFramePr>
            <a:graphicFrameLocks noGrp="1"/>
          </p:cNvGraphicFramePr>
          <p:nvPr>
            <p:extLst>
              <p:ext uri="{D42A27DB-BD31-4B8C-83A1-F6EECF244321}">
                <p14:modId xmlns:p14="http://schemas.microsoft.com/office/powerpoint/2010/main" val="2331538940"/>
              </p:ext>
            </p:extLst>
          </p:nvPr>
        </p:nvGraphicFramePr>
        <p:xfrm>
          <a:off x="411347" y="3357970"/>
          <a:ext cx="10994545" cy="3139440"/>
        </p:xfrm>
        <a:graphic>
          <a:graphicData uri="http://schemas.openxmlformats.org/drawingml/2006/table">
            <a:tbl>
              <a:tblPr bandRow="1">
                <a:tableStyleId>{F2DE63D5-997A-4646-A377-4702673A728D}</a:tableStyleId>
              </a:tblPr>
              <a:tblGrid>
                <a:gridCol w="1532272">
                  <a:extLst>
                    <a:ext uri="{9D8B030D-6E8A-4147-A177-3AD203B41FA5}">
                      <a16:colId xmlns:a16="http://schemas.microsoft.com/office/drawing/2014/main" val="3701059786"/>
                    </a:ext>
                  </a:extLst>
                </a:gridCol>
                <a:gridCol w="2802055">
                  <a:extLst>
                    <a:ext uri="{9D8B030D-6E8A-4147-A177-3AD203B41FA5}">
                      <a16:colId xmlns:a16="http://schemas.microsoft.com/office/drawing/2014/main" val="3687633472"/>
                    </a:ext>
                  </a:extLst>
                </a:gridCol>
                <a:gridCol w="1627975">
                  <a:extLst>
                    <a:ext uri="{9D8B030D-6E8A-4147-A177-3AD203B41FA5}">
                      <a16:colId xmlns:a16="http://schemas.microsoft.com/office/drawing/2014/main" val="1880433173"/>
                    </a:ext>
                  </a:extLst>
                </a:gridCol>
                <a:gridCol w="2441407">
                  <a:extLst>
                    <a:ext uri="{9D8B030D-6E8A-4147-A177-3AD203B41FA5}">
                      <a16:colId xmlns:a16="http://schemas.microsoft.com/office/drawing/2014/main" val="22898726"/>
                    </a:ext>
                  </a:extLst>
                </a:gridCol>
                <a:gridCol w="2590836">
                  <a:extLst>
                    <a:ext uri="{9D8B030D-6E8A-4147-A177-3AD203B41FA5}">
                      <a16:colId xmlns:a16="http://schemas.microsoft.com/office/drawing/2014/main" val="565854031"/>
                    </a:ext>
                  </a:extLst>
                </a:gridCol>
              </a:tblGrid>
              <a:tr h="225428">
                <a:tc>
                  <a:txBody>
                    <a:bodyPr/>
                    <a:lstStyle/>
                    <a:p>
                      <a:r>
                        <a:rPr lang="en-GB" sz="1400" dirty="0"/>
                        <a:t>At row=1</a:t>
                      </a:r>
                      <a:endParaRPr lang="en-IN" sz="1400" dirty="0"/>
                    </a:p>
                  </a:txBody>
                  <a:tcPr>
                    <a:solidFill>
                      <a:schemeClr val="bg1">
                        <a:lumMod val="95000"/>
                      </a:schemeClr>
                    </a:solidFill>
                  </a:tcPr>
                </a:tc>
                <a:tc>
                  <a:txBody>
                    <a:bodyPr/>
                    <a:lstStyle/>
                    <a:p>
                      <a:r>
                        <a:rPr lang="en-GB" sz="1400" dirty="0"/>
                        <a:t>Check: row&lt;=3</a:t>
                      </a:r>
                    </a:p>
                    <a:p>
                      <a:r>
                        <a:rPr lang="en-GB" sz="1400" dirty="0"/>
                        <a:t>1&lt;=3, true, execute body of the loop</a:t>
                      </a:r>
                      <a:endParaRPr lang="en-IN" sz="1400" dirty="0"/>
                    </a:p>
                  </a:txBody>
                  <a:tcPr>
                    <a:solidFill>
                      <a:schemeClr val="bg1">
                        <a:lumMod val="95000"/>
                      </a:schemeClr>
                    </a:solidFill>
                  </a:tcPr>
                </a:tc>
                <a:tc>
                  <a:txBody>
                    <a:bodyPr/>
                    <a:lstStyle/>
                    <a:p>
                      <a:r>
                        <a:rPr lang="en-GB" sz="1400" dirty="0"/>
                        <a:t>Set column=1</a:t>
                      </a:r>
                      <a:endParaRPr lang="en-IN" sz="1400" dirty="0"/>
                    </a:p>
                  </a:txBody>
                  <a:tcPr>
                    <a:solidFill>
                      <a:schemeClr val="bg1">
                        <a:lumMod val="95000"/>
                      </a:schemeClr>
                    </a:solidFill>
                  </a:tcPr>
                </a:tc>
                <a:tc>
                  <a:txBody>
                    <a:bodyPr/>
                    <a:lstStyle/>
                    <a:p>
                      <a:r>
                        <a:rPr lang="en-IN" sz="1400" dirty="0"/>
                        <a:t>No condition is checked and we enter into the body of the inner loop</a:t>
                      </a:r>
                    </a:p>
                  </a:txBody>
                  <a:tcPr>
                    <a:solidFill>
                      <a:schemeClr val="bg1">
                        <a:lumMod val="95000"/>
                      </a:schemeClr>
                    </a:solidFill>
                  </a:tcPr>
                </a:tc>
                <a:tc>
                  <a:txBody>
                    <a:bodyPr/>
                    <a:lstStyle/>
                    <a:p>
                      <a:r>
                        <a:rPr lang="en-GB" sz="1400" dirty="0"/>
                        <a:t>Display * and evaluate column++. i.e. column=2,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233562496"/>
                  </a:ext>
                </a:extLst>
              </a:tr>
              <a:tr h="483647">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column=2</a:t>
                      </a:r>
                      <a:endParaRPr lang="en-IN" sz="1400" dirty="0"/>
                    </a:p>
                  </a:txBody>
                  <a:tcPr>
                    <a:solidFill>
                      <a:schemeClr val="bg1">
                        <a:lumMod val="95000"/>
                      </a:schemeClr>
                    </a:solidFill>
                  </a:tcPr>
                </a:tc>
                <a:tc>
                  <a:txBody>
                    <a:bodyPr/>
                    <a:lstStyle/>
                    <a:p>
                      <a:r>
                        <a:rPr lang="en-GB" sz="1400" dirty="0"/>
                        <a:t>Check: column&lt;=row</a:t>
                      </a:r>
                    </a:p>
                    <a:p>
                      <a:r>
                        <a:rPr lang="en-GB" sz="1400" dirty="0"/>
                        <a:t>2&lt;=1, false, exit from inner loop and execute outer loop statements</a:t>
                      </a:r>
                      <a:endParaRPr lang="en-IN" sz="1400" dirty="0"/>
                    </a:p>
                  </a:txBody>
                  <a:tcPr>
                    <a:solidFill>
                      <a:schemeClr val="bg1">
                        <a:lumMod val="95000"/>
                      </a:schemeClr>
                    </a:solidFill>
                  </a:tcPr>
                </a:tc>
                <a:tc>
                  <a:txBody>
                    <a:bodyPr/>
                    <a:lstStyle/>
                    <a:p>
                      <a:r>
                        <a:rPr lang="en-IN" sz="1400" dirty="0"/>
                        <a:t>Print: \n , evaluate row++</a:t>
                      </a:r>
                    </a:p>
                    <a:p>
                      <a:r>
                        <a:rPr lang="en-IN" sz="1400" dirty="0"/>
                        <a:t>Row=2</a:t>
                      </a:r>
                    </a:p>
                    <a:p>
                      <a:r>
                        <a:rPr lang="en-IN" sz="1400" dirty="0"/>
                        <a:t>Go to test outer loop</a:t>
                      </a:r>
                    </a:p>
                  </a:txBody>
                  <a:tcPr>
                    <a:solidFill>
                      <a:schemeClr val="bg1">
                        <a:lumMod val="95000"/>
                      </a:schemeClr>
                    </a:solidFill>
                  </a:tcPr>
                </a:tc>
                <a:extLst>
                  <a:ext uri="{0D108BD9-81ED-4DB2-BD59-A6C34878D82A}">
                    <a16:rowId xmlns:a16="http://schemas.microsoft.com/office/drawing/2014/main" val="3170957613"/>
                  </a:ext>
                </a:extLst>
              </a:tr>
              <a:tr h="370840">
                <a:tc>
                  <a:txBody>
                    <a:bodyPr/>
                    <a:lstStyle/>
                    <a:p>
                      <a:r>
                        <a:rPr lang="en-GB" sz="1400" dirty="0"/>
                        <a:t>At row=2</a:t>
                      </a:r>
                      <a:endParaRPr lang="en-IN" sz="1400" dirty="0"/>
                    </a:p>
                  </a:txBody>
                  <a:tcPr>
                    <a:solidFill>
                      <a:schemeClr val="bg1">
                        <a:lumMod val="95000"/>
                      </a:schemeClr>
                    </a:solidFill>
                  </a:tcPr>
                </a:tc>
                <a:tc>
                  <a:txBody>
                    <a:bodyPr/>
                    <a:lstStyle/>
                    <a:p>
                      <a:r>
                        <a:rPr lang="en-GB" sz="1400" dirty="0"/>
                        <a:t>Check: row&lt;=3</a:t>
                      </a:r>
                    </a:p>
                    <a:p>
                      <a:r>
                        <a:rPr lang="en-GB" sz="1400" dirty="0"/>
                        <a:t>2&lt;=3, true, execute body of the loop</a:t>
                      </a:r>
                      <a:endParaRPr lang="en-IN" sz="1400" dirty="0"/>
                    </a:p>
                  </a:txBody>
                  <a:tcPr>
                    <a:solidFill>
                      <a:schemeClr val="bg1">
                        <a:lumMod val="95000"/>
                      </a:schemeClr>
                    </a:solidFill>
                  </a:tcPr>
                </a:tc>
                <a:tc>
                  <a:txBody>
                    <a:bodyPr/>
                    <a:lstStyle/>
                    <a:p>
                      <a:r>
                        <a:rPr lang="en-GB" sz="1400" dirty="0"/>
                        <a:t>Again set column=1</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No condition is checked and we enter into the body of the inner loop</a:t>
                      </a:r>
                    </a:p>
                  </a:txBody>
                  <a:tcPr>
                    <a:solidFill>
                      <a:schemeClr val="bg1">
                        <a:lumMod val="95000"/>
                      </a:schemeClr>
                    </a:solidFill>
                  </a:tcPr>
                </a:tc>
                <a:tc>
                  <a:txBody>
                    <a:bodyPr/>
                    <a:lstStyle/>
                    <a:p>
                      <a:r>
                        <a:rPr lang="en-GB" sz="1400" dirty="0"/>
                        <a:t>Display * and evaluate column++. i.e. column=2,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3008865862"/>
                  </a:ext>
                </a:extLst>
              </a:tr>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column=2</a:t>
                      </a:r>
                      <a:endParaRPr lang="en-IN" sz="1400" dirty="0"/>
                    </a:p>
                  </a:txBody>
                  <a:tcPr>
                    <a:solidFill>
                      <a:schemeClr val="bg1">
                        <a:lumMod val="95000"/>
                      </a:schemeClr>
                    </a:solidFill>
                  </a:tcPr>
                </a:tc>
                <a:tc>
                  <a:txBody>
                    <a:bodyPr/>
                    <a:lstStyle/>
                    <a:p>
                      <a:r>
                        <a:rPr lang="en-GB" sz="1400" dirty="0"/>
                        <a:t>Check: column&lt;=row</a:t>
                      </a:r>
                    </a:p>
                    <a:p>
                      <a:r>
                        <a:rPr lang="en-GB" sz="1400" dirty="0"/>
                        <a:t>2&lt;=2, true, execute the body of inner loop</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Display * and evaluate column++. i.e. column=3,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2224306612"/>
                  </a:ext>
                </a:extLst>
              </a:tr>
            </a:tbl>
          </a:graphicData>
        </a:graphic>
      </p:graphicFrame>
    </p:spTree>
    <p:extLst>
      <p:ext uri="{BB962C8B-B14F-4D97-AF65-F5344CB8AC3E}">
        <p14:creationId xmlns:p14="http://schemas.microsoft.com/office/powerpoint/2010/main" val="30952345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B076CD-C59B-4C2B-A211-9DFE26C71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graphicFrame>
        <p:nvGraphicFramePr>
          <p:cNvPr id="5" name="Table 4">
            <a:extLst>
              <a:ext uri="{FF2B5EF4-FFF2-40B4-BE49-F238E27FC236}">
                <a16:creationId xmlns:a16="http://schemas.microsoft.com/office/drawing/2014/main" id="{AD396CE5-5C5D-487D-8EEB-19AD6AF37F10}"/>
              </a:ext>
            </a:extLst>
          </p:cNvPr>
          <p:cNvGraphicFramePr>
            <a:graphicFrameLocks noGrp="1"/>
          </p:cNvGraphicFramePr>
          <p:nvPr>
            <p:extLst>
              <p:ext uri="{D42A27DB-BD31-4B8C-83A1-F6EECF244321}">
                <p14:modId xmlns:p14="http://schemas.microsoft.com/office/powerpoint/2010/main" val="2501871878"/>
              </p:ext>
            </p:extLst>
          </p:nvPr>
        </p:nvGraphicFramePr>
        <p:xfrm>
          <a:off x="598727" y="914400"/>
          <a:ext cx="10994545" cy="5029200"/>
        </p:xfrm>
        <a:graphic>
          <a:graphicData uri="http://schemas.openxmlformats.org/drawingml/2006/table">
            <a:tbl>
              <a:tblPr bandRow="1">
                <a:tableStyleId>{F2DE63D5-997A-4646-A377-4702673A728D}</a:tableStyleId>
              </a:tblPr>
              <a:tblGrid>
                <a:gridCol w="1532272">
                  <a:extLst>
                    <a:ext uri="{9D8B030D-6E8A-4147-A177-3AD203B41FA5}">
                      <a16:colId xmlns:a16="http://schemas.microsoft.com/office/drawing/2014/main" val="3701059786"/>
                    </a:ext>
                  </a:extLst>
                </a:gridCol>
                <a:gridCol w="2802055">
                  <a:extLst>
                    <a:ext uri="{9D8B030D-6E8A-4147-A177-3AD203B41FA5}">
                      <a16:colId xmlns:a16="http://schemas.microsoft.com/office/drawing/2014/main" val="3687633472"/>
                    </a:ext>
                  </a:extLst>
                </a:gridCol>
                <a:gridCol w="1627975">
                  <a:extLst>
                    <a:ext uri="{9D8B030D-6E8A-4147-A177-3AD203B41FA5}">
                      <a16:colId xmlns:a16="http://schemas.microsoft.com/office/drawing/2014/main" val="1880433173"/>
                    </a:ext>
                  </a:extLst>
                </a:gridCol>
                <a:gridCol w="2441407">
                  <a:extLst>
                    <a:ext uri="{9D8B030D-6E8A-4147-A177-3AD203B41FA5}">
                      <a16:colId xmlns:a16="http://schemas.microsoft.com/office/drawing/2014/main" val="22898726"/>
                    </a:ext>
                  </a:extLst>
                </a:gridCol>
                <a:gridCol w="2590836">
                  <a:extLst>
                    <a:ext uri="{9D8B030D-6E8A-4147-A177-3AD203B41FA5}">
                      <a16:colId xmlns:a16="http://schemas.microsoft.com/office/drawing/2014/main" val="565854031"/>
                    </a:ext>
                  </a:extLst>
                </a:gridCol>
              </a:tblGrid>
              <a:tr h="130173">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column=3</a:t>
                      </a:r>
                      <a:endParaRPr lang="en-IN" sz="1400" dirty="0"/>
                    </a:p>
                  </a:txBody>
                  <a:tcPr>
                    <a:solidFill>
                      <a:schemeClr val="bg1">
                        <a:lumMod val="95000"/>
                      </a:schemeClr>
                    </a:solidFill>
                  </a:tcPr>
                </a:tc>
                <a:tc>
                  <a:txBody>
                    <a:bodyPr/>
                    <a:lstStyle/>
                    <a:p>
                      <a:r>
                        <a:rPr lang="en-GB" sz="1400" dirty="0"/>
                        <a:t>Check: column&lt;=row</a:t>
                      </a:r>
                    </a:p>
                    <a:p>
                      <a:r>
                        <a:rPr lang="en-GB" sz="1400" dirty="0"/>
                        <a:t>3&lt;=2, false, exit from inner loop and execute outer loop statements</a:t>
                      </a:r>
                      <a:endParaRPr lang="en-IN" sz="1400" dirty="0"/>
                    </a:p>
                  </a:txBody>
                  <a:tcPr>
                    <a:solidFill>
                      <a:schemeClr val="bg1">
                        <a:lumMod val="95000"/>
                      </a:schemeClr>
                    </a:solidFill>
                  </a:tcPr>
                </a:tc>
                <a:tc>
                  <a:txBody>
                    <a:bodyPr/>
                    <a:lstStyle/>
                    <a:p>
                      <a:r>
                        <a:rPr lang="en-IN" sz="1400" dirty="0"/>
                        <a:t>Print: \n , evaluate row++</a:t>
                      </a:r>
                    </a:p>
                    <a:p>
                      <a:r>
                        <a:rPr lang="en-IN" sz="1400" dirty="0"/>
                        <a:t>Row=3</a:t>
                      </a:r>
                    </a:p>
                    <a:p>
                      <a:r>
                        <a:rPr lang="en-IN" sz="1400" dirty="0"/>
                        <a:t>Go to test outer loop</a:t>
                      </a:r>
                    </a:p>
                  </a:txBody>
                  <a:tcPr>
                    <a:solidFill>
                      <a:schemeClr val="bg1">
                        <a:lumMod val="95000"/>
                      </a:schemeClr>
                    </a:solidFill>
                  </a:tcPr>
                </a:tc>
                <a:extLst>
                  <a:ext uri="{0D108BD9-81ED-4DB2-BD59-A6C34878D82A}">
                    <a16:rowId xmlns:a16="http://schemas.microsoft.com/office/drawing/2014/main" val="233562496"/>
                  </a:ext>
                </a:extLst>
              </a:tr>
              <a:tr h="483647">
                <a:tc>
                  <a:txBody>
                    <a:bodyPr/>
                    <a:lstStyle/>
                    <a:p>
                      <a:r>
                        <a:rPr lang="en-GB" sz="1400" dirty="0"/>
                        <a:t>At row=3</a:t>
                      </a:r>
                      <a:endParaRPr lang="en-IN" sz="1400" dirty="0"/>
                    </a:p>
                  </a:txBody>
                  <a:tcPr>
                    <a:solidFill>
                      <a:schemeClr val="bg1">
                        <a:lumMod val="95000"/>
                      </a:schemeClr>
                    </a:solidFill>
                  </a:tcPr>
                </a:tc>
                <a:tc>
                  <a:txBody>
                    <a:bodyPr/>
                    <a:lstStyle/>
                    <a:p>
                      <a:r>
                        <a:rPr lang="en-GB" sz="1400" dirty="0"/>
                        <a:t>Check: row&lt;=3</a:t>
                      </a:r>
                    </a:p>
                    <a:p>
                      <a:r>
                        <a:rPr lang="en-GB" sz="1400" dirty="0"/>
                        <a:t>3&lt;=3, true, execute body of the loop</a:t>
                      </a:r>
                      <a:endParaRPr lang="en-IN" sz="1400" dirty="0"/>
                    </a:p>
                  </a:txBody>
                  <a:tcPr>
                    <a:solidFill>
                      <a:schemeClr val="bg1">
                        <a:lumMod val="95000"/>
                      </a:schemeClr>
                    </a:solidFill>
                  </a:tcPr>
                </a:tc>
                <a:tc>
                  <a:txBody>
                    <a:bodyPr/>
                    <a:lstStyle/>
                    <a:p>
                      <a:r>
                        <a:rPr lang="en-GB" sz="1400" dirty="0"/>
                        <a:t>Again set column=1</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No condition is checked and we enter into the body of the inner loop</a:t>
                      </a:r>
                    </a:p>
                  </a:txBody>
                  <a:tcPr>
                    <a:solidFill>
                      <a:schemeClr val="bg1">
                        <a:lumMod val="95000"/>
                      </a:schemeClr>
                    </a:solidFill>
                  </a:tcPr>
                </a:tc>
                <a:tc>
                  <a:txBody>
                    <a:bodyPr/>
                    <a:lstStyle/>
                    <a:p>
                      <a:r>
                        <a:rPr lang="en-GB" sz="1400" dirty="0"/>
                        <a:t>Display * and evaluate column++. i.e. column=2,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3170957613"/>
                  </a:ext>
                </a:extLst>
              </a:tr>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column=2</a:t>
                      </a:r>
                      <a:endParaRPr lang="en-IN" sz="1400" dirty="0"/>
                    </a:p>
                  </a:txBody>
                  <a:tcPr>
                    <a:solidFill>
                      <a:schemeClr val="bg1">
                        <a:lumMod val="95000"/>
                      </a:schemeClr>
                    </a:solidFill>
                  </a:tcPr>
                </a:tc>
                <a:tc>
                  <a:txBody>
                    <a:bodyPr/>
                    <a:lstStyle/>
                    <a:p>
                      <a:r>
                        <a:rPr lang="en-GB" sz="1400" dirty="0"/>
                        <a:t>Check: column&lt;=row</a:t>
                      </a:r>
                    </a:p>
                    <a:p>
                      <a:r>
                        <a:rPr lang="en-GB" sz="1400" dirty="0"/>
                        <a:t>2&lt;=3, true, execute the body of inner loop</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Display * and evaluate column++. i.e. column=3,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3008865862"/>
                  </a:ext>
                </a:extLst>
              </a:tr>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column=3</a:t>
                      </a:r>
                      <a:endParaRPr lang="en-IN" sz="1400" dirty="0"/>
                    </a:p>
                  </a:txBody>
                  <a:tcPr>
                    <a:solidFill>
                      <a:schemeClr val="bg1">
                        <a:lumMod val="95000"/>
                      </a:schemeClr>
                    </a:solidFill>
                  </a:tcPr>
                </a:tc>
                <a:tc>
                  <a:txBody>
                    <a:bodyPr/>
                    <a:lstStyle/>
                    <a:p>
                      <a:r>
                        <a:rPr lang="en-GB" sz="1400" dirty="0"/>
                        <a:t>Check: column&lt;=row</a:t>
                      </a:r>
                    </a:p>
                    <a:p>
                      <a:r>
                        <a:rPr lang="en-GB" sz="1400" dirty="0"/>
                        <a:t>3&lt;=3, true, execute the body of inner loop</a:t>
                      </a:r>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Display * and evaluate column++. i.e. column=4 go to test inner loop condition again</a:t>
                      </a:r>
                      <a:endParaRPr lang="en-IN" sz="1400" dirty="0"/>
                    </a:p>
                  </a:txBody>
                  <a:tcPr>
                    <a:solidFill>
                      <a:schemeClr val="bg1">
                        <a:lumMod val="95000"/>
                      </a:schemeClr>
                    </a:solidFill>
                  </a:tcPr>
                </a:tc>
                <a:extLst>
                  <a:ext uri="{0D108BD9-81ED-4DB2-BD59-A6C34878D82A}">
                    <a16:rowId xmlns:a16="http://schemas.microsoft.com/office/drawing/2014/main" val="2224306612"/>
                  </a:ext>
                </a:extLst>
              </a:tr>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column=4</a:t>
                      </a:r>
                      <a:endParaRPr lang="en-IN" sz="1400" dirty="0"/>
                    </a:p>
                  </a:txBody>
                  <a:tcPr>
                    <a:solidFill>
                      <a:schemeClr val="bg1">
                        <a:lumMod val="95000"/>
                      </a:schemeClr>
                    </a:solidFill>
                  </a:tcPr>
                </a:tc>
                <a:tc>
                  <a:txBody>
                    <a:bodyPr/>
                    <a:lstStyle/>
                    <a:p>
                      <a:r>
                        <a:rPr lang="en-GB" sz="1400" dirty="0"/>
                        <a:t>Check: column&lt;=row</a:t>
                      </a:r>
                    </a:p>
                    <a:p>
                      <a:r>
                        <a:rPr lang="en-GB" sz="1400" dirty="0"/>
                        <a:t>4&lt;=3, false, exit from inner loop and execute outer loop statements</a:t>
                      </a:r>
                      <a:endParaRPr lang="en-IN" sz="1400" dirty="0"/>
                    </a:p>
                  </a:txBody>
                  <a:tcPr>
                    <a:solidFill>
                      <a:schemeClr val="bg1">
                        <a:lumMod val="95000"/>
                      </a:schemeClr>
                    </a:solidFill>
                  </a:tcPr>
                </a:tc>
                <a:tc>
                  <a:txBody>
                    <a:bodyPr/>
                    <a:lstStyle/>
                    <a:p>
                      <a:r>
                        <a:rPr lang="en-IN" sz="1400" dirty="0"/>
                        <a:t>Print: \n , evaluate row++</a:t>
                      </a:r>
                    </a:p>
                    <a:p>
                      <a:r>
                        <a:rPr lang="en-IN" sz="1400" dirty="0"/>
                        <a:t>Row=4</a:t>
                      </a:r>
                    </a:p>
                    <a:p>
                      <a:r>
                        <a:rPr lang="en-IN" sz="1400" dirty="0"/>
                        <a:t>Go to test outer loop</a:t>
                      </a:r>
                    </a:p>
                  </a:txBody>
                  <a:tcPr>
                    <a:solidFill>
                      <a:schemeClr val="bg1">
                        <a:lumMod val="95000"/>
                      </a:schemeClr>
                    </a:solidFill>
                  </a:tcPr>
                </a:tc>
                <a:extLst>
                  <a:ext uri="{0D108BD9-81ED-4DB2-BD59-A6C34878D82A}">
                    <a16:rowId xmlns:a16="http://schemas.microsoft.com/office/drawing/2014/main" val="459607196"/>
                  </a:ext>
                </a:extLst>
              </a:tr>
              <a:tr h="370840">
                <a:tc>
                  <a:txBody>
                    <a:bodyPr/>
                    <a:lstStyle/>
                    <a:p>
                      <a:r>
                        <a:rPr lang="en-GB" sz="1400" dirty="0"/>
                        <a:t>At row=4</a:t>
                      </a:r>
                      <a:endParaRPr lang="en-IN" sz="1400" dirty="0"/>
                    </a:p>
                  </a:txBody>
                  <a:tcPr>
                    <a:solidFill>
                      <a:schemeClr val="bg1">
                        <a:lumMod val="95000"/>
                      </a:schemeClr>
                    </a:solidFill>
                  </a:tcPr>
                </a:tc>
                <a:tc>
                  <a:txBody>
                    <a:bodyPr/>
                    <a:lstStyle/>
                    <a:p>
                      <a:r>
                        <a:rPr lang="en-GB" sz="1400" dirty="0"/>
                        <a:t>Check: row&lt;=3</a:t>
                      </a:r>
                    </a:p>
                    <a:p>
                      <a:r>
                        <a:rPr lang="en-GB" sz="1400" dirty="0"/>
                        <a:t>4&lt;=3, true,  execute from outer loop and execute rest of the program</a:t>
                      </a:r>
                      <a:endParaRPr lang="en-IN" sz="1400" dirty="0"/>
                    </a:p>
                  </a:txBody>
                  <a:tcPr>
                    <a:solidFill>
                      <a:schemeClr val="bg1">
                        <a:lumMod val="95000"/>
                      </a:schemeClr>
                    </a:solidFill>
                  </a:tcPr>
                </a:tc>
                <a:tc>
                  <a:txBody>
                    <a:bodyPr/>
                    <a:lstStyle/>
                    <a:p>
                      <a:r>
                        <a:rPr lang="en-IN" sz="1400" dirty="0"/>
                        <a:t>Display: “End of program”</a:t>
                      </a:r>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p>
                  </a:txBody>
                  <a:tcPr>
                    <a:solidFill>
                      <a:schemeClr val="bg1">
                        <a:lumMod val="95000"/>
                      </a:schemeClr>
                    </a:solidFill>
                  </a:tcPr>
                </a:tc>
                <a:extLst>
                  <a:ext uri="{0D108BD9-81ED-4DB2-BD59-A6C34878D82A}">
                    <a16:rowId xmlns:a16="http://schemas.microsoft.com/office/drawing/2014/main" val="1729476152"/>
                  </a:ext>
                </a:extLst>
              </a:tr>
            </a:tbl>
          </a:graphicData>
        </a:graphic>
      </p:graphicFrame>
    </p:spTree>
    <p:extLst>
      <p:ext uri="{BB962C8B-B14F-4D97-AF65-F5344CB8AC3E}">
        <p14:creationId xmlns:p14="http://schemas.microsoft.com/office/powerpoint/2010/main" val="40135492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85F931-CCC1-4FBD-AA61-0AA32774B571}"/>
              </a:ext>
            </a:extLst>
          </p:cNvPr>
          <p:cNvSpPr txBox="1"/>
          <p:nvPr/>
        </p:nvSpPr>
        <p:spPr>
          <a:xfrm>
            <a:off x="437684" y="355506"/>
            <a:ext cx="2633448" cy="430887"/>
          </a:xfrm>
          <a:prstGeom prst="rect">
            <a:avLst/>
          </a:prstGeom>
          <a:noFill/>
        </p:spPr>
        <p:txBody>
          <a:bodyPr wrap="square" rtlCol="0">
            <a:spAutoFit/>
          </a:bodyPr>
          <a:lstStyle/>
          <a:p>
            <a:r>
              <a:rPr lang="en-GB" sz="2200" dirty="0">
                <a:latin typeface="Verdana Pro Cond" panose="020B0606030504040204" pitchFamily="34" charset="0"/>
              </a:rPr>
              <a:t>Nesting of for loops</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206DBB9E-34FA-4C3E-A526-4B7305ED8606}"/>
              </a:ext>
            </a:extLst>
          </p:cNvPr>
          <p:cNvSpPr txBox="1"/>
          <p:nvPr/>
        </p:nvSpPr>
        <p:spPr>
          <a:xfrm>
            <a:off x="437684" y="838683"/>
            <a:ext cx="11316632" cy="2585323"/>
          </a:xfrm>
          <a:prstGeom prst="rect">
            <a:avLst/>
          </a:prstGeom>
          <a:noFill/>
        </p:spPr>
        <p:txBody>
          <a:bodyPr wrap="square" rtlCol="0">
            <a:spAutoFit/>
          </a:bodyPr>
          <a:lstStyle/>
          <a:p>
            <a:r>
              <a:rPr lang="en-GB" b="1" dirty="0"/>
              <a:t>Syntax: Nested for loops:</a:t>
            </a:r>
          </a:p>
          <a:p>
            <a:r>
              <a:rPr lang="en-GB" b="1" i="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for(initialization; conditional expression; increment/decrement)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for(initialization; conditional expression; increment/decrement)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Statement(s);</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4" name="Diamond 3">
            <a:extLst>
              <a:ext uri="{FF2B5EF4-FFF2-40B4-BE49-F238E27FC236}">
                <a16:creationId xmlns:a16="http://schemas.microsoft.com/office/drawing/2014/main" id="{828EF545-F49D-4F86-BF7B-9AE9746CCF64}"/>
              </a:ext>
            </a:extLst>
          </p:cNvPr>
          <p:cNvSpPr/>
          <p:nvPr/>
        </p:nvSpPr>
        <p:spPr>
          <a:xfrm>
            <a:off x="1409649" y="4418841"/>
            <a:ext cx="3048000" cy="120807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Outer conditional expression?</a:t>
            </a:r>
            <a:endParaRPr lang="en-IN" sz="1400" dirty="0">
              <a:solidFill>
                <a:schemeClr val="tx1"/>
              </a:solidFill>
            </a:endParaRPr>
          </a:p>
        </p:txBody>
      </p:sp>
      <p:sp>
        <p:nvSpPr>
          <p:cNvPr id="6" name="Diamond 5">
            <a:extLst>
              <a:ext uri="{FF2B5EF4-FFF2-40B4-BE49-F238E27FC236}">
                <a16:creationId xmlns:a16="http://schemas.microsoft.com/office/drawing/2014/main" id="{F5A5E67F-30BC-4901-96D1-B30FAAC4311E}"/>
              </a:ext>
            </a:extLst>
          </p:cNvPr>
          <p:cNvSpPr/>
          <p:nvPr/>
        </p:nvSpPr>
        <p:spPr>
          <a:xfrm>
            <a:off x="5548606" y="4386972"/>
            <a:ext cx="3048000" cy="120807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Inner conditional expression?</a:t>
            </a:r>
            <a:endParaRPr lang="en-IN" sz="1400" dirty="0">
              <a:solidFill>
                <a:schemeClr val="tx1"/>
              </a:solidFill>
            </a:endParaRPr>
          </a:p>
        </p:txBody>
      </p:sp>
      <p:sp>
        <p:nvSpPr>
          <p:cNvPr id="8" name="TextBox 7">
            <a:extLst>
              <a:ext uri="{FF2B5EF4-FFF2-40B4-BE49-F238E27FC236}">
                <a16:creationId xmlns:a16="http://schemas.microsoft.com/office/drawing/2014/main" id="{5883DEB1-2BC2-4341-A0C7-7AEA59801831}"/>
              </a:ext>
            </a:extLst>
          </p:cNvPr>
          <p:cNvSpPr txBox="1"/>
          <p:nvPr/>
        </p:nvSpPr>
        <p:spPr>
          <a:xfrm>
            <a:off x="4390975" y="4709333"/>
            <a:ext cx="639932" cy="338554"/>
          </a:xfrm>
          <a:prstGeom prst="rect">
            <a:avLst/>
          </a:prstGeom>
          <a:noFill/>
        </p:spPr>
        <p:txBody>
          <a:bodyPr wrap="square" rtlCol="0">
            <a:spAutoFit/>
          </a:bodyPr>
          <a:lstStyle/>
          <a:p>
            <a:r>
              <a:rPr lang="en-GB" sz="1600" dirty="0"/>
              <a:t>True</a:t>
            </a:r>
            <a:endParaRPr lang="en-IN" sz="1600" dirty="0"/>
          </a:p>
        </p:txBody>
      </p:sp>
      <p:sp>
        <p:nvSpPr>
          <p:cNvPr id="9" name="TextBox 8">
            <a:extLst>
              <a:ext uri="{FF2B5EF4-FFF2-40B4-BE49-F238E27FC236}">
                <a16:creationId xmlns:a16="http://schemas.microsoft.com/office/drawing/2014/main" id="{756986F4-AB0A-4501-9D48-6CB2F661705B}"/>
              </a:ext>
            </a:extLst>
          </p:cNvPr>
          <p:cNvSpPr txBox="1"/>
          <p:nvPr/>
        </p:nvSpPr>
        <p:spPr>
          <a:xfrm>
            <a:off x="9353718" y="3949473"/>
            <a:ext cx="1180486" cy="338554"/>
          </a:xfrm>
          <a:prstGeom prst="rect">
            <a:avLst/>
          </a:prstGeom>
          <a:noFill/>
        </p:spPr>
        <p:txBody>
          <a:bodyPr wrap="square" rtlCol="0">
            <a:spAutoFit/>
          </a:bodyPr>
          <a:lstStyle/>
          <a:p>
            <a:r>
              <a:rPr lang="en-GB" sz="1600" dirty="0"/>
              <a:t>Inner loop</a:t>
            </a:r>
            <a:endParaRPr lang="en-IN" sz="1600" dirty="0"/>
          </a:p>
        </p:txBody>
      </p:sp>
      <p:cxnSp>
        <p:nvCxnSpPr>
          <p:cNvPr id="10" name="Straight Arrow Connector 9">
            <a:extLst>
              <a:ext uri="{FF2B5EF4-FFF2-40B4-BE49-F238E27FC236}">
                <a16:creationId xmlns:a16="http://schemas.microsoft.com/office/drawing/2014/main" id="{EBE748C0-A158-4BAD-A8E6-F3C13847C797}"/>
              </a:ext>
            </a:extLst>
          </p:cNvPr>
          <p:cNvCxnSpPr>
            <a:cxnSpLocks/>
          </p:cNvCxnSpPr>
          <p:nvPr/>
        </p:nvCxnSpPr>
        <p:spPr>
          <a:xfrm>
            <a:off x="2933649" y="5636033"/>
            <a:ext cx="10476" cy="4767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DB94DB43-2EEC-41D7-8AD6-0AA7AB94B7E7}"/>
              </a:ext>
            </a:extLst>
          </p:cNvPr>
          <p:cNvSpPr txBox="1"/>
          <p:nvPr/>
        </p:nvSpPr>
        <p:spPr>
          <a:xfrm>
            <a:off x="2933648" y="5657653"/>
            <a:ext cx="701305" cy="338554"/>
          </a:xfrm>
          <a:prstGeom prst="rect">
            <a:avLst/>
          </a:prstGeom>
          <a:noFill/>
        </p:spPr>
        <p:txBody>
          <a:bodyPr wrap="square" rtlCol="0">
            <a:spAutoFit/>
          </a:bodyPr>
          <a:lstStyle/>
          <a:p>
            <a:r>
              <a:rPr lang="en-GB" sz="1600" dirty="0"/>
              <a:t>False</a:t>
            </a:r>
            <a:endParaRPr lang="en-IN" sz="1600" dirty="0"/>
          </a:p>
        </p:txBody>
      </p:sp>
      <p:sp>
        <p:nvSpPr>
          <p:cNvPr id="13" name="TextBox 12">
            <a:extLst>
              <a:ext uri="{FF2B5EF4-FFF2-40B4-BE49-F238E27FC236}">
                <a16:creationId xmlns:a16="http://schemas.microsoft.com/office/drawing/2014/main" id="{537C5BEA-794D-4228-967E-5DF48D0056BB}"/>
              </a:ext>
            </a:extLst>
          </p:cNvPr>
          <p:cNvSpPr txBox="1"/>
          <p:nvPr/>
        </p:nvSpPr>
        <p:spPr>
          <a:xfrm>
            <a:off x="8335516" y="4666477"/>
            <a:ext cx="701305" cy="338554"/>
          </a:xfrm>
          <a:prstGeom prst="rect">
            <a:avLst/>
          </a:prstGeom>
          <a:noFill/>
        </p:spPr>
        <p:txBody>
          <a:bodyPr wrap="square" rtlCol="0">
            <a:spAutoFit/>
          </a:bodyPr>
          <a:lstStyle/>
          <a:p>
            <a:r>
              <a:rPr lang="en-GB" sz="1600" dirty="0"/>
              <a:t>True</a:t>
            </a:r>
            <a:endParaRPr lang="en-IN" sz="1600" dirty="0"/>
          </a:p>
        </p:txBody>
      </p:sp>
      <p:cxnSp>
        <p:nvCxnSpPr>
          <p:cNvPr id="14" name="Straight Arrow Connector 13">
            <a:extLst>
              <a:ext uri="{FF2B5EF4-FFF2-40B4-BE49-F238E27FC236}">
                <a16:creationId xmlns:a16="http://schemas.microsoft.com/office/drawing/2014/main" id="{669BB32A-A509-411E-BF66-421EA4FF20B2}"/>
              </a:ext>
            </a:extLst>
          </p:cNvPr>
          <p:cNvCxnSpPr>
            <a:cxnSpLocks/>
          </p:cNvCxnSpPr>
          <p:nvPr/>
        </p:nvCxnSpPr>
        <p:spPr>
          <a:xfrm>
            <a:off x="5249686" y="3894883"/>
            <a:ext cx="8882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486B5571-766C-4DBE-9503-E5AE09E372C7}"/>
              </a:ext>
            </a:extLst>
          </p:cNvPr>
          <p:cNvSpPr/>
          <p:nvPr/>
        </p:nvSpPr>
        <p:spPr>
          <a:xfrm>
            <a:off x="2065516" y="6100786"/>
            <a:ext cx="1824789" cy="3635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Rest of the program</a:t>
            </a:r>
            <a:endParaRPr lang="en-IN" sz="1400" dirty="0">
              <a:solidFill>
                <a:schemeClr val="tx1"/>
              </a:solidFill>
            </a:endParaRPr>
          </a:p>
        </p:txBody>
      </p:sp>
      <p:cxnSp>
        <p:nvCxnSpPr>
          <p:cNvPr id="18" name="Straight Arrow Connector 17">
            <a:extLst>
              <a:ext uri="{FF2B5EF4-FFF2-40B4-BE49-F238E27FC236}">
                <a16:creationId xmlns:a16="http://schemas.microsoft.com/office/drawing/2014/main" id="{378D4922-0988-4884-847C-FB46BAB68A08}"/>
              </a:ext>
            </a:extLst>
          </p:cNvPr>
          <p:cNvCxnSpPr>
            <a:cxnSpLocks/>
            <a:stCxn id="6" idx="2"/>
            <a:endCxn id="34" idx="0"/>
          </p:cNvCxnSpPr>
          <p:nvPr/>
        </p:nvCxnSpPr>
        <p:spPr>
          <a:xfrm>
            <a:off x="7072606" y="5595049"/>
            <a:ext cx="0" cy="3901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F61E90B3-D1B7-45A1-A87A-83B885A27975}"/>
              </a:ext>
            </a:extLst>
          </p:cNvPr>
          <p:cNvCxnSpPr>
            <a:cxnSpLocks/>
          </p:cNvCxnSpPr>
          <p:nvPr/>
        </p:nvCxnSpPr>
        <p:spPr>
          <a:xfrm>
            <a:off x="4472402" y="5022879"/>
            <a:ext cx="806791" cy="0"/>
          </a:xfrm>
          <a:prstGeom prst="line">
            <a:avLst/>
          </a:prstGeom>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8E0F6B5A-D6B3-41D1-9411-CD9AE3779F69}"/>
              </a:ext>
            </a:extLst>
          </p:cNvPr>
          <p:cNvSpPr/>
          <p:nvPr/>
        </p:nvSpPr>
        <p:spPr>
          <a:xfrm>
            <a:off x="2021254" y="3728138"/>
            <a:ext cx="1824789" cy="3635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a:t>
            </a:r>
            <a:r>
              <a:rPr lang="en-IN" sz="1400" dirty="0">
                <a:solidFill>
                  <a:schemeClr val="tx1"/>
                </a:solidFill>
              </a:rPr>
              <a:t>initialization;</a:t>
            </a:r>
          </a:p>
        </p:txBody>
      </p:sp>
      <p:sp>
        <p:nvSpPr>
          <p:cNvPr id="3" name="Rectangle 2">
            <a:extLst>
              <a:ext uri="{FF2B5EF4-FFF2-40B4-BE49-F238E27FC236}">
                <a16:creationId xmlns:a16="http://schemas.microsoft.com/office/drawing/2014/main" id="{F08FF942-A0A4-490A-AAB2-8128CAABA373}"/>
              </a:ext>
            </a:extLst>
          </p:cNvPr>
          <p:cNvSpPr/>
          <p:nvPr/>
        </p:nvSpPr>
        <p:spPr>
          <a:xfrm>
            <a:off x="6152657" y="3745887"/>
            <a:ext cx="1824789" cy="3635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a:t>
            </a:r>
            <a:r>
              <a:rPr lang="en-IN" sz="1400" dirty="0">
                <a:solidFill>
                  <a:schemeClr val="tx1"/>
                </a:solidFill>
              </a:rPr>
              <a:t>initialization;</a:t>
            </a:r>
          </a:p>
        </p:txBody>
      </p:sp>
      <p:cxnSp>
        <p:nvCxnSpPr>
          <p:cNvPr id="24" name="Straight Connector 23">
            <a:extLst>
              <a:ext uri="{FF2B5EF4-FFF2-40B4-BE49-F238E27FC236}">
                <a16:creationId xmlns:a16="http://schemas.microsoft.com/office/drawing/2014/main" id="{557A65AB-8AAC-4610-8F73-15205024E2C8}"/>
              </a:ext>
            </a:extLst>
          </p:cNvPr>
          <p:cNvCxnSpPr>
            <a:cxnSpLocks/>
          </p:cNvCxnSpPr>
          <p:nvPr/>
        </p:nvCxnSpPr>
        <p:spPr>
          <a:xfrm flipH="1" flipV="1">
            <a:off x="5264445" y="3894883"/>
            <a:ext cx="24673" cy="1127996"/>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5B0A91EF-F4B0-46E2-BB5D-B4F844D64AD7}"/>
              </a:ext>
            </a:extLst>
          </p:cNvPr>
          <p:cNvCxnSpPr>
            <a:cxnSpLocks/>
          </p:cNvCxnSpPr>
          <p:nvPr/>
        </p:nvCxnSpPr>
        <p:spPr>
          <a:xfrm>
            <a:off x="8589051" y="4982025"/>
            <a:ext cx="3807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349594A-E58E-4A29-B5BC-2F7282910A25}"/>
              </a:ext>
            </a:extLst>
          </p:cNvPr>
          <p:cNvCxnSpPr>
            <a:cxnSpLocks/>
            <a:stCxn id="3" idx="2"/>
            <a:endCxn id="6" idx="0"/>
          </p:cNvCxnSpPr>
          <p:nvPr/>
        </p:nvCxnSpPr>
        <p:spPr>
          <a:xfrm>
            <a:off x="7065052" y="4109470"/>
            <a:ext cx="7554" cy="2775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92094BB6-A732-4DFD-968A-0A23EA9E3263}"/>
              </a:ext>
            </a:extLst>
          </p:cNvPr>
          <p:cNvSpPr/>
          <p:nvPr/>
        </p:nvSpPr>
        <p:spPr>
          <a:xfrm>
            <a:off x="8957562" y="4787704"/>
            <a:ext cx="941107" cy="52036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Body of inner loop</a:t>
            </a:r>
            <a:endParaRPr lang="en-IN" sz="1400" dirty="0">
              <a:solidFill>
                <a:schemeClr val="tx1"/>
              </a:solidFill>
            </a:endParaRPr>
          </a:p>
        </p:txBody>
      </p:sp>
      <p:sp>
        <p:nvSpPr>
          <p:cNvPr id="32" name="Rectangle 31">
            <a:extLst>
              <a:ext uri="{FF2B5EF4-FFF2-40B4-BE49-F238E27FC236}">
                <a16:creationId xmlns:a16="http://schemas.microsoft.com/office/drawing/2014/main" id="{44CF78AA-7C02-477B-92FB-B9D7BE45644F}"/>
              </a:ext>
            </a:extLst>
          </p:cNvPr>
          <p:cNvSpPr/>
          <p:nvPr/>
        </p:nvSpPr>
        <p:spPr>
          <a:xfrm>
            <a:off x="10441456" y="4787704"/>
            <a:ext cx="1195595" cy="52036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Increment or decrement</a:t>
            </a:r>
            <a:endParaRPr lang="en-IN" sz="1400" dirty="0">
              <a:solidFill>
                <a:schemeClr val="tx1"/>
              </a:solidFill>
            </a:endParaRPr>
          </a:p>
        </p:txBody>
      </p:sp>
      <p:sp>
        <p:nvSpPr>
          <p:cNvPr id="34" name="Rectangle 33">
            <a:extLst>
              <a:ext uri="{FF2B5EF4-FFF2-40B4-BE49-F238E27FC236}">
                <a16:creationId xmlns:a16="http://schemas.microsoft.com/office/drawing/2014/main" id="{1B415AF0-08C4-4BA3-A27D-A41C0965EB8E}"/>
              </a:ext>
            </a:extLst>
          </p:cNvPr>
          <p:cNvSpPr/>
          <p:nvPr/>
        </p:nvSpPr>
        <p:spPr>
          <a:xfrm>
            <a:off x="6160211" y="5985164"/>
            <a:ext cx="1824789" cy="4513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outer</a:t>
            </a:r>
            <a:r>
              <a:rPr lang="en-IN" sz="1400" dirty="0">
                <a:solidFill>
                  <a:schemeClr val="tx1"/>
                </a:solidFill>
              </a:rPr>
              <a:t> increment or decrement</a:t>
            </a:r>
          </a:p>
        </p:txBody>
      </p:sp>
      <p:cxnSp>
        <p:nvCxnSpPr>
          <p:cNvPr id="36" name="Straight Arrow Connector 35">
            <a:extLst>
              <a:ext uri="{FF2B5EF4-FFF2-40B4-BE49-F238E27FC236}">
                <a16:creationId xmlns:a16="http://schemas.microsoft.com/office/drawing/2014/main" id="{2C9695F4-7416-4CCA-A17A-94DEE1FFDFB5}"/>
              </a:ext>
            </a:extLst>
          </p:cNvPr>
          <p:cNvCxnSpPr>
            <a:cxnSpLocks/>
            <a:stCxn id="2" idx="2"/>
            <a:endCxn id="4" idx="0"/>
          </p:cNvCxnSpPr>
          <p:nvPr/>
        </p:nvCxnSpPr>
        <p:spPr>
          <a:xfrm>
            <a:off x="2933649" y="4091721"/>
            <a:ext cx="0" cy="327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58AE097F-434F-44A9-8A36-18F5FA2802AC}"/>
              </a:ext>
            </a:extLst>
          </p:cNvPr>
          <p:cNvCxnSpPr>
            <a:cxnSpLocks/>
            <a:stCxn id="29" idx="3"/>
            <a:endCxn id="32" idx="1"/>
          </p:cNvCxnSpPr>
          <p:nvPr/>
        </p:nvCxnSpPr>
        <p:spPr>
          <a:xfrm>
            <a:off x="9898669" y="5047887"/>
            <a:ext cx="5427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Rectangle 57">
            <a:extLst>
              <a:ext uri="{FF2B5EF4-FFF2-40B4-BE49-F238E27FC236}">
                <a16:creationId xmlns:a16="http://schemas.microsoft.com/office/drawing/2014/main" id="{8D6989F0-592C-4955-B1AC-1E057F163B78}"/>
              </a:ext>
            </a:extLst>
          </p:cNvPr>
          <p:cNvSpPr/>
          <p:nvPr/>
        </p:nvSpPr>
        <p:spPr>
          <a:xfrm>
            <a:off x="4920712" y="3231397"/>
            <a:ext cx="6925554" cy="258531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84D0AF22-A979-4003-B261-E21020FA9A88}"/>
              </a:ext>
            </a:extLst>
          </p:cNvPr>
          <p:cNvCxnSpPr/>
          <p:nvPr/>
        </p:nvCxnSpPr>
        <p:spPr>
          <a:xfrm>
            <a:off x="0" y="838683"/>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F99C0C3-81AF-4B49-B2BF-C14A27EE9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319500" y="-1067894"/>
            <a:ext cx="6858000" cy="6858000"/>
          </a:xfrm>
          <a:prstGeom prst="rect">
            <a:avLst/>
          </a:prstGeom>
        </p:spPr>
      </p:pic>
    </p:spTree>
    <p:extLst>
      <p:ext uri="{BB962C8B-B14F-4D97-AF65-F5344CB8AC3E}">
        <p14:creationId xmlns:p14="http://schemas.microsoft.com/office/powerpoint/2010/main" val="1729985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2EC6B3-9956-49E8-9ED3-0E8BD71F3274}"/>
              </a:ext>
            </a:extLst>
          </p:cNvPr>
          <p:cNvSpPr txBox="1"/>
          <p:nvPr/>
        </p:nvSpPr>
        <p:spPr>
          <a:xfrm>
            <a:off x="411347" y="276463"/>
            <a:ext cx="2162171" cy="430887"/>
          </a:xfrm>
          <a:prstGeom prst="rect">
            <a:avLst/>
          </a:prstGeom>
          <a:noFill/>
        </p:spPr>
        <p:txBody>
          <a:bodyPr wrap="square" rtlCol="0">
            <a:spAutoFit/>
          </a:bodyPr>
          <a:lstStyle/>
          <a:p>
            <a:r>
              <a:rPr lang="en-GB" sz="2200" dirty="0">
                <a:latin typeface="Verdana Pro Cond" panose="020B0606030504040204" pitchFamily="34" charset="0"/>
              </a:rPr>
              <a:t>PROGRAM 3-15</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91B97482-10B3-48D7-AA0D-188B86B37178}"/>
              </a:ext>
            </a:extLst>
          </p:cNvPr>
          <p:cNvSpPr txBox="1"/>
          <p:nvPr/>
        </p:nvSpPr>
        <p:spPr>
          <a:xfrm>
            <a:off x="411347" y="707350"/>
            <a:ext cx="11369306" cy="1200329"/>
          </a:xfrm>
          <a:prstGeom prst="rect">
            <a:avLst/>
          </a:prstGeom>
          <a:noFill/>
        </p:spPr>
        <p:txBody>
          <a:bodyPr wrap="square" rtlCol="0">
            <a:spAutoFit/>
          </a:bodyPr>
          <a:lstStyle/>
          <a:p>
            <a:r>
              <a:rPr lang="en-GB" b="1" i="1" dirty="0"/>
              <a:t>Description: </a:t>
            </a:r>
            <a:r>
              <a:rPr lang="en-GB" i="1" dirty="0"/>
              <a:t>In this program, we are going to display a pattern as:</a:t>
            </a:r>
          </a:p>
          <a:p>
            <a:r>
              <a:rPr lang="en-GB" b="1" i="1" dirty="0"/>
              <a:t>		1</a:t>
            </a:r>
          </a:p>
          <a:p>
            <a:r>
              <a:rPr lang="en-GB" b="1" i="1" dirty="0"/>
              <a:t>		22</a:t>
            </a:r>
          </a:p>
          <a:p>
            <a:r>
              <a:rPr lang="en-GB" b="1" i="1" dirty="0"/>
              <a:t>		333</a:t>
            </a:r>
            <a:endParaRPr lang="en-IN" b="1" i="1" dirty="0"/>
          </a:p>
        </p:txBody>
      </p:sp>
      <p:sp>
        <p:nvSpPr>
          <p:cNvPr id="9" name="TextBox 8">
            <a:extLst>
              <a:ext uri="{FF2B5EF4-FFF2-40B4-BE49-F238E27FC236}">
                <a16:creationId xmlns:a16="http://schemas.microsoft.com/office/drawing/2014/main" id="{DF96E395-E5C4-43D5-9EE1-F882A331B182}"/>
              </a:ext>
            </a:extLst>
          </p:cNvPr>
          <p:cNvSpPr txBox="1"/>
          <p:nvPr/>
        </p:nvSpPr>
        <p:spPr>
          <a:xfrm>
            <a:off x="411347" y="1907679"/>
            <a:ext cx="11369306" cy="4801314"/>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DemoNestedFor</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row;</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column;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for(row=1;row&lt;=3;row++)</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for(column=1;column&lt;=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row;column</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System.out.print</a:t>
            </a:r>
            <a:r>
              <a:rPr lang="en-GB" b="1" dirty="0">
                <a:solidFill>
                  <a:schemeClr val="tx1">
                    <a:lumMod val="65000"/>
                    <a:lumOff val="35000"/>
                  </a:schemeClr>
                </a:solidFill>
                <a:latin typeface="Courier New" panose="02070309020205020404" pitchFamily="49" charset="0"/>
                <a:cs typeface="Courier New" panose="02070309020205020404" pitchFamily="49" charset="0"/>
              </a:rPr>
              <a:t>(row);</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p:txBody>
      </p:sp>
      <p:pic>
        <p:nvPicPr>
          <p:cNvPr id="2" name="Picture 1">
            <a:extLst>
              <a:ext uri="{FF2B5EF4-FFF2-40B4-BE49-F238E27FC236}">
                <a16:creationId xmlns:a16="http://schemas.microsoft.com/office/drawing/2014/main" id="{E6DB35FF-CEDF-409B-A4DC-F13E2E35E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29611121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94B810-6134-4BCB-86C3-60FF1652E781}"/>
              </a:ext>
            </a:extLst>
          </p:cNvPr>
          <p:cNvSpPr txBox="1"/>
          <p:nvPr/>
        </p:nvSpPr>
        <p:spPr>
          <a:xfrm>
            <a:off x="346033" y="761117"/>
            <a:ext cx="6096000" cy="1200329"/>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333</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program</a:t>
            </a:r>
          </a:p>
        </p:txBody>
      </p:sp>
      <p:sp>
        <p:nvSpPr>
          <p:cNvPr id="7" name="TextBox 6">
            <a:extLst>
              <a:ext uri="{FF2B5EF4-FFF2-40B4-BE49-F238E27FC236}">
                <a16:creationId xmlns:a16="http://schemas.microsoft.com/office/drawing/2014/main" id="{2FB70662-29DE-4E7F-A59D-9445B1C2CED5}"/>
              </a:ext>
            </a:extLst>
          </p:cNvPr>
          <p:cNvSpPr txBox="1"/>
          <p:nvPr/>
        </p:nvSpPr>
        <p:spPr>
          <a:xfrm>
            <a:off x="346033" y="356434"/>
            <a:ext cx="2764990" cy="369332"/>
          </a:xfrm>
          <a:prstGeom prst="rect">
            <a:avLst/>
          </a:prstGeom>
          <a:noFill/>
        </p:spPr>
        <p:txBody>
          <a:bodyPr wrap="square" rtlCol="0">
            <a:spAutoFit/>
          </a:bodyPr>
          <a:lstStyle/>
          <a:p>
            <a:r>
              <a:rPr lang="en-GB" b="1" dirty="0"/>
              <a:t>Output of Program 3-15</a:t>
            </a:r>
            <a:endParaRPr lang="en-IN" b="1" dirty="0"/>
          </a:p>
        </p:txBody>
      </p:sp>
      <p:pic>
        <p:nvPicPr>
          <p:cNvPr id="2" name="Picture 1">
            <a:extLst>
              <a:ext uri="{FF2B5EF4-FFF2-40B4-BE49-F238E27FC236}">
                <a16:creationId xmlns:a16="http://schemas.microsoft.com/office/drawing/2014/main" id="{9704CD53-7190-4ED4-A134-42B2A14D4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graphicFrame>
        <p:nvGraphicFramePr>
          <p:cNvPr id="9" name="Table 8">
            <a:extLst>
              <a:ext uri="{FF2B5EF4-FFF2-40B4-BE49-F238E27FC236}">
                <a16:creationId xmlns:a16="http://schemas.microsoft.com/office/drawing/2014/main" id="{CBD0A446-EB57-4687-8413-3F2361DB774B}"/>
              </a:ext>
            </a:extLst>
          </p:cNvPr>
          <p:cNvGraphicFramePr>
            <a:graphicFrameLocks noGrp="1"/>
          </p:cNvGraphicFramePr>
          <p:nvPr>
            <p:extLst>
              <p:ext uri="{D42A27DB-BD31-4B8C-83A1-F6EECF244321}">
                <p14:modId xmlns:p14="http://schemas.microsoft.com/office/powerpoint/2010/main" val="1460408798"/>
              </p:ext>
            </p:extLst>
          </p:nvPr>
        </p:nvGraphicFramePr>
        <p:xfrm>
          <a:off x="346033" y="2006895"/>
          <a:ext cx="10994545" cy="4815840"/>
        </p:xfrm>
        <a:graphic>
          <a:graphicData uri="http://schemas.openxmlformats.org/drawingml/2006/table">
            <a:tbl>
              <a:tblPr bandRow="1">
                <a:tableStyleId>{F2DE63D5-997A-4646-A377-4702673A728D}</a:tableStyleId>
              </a:tblPr>
              <a:tblGrid>
                <a:gridCol w="1532272">
                  <a:extLst>
                    <a:ext uri="{9D8B030D-6E8A-4147-A177-3AD203B41FA5}">
                      <a16:colId xmlns:a16="http://schemas.microsoft.com/office/drawing/2014/main" val="3701059786"/>
                    </a:ext>
                  </a:extLst>
                </a:gridCol>
                <a:gridCol w="2802055">
                  <a:extLst>
                    <a:ext uri="{9D8B030D-6E8A-4147-A177-3AD203B41FA5}">
                      <a16:colId xmlns:a16="http://schemas.microsoft.com/office/drawing/2014/main" val="3687633472"/>
                    </a:ext>
                  </a:extLst>
                </a:gridCol>
                <a:gridCol w="1627975">
                  <a:extLst>
                    <a:ext uri="{9D8B030D-6E8A-4147-A177-3AD203B41FA5}">
                      <a16:colId xmlns:a16="http://schemas.microsoft.com/office/drawing/2014/main" val="1880433173"/>
                    </a:ext>
                  </a:extLst>
                </a:gridCol>
                <a:gridCol w="2441407">
                  <a:extLst>
                    <a:ext uri="{9D8B030D-6E8A-4147-A177-3AD203B41FA5}">
                      <a16:colId xmlns:a16="http://schemas.microsoft.com/office/drawing/2014/main" val="22898726"/>
                    </a:ext>
                  </a:extLst>
                </a:gridCol>
                <a:gridCol w="2590836">
                  <a:extLst>
                    <a:ext uri="{9D8B030D-6E8A-4147-A177-3AD203B41FA5}">
                      <a16:colId xmlns:a16="http://schemas.microsoft.com/office/drawing/2014/main" val="565854031"/>
                    </a:ext>
                  </a:extLst>
                </a:gridCol>
              </a:tblGrid>
              <a:tr h="225428">
                <a:tc>
                  <a:txBody>
                    <a:bodyPr/>
                    <a:lstStyle/>
                    <a:p>
                      <a:r>
                        <a:rPr lang="en-GB" sz="1400" dirty="0"/>
                        <a:t>At row=1</a:t>
                      </a:r>
                      <a:endParaRPr lang="en-IN" sz="1400" dirty="0"/>
                    </a:p>
                  </a:txBody>
                  <a:tcPr>
                    <a:solidFill>
                      <a:schemeClr val="bg1">
                        <a:lumMod val="95000"/>
                      </a:schemeClr>
                    </a:solidFill>
                  </a:tcPr>
                </a:tc>
                <a:tc>
                  <a:txBody>
                    <a:bodyPr/>
                    <a:lstStyle/>
                    <a:p>
                      <a:r>
                        <a:rPr lang="en-GB" sz="1400" dirty="0"/>
                        <a:t>Check: row&lt;=3</a:t>
                      </a:r>
                    </a:p>
                    <a:p>
                      <a:r>
                        <a:rPr lang="en-GB" sz="1400" dirty="0"/>
                        <a:t>1&lt;=3, true, execute body of the loop</a:t>
                      </a:r>
                      <a:endParaRPr lang="en-IN" sz="1400" dirty="0"/>
                    </a:p>
                  </a:txBody>
                  <a:tcPr>
                    <a:solidFill>
                      <a:schemeClr val="bg1">
                        <a:lumMod val="95000"/>
                      </a:schemeClr>
                    </a:solidFill>
                  </a:tcPr>
                </a:tc>
                <a:tc>
                  <a:txBody>
                    <a:bodyPr/>
                    <a:lstStyle/>
                    <a:p>
                      <a:r>
                        <a:rPr lang="en-GB" sz="1400" dirty="0"/>
                        <a:t>Set column=1</a:t>
                      </a:r>
                      <a:endParaRPr lang="en-IN" sz="1400" dirty="0"/>
                    </a:p>
                  </a:txBody>
                  <a:tcPr>
                    <a:solidFill>
                      <a:schemeClr val="bg1">
                        <a:lumMod val="95000"/>
                      </a:schemeClr>
                    </a:solidFill>
                  </a:tcPr>
                </a:tc>
                <a:tc>
                  <a:txBody>
                    <a:bodyPr/>
                    <a:lstStyle/>
                    <a:p>
                      <a:r>
                        <a:rPr lang="en-GB" sz="1400" dirty="0"/>
                        <a:t>Check: column&lt;=row</a:t>
                      </a:r>
                    </a:p>
                    <a:p>
                      <a:r>
                        <a:rPr lang="en-GB" sz="1400" dirty="0"/>
                        <a:t>1&lt;=1, true, execute inner loop</a:t>
                      </a:r>
                      <a:endParaRPr lang="en-IN" sz="1400" dirty="0"/>
                    </a:p>
                  </a:txBody>
                  <a:tcPr>
                    <a:solidFill>
                      <a:schemeClr val="bg1">
                        <a:lumMod val="95000"/>
                      </a:schemeClr>
                    </a:solidFill>
                  </a:tcPr>
                </a:tc>
                <a:tc>
                  <a:txBody>
                    <a:bodyPr/>
                    <a:lstStyle/>
                    <a:p>
                      <a:r>
                        <a:rPr lang="en-GB" sz="1400" dirty="0"/>
                        <a:t>Display row i.e. 1 and go to inner loop increment column++</a:t>
                      </a:r>
                    </a:p>
                    <a:p>
                      <a:r>
                        <a:rPr lang="en-GB" sz="1400" dirty="0"/>
                        <a:t>Column=2, go test inner loop</a:t>
                      </a:r>
                      <a:endParaRPr lang="en-IN" sz="1400" dirty="0"/>
                    </a:p>
                  </a:txBody>
                  <a:tcPr>
                    <a:solidFill>
                      <a:schemeClr val="bg1">
                        <a:lumMod val="95000"/>
                      </a:schemeClr>
                    </a:solidFill>
                  </a:tcPr>
                </a:tc>
                <a:extLst>
                  <a:ext uri="{0D108BD9-81ED-4DB2-BD59-A6C34878D82A}">
                    <a16:rowId xmlns:a16="http://schemas.microsoft.com/office/drawing/2014/main" val="233562496"/>
                  </a:ext>
                </a:extLst>
              </a:tr>
              <a:tr h="483647">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column=2</a:t>
                      </a:r>
                      <a:endParaRPr lang="en-IN" sz="1400" dirty="0"/>
                    </a:p>
                  </a:txBody>
                  <a:tcPr>
                    <a:solidFill>
                      <a:schemeClr val="bg1">
                        <a:lumMod val="95000"/>
                      </a:schemeClr>
                    </a:solidFill>
                  </a:tcPr>
                </a:tc>
                <a:tc>
                  <a:txBody>
                    <a:bodyPr/>
                    <a:lstStyle/>
                    <a:p>
                      <a:r>
                        <a:rPr lang="en-GB" sz="1400" dirty="0"/>
                        <a:t>Check: column&lt;=row</a:t>
                      </a:r>
                    </a:p>
                    <a:p>
                      <a:r>
                        <a:rPr lang="en-GB" sz="1400" dirty="0"/>
                        <a:t>2&lt;=1, false, exit from inner loop and execute outer loop statements</a:t>
                      </a:r>
                      <a:endParaRPr lang="en-IN" sz="1400" dirty="0"/>
                    </a:p>
                  </a:txBody>
                  <a:tcPr>
                    <a:solidFill>
                      <a:schemeClr val="bg1">
                        <a:lumMod val="95000"/>
                      </a:schemeClr>
                    </a:solidFill>
                  </a:tcPr>
                </a:tc>
                <a:tc>
                  <a:txBody>
                    <a:bodyPr/>
                    <a:lstStyle/>
                    <a:p>
                      <a:r>
                        <a:rPr lang="en-IN" sz="1400" dirty="0"/>
                        <a:t>Print: \n ,  go to outer loop</a:t>
                      </a:r>
                    </a:p>
                    <a:p>
                      <a:r>
                        <a:rPr lang="en-IN" sz="1400" dirty="0"/>
                        <a:t>Increment row++</a:t>
                      </a:r>
                    </a:p>
                    <a:p>
                      <a:r>
                        <a:rPr lang="en-IN" sz="1400" dirty="0"/>
                        <a:t>Row=2</a:t>
                      </a:r>
                    </a:p>
                    <a:p>
                      <a:r>
                        <a:rPr lang="en-IN" sz="1400" dirty="0"/>
                        <a:t>Go test outer loop</a:t>
                      </a:r>
                    </a:p>
                  </a:txBody>
                  <a:tcPr>
                    <a:solidFill>
                      <a:schemeClr val="bg1">
                        <a:lumMod val="95000"/>
                      </a:schemeClr>
                    </a:solidFill>
                  </a:tcPr>
                </a:tc>
                <a:extLst>
                  <a:ext uri="{0D108BD9-81ED-4DB2-BD59-A6C34878D82A}">
                    <a16:rowId xmlns:a16="http://schemas.microsoft.com/office/drawing/2014/main" val="3170957613"/>
                  </a:ext>
                </a:extLst>
              </a:tr>
              <a:tr h="370840">
                <a:tc>
                  <a:txBody>
                    <a:bodyPr/>
                    <a:lstStyle/>
                    <a:p>
                      <a:r>
                        <a:rPr lang="en-GB" sz="1400" dirty="0"/>
                        <a:t>At row=2</a:t>
                      </a:r>
                      <a:endParaRPr lang="en-IN" sz="1400" dirty="0"/>
                    </a:p>
                  </a:txBody>
                  <a:tcPr>
                    <a:solidFill>
                      <a:schemeClr val="bg1">
                        <a:lumMod val="95000"/>
                      </a:schemeClr>
                    </a:solidFill>
                  </a:tcPr>
                </a:tc>
                <a:tc>
                  <a:txBody>
                    <a:bodyPr/>
                    <a:lstStyle/>
                    <a:p>
                      <a:r>
                        <a:rPr lang="en-GB" sz="1400" dirty="0"/>
                        <a:t>Check: row&lt;=3</a:t>
                      </a:r>
                    </a:p>
                    <a:p>
                      <a:r>
                        <a:rPr lang="en-GB" sz="1400" dirty="0"/>
                        <a:t>2&lt;=3, true, execute body of the loop</a:t>
                      </a:r>
                      <a:endParaRPr lang="en-IN" sz="1400" dirty="0"/>
                    </a:p>
                  </a:txBody>
                  <a:tcPr>
                    <a:solidFill>
                      <a:schemeClr val="bg1">
                        <a:lumMod val="95000"/>
                      </a:schemeClr>
                    </a:solidFill>
                  </a:tcPr>
                </a:tc>
                <a:tc>
                  <a:txBody>
                    <a:bodyPr/>
                    <a:lstStyle/>
                    <a:p>
                      <a:r>
                        <a:rPr lang="en-GB" sz="1400" dirty="0"/>
                        <a:t>Again set column=1</a:t>
                      </a:r>
                      <a:endParaRPr lang="en-IN" sz="1400" dirty="0"/>
                    </a:p>
                  </a:txBody>
                  <a:tcPr>
                    <a:solidFill>
                      <a:schemeClr val="bg1">
                        <a:lumMod val="95000"/>
                      </a:schemeClr>
                    </a:solidFill>
                  </a:tcPr>
                </a:tc>
                <a:tc>
                  <a:txBody>
                    <a:bodyPr/>
                    <a:lstStyle/>
                    <a:p>
                      <a:r>
                        <a:rPr lang="en-GB" sz="1400" dirty="0"/>
                        <a:t>Check: column&lt;=row</a:t>
                      </a:r>
                    </a:p>
                    <a:p>
                      <a:r>
                        <a:rPr lang="en-GB" sz="1400" dirty="0"/>
                        <a:t>1&lt;=2, true, execute inner loop</a:t>
                      </a:r>
                      <a:endParaRPr lang="en-IN"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p>
                  </a:txBody>
                  <a:tcPr>
                    <a:solidFill>
                      <a:schemeClr val="bg1">
                        <a:lumMod val="95000"/>
                      </a:schemeClr>
                    </a:solidFill>
                  </a:tcPr>
                </a:tc>
                <a:tc>
                  <a:txBody>
                    <a:bodyPr/>
                    <a:lstStyle/>
                    <a:p>
                      <a:r>
                        <a:rPr lang="en-GB" sz="1400" dirty="0"/>
                        <a:t>Display row i.e. 2 and go to inner loop increment column++</a:t>
                      </a:r>
                    </a:p>
                    <a:p>
                      <a:r>
                        <a:rPr lang="en-GB" sz="1400" dirty="0"/>
                        <a:t>Column=2, go test inner loop</a:t>
                      </a:r>
                      <a:endParaRPr lang="en-IN" sz="1400" dirty="0"/>
                    </a:p>
                  </a:txBody>
                  <a:tcPr>
                    <a:solidFill>
                      <a:schemeClr val="bg1">
                        <a:lumMod val="95000"/>
                      </a:schemeClr>
                    </a:solidFill>
                  </a:tcPr>
                </a:tc>
                <a:extLst>
                  <a:ext uri="{0D108BD9-81ED-4DB2-BD59-A6C34878D82A}">
                    <a16:rowId xmlns:a16="http://schemas.microsoft.com/office/drawing/2014/main" val="3008865862"/>
                  </a:ext>
                </a:extLst>
              </a:tr>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column=2</a:t>
                      </a:r>
                      <a:endParaRPr lang="en-IN" sz="1400" dirty="0"/>
                    </a:p>
                  </a:txBody>
                  <a:tcPr>
                    <a:solidFill>
                      <a:schemeClr val="bg1">
                        <a:lumMod val="95000"/>
                      </a:schemeClr>
                    </a:solidFill>
                  </a:tcPr>
                </a:tc>
                <a:tc>
                  <a:txBody>
                    <a:bodyPr/>
                    <a:lstStyle/>
                    <a:p>
                      <a:r>
                        <a:rPr lang="en-GB" sz="1400" dirty="0"/>
                        <a:t>Check: column&lt;=row</a:t>
                      </a:r>
                    </a:p>
                    <a:p>
                      <a:r>
                        <a:rPr lang="en-GB" sz="1400" dirty="0"/>
                        <a:t>2&lt;=2, true, execute the body of inner loop</a:t>
                      </a:r>
                      <a:endParaRPr lang="en-IN" sz="1400" dirty="0"/>
                    </a:p>
                  </a:txBody>
                  <a:tcPr>
                    <a:solidFill>
                      <a:schemeClr val="bg1">
                        <a:lumMod val="95000"/>
                      </a:schemeClr>
                    </a:solidFill>
                  </a:tcPr>
                </a:tc>
                <a:tc>
                  <a:txBody>
                    <a:bodyPr/>
                    <a:lstStyle/>
                    <a:p>
                      <a:r>
                        <a:rPr lang="en-GB" sz="1400" dirty="0"/>
                        <a:t>Display row i.e. 2 and go to inner loop increment column++</a:t>
                      </a:r>
                    </a:p>
                    <a:p>
                      <a:r>
                        <a:rPr lang="en-GB" sz="1400" dirty="0"/>
                        <a:t>Column=3, go test inner loop</a:t>
                      </a:r>
                      <a:endParaRPr lang="en-IN" sz="1400" dirty="0"/>
                    </a:p>
                  </a:txBody>
                  <a:tcPr>
                    <a:solidFill>
                      <a:schemeClr val="bg1">
                        <a:lumMod val="95000"/>
                      </a:schemeClr>
                    </a:solidFill>
                  </a:tcPr>
                </a:tc>
                <a:extLst>
                  <a:ext uri="{0D108BD9-81ED-4DB2-BD59-A6C34878D82A}">
                    <a16:rowId xmlns:a16="http://schemas.microsoft.com/office/drawing/2014/main" val="2224306612"/>
                  </a:ext>
                </a:extLst>
              </a:tr>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column=3</a:t>
                      </a:r>
                      <a:endParaRPr lang="en-IN" sz="1400" dirty="0"/>
                    </a:p>
                  </a:txBody>
                  <a:tcPr>
                    <a:solidFill>
                      <a:schemeClr val="bg1">
                        <a:lumMod val="95000"/>
                      </a:schemeClr>
                    </a:solidFill>
                  </a:tcPr>
                </a:tc>
                <a:tc>
                  <a:txBody>
                    <a:bodyPr/>
                    <a:lstStyle/>
                    <a:p>
                      <a:r>
                        <a:rPr lang="en-GB" sz="1400" dirty="0"/>
                        <a:t>Check: column&lt;=row</a:t>
                      </a:r>
                    </a:p>
                    <a:p>
                      <a:r>
                        <a:rPr lang="en-GB" sz="1400" dirty="0"/>
                        <a:t>3&lt;=2, false, exit from inner loop and execute outer loop statements</a:t>
                      </a:r>
                      <a:endParaRPr lang="en-IN" sz="1400" dirty="0"/>
                    </a:p>
                  </a:txBody>
                  <a:tcPr>
                    <a:solidFill>
                      <a:schemeClr val="bg1">
                        <a:lumMod val="95000"/>
                      </a:schemeClr>
                    </a:solidFill>
                  </a:tcPr>
                </a:tc>
                <a:tc>
                  <a:txBody>
                    <a:bodyPr/>
                    <a:lstStyle/>
                    <a:p>
                      <a:r>
                        <a:rPr lang="en-IN" sz="1400" dirty="0"/>
                        <a:t>Print: \n ,  go to outer loop</a:t>
                      </a:r>
                    </a:p>
                    <a:p>
                      <a:r>
                        <a:rPr lang="en-IN" sz="1400" dirty="0"/>
                        <a:t>Increment row++</a:t>
                      </a:r>
                    </a:p>
                    <a:p>
                      <a:r>
                        <a:rPr lang="en-IN" sz="1400" dirty="0"/>
                        <a:t>Row=3</a:t>
                      </a:r>
                    </a:p>
                    <a:p>
                      <a:r>
                        <a:rPr lang="en-IN" sz="1400" dirty="0"/>
                        <a:t>Go test outer loop</a:t>
                      </a:r>
                    </a:p>
                  </a:txBody>
                  <a:tcPr>
                    <a:solidFill>
                      <a:schemeClr val="bg1">
                        <a:lumMod val="95000"/>
                      </a:schemeClr>
                    </a:solidFill>
                  </a:tcPr>
                </a:tc>
                <a:extLst>
                  <a:ext uri="{0D108BD9-81ED-4DB2-BD59-A6C34878D82A}">
                    <a16:rowId xmlns:a16="http://schemas.microsoft.com/office/drawing/2014/main" val="2033499051"/>
                  </a:ext>
                </a:extLst>
              </a:tr>
              <a:tr h="370840">
                <a:tc>
                  <a:txBody>
                    <a:bodyPr/>
                    <a:lstStyle/>
                    <a:p>
                      <a:r>
                        <a:rPr lang="en-GB" sz="1400" dirty="0"/>
                        <a:t>At row=3</a:t>
                      </a:r>
                      <a:endParaRPr lang="en-IN" sz="1400" dirty="0"/>
                    </a:p>
                  </a:txBody>
                  <a:tcPr>
                    <a:solidFill>
                      <a:schemeClr val="bg1">
                        <a:lumMod val="95000"/>
                      </a:schemeClr>
                    </a:solidFill>
                  </a:tcPr>
                </a:tc>
                <a:tc>
                  <a:txBody>
                    <a:bodyPr/>
                    <a:lstStyle/>
                    <a:p>
                      <a:r>
                        <a:rPr lang="en-GB" sz="1400" dirty="0"/>
                        <a:t>Check: row&lt;=3</a:t>
                      </a:r>
                    </a:p>
                    <a:p>
                      <a:r>
                        <a:rPr lang="en-GB" sz="1400" dirty="0"/>
                        <a:t>1&lt;=3, true, execute body of the loop</a:t>
                      </a:r>
                      <a:endParaRPr lang="en-IN" sz="1400" dirty="0"/>
                    </a:p>
                  </a:txBody>
                  <a:tcPr>
                    <a:solidFill>
                      <a:schemeClr val="bg1">
                        <a:lumMod val="95000"/>
                      </a:schemeClr>
                    </a:solidFill>
                  </a:tcPr>
                </a:tc>
                <a:tc>
                  <a:txBody>
                    <a:bodyPr/>
                    <a:lstStyle/>
                    <a:p>
                      <a:r>
                        <a:rPr lang="en-GB" sz="1400" dirty="0"/>
                        <a:t>Again set column=1</a:t>
                      </a:r>
                      <a:endParaRPr lang="en-IN" sz="1400" dirty="0"/>
                    </a:p>
                  </a:txBody>
                  <a:tcPr>
                    <a:solidFill>
                      <a:schemeClr val="bg1">
                        <a:lumMod val="95000"/>
                      </a:schemeClr>
                    </a:solidFill>
                  </a:tcPr>
                </a:tc>
                <a:tc>
                  <a:txBody>
                    <a:bodyPr/>
                    <a:lstStyle/>
                    <a:p>
                      <a:r>
                        <a:rPr lang="en-GB" sz="1400" dirty="0"/>
                        <a:t>Check: column&lt;=row</a:t>
                      </a:r>
                    </a:p>
                    <a:p>
                      <a:r>
                        <a:rPr lang="en-GB" sz="1400" dirty="0"/>
                        <a:t>1&lt;=3, true, execute inner loop</a:t>
                      </a:r>
                      <a:endParaRPr lang="en-IN" sz="1400" dirty="0"/>
                    </a:p>
                  </a:txBody>
                  <a:tcPr>
                    <a:solidFill>
                      <a:schemeClr val="bg1">
                        <a:lumMod val="95000"/>
                      </a:schemeClr>
                    </a:solidFill>
                  </a:tcPr>
                </a:tc>
                <a:tc>
                  <a:txBody>
                    <a:bodyPr/>
                    <a:lstStyle/>
                    <a:p>
                      <a:r>
                        <a:rPr lang="en-GB" sz="1400" dirty="0"/>
                        <a:t>Display row i.e. 3 and go to inner loop increment column++</a:t>
                      </a:r>
                    </a:p>
                    <a:p>
                      <a:r>
                        <a:rPr lang="en-GB" sz="1400" dirty="0"/>
                        <a:t>Column=2, go test inner loop</a:t>
                      </a:r>
                      <a:endParaRPr lang="en-IN" sz="1400" dirty="0"/>
                    </a:p>
                  </a:txBody>
                  <a:tcPr>
                    <a:solidFill>
                      <a:schemeClr val="bg1">
                        <a:lumMod val="95000"/>
                      </a:schemeClr>
                    </a:solidFill>
                  </a:tcPr>
                </a:tc>
                <a:extLst>
                  <a:ext uri="{0D108BD9-81ED-4DB2-BD59-A6C34878D82A}">
                    <a16:rowId xmlns:a16="http://schemas.microsoft.com/office/drawing/2014/main" val="3721903926"/>
                  </a:ext>
                </a:extLst>
              </a:tr>
            </a:tbl>
          </a:graphicData>
        </a:graphic>
      </p:graphicFrame>
    </p:spTree>
    <p:extLst>
      <p:ext uri="{BB962C8B-B14F-4D97-AF65-F5344CB8AC3E}">
        <p14:creationId xmlns:p14="http://schemas.microsoft.com/office/powerpoint/2010/main" val="3885231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1AA7D4-52AB-45FE-BF19-06751F1F2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58013"/>
            <a:ext cx="6858000" cy="6858000"/>
          </a:xfrm>
          <a:prstGeom prst="rect">
            <a:avLst/>
          </a:prstGeom>
        </p:spPr>
      </p:pic>
      <p:graphicFrame>
        <p:nvGraphicFramePr>
          <p:cNvPr id="5" name="Table 4">
            <a:extLst>
              <a:ext uri="{FF2B5EF4-FFF2-40B4-BE49-F238E27FC236}">
                <a16:creationId xmlns:a16="http://schemas.microsoft.com/office/drawing/2014/main" id="{9DDEE2C8-DDAB-456C-9160-98B3E594923B}"/>
              </a:ext>
            </a:extLst>
          </p:cNvPr>
          <p:cNvGraphicFramePr>
            <a:graphicFrameLocks noGrp="1"/>
          </p:cNvGraphicFramePr>
          <p:nvPr>
            <p:extLst>
              <p:ext uri="{D42A27DB-BD31-4B8C-83A1-F6EECF244321}">
                <p14:modId xmlns:p14="http://schemas.microsoft.com/office/powerpoint/2010/main" val="535418774"/>
              </p:ext>
            </p:extLst>
          </p:nvPr>
        </p:nvGraphicFramePr>
        <p:xfrm>
          <a:off x="598727" y="444907"/>
          <a:ext cx="10994545" cy="2926080"/>
        </p:xfrm>
        <a:graphic>
          <a:graphicData uri="http://schemas.openxmlformats.org/drawingml/2006/table">
            <a:tbl>
              <a:tblPr bandRow="1">
                <a:tableStyleId>{F2DE63D5-997A-4646-A377-4702673A728D}</a:tableStyleId>
              </a:tblPr>
              <a:tblGrid>
                <a:gridCol w="1532272">
                  <a:extLst>
                    <a:ext uri="{9D8B030D-6E8A-4147-A177-3AD203B41FA5}">
                      <a16:colId xmlns:a16="http://schemas.microsoft.com/office/drawing/2014/main" val="3701059786"/>
                    </a:ext>
                  </a:extLst>
                </a:gridCol>
                <a:gridCol w="2802055">
                  <a:extLst>
                    <a:ext uri="{9D8B030D-6E8A-4147-A177-3AD203B41FA5}">
                      <a16:colId xmlns:a16="http://schemas.microsoft.com/office/drawing/2014/main" val="3687633472"/>
                    </a:ext>
                  </a:extLst>
                </a:gridCol>
                <a:gridCol w="1627975">
                  <a:extLst>
                    <a:ext uri="{9D8B030D-6E8A-4147-A177-3AD203B41FA5}">
                      <a16:colId xmlns:a16="http://schemas.microsoft.com/office/drawing/2014/main" val="1880433173"/>
                    </a:ext>
                  </a:extLst>
                </a:gridCol>
                <a:gridCol w="2441407">
                  <a:extLst>
                    <a:ext uri="{9D8B030D-6E8A-4147-A177-3AD203B41FA5}">
                      <a16:colId xmlns:a16="http://schemas.microsoft.com/office/drawing/2014/main" val="22898726"/>
                    </a:ext>
                  </a:extLst>
                </a:gridCol>
                <a:gridCol w="2590836">
                  <a:extLst>
                    <a:ext uri="{9D8B030D-6E8A-4147-A177-3AD203B41FA5}">
                      <a16:colId xmlns:a16="http://schemas.microsoft.com/office/drawing/2014/main" val="565854031"/>
                    </a:ext>
                  </a:extLst>
                </a:gridCol>
              </a:tblGrid>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column=2</a:t>
                      </a:r>
                      <a:endParaRPr lang="en-IN" sz="1400" dirty="0"/>
                    </a:p>
                  </a:txBody>
                  <a:tcPr>
                    <a:solidFill>
                      <a:schemeClr val="bg1">
                        <a:lumMod val="95000"/>
                      </a:schemeClr>
                    </a:solidFill>
                  </a:tcPr>
                </a:tc>
                <a:tc>
                  <a:txBody>
                    <a:bodyPr/>
                    <a:lstStyle/>
                    <a:p>
                      <a:r>
                        <a:rPr lang="en-GB" sz="1400" dirty="0"/>
                        <a:t>Check: column&lt;=row</a:t>
                      </a:r>
                    </a:p>
                    <a:p>
                      <a:r>
                        <a:rPr lang="en-GB" sz="1400" dirty="0"/>
                        <a:t>2&lt;=3, true, execute the body of inner loop</a:t>
                      </a:r>
                      <a:endParaRPr lang="en-IN" sz="1400" dirty="0"/>
                    </a:p>
                  </a:txBody>
                  <a:tcPr>
                    <a:solidFill>
                      <a:schemeClr val="bg1">
                        <a:lumMod val="95000"/>
                      </a:schemeClr>
                    </a:solidFill>
                  </a:tcPr>
                </a:tc>
                <a:tc>
                  <a:txBody>
                    <a:bodyPr/>
                    <a:lstStyle/>
                    <a:p>
                      <a:r>
                        <a:rPr lang="en-GB" sz="1400" dirty="0"/>
                        <a:t>Display row i.e. 3 and go to inner loop increment column++</a:t>
                      </a:r>
                    </a:p>
                    <a:p>
                      <a:r>
                        <a:rPr lang="en-GB" sz="1400" dirty="0"/>
                        <a:t>Column=3, go test inner loop</a:t>
                      </a:r>
                      <a:endParaRPr lang="en-IN" sz="1400" dirty="0"/>
                    </a:p>
                  </a:txBody>
                  <a:tcPr>
                    <a:solidFill>
                      <a:schemeClr val="bg1">
                        <a:lumMod val="95000"/>
                      </a:schemeClr>
                    </a:solidFill>
                  </a:tcPr>
                </a:tc>
                <a:extLst>
                  <a:ext uri="{0D108BD9-81ED-4DB2-BD59-A6C34878D82A}">
                    <a16:rowId xmlns:a16="http://schemas.microsoft.com/office/drawing/2014/main" val="2224306612"/>
                  </a:ext>
                </a:extLst>
              </a:tr>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At column=3</a:t>
                      </a:r>
                      <a:endParaRPr lang="en-IN" sz="1400" dirty="0"/>
                    </a:p>
                  </a:txBody>
                  <a:tcPr>
                    <a:solidFill>
                      <a:schemeClr val="bg1">
                        <a:lumMod val="95000"/>
                      </a:schemeClr>
                    </a:solidFill>
                  </a:tcPr>
                </a:tc>
                <a:tc>
                  <a:txBody>
                    <a:bodyPr/>
                    <a:lstStyle/>
                    <a:p>
                      <a:r>
                        <a:rPr lang="en-GB" sz="1400" dirty="0"/>
                        <a:t>Check: column&lt;=row</a:t>
                      </a:r>
                    </a:p>
                    <a:p>
                      <a:r>
                        <a:rPr lang="en-GB" sz="1400" dirty="0"/>
                        <a:t>3&lt;=3, true, execute the body of inner loop</a:t>
                      </a:r>
                      <a:endParaRPr lang="en-IN" sz="1400" dirty="0"/>
                    </a:p>
                  </a:txBody>
                  <a:tcPr>
                    <a:solidFill>
                      <a:schemeClr val="bg1">
                        <a:lumMod val="95000"/>
                      </a:schemeClr>
                    </a:solidFill>
                  </a:tcPr>
                </a:tc>
                <a:tc>
                  <a:txBody>
                    <a:bodyPr/>
                    <a:lstStyle/>
                    <a:p>
                      <a:r>
                        <a:rPr lang="en-GB" sz="1400" dirty="0"/>
                        <a:t>Display row i.e. 3 and go to inner loop increment column++</a:t>
                      </a:r>
                    </a:p>
                    <a:p>
                      <a:r>
                        <a:rPr lang="en-GB" sz="1400" dirty="0"/>
                        <a:t>Column=4, go test inner loop</a:t>
                      </a:r>
                      <a:endParaRPr lang="en-IN" sz="1400" dirty="0"/>
                    </a:p>
                  </a:txBody>
                  <a:tcPr>
                    <a:solidFill>
                      <a:schemeClr val="bg1">
                        <a:lumMod val="95000"/>
                      </a:schemeClr>
                    </a:solidFill>
                  </a:tcPr>
                </a:tc>
                <a:extLst>
                  <a:ext uri="{0D108BD9-81ED-4DB2-BD59-A6C34878D82A}">
                    <a16:rowId xmlns:a16="http://schemas.microsoft.com/office/drawing/2014/main" val="1157827944"/>
                  </a:ext>
                </a:extLst>
              </a:tr>
              <a:tr h="370840">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GB" sz="1400" dirty="0"/>
                        <a:t>At column=4</a:t>
                      </a:r>
                      <a:endParaRPr lang="en-IN" sz="1400" dirty="0"/>
                    </a:p>
                  </a:txBody>
                  <a:tcPr>
                    <a:solidFill>
                      <a:schemeClr val="bg1">
                        <a:lumMod val="95000"/>
                      </a:schemeClr>
                    </a:solidFill>
                  </a:tcPr>
                </a:tc>
                <a:tc>
                  <a:txBody>
                    <a:bodyPr/>
                    <a:lstStyle/>
                    <a:p>
                      <a:r>
                        <a:rPr lang="en-GB" sz="1400" dirty="0"/>
                        <a:t>Check: column&lt;=row</a:t>
                      </a:r>
                    </a:p>
                    <a:p>
                      <a:r>
                        <a:rPr lang="en-GB" sz="1400" dirty="0"/>
                        <a:t>4&lt;=3, false, exit from inner loop and execute outer loop statements</a:t>
                      </a:r>
                      <a:endParaRPr lang="en-IN" sz="1400" dirty="0"/>
                    </a:p>
                  </a:txBody>
                  <a:tcPr>
                    <a:solidFill>
                      <a:schemeClr val="bg1">
                        <a:lumMod val="95000"/>
                      </a:schemeClr>
                    </a:solidFill>
                  </a:tcPr>
                </a:tc>
                <a:tc>
                  <a:txBody>
                    <a:bodyPr/>
                    <a:lstStyle/>
                    <a:p>
                      <a:r>
                        <a:rPr lang="en-IN" sz="1400" dirty="0"/>
                        <a:t>Print: \n ,  go to outer loop</a:t>
                      </a:r>
                    </a:p>
                    <a:p>
                      <a:r>
                        <a:rPr lang="en-IN" sz="1400" dirty="0"/>
                        <a:t>Increment row++</a:t>
                      </a:r>
                    </a:p>
                    <a:p>
                      <a:r>
                        <a:rPr lang="en-IN" sz="1400" dirty="0"/>
                        <a:t>Row=4</a:t>
                      </a:r>
                    </a:p>
                    <a:p>
                      <a:r>
                        <a:rPr lang="en-IN" sz="1400" dirty="0"/>
                        <a:t>Go test outer loop</a:t>
                      </a:r>
                    </a:p>
                  </a:txBody>
                  <a:tcPr>
                    <a:solidFill>
                      <a:schemeClr val="bg1">
                        <a:lumMod val="95000"/>
                      </a:schemeClr>
                    </a:solidFill>
                  </a:tcPr>
                </a:tc>
                <a:extLst>
                  <a:ext uri="{0D108BD9-81ED-4DB2-BD59-A6C34878D82A}">
                    <a16:rowId xmlns:a16="http://schemas.microsoft.com/office/drawing/2014/main" val="2033499051"/>
                  </a:ext>
                </a:extLst>
              </a:tr>
              <a:tr h="370840">
                <a:tc>
                  <a:txBody>
                    <a:bodyPr/>
                    <a:lstStyle/>
                    <a:p>
                      <a:r>
                        <a:rPr lang="en-GB" sz="1400" dirty="0"/>
                        <a:t>At row=4</a:t>
                      </a:r>
                      <a:endParaRPr lang="en-IN" sz="1400" dirty="0"/>
                    </a:p>
                  </a:txBody>
                  <a:tcPr>
                    <a:solidFill>
                      <a:schemeClr val="bg1">
                        <a:lumMod val="95000"/>
                      </a:schemeClr>
                    </a:solidFill>
                  </a:tcPr>
                </a:tc>
                <a:tc>
                  <a:txBody>
                    <a:bodyPr/>
                    <a:lstStyle/>
                    <a:p>
                      <a:r>
                        <a:rPr lang="en-GB" sz="1400" dirty="0"/>
                        <a:t>Check: row&lt;=4</a:t>
                      </a:r>
                    </a:p>
                    <a:p>
                      <a:r>
                        <a:rPr lang="en-GB" sz="1400" dirty="0"/>
                        <a:t>4&lt;=3, false, exit the outer loop</a:t>
                      </a:r>
                      <a:endParaRPr lang="en-IN" sz="1400" dirty="0"/>
                    </a:p>
                  </a:txBody>
                  <a:tcPr>
                    <a:solidFill>
                      <a:schemeClr val="bg1">
                        <a:lumMod val="95000"/>
                      </a:schemeClr>
                    </a:solidFill>
                  </a:tcPr>
                </a:tc>
                <a:tc>
                  <a:txBody>
                    <a:bodyPr/>
                    <a:lstStyle/>
                    <a:p>
                      <a:r>
                        <a:rPr lang="en-GB" sz="1400" dirty="0"/>
                        <a:t>Display “End of program”</a:t>
                      </a:r>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extLst>
                  <a:ext uri="{0D108BD9-81ED-4DB2-BD59-A6C34878D82A}">
                    <a16:rowId xmlns:a16="http://schemas.microsoft.com/office/drawing/2014/main" val="3721903926"/>
                  </a:ext>
                </a:extLst>
              </a:tr>
            </a:tbl>
          </a:graphicData>
        </a:graphic>
      </p:graphicFrame>
    </p:spTree>
    <p:extLst>
      <p:ext uri="{BB962C8B-B14F-4D97-AF65-F5344CB8AC3E}">
        <p14:creationId xmlns:p14="http://schemas.microsoft.com/office/powerpoint/2010/main" val="393203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55762-8DD6-4EDD-B546-CC48953A9ACA}"/>
              </a:ext>
            </a:extLst>
          </p:cNvPr>
          <p:cNvSpPr txBox="1"/>
          <p:nvPr/>
        </p:nvSpPr>
        <p:spPr>
          <a:xfrm>
            <a:off x="379263" y="430679"/>
            <a:ext cx="3821287" cy="430887"/>
          </a:xfrm>
          <a:prstGeom prst="rect">
            <a:avLst/>
          </a:prstGeom>
          <a:noFill/>
        </p:spPr>
        <p:txBody>
          <a:bodyPr wrap="square" rtlCol="0">
            <a:spAutoFit/>
          </a:bodyPr>
          <a:lstStyle/>
          <a:p>
            <a:r>
              <a:rPr lang="en-GB" sz="2200" dirty="0">
                <a:latin typeface="Verdana Pro Cond" panose="020B0606030504040204" pitchFamily="34" charset="0"/>
              </a:rPr>
              <a:t>2. if .... else statement</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4041FA93-95FB-4C73-9CFE-2C81DD1F0F6F}"/>
              </a:ext>
            </a:extLst>
          </p:cNvPr>
          <p:cNvSpPr txBox="1"/>
          <p:nvPr/>
        </p:nvSpPr>
        <p:spPr>
          <a:xfrm>
            <a:off x="379263" y="927985"/>
            <a:ext cx="11331474" cy="369332"/>
          </a:xfrm>
          <a:prstGeom prst="rect">
            <a:avLst/>
          </a:prstGeom>
          <a:noFill/>
        </p:spPr>
        <p:txBody>
          <a:bodyPr wrap="square" rtlCol="0">
            <a:spAutoFit/>
          </a:bodyPr>
          <a:lstStyle/>
          <a:p>
            <a:r>
              <a:rPr lang="en-GB" dirty="0"/>
              <a:t>This statement evaluates an expression and perform one action if that evaluation is</a:t>
            </a:r>
            <a:r>
              <a:rPr lang="en-GB" b="1" dirty="0"/>
              <a:t> true</a:t>
            </a:r>
            <a:r>
              <a:rPr lang="en-GB" dirty="0"/>
              <a:t> or different action if it </a:t>
            </a:r>
            <a:r>
              <a:rPr lang="en-GB" b="1" dirty="0"/>
              <a:t>false.</a:t>
            </a:r>
            <a:endParaRPr lang="en-IN" b="1" dirty="0"/>
          </a:p>
        </p:txBody>
      </p:sp>
      <p:sp>
        <p:nvSpPr>
          <p:cNvPr id="18" name="Diamond 17">
            <a:extLst>
              <a:ext uri="{FF2B5EF4-FFF2-40B4-BE49-F238E27FC236}">
                <a16:creationId xmlns:a16="http://schemas.microsoft.com/office/drawing/2014/main" id="{2ECA4527-A75A-4981-9C84-63D107F08FD7}"/>
              </a:ext>
            </a:extLst>
          </p:cNvPr>
          <p:cNvSpPr/>
          <p:nvPr/>
        </p:nvSpPr>
        <p:spPr>
          <a:xfrm>
            <a:off x="4469254" y="1939565"/>
            <a:ext cx="2446422" cy="120807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Condition expression?</a:t>
            </a:r>
            <a:endParaRPr lang="en-IN" dirty="0">
              <a:solidFill>
                <a:schemeClr val="tx1"/>
              </a:solidFill>
            </a:endParaRPr>
          </a:p>
        </p:txBody>
      </p:sp>
      <p:sp>
        <p:nvSpPr>
          <p:cNvPr id="19" name="Rectangle 18">
            <a:extLst>
              <a:ext uri="{FF2B5EF4-FFF2-40B4-BE49-F238E27FC236}">
                <a16:creationId xmlns:a16="http://schemas.microsoft.com/office/drawing/2014/main" id="{F83AF172-DDB0-4398-B86C-8C4071A48BB5}"/>
              </a:ext>
            </a:extLst>
          </p:cNvPr>
          <p:cNvSpPr/>
          <p:nvPr/>
        </p:nvSpPr>
        <p:spPr>
          <a:xfrm>
            <a:off x="4267885" y="4821217"/>
            <a:ext cx="3048000" cy="609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Rest of the program</a:t>
            </a:r>
            <a:endParaRPr lang="en-IN" dirty="0">
              <a:solidFill>
                <a:schemeClr val="tx1"/>
              </a:solidFill>
            </a:endParaRPr>
          </a:p>
        </p:txBody>
      </p:sp>
      <p:sp>
        <p:nvSpPr>
          <p:cNvPr id="20" name="Rectangle 19">
            <a:extLst>
              <a:ext uri="{FF2B5EF4-FFF2-40B4-BE49-F238E27FC236}">
                <a16:creationId xmlns:a16="http://schemas.microsoft.com/office/drawing/2014/main" id="{108C6E62-2715-4FD4-A806-FAB0DB431EFA}"/>
              </a:ext>
            </a:extLst>
          </p:cNvPr>
          <p:cNvSpPr/>
          <p:nvPr/>
        </p:nvSpPr>
        <p:spPr>
          <a:xfrm>
            <a:off x="7280635" y="3059267"/>
            <a:ext cx="3048000" cy="609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Statement (s) (within if)</a:t>
            </a:r>
            <a:endParaRPr lang="en-IN" dirty="0">
              <a:solidFill>
                <a:schemeClr val="tx1"/>
              </a:solidFill>
            </a:endParaRPr>
          </a:p>
        </p:txBody>
      </p:sp>
      <p:cxnSp>
        <p:nvCxnSpPr>
          <p:cNvPr id="21" name="Straight Arrow Connector 20">
            <a:extLst>
              <a:ext uri="{FF2B5EF4-FFF2-40B4-BE49-F238E27FC236}">
                <a16:creationId xmlns:a16="http://schemas.microsoft.com/office/drawing/2014/main" id="{EA0DB3BE-DADD-4C97-A133-42D2B708D43F}"/>
              </a:ext>
            </a:extLst>
          </p:cNvPr>
          <p:cNvCxnSpPr>
            <a:cxnSpLocks/>
          </p:cNvCxnSpPr>
          <p:nvPr/>
        </p:nvCxnSpPr>
        <p:spPr>
          <a:xfrm>
            <a:off x="5692465" y="4395537"/>
            <a:ext cx="0" cy="4256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B1DEAA6A-3F7E-4BFB-B222-05E9A1FA9AC2}"/>
              </a:ext>
            </a:extLst>
          </p:cNvPr>
          <p:cNvCxnSpPr>
            <a:cxnSpLocks/>
          </p:cNvCxnSpPr>
          <p:nvPr/>
        </p:nvCxnSpPr>
        <p:spPr>
          <a:xfrm>
            <a:off x="8795455" y="2543603"/>
            <a:ext cx="0" cy="5092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97C27EA4-783B-4427-90A5-58F10B55C72F}"/>
              </a:ext>
            </a:extLst>
          </p:cNvPr>
          <p:cNvCxnSpPr>
            <a:cxnSpLocks/>
          </p:cNvCxnSpPr>
          <p:nvPr/>
        </p:nvCxnSpPr>
        <p:spPr>
          <a:xfrm>
            <a:off x="6965233" y="2543603"/>
            <a:ext cx="1839402" cy="967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EE40BEF6-8C87-4B22-887E-A1297D55A20E}"/>
              </a:ext>
            </a:extLst>
          </p:cNvPr>
          <p:cNvCxnSpPr>
            <a:cxnSpLocks/>
          </p:cNvCxnSpPr>
          <p:nvPr/>
        </p:nvCxnSpPr>
        <p:spPr>
          <a:xfrm flipH="1">
            <a:off x="8795455" y="3742214"/>
            <a:ext cx="9180" cy="653323"/>
          </a:xfrm>
          <a:prstGeom prst="line">
            <a:avLst/>
          </a:prstGeom>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FA7DFD38-2856-44A2-B352-D9C3B0FA05F8}"/>
              </a:ext>
            </a:extLst>
          </p:cNvPr>
          <p:cNvSpPr txBox="1"/>
          <p:nvPr/>
        </p:nvSpPr>
        <p:spPr>
          <a:xfrm>
            <a:off x="6965233" y="2206344"/>
            <a:ext cx="701305" cy="338554"/>
          </a:xfrm>
          <a:prstGeom prst="rect">
            <a:avLst/>
          </a:prstGeom>
          <a:noFill/>
        </p:spPr>
        <p:txBody>
          <a:bodyPr wrap="square" rtlCol="0">
            <a:spAutoFit/>
          </a:bodyPr>
          <a:lstStyle/>
          <a:p>
            <a:r>
              <a:rPr lang="en-GB" sz="1600" dirty="0"/>
              <a:t>True</a:t>
            </a:r>
            <a:endParaRPr lang="en-IN" sz="1600" dirty="0"/>
          </a:p>
        </p:txBody>
      </p:sp>
      <p:sp>
        <p:nvSpPr>
          <p:cNvPr id="27" name="TextBox 26">
            <a:extLst>
              <a:ext uri="{FF2B5EF4-FFF2-40B4-BE49-F238E27FC236}">
                <a16:creationId xmlns:a16="http://schemas.microsoft.com/office/drawing/2014/main" id="{A081714C-373F-4A53-B3F2-DA1D002C5C33}"/>
              </a:ext>
            </a:extLst>
          </p:cNvPr>
          <p:cNvSpPr txBox="1"/>
          <p:nvPr/>
        </p:nvSpPr>
        <p:spPr>
          <a:xfrm>
            <a:off x="3718392" y="2193734"/>
            <a:ext cx="701305" cy="338554"/>
          </a:xfrm>
          <a:prstGeom prst="rect">
            <a:avLst/>
          </a:prstGeom>
          <a:noFill/>
        </p:spPr>
        <p:txBody>
          <a:bodyPr wrap="square" rtlCol="0">
            <a:spAutoFit/>
          </a:bodyPr>
          <a:lstStyle/>
          <a:p>
            <a:r>
              <a:rPr lang="en-GB" sz="1600" dirty="0"/>
              <a:t>False</a:t>
            </a:r>
            <a:endParaRPr lang="en-IN" sz="1600" dirty="0"/>
          </a:p>
        </p:txBody>
      </p:sp>
      <p:cxnSp>
        <p:nvCxnSpPr>
          <p:cNvPr id="28" name="Straight Connector 27">
            <a:extLst>
              <a:ext uri="{FF2B5EF4-FFF2-40B4-BE49-F238E27FC236}">
                <a16:creationId xmlns:a16="http://schemas.microsoft.com/office/drawing/2014/main" id="{BD8031F8-14F1-48C5-A558-3954FDC8030B}"/>
              </a:ext>
            </a:extLst>
          </p:cNvPr>
          <p:cNvCxnSpPr>
            <a:cxnSpLocks/>
          </p:cNvCxnSpPr>
          <p:nvPr/>
        </p:nvCxnSpPr>
        <p:spPr>
          <a:xfrm>
            <a:off x="2571116" y="2543603"/>
            <a:ext cx="1848581" cy="3139"/>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2E2D3B18-49AA-43D3-9F36-2FADDFE965E6}"/>
              </a:ext>
            </a:extLst>
          </p:cNvPr>
          <p:cNvCxnSpPr>
            <a:cxnSpLocks/>
          </p:cNvCxnSpPr>
          <p:nvPr/>
        </p:nvCxnSpPr>
        <p:spPr>
          <a:xfrm>
            <a:off x="2580295" y="2532288"/>
            <a:ext cx="0" cy="5302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29B0E85F-4C37-4863-9F62-1B3B5A1FBEBF}"/>
              </a:ext>
            </a:extLst>
          </p:cNvPr>
          <p:cNvSpPr/>
          <p:nvPr/>
        </p:nvSpPr>
        <p:spPr>
          <a:xfrm>
            <a:off x="1152550" y="3052877"/>
            <a:ext cx="3048000" cy="609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Statement (s) (within else block)</a:t>
            </a:r>
            <a:endParaRPr lang="en-IN" dirty="0">
              <a:solidFill>
                <a:schemeClr val="tx1"/>
              </a:solidFill>
            </a:endParaRPr>
          </a:p>
        </p:txBody>
      </p:sp>
      <p:cxnSp>
        <p:nvCxnSpPr>
          <p:cNvPr id="34" name="Straight Connector 33">
            <a:extLst>
              <a:ext uri="{FF2B5EF4-FFF2-40B4-BE49-F238E27FC236}">
                <a16:creationId xmlns:a16="http://schemas.microsoft.com/office/drawing/2014/main" id="{7911E2F0-5102-4BDD-ADB3-D83B2D44CCEE}"/>
              </a:ext>
            </a:extLst>
          </p:cNvPr>
          <p:cNvCxnSpPr>
            <a:cxnSpLocks/>
          </p:cNvCxnSpPr>
          <p:nvPr/>
        </p:nvCxnSpPr>
        <p:spPr>
          <a:xfrm>
            <a:off x="2580295" y="3742214"/>
            <a:ext cx="0" cy="653323"/>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D56543D9-B455-4C3D-B13C-F7F884B4FD16}"/>
              </a:ext>
            </a:extLst>
          </p:cNvPr>
          <p:cNvCxnSpPr>
            <a:cxnSpLocks/>
          </p:cNvCxnSpPr>
          <p:nvPr/>
        </p:nvCxnSpPr>
        <p:spPr>
          <a:xfrm flipH="1">
            <a:off x="2580295" y="4395537"/>
            <a:ext cx="6224341" cy="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48FF2FE-1D3A-4001-9567-D497BF60CC2D}"/>
              </a:ext>
            </a:extLst>
          </p:cNvPr>
          <p:cNvCxnSpPr/>
          <p:nvPr/>
        </p:nvCxnSpPr>
        <p:spPr>
          <a:xfrm>
            <a:off x="5692465" y="1513886"/>
            <a:ext cx="0" cy="394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FE39C9C1-0332-46AD-AB10-0FEDC342A3FD}"/>
              </a:ext>
            </a:extLst>
          </p:cNvPr>
          <p:cNvSpPr txBox="1"/>
          <p:nvPr/>
        </p:nvSpPr>
        <p:spPr>
          <a:xfrm>
            <a:off x="5692465" y="1513886"/>
            <a:ext cx="701305" cy="338554"/>
          </a:xfrm>
          <a:prstGeom prst="rect">
            <a:avLst/>
          </a:prstGeom>
          <a:noFill/>
        </p:spPr>
        <p:txBody>
          <a:bodyPr wrap="square" rtlCol="0">
            <a:spAutoFit/>
          </a:bodyPr>
          <a:lstStyle/>
          <a:p>
            <a:r>
              <a:rPr lang="en-GB" sz="1600" dirty="0"/>
              <a:t>Entry</a:t>
            </a:r>
            <a:endParaRPr lang="en-IN" sz="1600" dirty="0"/>
          </a:p>
        </p:txBody>
      </p:sp>
      <p:cxnSp>
        <p:nvCxnSpPr>
          <p:cNvPr id="24" name="Straight Connector 23">
            <a:extLst>
              <a:ext uri="{FF2B5EF4-FFF2-40B4-BE49-F238E27FC236}">
                <a16:creationId xmlns:a16="http://schemas.microsoft.com/office/drawing/2014/main" id="{1996147F-6872-4781-8E05-A42AADB1288F}"/>
              </a:ext>
            </a:extLst>
          </p:cNvPr>
          <p:cNvCxnSpPr/>
          <p:nvPr/>
        </p:nvCxnSpPr>
        <p:spPr>
          <a:xfrm>
            <a:off x="0" y="861566"/>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EE8CDB1-829C-42F5-BD3E-C29E274A8444}"/>
              </a:ext>
            </a:extLst>
          </p:cNvPr>
          <p:cNvPicPr>
            <a:picLocks noChangeAspect="1"/>
          </p:cNvPicPr>
          <p:nvPr/>
        </p:nvPicPr>
        <p:blipFill rotWithShape="1">
          <a:blip r:embed="rId2">
            <a:extLst>
              <a:ext uri="{28A0092B-C50C-407E-A947-70E740481C1C}">
                <a14:useLocalDpi xmlns:a14="http://schemas.microsoft.com/office/drawing/2010/main" val="0"/>
              </a:ext>
            </a:extLst>
          </a:blip>
          <a:srcRect r="25999"/>
          <a:stretch/>
        </p:blipFill>
        <p:spPr>
          <a:xfrm>
            <a:off x="7117046" y="0"/>
            <a:ext cx="5074950" cy="6858000"/>
          </a:xfrm>
          <a:prstGeom prst="rect">
            <a:avLst/>
          </a:prstGeom>
        </p:spPr>
      </p:pic>
    </p:spTree>
    <p:extLst>
      <p:ext uri="{BB962C8B-B14F-4D97-AF65-F5344CB8AC3E}">
        <p14:creationId xmlns:p14="http://schemas.microsoft.com/office/powerpoint/2010/main" val="31281343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886B8B-BC1F-4DB7-A5E1-CBFC2672F021}"/>
              </a:ext>
            </a:extLst>
          </p:cNvPr>
          <p:cNvSpPr txBox="1"/>
          <p:nvPr/>
        </p:nvSpPr>
        <p:spPr>
          <a:xfrm>
            <a:off x="363290" y="354341"/>
            <a:ext cx="6149709" cy="523220"/>
          </a:xfrm>
          <a:prstGeom prst="rect">
            <a:avLst/>
          </a:prstGeom>
          <a:noFill/>
        </p:spPr>
        <p:txBody>
          <a:bodyPr wrap="square" rtlCol="0">
            <a:spAutoFit/>
          </a:bodyPr>
          <a:lstStyle/>
          <a:p>
            <a:r>
              <a:rPr lang="en-GB" sz="2800" dirty="0">
                <a:solidFill>
                  <a:srgbClr val="FF585F"/>
                </a:solidFill>
                <a:latin typeface="Verdana Pro Black" panose="020B0A04030504040204" pitchFamily="34" charset="0"/>
              </a:rPr>
              <a:t>BRANCHING STATEMENTS</a:t>
            </a:r>
            <a:endParaRPr lang="en-IN" sz="2800" dirty="0">
              <a:solidFill>
                <a:srgbClr val="FF585F"/>
              </a:solidFill>
              <a:latin typeface="Verdana Pro Black" panose="020B0A04030504040204" pitchFamily="34" charset="0"/>
            </a:endParaRPr>
          </a:p>
        </p:txBody>
      </p:sp>
      <p:sp>
        <p:nvSpPr>
          <p:cNvPr id="9" name="TextBox 8">
            <a:extLst>
              <a:ext uri="{FF2B5EF4-FFF2-40B4-BE49-F238E27FC236}">
                <a16:creationId xmlns:a16="http://schemas.microsoft.com/office/drawing/2014/main" id="{3F7CC70C-020D-4C3F-9A4B-128CB2095F7E}"/>
              </a:ext>
            </a:extLst>
          </p:cNvPr>
          <p:cNvSpPr txBox="1"/>
          <p:nvPr/>
        </p:nvSpPr>
        <p:spPr>
          <a:xfrm>
            <a:off x="363290" y="2051689"/>
            <a:ext cx="3026799" cy="430887"/>
          </a:xfrm>
          <a:prstGeom prst="rect">
            <a:avLst/>
          </a:prstGeom>
          <a:noFill/>
        </p:spPr>
        <p:txBody>
          <a:bodyPr wrap="square" rtlCol="0">
            <a:spAutoFit/>
          </a:bodyPr>
          <a:lstStyle/>
          <a:p>
            <a:r>
              <a:rPr lang="en-GB" sz="2200" dirty="0">
                <a:latin typeface="Verdana Pro Cond" panose="020B0606030504040204" pitchFamily="34" charset="0"/>
              </a:rPr>
              <a:t>1. break statement</a:t>
            </a:r>
            <a:endParaRPr lang="en-IN" sz="2200" dirty="0">
              <a:latin typeface="Verdana Pro Cond" panose="020B0606030504040204" pitchFamily="34" charset="0"/>
            </a:endParaRPr>
          </a:p>
        </p:txBody>
      </p:sp>
      <p:sp>
        <p:nvSpPr>
          <p:cNvPr id="12" name="Rectangle 11">
            <a:extLst>
              <a:ext uri="{FF2B5EF4-FFF2-40B4-BE49-F238E27FC236}">
                <a16:creationId xmlns:a16="http://schemas.microsoft.com/office/drawing/2014/main" id="{E3B6FCAC-C3CB-491E-AF9B-D054CC4420A8}"/>
              </a:ext>
            </a:extLst>
          </p:cNvPr>
          <p:cNvSpPr/>
          <p:nvPr/>
        </p:nvSpPr>
        <p:spPr>
          <a:xfrm>
            <a:off x="1454173" y="3964308"/>
            <a:ext cx="3510642" cy="18888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58730E7-FEF8-4EB7-AD3C-1F6577EE9399}"/>
              </a:ext>
            </a:extLst>
          </p:cNvPr>
          <p:cNvSpPr txBox="1"/>
          <p:nvPr/>
        </p:nvSpPr>
        <p:spPr>
          <a:xfrm>
            <a:off x="1723594" y="5852954"/>
            <a:ext cx="2971800" cy="338554"/>
          </a:xfrm>
          <a:prstGeom prst="rect">
            <a:avLst/>
          </a:prstGeom>
          <a:noFill/>
        </p:spPr>
        <p:txBody>
          <a:bodyPr wrap="square" rtlCol="0">
            <a:spAutoFit/>
          </a:bodyPr>
          <a:lstStyle/>
          <a:p>
            <a:pPr algn="ctr"/>
            <a:r>
              <a:rPr lang="en-GB" sz="1600" b="1" u="sng" dirty="0"/>
              <a:t>break in while loop</a:t>
            </a:r>
            <a:endParaRPr lang="en-IN" sz="1600" b="1" u="sng" dirty="0"/>
          </a:p>
        </p:txBody>
      </p:sp>
      <p:sp>
        <p:nvSpPr>
          <p:cNvPr id="15" name="TextBox 14">
            <a:extLst>
              <a:ext uri="{FF2B5EF4-FFF2-40B4-BE49-F238E27FC236}">
                <a16:creationId xmlns:a16="http://schemas.microsoft.com/office/drawing/2014/main" id="{2F864620-6C16-4521-BF07-C3D136FFF3CF}"/>
              </a:ext>
            </a:extLst>
          </p:cNvPr>
          <p:cNvSpPr txBox="1"/>
          <p:nvPr/>
        </p:nvSpPr>
        <p:spPr>
          <a:xfrm>
            <a:off x="1715430" y="4447940"/>
            <a:ext cx="2971800" cy="923330"/>
          </a:xfrm>
          <a:prstGeom prst="rect">
            <a:avLst/>
          </a:prstGeom>
          <a:noFill/>
          <a:ln w="28575">
            <a:solidFill>
              <a:schemeClr val="tx1"/>
            </a:solidFill>
          </a:ln>
        </p:spPr>
        <p:txBody>
          <a:bodyPr wrap="square" rtlCol="0">
            <a:spAutoFit/>
          </a:bodyPr>
          <a:lstStyle/>
          <a:p>
            <a:r>
              <a:rPr lang="en-GB" dirty="0"/>
              <a:t>. . . . </a:t>
            </a:r>
          </a:p>
          <a:p>
            <a:r>
              <a:rPr lang="en-GB" dirty="0"/>
              <a:t>	break;</a:t>
            </a:r>
          </a:p>
          <a:p>
            <a:r>
              <a:rPr lang="en-GB" dirty="0"/>
              <a:t>. . . .</a:t>
            </a:r>
          </a:p>
        </p:txBody>
      </p:sp>
      <p:sp>
        <p:nvSpPr>
          <p:cNvPr id="17" name="TextBox 16">
            <a:extLst>
              <a:ext uri="{FF2B5EF4-FFF2-40B4-BE49-F238E27FC236}">
                <a16:creationId xmlns:a16="http://schemas.microsoft.com/office/drawing/2014/main" id="{9B70D470-2267-44BA-849B-456117E3965F}"/>
              </a:ext>
            </a:extLst>
          </p:cNvPr>
          <p:cNvSpPr txBox="1"/>
          <p:nvPr/>
        </p:nvSpPr>
        <p:spPr>
          <a:xfrm>
            <a:off x="1651422" y="5401588"/>
            <a:ext cx="2971800" cy="369332"/>
          </a:xfrm>
          <a:prstGeom prst="rect">
            <a:avLst/>
          </a:prstGeom>
          <a:noFill/>
        </p:spPr>
        <p:txBody>
          <a:bodyPr wrap="square" rtlCol="0">
            <a:spAutoFit/>
          </a:bodyPr>
          <a:lstStyle/>
          <a:p>
            <a:r>
              <a:rPr lang="en-GB" dirty="0"/>
              <a:t>statement;</a:t>
            </a:r>
          </a:p>
        </p:txBody>
      </p:sp>
      <p:cxnSp>
        <p:nvCxnSpPr>
          <p:cNvPr id="19" name="Connector: Curved 18">
            <a:extLst>
              <a:ext uri="{FF2B5EF4-FFF2-40B4-BE49-F238E27FC236}">
                <a16:creationId xmlns:a16="http://schemas.microsoft.com/office/drawing/2014/main" id="{D204002E-1B23-4B79-9E96-88F1E650D16A}"/>
              </a:ext>
            </a:extLst>
          </p:cNvPr>
          <p:cNvCxnSpPr>
            <a:cxnSpLocks/>
          </p:cNvCxnSpPr>
          <p:nvPr/>
        </p:nvCxnSpPr>
        <p:spPr>
          <a:xfrm rot="5400000">
            <a:off x="2774714" y="4970878"/>
            <a:ext cx="654679" cy="576071"/>
          </a:xfrm>
          <a:prstGeom prst="curvedConnector3">
            <a:avLst>
              <a:gd name="adj1" fmla="val 104472"/>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908F958D-44A9-4863-946B-C51A5B60F541}"/>
              </a:ext>
            </a:extLst>
          </p:cNvPr>
          <p:cNvSpPr txBox="1"/>
          <p:nvPr/>
        </p:nvSpPr>
        <p:spPr>
          <a:xfrm>
            <a:off x="1651422" y="4109629"/>
            <a:ext cx="2971800" cy="369332"/>
          </a:xfrm>
          <a:prstGeom prst="rect">
            <a:avLst/>
          </a:prstGeom>
          <a:noFill/>
        </p:spPr>
        <p:txBody>
          <a:bodyPr wrap="square" rtlCol="0">
            <a:spAutoFit/>
          </a:bodyPr>
          <a:lstStyle/>
          <a:p>
            <a:r>
              <a:rPr lang="en-GB" dirty="0"/>
              <a:t>while(conditional expression)</a:t>
            </a:r>
            <a:endParaRPr lang="en-IN" dirty="0"/>
          </a:p>
        </p:txBody>
      </p:sp>
      <p:sp>
        <p:nvSpPr>
          <p:cNvPr id="26" name="Rectangle 25">
            <a:extLst>
              <a:ext uri="{FF2B5EF4-FFF2-40B4-BE49-F238E27FC236}">
                <a16:creationId xmlns:a16="http://schemas.microsoft.com/office/drawing/2014/main" id="{A511B8FA-4B45-4FC6-ACF3-E9ECF212DF5B}"/>
              </a:ext>
            </a:extLst>
          </p:cNvPr>
          <p:cNvSpPr/>
          <p:nvPr/>
        </p:nvSpPr>
        <p:spPr>
          <a:xfrm>
            <a:off x="7398210" y="3964308"/>
            <a:ext cx="3510642" cy="21588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7C1AD8A-E160-4EE1-AB20-BF68B9D04D02}"/>
              </a:ext>
            </a:extLst>
          </p:cNvPr>
          <p:cNvSpPr txBox="1"/>
          <p:nvPr/>
        </p:nvSpPr>
        <p:spPr>
          <a:xfrm>
            <a:off x="7667631" y="6138545"/>
            <a:ext cx="2971800" cy="338554"/>
          </a:xfrm>
          <a:prstGeom prst="rect">
            <a:avLst/>
          </a:prstGeom>
          <a:noFill/>
        </p:spPr>
        <p:txBody>
          <a:bodyPr wrap="square" rtlCol="0">
            <a:spAutoFit/>
          </a:bodyPr>
          <a:lstStyle/>
          <a:p>
            <a:pPr algn="ctr"/>
            <a:r>
              <a:rPr lang="en-GB" sz="1600" b="1" u="sng" dirty="0"/>
              <a:t>break in do-while loop</a:t>
            </a:r>
            <a:endParaRPr lang="en-IN" sz="1600" b="1" u="sng" dirty="0"/>
          </a:p>
        </p:txBody>
      </p:sp>
      <p:sp>
        <p:nvSpPr>
          <p:cNvPr id="28" name="TextBox 27">
            <a:extLst>
              <a:ext uri="{FF2B5EF4-FFF2-40B4-BE49-F238E27FC236}">
                <a16:creationId xmlns:a16="http://schemas.microsoft.com/office/drawing/2014/main" id="{C26D0422-0E56-46DD-879E-D27641A4B1AD}"/>
              </a:ext>
            </a:extLst>
          </p:cNvPr>
          <p:cNvSpPr txBox="1"/>
          <p:nvPr/>
        </p:nvSpPr>
        <p:spPr>
          <a:xfrm>
            <a:off x="7659467" y="4447940"/>
            <a:ext cx="2971800" cy="923330"/>
          </a:xfrm>
          <a:prstGeom prst="rect">
            <a:avLst/>
          </a:prstGeom>
          <a:noFill/>
          <a:ln w="28575">
            <a:solidFill>
              <a:schemeClr val="tx1"/>
            </a:solidFill>
          </a:ln>
        </p:spPr>
        <p:txBody>
          <a:bodyPr wrap="square" rtlCol="0">
            <a:spAutoFit/>
          </a:bodyPr>
          <a:lstStyle/>
          <a:p>
            <a:r>
              <a:rPr lang="en-GB" dirty="0"/>
              <a:t>. . . . </a:t>
            </a:r>
          </a:p>
          <a:p>
            <a:r>
              <a:rPr lang="en-GB" dirty="0"/>
              <a:t>	break;</a:t>
            </a:r>
          </a:p>
          <a:p>
            <a:r>
              <a:rPr lang="en-GB" dirty="0"/>
              <a:t>. . . .</a:t>
            </a:r>
          </a:p>
        </p:txBody>
      </p:sp>
      <p:sp>
        <p:nvSpPr>
          <p:cNvPr id="29" name="TextBox 28">
            <a:extLst>
              <a:ext uri="{FF2B5EF4-FFF2-40B4-BE49-F238E27FC236}">
                <a16:creationId xmlns:a16="http://schemas.microsoft.com/office/drawing/2014/main" id="{46B95E3A-B20B-45C0-87EB-90EF10BACA95}"/>
              </a:ext>
            </a:extLst>
          </p:cNvPr>
          <p:cNvSpPr txBox="1"/>
          <p:nvPr/>
        </p:nvSpPr>
        <p:spPr>
          <a:xfrm>
            <a:off x="7595459" y="5674675"/>
            <a:ext cx="2971800" cy="369332"/>
          </a:xfrm>
          <a:prstGeom prst="rect">
            <a:avLst/>
          </a:prstGeom>
          <a:noFill/>
        </p:spPr>
        <p:txBody>
          <a:bodyPr wrap="square" rtlCol="0">
            <a:spAutoFit/>
          </a:bodyPr>
          <a:lstStyle/>
          <a:p>
            <a:r>
              <a:rPr lang="en-GB" dirty="0"/>
              <a:t>statement;</a:t>
            </a:r>
          </a:p>
        </p:txBody>
      </p:sp>
      <p:cxnSp>
        <p:nvCxnSpPr>
          <p:cNvPr id="30" name="Connector: Curved 29">
            <a:extLst>
              <a:ext uri="{FF2B5EF4-FFF2-40B4-BE49-F238E27FC236}">
                <a16:creationId xmlns:a16="http://schemas.microsoft.com/office/drawing/2014/main" id="{EA1EEFCE-6003-4999-8CCB-276C5FCF8C05}"/>
              </a:ext>
            </a:extLst>
          </p:cNvPr>
          <p:cNvCxnSpPr>
            <a:cxnSpLocks/>
          </p:cNvCxnSpPr>
          <p:nvPr/>
        </p:nvCxnSpPr>
        <p:spPr>
          <a:xfrm rot="5400000">
            <a:off x="8572249" y="5097460"/>
            <a:ext cx="927767" cy="595994"/>
          </a:xfrm>
          <a:prstGeom prst="curvedConnector3">
            <a:avLst>
              <a:gd name="adj1" fmla="val 99994"/>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E99FAA5E-1849-4A52-9F78-276719D75BFB}"/>
              </a:ext>
            </a:extLst>
          </p:cNvPr>
          <p:cNvSpPr txBox="1"/>
          <p:nvPr/>
        </p:nvSpPr>
        <p:spPr>
          <a:xfrm>
            <a:off x="7595459" y="5371270"/>
            <a:ext cx="3043972" cy="369332"/>
          </a:xfrm>
          <a:prstGeom prst="rect">
            <a:avLst/>
          </a:prstGeom>
          <a:noFill/>
        </p:spPr>
        <p:txBody>
          <a:bodyPr wrap="square" rtlCol="0">
            <a:spAutoFit/>
          </a:bodyPr>
          <a:lstStyle/>
          <a:p>
            <a:r>
              <a:rPr lang="en-GB" dirty="0"/>
              <a:t>while(conditional expression);</a:t>
            </a:r>
            <a:endParaRPr lang="en-IN" dirty="0"/>
          </a:p>
        </p:txBody>
      </p:sp>
      <p:sp>
        <p:nvSpPr>
          <p:cNvPr id="33" name="TextBox 32">
            <a:extLst>
              <a:ext uri="{FF2B5EF4-FFF2-40B4-BE49-F238E27FC236}">
                <a16:creationId xmlns:a16="http://schemas.microsoft.com/office/drawing/2014/main" id="{D2E0EF76-279D-4D00-ADC7-D6650ACFC341}"/>
              </a:ext>
            </a:extLst>
          </p:cNvPr>
          <p:cNvSpPr txBox="1"/>
          <p:nvPr/>
        </p:nvSpPr>
        <p:spPr>
          <a:xfrm>
            <a:off x="7595459" y="4104488"/>
            <a:ext cx="2971800" cy="369332"/>
          </a:xfrm>
          <a:prstGeom prst="rect">
            <a:avLst/>
          </a:prstGeom>
          <a:noFill/>
        </p:spPr>
        <p:txBody>
          <a:bodyPr wrap="square" rtlCol="0">
            <a:spAutoFit/>
          </a:bodyPr>
          <a:lstStyle/>
          <a:p>
            <a:r>
              <a:rPr lang="en-GB" dirty="0"/>
              <a:t>do</a:t>
            </a:r>
            <a:endParaRPr lang="en-IN" dirty="0"/>
          </a:p>
        </p:txBody>
      </p:sp>
      <p:cxnSp>
        <p:nvCxnSpPr>
          <p:cNvPr id="20" name="Straight Connector 19">
            <a:extLst>
              <a:ext uri="{FF2B5EF4-FFF2-40B4-BE49-F238E27FC236}">
                <a16:creationId xmlns:a16="http://schemas.microsoft.com/office/drawing/2014/main" id="{50FC75E0-ECF6-4664-A1BA-CE28134A0E1D}"/>
              </a:ext>
            </a:extLst>
          </p:cNvPr>
          <p:cNvCxnSpPr/>
          <p:nvPr/>
        </p:nvCxnSpPr>
        <p:spPr>
          <a:xfrm>
            <a:off x="0" y="2482576"/>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DC98FD4-5F60-4F17-B9FB-CA0D407D1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496596" y="-207390"/>
            <a:ext cx="6858000" cy="6858000"/>
          </a:xfrm>
          <a:prstGeom prst="rect">
            <a:avLst/>
          </a:prstGeom>
        </p:spPr>
      </p:pic>
      <p:sp>
        <p:nvSpPr>
          <p:cNvPr id="7" name="TextBox 6">
            <a:extLst>
              <a:ext uri="{FF2B5EF4-FFF2-40B4-BE49-F238E27FC236}">
                <a16:creationId xmlns:a16="http://schemas.microsoft.com/office/drawing/2014/main" id="{FBADE940-5CFA-4D65-A33C-70D83EA82AB5}"/>
              </a:ext>
            </a:extLst>
          </p:cNvPr>
          <p:cNvSpPr txBox="1"/>
          <p:nvPr/>
        </p:nvSpPr>
        <p:spPr>
          <a:xfrm>
            <a:off x="363290" y="1046716"/>
            <a:ext cx="11361553" cy="923330"/>
          </a:xfrm>
          <a:prstGeom prst="rect">
            <a:avLst/>
          </a:prstGeom>
          <a:solidFill>
            <a:schemeClr val="bg1">
              <a:lumMod val="95000"/>
            </a:schemeClr>
          </a:solidFill>
        </p:spPr>
        <p:txBody>
          <a:bodyPr wrap="square" rtlCol="0">
            <a:spAutoFit/>
          </a:bodyPr>
          <a:lstStyle/>
          <a:p>
            <a:r>
              <a:rPr lang="en-GB" dirty="0"/>
              <a:t>Sometimes, while executing a loop, it is desired to skip a part of the loop body and continue with the next iteration of the loop or it may also exit from the loop before the specified condition for the loop become false. This can be achieved by </a:t>
            </a:r>
            <a:r>
              <a:rPr lang="en-GB" b="1" i="1" dirty="0"/>
              <a:t>branching statements </a:t>
            </a:r>
            <a:r>
              <a:rPr lang="en-GB" dirty="0"/>
              <a:t>also called as </a:t>
            </a:r>
            <a:r>
              <a:rPr lang="en-GB" b="1" i="1" dirty="0"/>
              <a:t>jumping and skipping constructs. </a:t>
            </a:r>
            <a:r>
              <a:rPr lang="en-GB" dirty="0"/>
              <a:t>These statements are as follows:</a:t>
            </a:r>
            <a:endParaRPr lang="en-IN" dirty="0"/>
          </a:p>
        </p:txBody>
      </p:sp>
      <p:sp>
        <p:nvSpPr>
          <p:cNvPr id="11" name="TextBox 10">
            <a:extLst>
              <a:ext uri="{FF2B5EF4-FFF2-40B4-BE49-F238E27FC236}">
                <a16:creationId xmlns:a16="http://schemas.microsoft.com/office/drawing/2014/main" id="{591DF2DF-36EA-411C-95F6-327CF8C77BED}"/>
              </a:ext>
            </a:extLst>
          </p:cNvPr>
          <p:cNvSpPr txBox="1"/>
          <p:nvPr/>
        </p:nvSpPr>
        <p:spPr>
          <a:xfrm>
            <a:off x="363290" y="2548995"/>
            <a:ext cx="11331474" cy="1200329"/>
          </a:xfrm>
          <a:prstGeom prst="rect">
            <a:avLst/>
          </a:prstGeom>
          <a:solidFill>
            <a:schemeClr val="bg1">
              <a:lumMod val="95000"/>
            </a:schemeClr>
          </a:solidFill>
        </p:spPr>
        <p:txBody>
          <a:bodyPr wrap="square" rtlCol="0">
            <a:spAutoFit/>
          </a:bodyPr>
          <a:lstStyle/>
          <a:p>
            <a:r>
              <a:rPr lang="en-GB" dirty="0"/>
              <a:t>When we need to exit from a loop as soon as certain condition is occurred, then we use </a:t>
            </a:r>
            <a:r>
              <a:rPr lang="en-GB" b="1" dirty="0"/>
              <a:t>break </a:t>
            </a:r>
            <a:r>
              <a:rPr lang="en-GB" dirty="0"/>
              <a:t>statement. When a break statement encounters inside a loop, the loop immediately </a:t>
            </a:r>
            <a:r>
              <a:rPr lang="en-GB" b="1" dirty="0"/>
              <a:t>exit </a:t>
            </a:r>
            <a:r>
              <a:rPr lang="en-GB" dirty="0"/>
              <a:t>the program continuing with the statement immediately following the body of the loop. The break statement can be used in </a:t>
            </a:r>
            <a:r>
              <a:rPr lang="en-GB" b="1" dirty="0"/>
              <a:t>while loop, do while loop, for loop </a:t>
            </a:r>
            <a:r>
              <a:rPr lang="en-GB" dirty="0"/>
              <a:t>and also </a:t>
            </a:r>
            <a:r>
              <a:rPr lang="en-GB" b="1" dirty="0"/>
              <a:t>switch statement.</a:t>
            </a:r>
            <a:endParaRPr lang="en-IN" dirty="0"/>
          </a:p>
        </p:txBody>
      </p:sp>
    </p:spTree>
    <p:extLst>
      <p:ext uri="{BB962C8B-B14F-4D97-AF65-F5344CB8AC3E}">
        <p14:creationId xmlns:p14="http://schemas.microsoft.com/office/powerpoint/2010/main" val="7446679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095059-317F-406C-880C-5A91E77A9B40}"/>
              </a:ext>
            </a:extLst>
          </p:cNvPr>
          <p:cNvSpPr/>
          <p:nvPr/>
        </p:nvSpPr>
        <p:spPr>
          <a:xfrm>
            <a:off x="4929809" y="384462"/>
            <a:ext cx="2332382" cy="4108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Initialization;</a:t>
            </a:r>
            <a:endParaRPr lang="en-IN" dirty="0">
              <a:solidFill>
                <a:sysClr val="windowText" lastClr="000000"/>
              </a:solidFill>
            </a:endParaRPr>
          </a:p>
        </p:txBody>
      </p:sp>
      <p:sp>
        <p:nvSpPr>
          <p:cNvPr id="6" name="Diamond 5">
            <a:extLst>
              <a:ext uri="{FF2B5EF4-FFF2-40B4-BE49-F238E27FC236}">
                <a16:creationId xmlns:a16="http://schemas.microsoft.com/office/drawing/2014/main" id="{AD838BE2-9614-4F9C-88BA-4D725EA579AA}"/>
              </a:ext>
            </a:extLst>
          </p:cNvPr>
          <p:cNvSpPr/>
          <p:nvPr/>
        </p:nvSpPr>
        <p:spPr>
          <a:xfrm>
            <a:off x="4572000" y="1291328"/>
            <a:ext cx="3048000" cy="120807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Conditional expression</a:t>
            </a:r>
            <a:endParaRPr lang="en-IN" dirty="0">
              <a:solidFill>
                <a:schemeClr val="tx1"/>
              </a:solidFill>
            </a:endParaRPr>
          </a:p>
        </p:txBody>
      </p:sp>
      <p:sp>
        <p:nvSpPr>
          <p:cNvPr id="8" name="Rectangle 7">
            <a:extLst>
              <a:ext uri="{FF2B5EF4-FFF2-40B4-BE49-F238E27FC236}">
                <a16:creationId xmlns:a16="http://schemas.microsoft.com/office/drawing/2014/main" id="{98F2BCAB-1F41-48BC-A9D6-2B4C8E5E0474}"/>
              </a:ext>
            </a:extLst>
          </p:cNvPr>
          <p:cNvSpPr/>
          <p:nvPr/>
        </p:nvSpPr>
        <p:spPr>
          <a:xfrm>
            <a:off x="4929809" y="2910222"/>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 . . .</a:t>
            </a:r>
            <a:endParaRPr lang="en-IN" dirty="0">
              <a:solidFill>
                <a:sysClr val="windowText" lastClr="000000"/>
              </a:solidFill>
            </a:endParaRPr>
          </a:p>
        </p:txBody>
      </p:sp>
      <p:sp>
        <p:nvSpPr>
          <p:cNvPr id="10" name="Rectangle 9">
            <a:extLst>
              <a:ext uri="{FF2B5EF4-FFF2-40B4-BE49-F238E27FC236}">
                <a16:creationId xmlns:a16="http://schemas.microsoft.com/office/drawing/2014/main" id="{3231B074-A1CB-4732-B92D-8AF85BA0F372}"/>
              </a:ext>
            </a:extLst>
          </p:cNvPr>
          <p:cNvSpPr/>
          <p:nvPr/>
        </p:nvSpPr>
        <p:spPr>
          <a:xfrm>
            <a:off x="4929809" y="3321039"/>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break;</a:t>
            </a:r>
            <a:endParaRPr lang="en-IN" dirty="0">
              <a:solidFill>
                <a:sysClr val="windowText" lastClr="000000"/>
              </a:solidFill>
            </a:endParaRPr>
          </a:p>
        </p:txBody>
      </p:sp>
      <p:sp>
        <p:nvSpPr>
          <p:cNvPr id="12" name="Rectangle 11">
            <a:extLst>
              <a:ext uri="{FF2B5EF4-FFF2-40B4-BE49-F238E27FC236}">
                <a16:creationId xmlns:a16="http://schemas.microsoft.com/office/drawing/2014/main" id="{F6BA34F7-93D1-4B7C-8D2B-B9B7C43F6F17}"/>
              </a:ext>
            </a:extLst>
          </p:cNvPr>
          <p:cNvSpPr/>
          <p:nvPr/>
        </p:nvSpPr>
        <p:spPr>
          <a:xfrm>
            <a:off x="4929809" y="3731856"/>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 . . .</a:t>
            </a:r>
            <a:endParaRPr lang="en-IN" dirty="0">
              <a:solidFill>
                <a:sysClr val="windowText" lastClr="000000"/>
              </a:solidFill>
            </a:endParaRPr>
          </a:p>
        </p:txBody>
      </p:sp>
      <p:sp>
        <p:nvSpPr>
          <p:cNvPr id="14" name="Rectangle 13">
            <a:extLst>
              <a:ext uri="{FF2B5EF4-FFF2-40B4-BE49-F238E27FC236}">
                <a16:creationId xmlns:a16="http://schemas.microsoft.com/office/drawing/2014/main" id="{61FA8006-DDDA-4883-AB6A-F855623C6CB9}"/>
              </a:ext>
            </a:extLst>
          </p:cNvPr>
          <p:cNvSpPr/>
          <p:nvPr/>
        </p:nvSpPr>
        <p:spPr>
          <a:xfrm>
            <a:off x="4929809" y="4711908"/>
            <a:ext cx="2332382" cy="4108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Increment/decrement;</a:t>
            </a:r>
            <a:endParaRPr lang="en-IN" dirty="0">
              <a:solidFill>
                <a:sysClr val="windowText" lastClr="000000"/>
              </a:solidFill>
            </a:endParaRPr>
          </a:p>
        </p:txBody>
      </p:sp>
      <p:sp>
        <p:nvSpPr>
          <p:cNvPr id="16" name="Rectangle 15">
            <a:extLst>
              <a:ext uri="{FF2B5EF4-FFF2-40B4-BE49-F238E27FC236}">
                <a16:creationId xmlns:a16="http://schemas.microsoft.com/office/drawing/2014/main" id="{A2C4AECE-9F24-40EC-90F2-651542331400}"/>
              </a:ext>
            </a:extLst>
          </p:cNvPr>
          <p:cNvSpPr/>
          <p:nvPr/>
        </p:nvSpPr>
        <p:spPr>
          <a:xfrm>
            <a:off x="4929809" y="5533542"/>
            <a:ext cx="2332382" cy="4108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Statement;</a:t>
            </a:r>
            <a:endParaRPr lang="en-IN" dirty="0">
              <a:solidFill>
                <a:sysClr val="windowText" lastClr="000000"/>
              </a:solidFill>
            </a:endParaRPr>
          </a:p>
        </p:txBody>
      </p:sp>
      <p:cxnSp>
        <p:nvCxnSpPr>
          <p:cNvPr id="18" name="Straight Arrow Connector 17">
            <a:extLst>
              <a:ext uri="{FF2B5EF4-FFF2-40B4-BE49-F238E27FC236}">
                <a16:creationId xmlns:a16="http://schemas.microsoft.com/office/drawing/2014/main" id="{F8EBCBCC-345D-4111-ACE4-280C57EB6DE1}"/>
              </a:ext>
            </a:extLst>
          </p:cNvPr>
          <p:cNvCxnSpPr>
            <a:stCxn id="4" idx="2"/>
            <a:endCxn id="6" idx="0"/>
          </p:cNvCxnSpPr>
          <p:nvPr/>
        </p:nvCxnSpPr>
        <p:spPr>
          <a:xfrm>
            <a:off x="6096000" y="795279"/>
            <a:ext cx="0" cy="4960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37737FDF-CA05-4D65-967A-13B22D3FB6DB}"/>
              </a:ext>
            </a:extLst>
          </p:cNvPr>
          <p:cNvCxnSpPr>
            <a:cxnSpLocks/>
            <a:stCxn id="6" idx="2"/>
            <a:endCxn id="8" idx="0"/>
          </p:cNvCxnSpPr>
          <p:nvPr/>
        </p:nvCxnSpPr>
        <p:spPr>
          <a:xfrm>
            <a:off x="6096000" y="2499405"/>
            <a:ext cx="0" cy="4108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E0A0DCD-C184-48F3-B137-EEDECA554105}"/>
              </a:ext>
            </a:extLst>
          </p:cNvPr>
          <p:cNvCxnSpPr>
            <a:cxnSpLocks/>
            <a:stCxn id="12" idx="2"/>
            <a:endCxn id="14" idx="0"/>
          </p:cNvCxnSpPr>
          <p:nvPr/>
        </p:nvCxnSpPr>
        <p:spPr>
          <a:xfrm>
            <a:off x="6096000" y="4142673"/>
            <a:ext cx="0" cy="56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7BEC6FE-D263-4192-97A8-64763418C402}"/>
              </a:ext>
            </a:extLst>
          </p:cNvPr>
          <p:cNvCxnSpPr>
            <a:cxnSpLocks/>
          </p:cNvCxnSpPr>
          <p:nvPr/>
        </p:nvCxnSpPr>
        <p:spPr>
          <a:xfrm flipH="1">
            <a:off x="7620000" y="2910222"/>
            <a:ext cx="702365" cy="1123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485F16C0-DB7D-41AF-9F65-B11B020CD4DF}"/>
              </a:ext>
            </a:extLst>
          </p:cNvPr>
          <p:cNvCxnSpPr/>
          <p:nvPr/>
        </p:nvCxnSpPr>
        <p:spPr>
          <a:xfrm>
            <a:off x="6586330" y="3525078"/>
            <a:ext cx="1444487"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6AD9DFAA-7F4C-4BFF-A7EC-13EC7F7E1F39}"/>
              </a:ext>
            </a:extLst>
          </p:cNvPr>
          <p:cNvCxnSpPr>
            <a:cxnSpLocks/>
          </p:cNvCxnSpPr>
          <p:nvPr/>
        </p:nvCxnSpPr>
        <p:spPr>
          <a:xfrm flipV="1">
            <a:off x="8030817" y="3525079"/>
            <a:ext cx="0" cy="2226977"/>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EC170EA-3CA4-4DE5-B046-837D7FF3C6DA}"/>
              </a:ext>
            </a:extLst>
          </p:cNvPr>
          <p:cNvCxnSpPr>
            <a:cxnSpLocks/>
          </p:cNvCxnSpPr>
          <p:nvPr/>
        </p:nvCxnSpPr>
        <p:spPr>
          <a:xfrm flipH="1">
            <a:off x="7262192" y="5752056"/>
            <a:ext cx="7686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0F7C67D1-E258-4E38-B572-267A9A7EA89B}"/>
              </a:ext>
            </a:extLst>
          </p:cNvPr>
          <p:cNvSpPr txBox="1"/>
          <p:nvPr/>
        </p:nvSpPr>
        <p:spPr>
          <a:xfrm>
            <a:off x="8468138" y="2610678"/>
            <a:ext cx="2345635" cy="369332"/>
          </a:xfrm>
          <a:prstGeom prst="rect">
            <a:avLst/>
          </a:prstGeom>
          <a:noFill/>
        </p:spPr>
        <p:txBody>
          <a:bodyPr wrap="square" rtlCol="0">
            <a:spAutoFit/>
          </a:bodyPr>
          <a:lstStyle/>
          <a:p>
            <a:r>
              <a:rPr lang="en-GB" dirty="0"/>
              <a:t>Body of for statement</a:t>
            </a:r>
            <a:endParaRPr lang="en-IN" dirty="0"/>
          </a:p>
        </p:txBody>
      </p:sp>
      <p:sp>
        <p:nvSpPr>
          <p:cNvPr id="38" name="TextBox 37">
            <a:extLst>
              <a:ext uri="{FF2B5EF4-FFF2-40B4-BE49-F238E27FC236}">
                <a16:creationId xmlns:a16="http://schemas.microsoft.com/office/drawing/2014/main" id="{F38C0A31-C0D1-4CAC-9474-7131F12A9CEC}"/>
              </a:ext>
            </a:extLst>
          </p:cNvPr>
          <p:cNvSpPr txBox="1"/>
          <p:nvPr/>
        </p:nvSpPr>
        <p:spPr>
          <a:xfrm>
            <a:off x="8017562" y="3761743"/>
            <a:ext cx="2345635" cy="646331"/>
          </a:xfrm>
          <a:prstGeom prst="rect">
            <a:avLst/>
          </a:prstGeom>
          <a:noFill/>
        </p:spPr>
        <p:txBody>
          <a:bodyPr wrap="square" rtlCol="0">
            <a:spAutoFit/>
          </a:bodyPr>
          <a:lstStyle/>
          <a:p>
            <a:r>
              <a:rPr lang="en-GB" dirty="0"/>
              <a:t>break statement will cause this jump</a:t>
            </a:r>
            <a:endParaRPr lang="en-IN" dirty="0"/>
          </a:p>
        </p:txBody>
      </p:sp>
      <p:sp>
        <p:nvSpPr>
          <p:cNvPr id="40" name="TextBox 39">
            <a:extLst>
              <a:ext uri="{FF2B5EF4-FFF2-40B4-BE49-F238E27FC236}">
                <a16:creationId xmlns:a16="http://schemas.microsoft.com/office/drawing/2014/main" id="{436DD5E0-0146-4194-BB1D-F602180CAF5A}"/>
              </a:ext>
            </a:extLst>
          </p:cNvPr>
          <p:cNvSpPr txBox="1"/>
          <p:nvPr/>
        </p:nvSpPr>
        <p:spPr>
          <a:xfrm>
            <a:off x="4610100" y="6432957"/>
            <a:ext cx="2971800" cy="338554"/>
          </a:xfrm>
          <a:prstGeom prst="rect">
            <a:avLst/>
          </a:prstGeom>
          <a:noFill/>
        </p:spPr>
        <p:txBody>
          <a:bodyPr wrap="square" rtlCol="0">
            <a:spAutoFit/>
          </a:bodyPr>
          <a:lstStyle/>
          <a:p>
            <a:pPr algn="ctr"/>
            <a:r>
              <a:rPr lang="en-GB" sz="1600" b="1" u="sng" dirty="0"/>
              <a:t>break in for loop</a:t>
            </a:r>
            <a:endParaRPr lang="en-IN" sz="1600" b="1" u="sng" dirty="0"/>
          </a:p>
        </p:txBody>
      </p:sp>
      <p:pic>
        <p:nvPicPr>
          <p:cNvPr id="2" name="Picture 1">
            <a:extLst>
              <a:ext uri="{FF2B5EF4-FFF2-40B4-BE49-F238E27FC236}">
                <a16:creationId xmlns:a16="http://schemas.microsoft.com/office/drawing/2014/main" id="{966A0145-3D5E-4274-A382-718A280CB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40904" y="0"/>
            <a:ext cx="6858000" cy="6858000"/>
          </a:xfrm>
          <a:prstGeom prst="rect">
            <a:avLst/>
          </a:prstGeom>
        </p:spPr>
      </p:pic>
    </p:spTree>
    <p:extLst>
      <p:ext uri="{BB962C8B-B14F-4D97-AF65-F5344CB8AC3E}">
        <p14:creationId xmlns:p14="http://schemas.microsoft.com/office/powerpoint/2010/main" val="15367807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B6F7EA-B984-44AB-9DF7-D94CE1E6D700}"/>
              </a:ext>
            </a:extLst>
          </p:cNvPr>
          <p:cNvSpPr txBox="1"/>
          <p:nvPr/>
        </p:nvSpPr>
        <p:spPr>
          <a:xfrm>
            <a:off x="411347" y="276463"/>
            <a:ext cx="2265865" cy="430887"/>
          </a:xfrm>
          <a:prstGeom prst="rect">
            <a:avLst/>
          </a:prstGeom>
          <a:noFill/>
        </p:spPr>
        <p:txBody>
          <a:bodyPr wrap="square" rtlCol="0">
            <a:spAutoFit/>
          </a:bodyPr>
          <a:lstStyle/>
          <a:p>
            <a:r>
              <a:rPr lang="en-GB" sz="2200" dirty="0">
                <a:latin typeface="Verdana Pro Cond" panose="020B0606030504040204" pitchFamily="34" charset="0"/>
              </a:rPr>
              <a:t>PROGRAM 3-16</a:t>
            </a:r>
            <a:endParaRPr lang="en-IN" sz="2200" dirty="0">
              <a:latin typeface="Verdana Pro Cond" panose="020B0606030504040204" pitchFamily="34" charset="0"/>
            </a:endParaRPr>
          </a:p>
        </p:txBody>
      </p:sp>
      <p:pic>
        <p:nvPicPr>
          <p:cNvPr id="2" name="Picture 1">
            <a:extLst>
              <a:ext uri="{FF2B5EF4-FFF2-40B4-BE49-F238E27FC236}">
                <a16:creationId xmlns:a16="http://schemas.microsoft.com/office/drawing/2014/main" id="{36048825-733E-4FA1-A3A4-D881DB718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
        <p:nvSpPr>
          <p:cNvPr id="7" name="TextBox 6">
            <a:extLst>
              <a:ext uri="{FF2B5EF4-FFF2-40B4-BE49-F238E27FC236}">
                <a16:creationId xmlns:a16="http://schemas.microsoft.com/office/drawing/2014/main" id="{AD797433-611B-48D5-9634-56A811AD3535}"/>
              </a:ext>
            </a:extLst>
          </p:cNvPr>
          <p:cNvSpPr txBox="1"/>
          <p:nvPr/>
        </p:nvSpPr>
        <p:spPr>
          <a:xfrm>
            <a:off x="411347" y="707350"/>
            <a:ext cx="11369306" cy="369332"/>
          </a:xfrm>
          <a:prstGeom prst="rect">
            <a:avLst/>
          </a:prstGeom>
          <a:solidFill>
            <a:schemeClr val="bg1">
              <a:lumMod val="95000"/>
            </a:schemeClr>
          </a:solidFill>
        </p:spPr>
        <p:txBody>
          <a:bodyPr wrap="square" rtlCol="0">
            <a:spAutoFit/>
          </a:bodyPr>
          <a:lstStyle/>
          <a:p>
            <a:r>
              <a:rPr lang="en-GB" b="1" i="1" dirty="0"/>
              <a:t>Description: </a:t>
            </a:r>
            <a:r>
              <a:rPr lang="en-GB" i="1" dirty="0"/>
              <a:t>In this program, we are going to demonstrate the concept of </a:t>
            </a:r>
            <a:r>
              <a:rPr lang="en-GB" b="1" i="1" dirty="0"/>
              <a:t>break statement.</a:t>
            </a:r>
            <a:endParaRPr lang="en-IN" b="1" i="1" dirty="0"/>
          </a:p>
        </p:txBody>
      </p:sp>
      <p:sp>
        <p:nvSpPr>
          <p:cNvPr id="9" name="TextBox 8">
            <a:extLst>
              <a:ext uri="{FF2B5EF4-FFF2-40B4-BE49-F238E27FC236}">
                <a16:creationId xmlns:a16="http://schemas.microsoft.com/office/drawing/2014/main" id="{87A936E1-953A-4AF9-8974-E38A0BA9DDEB}"/>
              </a:ext>
            </a:extLst>
          </p:cNvPr>
          <p:cNvSpPr txBox="1"/>
          <p:nvPr/>
        </p:nvSpPr>
        <p:spPr>
          <a:xfrm>
            <a:off x="411347" y="1254944"/>
            <a:ext cx="11369306" cy="5078313"/>
          </a:xfrm>
          <a:prstGeom prst="rect">
            <a:avLst/>
          </a:prstGeom>
          <a:solidFill>
            <a:schemeClr val="bg1">
              <a:lumMod val="95000"/>
            </a:schemeClr>
          </a:solid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DemoBreak</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=1;num&lt;=10;num++)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if(</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==5)</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System.out.println(“Break encountered! So, jump out of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break;</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609345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202EDD-6A15-47C1-B1AA-81EFFF72FAFF}"/>
              </a:ext>
            </a:extLst>
          </p:cNvPr>
          <p:cNvSpPr txBox="1"/>
          <p:nvPr/>
        </p:nvSpPr>
        <p:spPr>
          <a:xfrm>
            <a:off x="346033" y="761117"/>
            <a:ext cx="6096000" cy="1754326"/>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3</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4</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Break encountered! So, jump out of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program</a:t>
            </a:r>
          </a:p>
        </p:txBody>
      </p:sp>
      <p:sp>
        <p:nvSpPr>
          <p:cNvPr id="7" name="TextBox 6">
            <a:extLst>
              <a:ext uri="{FF2B5EF4-FFF2-40B4-BE49-F238E27FC236}">
                <a16:creationId xmlns:a16="http://schemas.microsoft.com/office/drawing/2014/main" id="{DEC0534C-1838-4EC3-B572-1D5E50274BAE}"/>
              </a:ext>
            </a:extLst>
          </p:cNvPr>
          <p:cNvSpPr txBox="1"/>
          <p:nvPr/>
        </p:nvSpPr>
        <p:spPr>
          <a:xfrm>
            <a:off x="346033" y="356434"/>
            <a:ext cx="2764990" cy="369332"/>
          </a:xfrm>
          <a:prstGeom prst="rect">
            <a:avLst/>
          </a:prstGeom>
          <a:noFill/>
        </p:spPr>
        <p:txBody>
          <a:bodyPr wrap="square" rtlCol="0">
            <a:spAutoFit/>
          </a:bodyPr>
          <a:lstStyle/>
          <a:p>
            <a:r>
              <a:rPr lang="en-GB" b="1" dirty="0"/>
              <a:t>Output of Program 3-16</a:t>
            </a:r>
            <a:endParaRPr lang="en-IN" b="1" dirty="0"/>
          </a:p>
        </p:txBody>
      </p:sp>
      <p:pic>
        <p:nvPicPr>
          <p:cNvPr id="2" name="Picture 1">
            <a:extLst>
              <a:ext uri="{FF2B5EF4-FFF2-40B4-BE49-F238E27FC236}">
                <a16:creationId xmlns:a16="http://schemas.microsoft.com/office/drawing/2014/main" id="{87CCA887-53CD-4F98-A11E-518F9698A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graphicFrame>
        <p:nvGraphicFramePr>
          <p:cNvPr id="9" name="Table 10">
            <a:extLst>
              <a:ext uri="{FF2B5EF4-FFF2-40B4-BE49-F238E27FC236}">
                <a16:creationId xmlns:a16="http://schemas.microsoft.com/office/drawing/2014/main" id="{4AC20EEF-CE33-4570-94D6-3EF895888A25}"/>
              </a:ext>
            </a:extLst>
          </p:cNvPr>
          <p:cNvGraphicFramePr>
            <a:graphicFrameLocks noGrp="1"/>
          </p:cNvGraphicFramePr>
          <p:nvPr>
            <p:extLst>
              <p:ext uri="{D42A27DB-BD31-4B8C-83A1-F6EECF244321}">
                <p14:modId xmlns:p14="http://schemas.microsoft.com/office/powerpoint/2010/main" val="3501394123"/>
              </p:ext>
            </p:extLst>
          </p:nvPr>
        </p:nvGraphicFramePr>
        <p:xfrm>
          <a:off x="418463" y="2542210"/>
          <a:ext cx="10619783" cy="4084320"/>
        </p:xfrm>
        <a:graphic>
          <a:graphicData uri="http://schemas.openxmlformats.org/drawingml/2006/table">
            <a:tbl>
              <a:tblPr bandRow="1">
                <a:tableStyleId>{F2DE63D5-997A-4646-A377-4702673A728D}</a:tableStyleId>
              </a:tblPr>
              <a:tblGrid>
                <a:gridCol w="1746716">
                  <a:extLst>
                    <a:ext uri="{9D8B030D-6E8A-4147-A177-3AD203B41FA5}">
                      <a16:colId xmlns:a16="http://schemas.microsoft.com/office/drawing/2014/main" val="3701059786"/>
                    </a:ext>
                  </a:extLst>
                </a:gridCol>
                <a:gridCol w="4521200">
                  <a:extLst>
                    <a:ext uri="{9D8B030D-6E8A-4147-A177-3AD203B41FA5}">
                      <a16:colId xmlns:a16="http://schemas.microsoft.com/office/drawing/2014/main" val="3687633472"/>
                    </a:ext>
                  </a:extLst>
                </a:gridCol>
                <a:gridCol w="2438400">
                  <a:extLst>
                    <a:ext uri="{9D8B030D-6E8A-4147-A177-3AD203B41FA5}">
                      <a16:colId xmlns:a16="http://schemas.microsoft.com/office/drawing/2014/main" val="1880433173"/>
                    </a:ext>
                  </a:extLst>
                </a:gridCol>
                <a:gridCol w="1913467">
                  <a:extLst>
                    <a:ext uri="{9D8B030D-6E8A-4147-A177-3AD203B41FA5}">
                      <a16:colId xmlns:a16="http://schemas.microsoft.com/office/drawing/2014/main" val="22898726"/>
                    </a:ext>
                  </a:extLst>
                </a:gridCol>
              </a:tblGrid>
              <a:tr h="383710">
                <a:tc>
                  <a:txBody>
                    <a:bodyPr/>
                    <a:lstStyle/>
                    <a:p>
                      <a:r>
                        <a:rPr lang="en-IN" sz="1400" dirty="0"/>
                        <a:t>at </a:t>
                      </a:r>
                      <a:r>
                        <a:rPr lang="en-IN" sz="1400" dirty="0" err="1"/>
                        <a:t>num</a:t>
                      </a:r>
                      <a:r>
                        <a:rPr lang="en-IN" sz="1400" dirty="0"/>
                        <a:t>=1</a:t>
                      </a:r>
                    </a:p>
                  </a:txBody>
                  <a:tcPr>
                    <a:solidFill>
                      <a:schemeClr val="bg1">
                        <a:lumMod val="95000"/>
                      </a:schemeClr>
                    </a:solidFill>
                  </a:tcPr>
                </a:tc>
                <a:tc>
                  <a:txBody>
                    <a:bodyPr/>
                    <a:lstStyle/>
                    <a:p>
                      <a:r>
                        <a:rPr lang="en-IN" sz="1400" dirty="0"/>
                        <a:t>1&lt;=10, which is true, execute body of loop</a:t>
                      </a:r>
                    </a:p>
                  </a:txBody>
                  <a:tcPr>
                    <a:solidFill>
                      <a:schemeClr val="bg1">
                        <a:lumMod val="95000"/>
                      </a:schemeClr>
                    </a:solidFill>
                  </a:tcPr>
                </a:tc>
                <a:tc>
                  <a:txBody>
                    <a:bodyPr/>
                    <a:lstStyle/>
                    <a:p>
                      <a:r>
                        <a:rPr lang="en-IN" sz="1400" dirty="0"/>
                        <a:t>Check </a:t>
                      </a:r>
                      <a:r>
                        <a:rPr lang="en-IN" sz="1400" dirty="0" err="1"/>
                        <a:t>num</a:t>
                      </a:r>
                      <a:r>
                        <a:rPr lang="en-IN" sz="1400" dirty="0"/>
                        <a:t>==5</a:t>
                      </a:r>
                    </a:p>
                    <a:p>
                      <a:r>
                        <a:rPr lang="en-IN" sz="1400" dirty="0"/>
                        <a:t>1==5, false, so</a:t>
                      </a:r>
                    </a:p>
                    <a:p>
                      <a:r>
                        <a:rPr lang="en-IN" sz="1400" dirty="0"/>
                        <a:t>display </a:t>
                      </a:r>
                      <a:r>
                        <a:rPr lang="en-IN" sz="1400" dirty="0" err="1"/>
                        <a:t>num</a:t>
                      </a:r>
                      <a:r>
                        <a:rPr lang="en-IN" sz="1400" dirty="0"/>
                        <a:t>, i.e. 1</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=1+1=2</a:t>
                      </a:r>
                    </a:p>
                  </a:txBody>
                  <a:tcPr>
                    <a:solidFill>
                      <a:schemeClr val="bg1">
                        <a:lumMod val="95000"/>
                      </a:schemeClr>
                    </a:solidFill>
                  </a:tcPr>
                </a:tc>
                <a:extLst>
                  <a:ext uri="{0D108BD9-81ED-4DB2-BD59-A6C34878D82A}">
                    <a16:rowId xmlns:a16="http://schemas.microsoft.com/office/drawing/2014/main" val="233562496"/>
                  </a:ext>
                </a:extLst>
              </a:tr>
              <a:tr h="658461">
                <a:tc>
                  <a:txBody>
                    <a:bodyPr/>
                    <a:lstStyle/>
                    <a:p>
                      <a:r>
                        <a:rPr lang="en-IN" sz="1400" dirty="0"/>
                        <a:t>at </a:t>
                      </a:r>
                      <a:r>
                        <a:rPr lang="en-IN" sz="1400" dirty="0" err="1"/>
                        <a:t>num</a:t>
                      </a:r>
                      <a:r>
                        <a:rPr lang="en-IN" sz="1400" dirty="0"/>
                        <a:t>=2</a:t>
                      </a:r>
                    </a:p>
                  </a:txBody>
                  <a:tcPr>
                    <a:solidFill>
                      <a:schemeClr val="bg1">
                        <a:lumMod val="95000"/>
                      </a:schemeClr>
                    </a:solidFill>
                  </a:tcPr>
                </a:tc>
                <a:tc>
                  <a:txBody>
                    <a:bodyPr/>
                    <a:lstStyle/>
                    <a:p>
                      <a:r>
                        <a:rPr lang="en-IN" sz="1400" dirty="0"/>
                        <a:t>2&lt;=10, which is true, execute body of loop</a:t>
                      </a:r>
                    </a:p>
                  </a:txBody>
                  <a:tcPr>
                    <a:solidFill>
                      <a:schemeClr val="bg1">
                        <a:lumMod val="95000"/>
                      </a:schemeClr>
                    </a:solidFill>
                  </a:tcPr>
                </a:tc>
                <a:tc>
                  <a:txBody>
                    <a:bodyPr/>
                    <a:lstStyle/>
                    <a:p>
                      <a:r>
                        <a:rPr lang="en-IN" sz="1400" dirty="0"/>
                        <a:t>Check </a:t>
                      </a:r>
                      <a:r>
                        <a:rPr lang="en-IN" sz="1400" dirty="0" err="1"/>
                        <a:t>num</a:t>
                      </a:r>
                      <a:r>
                        <a:rPr lang="en-IN" sz="1400" dirty="0"/>
                        <a:t>==5</a:t>
                      </a:r>
                    </a:p>
                    <a:p>
                      <a:r>
                        <a:rPr lang="en-IN" sz="1400" dirty="0"/>
                        <a:t>2==5, false, so</a:t>
                      </a:r>
                    </a:p>
                    <a:p>
                      <a:r>
                        <a:rPr lang="en-IN" sz="1400" dirty="0"/>
                        <a:t>display </a:t>
                      </a:r>
                      <a:r>
                        <a:rPr lang="en-IN" sz="1400" dirty="0" err="1"/>
                        <a:t>num</a:t>
                      </a:r>
                      <a:r>
                        <a:rPr lang="en-IN" sz="1400" dirty="0"/>
                        <a:t>, i.e. 2</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=2+1=3</a:t>
                      </a:r>
                    </a:p>
                  </a:txBody>
                  <a:tcPr>
                    <a:solidFill>
                      <a:schemeClr val="bg1">
                        <a:lumMod val="95000"/>
                      </a:schemeClr>
                    </a:solidFill>
                  </a:tcPr>
                </a:tc>
                <a:extLst>
                  <a:ext uri="{0D108BD9-81ED-4DB2-BD59-A6C34878D82A}">
                    <a16:rowId xmlns:a16="http://schemas.microsoft.com/office/drawing/2014/main" val="3170957613"/>
                  </a:ext>
                </a:extLst>
              </a:tr>
              <a:tr h="370840">
                <a:tc>
                  <a:txBody>
                    <a:bodyPr/>
                    <a:lstStyle/>
                    <a:p>
                      <a:r>
                        <a:rPr lang="en-IN" sz="1400" dirty="0"/>
                        <a:t>at </a:t>
                      </a:r>
                      <a:r>
                        <a:rPr lang="en-IN" sz="1400" dirty="0" err="1"/>
                        <a:t>num</a:t>
                      </a:r>
                      <a:r>
                        <a:rPr lang="en-IN" sz="1400" dirty="0"/>
                        <a:t>=3</a:t>
                      </a:r>
                    </a:p>
                  </a:txBody>
                  <a:tcPr>
                    <a:solidFill>
                      <a:schemeClr val="bg1">
                        <a:lumMod val="95000"/>
                      </a:schemeClr>
                    </a:solidFill>
                  </a:tcPr>
                </a:tc>
                <a:tc>
                  <a:txBody>
                    <a:bodyPr/>
                    <a:lstStyle/>
                    <a:p>
                      <a:r>
                        <a:rPr lang="en-IN" sz="1400" dirty="0"/>
                        <a:t>3&lt;=10, which is true, execute body of loop</a:t>
                      </a:r>
                    </a:p>
                  </a:txBody>
                  <a:tcPr>
                    <a:solidFill>
                      <a:schemeClr val="bg1">
                        <a:lumMod val="95000"/>
                      </a:schemeClr>
                    </a:solidFill>
                  </a:tcPr>
                </a:tc>
                <a:tc>
                  <a:txBody>
                    <a:bodyPr/>
                    <a:lstStyle/>
                    <a:p>
                      <a:r>
                        <a:rPr lang="en-IN" sz="1400" dirty="0"/>
                        <a:t>Check </a:t>
                      </a:r>
                      <a:r>
                        <a:rPr lang="en-IN" sz="1400" dirty="0" err="1"/>
                        <a:t>num</a:t>
                      </a:r>
                      <a:r>
                        <a:rPr lang="en-IN" sz="1400" dirty="0"/>
                        <a:t>==5</a:t>
                      </a:r>
                    </a:p>
                    <a:p>
                      <a:r>
                        <a:rPr lang="en-IN" sz="1400" dirty="0"/>
                        <a:t>3==5, false, so</a:t>
                      </a:r>
                    </a:p>
                    <a:p>
                      <a:r>
                        <a:rPr lang="en-IN" sz="1400" dirty="0"/>
                        <a:t>display </a:t>
                      </a:r>
                      <a:r>
                        <a:rPr lang="en-IN" sz="1400" dirty="0" err="1"/>
                        <a:t>num</a:t>
                      </a:r>
                      <a:r>
                        <a:rPr lang="en-IN" sz="1400" dirty="0"/>
                        <a:t>, i.e. 3</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=3+1=4</a:t>
                      </a:r>
                    </a:p>
                  </a:txBody>
                  <a:tcPr>
                    <a:solidFill>
                      <a:schemeClr val="bg1">
                        <a:lumMod val="95000"/>
                      </a:schemeClr>
                    </a:solidFill>
                  </a:tcPr>
                </a:tc>
                <a:extLst>
                  <a:ext uri="{0D108BD9-81ED-4DB2-BD59-A6C34878D82A}">
                    <a16:rowId xmlns:a16="http://schemas.microsoft.com/office/drawing/2014/main" val="3008865862"/>
                  </a:ext>
                </a:extLst>
              </a:tr>
              <a:tr h="370840">
                <a:tc>
                  <a:txBody>
                    <a:bodyPr/>
                    <a:lstStyle/>
                    <a:p>
                      <a:r>
                        <a:rPr lang="en-IN" sz="1400" dirty="0"/>
                        <a:t>at </a:t>
                      </a:r>
                      <a:r>
                        <a:rPr lang="en-IN" sz="1400" dirty="0" err="1"/>
                        <a:t>num</a:t>
                      </a:r>
                      <a:r>
                        <a:rPr lang="en-IN" sz="1400" dirty="0"/>
                        <a:t>=4</a:t>
                      </a:r>
                    </a:p>
                  </a:txBody>
                  <a:tcPr>
                    <a:solidFill>
                      <a:schemeClr val="bg1">
                        <a:lumMod val="95000"/>
                      </a:schemeClr>
                    </a:solidFill>
                  </a:tcPr>
                </a:tc>
                <a:tc>
                  <a:txBody>
                    <a:bodyPr/>
                    <a:lstStyle/>
                    <a:p>
                      <a:r>
                        <a:rPr lang="en-IN" sz="1400" dirty="0"/>
                        <a:t>4&lt;=10, which is true, execute body of loop</a:t>
                      </a:r>
                    </a:p>
                  </a:txBody>
                  <a:tcPr>
                    <a:solidFill>
                      <a:schemeClr val="bg1">
                        <a:lumMod val="95000"/>
                      </a:schemeClr>
                    </a:solidFill>
                  </a:tcPr>
                </a:tc>
                <a:tc>
                  <a:txBody>
                    <a:bodyPr/>
                    <a:lstStyle/>
                    <a:p>
                      <a:r>
                        <a:rPr lang="en-IN" sz="1400" dirty="0"/>
                        <a:t>Check </a:t>
                      </a:r>
                      <a:r>
                        <a:rPr lang="en-IN" sz="1400" dirty="0" err="1"/>
                        <a:t>num</a:t>
                      </a:r>
                      <a:r>
                        <a:rPr lang="en-IN" sz="1400" dirty="0"/>
                        <a:t>==5</a:t>
                      </a:r>
                    </a:p>
                    <a:p>
                      <a:r>
                        <a:rPr lang="en-IN" sz="1400" dirty="0"/>
                        <a:t>4==5, false, so</a:t>
                      </a:r>
                    </a:p>
                    <a:p>
                      <a:r>
                        <a:rPr lang="en-IN" sz="1400" dirty="0"/>
                        <a:t>display </a:t>
                      </a:r>
                      <a:r>
                        <a:rPr lang="en-IN" sz="1400" dirty="0" err="1"/>
                        <a:t>num</a:t>
                      </a:r>
                      <a:r>
                        <a:rPr lang="en-IN" sz="1400" dirty="0"/>
                        <a:t>, i.e. 4</a:t>
                      </a:r>
                    </a:p>
                  </a:txBody>
                  <a:tcPr>
                    <a:solidFill>
                      <a:schemeClr val="bg1">
                        <a:lumMod val="95000"/>
                      </a:schemeClr>
                    </a:solidFill>
                  </a:tcPr>
                </a:tc>
                <a:tc>
                  <a:txBody>
                    <a:bodyPr/>
                    <a:lstStyle/>
                    <a:p>
                      <a:r>
                        <a:rPr lang="en-IN" sz="1400" dirty="0" err="1"/>
                        <a:t>num</a:t>
                      </a:r>
                      <a:r>
                        <a:rPr lang="en-IN" sz="1400" dirty="0"/>
                        <a:t>=num+1</a:t>
                      </a:r>
                    </a:p>
                    <a:p>
                      <a:r>
                        <a:rPr lang="en-IN" sz="1400" dirty="0" err="1"/>
                        <a:t>num</a:t>
                      </a:r>
                      <a:r>
                        <a:rPr lang="en-IN" sz="1400" dirty="0"/>
                        <a:t>=4+1=5</a:t>
                      </a:r>
                    </a:p>
                  </a:txBody>
                  <a:tcPr>
                    <a:solidFill>
                      <a:schemeClr val="bg1">
                        <a:lumMod val="95000"/>
                      </a:schemeClr>
                    </a:solidFill>
                  </a:tcPr>
                </a:tc>
                <a:extLst>
                  <a:ext uri="{0D108BD9-81ED-4DB2-BD59-A6C34878D82A}">
                    <a16:rowId xmlns:a16="http://schemas.microsoft.com/office/drawing/2014/main" val="2224306612"/>
                  </a:ext>
                </a:extLst>
              </a:tr>
              <a:tr h="370840">
                <a:tc>
                  <a:txBody>
                    <a:bodyPr/>
                    <a:lstStyle/>
                    <a:p>
                      <a:r>
                        <a:rPr lang="en-IN" sz="1400" dirty="0"/>
                        <a:t>at </a:t>
                      </a:r>
                      <a:r>
                        <a:rPr lang="en-IN" sz="1400" dirty="0" err="1"/>
                        <a:t>num</a:t>
                      </a:r>
                      <a:r>
                        <a:rPr lang="en-IN" sz="1400" dirty="0"/>
                        <a:t>=5</a:t>
                      </a:r>
                    </a:p>
                  </a:txBody>
                  <a:tcPr>
                    <a:solidFill>
                      <a:schemeClr val="bg1">
                        <a:lumMod val="95000"/>
                      </a:schemeClr>
                    </a:solidFill>
                  </a:tcPr>
                </a:tc>
                <a:tc>
                  <a:txBody>
                    <a:bodyPr/>
                    <a:lstStyle/>
                    <a:p>
                      <a:r>
                        <a:rPr lang="en-IN" sz="1400" dirty="0"/>
                        <a:t>5&lt;=5, which is true, execute body of loop</a:t>
                      </a:r>
                    </a:p>
                  </a:txBody>
                  <a:tcPr>
                    <a:solidFill>
                      <a:schemeClr val="bg1">
                        <a:lumMod val="95000"/>
                      </a:schemeClr>
                    </a:solidFill>
                  </a:tcPr>
                </a:tc>
                <a:tc>
                  <a:txBody>
                    <a:bodyPr/>
                    <a:lstStyle/>
                    <a:p>
                      <a:r>
                        <a:rPr lang="en-IN" sz="1400" dirty="0"/>
                        <a:t>Check </a:t>
                      </a:r>
                      <a:r>
                        <a:rPr lang="en-IN" sz="1400" dirty="0" err="1"/>
                        <a:t>num</a:t>
                      </a:r>
                      <a:r>
                        <a:rPr lang="en-IN" sz="1400" dirty="0"/>
                        <a:t>==5</a:t>
                      </a:r>
                    </a:p>
                    <a:p>
                      <a:r>
                        <a:rPr lang="en-IN" sz="1400" dirty="0"/>
                        <a:t>1==5, true, so</a:t>
                      </a:r>
                    </a:p>
                    <a:p>
                      <a:r>
                        <a:rPr lang="en-IN" sz="1400" dirty="0"/>
                        <a:t>display “Break encountered! So, jump out of loop! And execute break.</a:t>
                      </a:r>
                    </a:p>
                  </a:txBody>
                  <a:tcPr>
                    <a:solidFill>
                      <a:schemeClr val="bg1">
                        <a:lumMod val="95000"/>
                      </a:schemeClr>
                    </a:solidFill>
                  </a:tcPr>
                </a:tc>
                <a:tc>
                  <a:txBody>
                    <a:bodyPr/>
                    <a:lstStyle/>
                    <a:p>
                      <a:r>
                        <a:rPr lang="en-GB" sz="1400" dirty="0"/>
                        <a:t>Display: “End of program”</a:t>
                      </a:r>
                      <a:endParaRPr lang="en-IN" sz="1400" dirty="0"/>
                    </a:p>
                  </a:txBody>
                  <a:tcPr>
                    <a:solidFill>
                      <a:schemeClr val="bg1">
                        <a:lumMod val="95000"/>
                      </a:schemeClr>
                    </a:solidFill>
                  </a:tcPr>
                </a:tc>
                <a:extLst>
                  <a:ext uri="{0D108BD9-81ED-4DB2-BD59-A6C34878D82A}">
                    <a16:rowId xmlns:a16="http://schemas.microsoft.com/office/drawing/2014/main" val="2304833741"/>
                  </a:ext>
                </a:extLst>
              </a:tr>
            </a:tbl>
          </a:graphicData>
        </a:graphic>
      </p:graphicFrame>
    </p:spTree>
    <p:extLst>
      <p:ext uri="{BB962C8B-B14F-4D97-AF65-F5344CB8AC3E}">
        <p14:creationId xmlns:p14="http://schemas.microsoft.com/office/powerpoint/2010/main" val="2393792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5CF3288-0E6A-4CF7-A038-26B26777491A}"/>
              </a:ext>
            </a:extLst>
          </p:cNvPr>
          <p:cNvSpPr txBox="1"/>
          <p:nvPr/>
        </p:nvSpPr>
        <p:spPr>
          <a:xfrm>
            <a:off x="392431" y="2825271"/>
            <a:ext cx="11369306" cy="3970318"/>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UnlabelledBreak</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row, column;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for(row=1;row&lt;=3;row++)</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for(column=1;column&lt;=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row;column</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if(column==2)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System.out.println(“\t Break Encountered, jump 								out of inner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break;	//unlabelled break</a:t>
            </a:r>
          </a:p>
        </p:txBody>
      </p:sp>
      <p:pic>
        <p:nvPicPr>
          <p:cNvPr id="2" name="Picture 1">
            <a:extLst>
              <a:ext uri="{FF2B5EF4-FFF2-40B4-BE49-F238E27FC236}">
                <a16:creationId xmlns:a16="http://schemas.microsoft.com/office/drawing/2014/main" id="{5DA449C3-00C0-41DD-B986-3B80BFD63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201266" y="0"/>
            <a:ext cx="6858000" cy="6858000"/>
          </a:xfrm>
          <a:prstGeom prst="rect">
            <a:avLst/>
          </a:prstGeom>
        </p:spPr>
      </p:pic>
      <p:sp>
        <p:nvSpPr>
          <p:cNvPr id="3" name="TextBox 2">
            <a:extLst>
              <a:ext uri="{FF2B5EF4-FFF2-40B4-BE49-F238E27FC236}">
                <a16:creationId xmlns:a16="http://schemas.microsoft.com/office/drawing/2014/main" id="{A406792D-6FB9-4FC4-AE70-D48D44BB6C3C}"/>
              </a:ext>
            </a:extLst>
          </p:cNvPr>
          <p:cNvSpPr txBox="1"/>
          <p:nvPr/>
        </p:nvSpPr>
        <p:spPr>
          <a:xfrm>
            <a:off x="430263" y="428957"/>
            <a:ext cx="11331474" cy="1477328"/>
          </a:xfrm>
          <a:prstGeom prst="rect">
            <a:avLst/>
          </a:prstGeom>
          <a:solidFill>
            <a:schemeClr val="bg1">
              <a:lumMod val="95000"/>
            </a:schemeClr>
          </a:solidFill>
        </p:spPr>
        <p:txBody>
          <a:bodyPr wrap="square" rtlCol="0">
            <a:spAutoFit/>
          </a:bodyPr>
          <a:lstStyle/>
          <a:p>
            <a:r>
              <a:rPr lang="en-GB" dirty="0"/>
              <a:t>The break statement can be </a:t>
            </a:r>
            <a:r>
              <a:rPr lang="en-GB" b="1" i="1" dirty="0"/>
              <a:t>labelled </a:t>
            </a:r>
            <a:r>
              <a:rPr lang="en-GB" dirty="0"/>
              <a:t>or </a:t>
            </a:r>
            <a:r>
              <a:rPr lang="en-GB" b="1" i="1" dirty="0"/>
              <a:t>unlabelled. </a:t>
            </a:r>
            <a:r>
              <a:rPr lang="en-GB" dirty="0"/>
              <a:t>We use unlabelled break statement in </a:t>
            </a:r>
            <a:r>
              <a:rPr lang="en-GB" b="1" i="1" dirty="0"/>
              <a:t>switch statement. </a:t>
            </a:r>
            <a:r>
              <a:rPr lang="en-GB" dirty="0"/>
              <a:t>We can also use an unlabelled break to terminate a while, do-while or for loop. An unlabelled break statement terminates the </a:t>
            </a:r>
            <a:r>
              <a:rPr lang="en-GB" b="1" dirty="0"/>
              <a:t>innermost </a:t>
            </a:r>
            <a:r>
              <a:rPr lang="en-GB" dirty="0"/>
              <a:t>switch, for, while or do-while statement where as a </a:t>
            </a:r>
            <a:r>
              <a:rPr lang="en-GB" i="1" dirty="0"/>
              <a:t>labelled break </a:t>
            </a:r>
            <a:r>
              <a:rPr lang="en-GB" dirty="0"/>
              <a:t>can terminate an outer statement. The labelled break statement terminates the labelled statement. It does not transfer the flow of control to the label. Control flow is transferred to the statement immediately following the labelled </a:t>
            </a:r>
            <a:r>
              <a:rPr lang="en-GB" i="1" dirty="0"/>
              <a:t>(terminated) </a:t>
            </a:r>
            <a:r>
              <a:rPr lang="en-GB" dirty="0"/>
              <a:t>statement.</a:t>
            </a:r>
            <a:endParaRPr lang="en-IN" dirty="0"/>
          </a:p>
        </p:txBody>
      </p:sp>
      <p:sp>
        <p:nvSpPr>
          <p:cNvPr id="5" name="TextBox 4">
            <a:extLst>
              <a:ext uri="{FF2B5EF4-FFF2-40B4-BE49-F238E27FC236}">
                <a16:creationId xmlns:a16="http://schemas.microsoft.com/office/drawing/2014/main" id="{AC87A98B-B1D7-4966-A0DA-B64E558D1CF7}"/>
              </a:ext>
            </a:extLst>
          </p:cNvPr>
          <p:cNvSpPr txBox="1"/>
          <p:nvPr/>
        </p:nvSpPr>
        <p:spPr>
          <a:xfrm>
            <a:off x="430263" y="2025052"/>
            <a:ext cx="2341217" cy="430887"/>
          </a:xfrm>
          <a:prstGeom prst="rect">
            <a:avLst/>
          </a:prstGeom>
          <a:solidFill>
            <a:schemeClr val="bg1">
              <a:lumMod val="95000"/>
            </a:schemeClr>
          </a:solidFill>
        </p:spPr>
        <p:txBody>
          <a:bodyPr wrap="square" rtlCol="0">
            <a:spAutoFit/>
          </a:bodyPr>
          <a:lstStyle/>
          <a:p>
            <a:r>
              <a:rPr lang="en-GB" sz="2200" dirty="0">
                <a:latin typeface="Verdana Pro Cond" panose="020B0606030504040204" pitchFamily="34" charset="0"/>
              </a:rPr>
              <a:t>PROGRAM 3-17</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32013F3D-9AF1-4392-B8A6-19F1EEC56FD0}"/>
              </a:ext>
            </a:extLst>
          </p:cNvPr>
          <p:cNvSpPr txBox="1"/>
          <p:nvPr/>
        </p:nvSpPr>
        <p:spPr>
          <a:xfrm>
            <a:off x="430263" y="2455939"/>
            <a:ext cx="11369306" cy="369332"/>
          </a:xfrm>
          <a:prstGeom prst="rect">
            <a:avLst/>
          </a:prstGeom>
          <a:solidFill>
            <a:schemeClr val="bg1">
              <a:lumMod val="95000"/>
            </a:schemeClr>
          </a:solidFill>
        </p:spPr>
        <p:txBody>
          <a:bodyPr wrap="square" rtlCol="0">
            <a:spAutoFit/>
          </a:bodyPr>
          <a:lstStyle/>
          <a:p>
            <a:r>
              <a:rPr lang="en-GB" b="1" i="1" dirty="0"/>
              <a:t>Description: </a:t>
            </a:r>
            <a:r>
              <a:rPr lang="en-GB" i="1" dirty="0"/>
              <a:t>In this program, we are going to demonstrate the concept of unlabelled break statement.</a:t>
            </a:r>
            <a:endParaRPr lang="en-IN" b="1" i="1" dirty="0"/>
          </a:p>
        </p:txBody>
      </p:sp>
    </p:spTree>
    <p:extLst>
      <p:ext uri="{BB962C8B-B14F-4D97-AF65-F5344CB8AC3E}">
        <p14:creationId xmlns:p14="http://schemas.microsoft.com/office/powerpoint/2010/main" val="2314360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E99580-1898-4711-8793-446741F5BC63}"/>
              </a:ext>
            </a:extLst>
          </p:cNvPr>
          <p:cNvSpPr txBox="1"/>
          <p:nvPr/>
        </p:nvSpPr>
        <p:spPr>
          <a:xfrm>
            <a:off x="411347" y="418955"/>
            <a:ext cx="11369306" cy="2308324"/>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System.out.print</a:t>
            </a:r>
            <a:r>
              <a:rPr lang="en-GB" b="1" dirty="0">
                <a:solidFill>
                  <a:schemeClr val="tx1">
                    <a:lumMod val="65000"/>
                    <a:lumOff val="35000"/>
                  </a:schemeClr>
                </a:solidFill>
                <a:latin typeface="Courier New" panose="02070309020205020404" pitchFamily="49" charset="0"/>
                <a:cs typeface="Courier New" panose="02070309020205020404" pitchFamily="49" charset="0"/>
              </a:rPr>
              <a:t>(column);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System.out.printl</a:t>
            </a:r>
            <a:r>
              <a:rPr lang="en-GB" b="1" dirty="0">
                <a:solidFill>
                  <a:schemeClr val="tx1">
                    <a:lumMod val="65000"/>
                    <a:lumOff val="35000"/>
                  </a:schemeClr>
                </a:solidFill>
                <a:latin typeface="Courier New" panose="02070309020205020404" pitchFamily="49" charset="0"/>
                <a:cs typeface="Courier New" panose="02070309020205020404" pitchFamily="49" charset="0"/>
              </a:rPr>
              <a:t>(“\t Go for next iteration of outer loop!”);		}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057F7984-4CD2-40FB-9F20-6AB59DA75DE9}"/>
              </a:ext>
            </a:extLst>
          </p:cNvPr>
          <p:cNvSpPr txBox="1"/>
          <p:nvPr/>
        </p:nvSpPr>
        <p:spPr>
          <a:xfrm>
            <a:off x="411347" y="3429000"/>
            <a:ext cx="11369306" cy="1754326"/>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1	Go for next iteration of outer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	Break Encountered, jump out of inner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Go for next iteration of outer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	Break encountered, jump out of inner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Go for next iteration of outer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program</a:t>
            </a:r>
          </a:p>
        </p:txBody>
      </p:sp>
      <p:sp>
        <p:nvSpPr>
          <p:cNvPr id="9" name="TextBox 8">
            <a:extLst>
              <a:ext uri="{FF2B5EF4-FFF2-40B4-BE49-F238E27FC236}">
                <a16:creationId xmlns:a16="http://schemas.microsoft.com/office/drawing/2014/main" id="{DFA3A735-DA82-4192-89C9-60B2901C6D52}"/>
              </a:ext>
            </a:extLst>
          </p:cNvPr>
          <p:cNvSpPr txBox="1"/>
          <p:nvPr/>
        </p:nvSpPr>
        <p:spPr>
          <a:xfrm>
            <a:off x="411347" y="3024317"/>
            <a:ext cx="2764990" cy="369332"/>
          </a:xfrm>
          <a:prstGeom prst="rect">
            <a:avLst/>
          </a:prstGeom>
          <a:noFill/>
        </p:spPr>
        <p:txBody>
          <a:bodyPr wrap="square" rtlCol="0">
            <a:spAutoFit/>
          </a:bodyPr>
          <a:lstStyle/>
          <a:p>
            <a:r>
              <a:rPr lang="en-GB" b="1" dirty="0"/>
              <a:t>Output of Program 3-17</a:t>
            </a:r>
            <a:endParaRPr lang="en-IN" b="1" dirty="0"/>
          </a:p>
        </p:txBody>
      </p:sp>
      <p:pic>
        <p:nvPicPr>
          <p:cNvPr id="2" name="Picture 1">
            <a:extLst>
              <a:ext uri="{FF2B5EF4-FFF2-40B4-BE49-F238E27FC236}">
                <a16:creationId xmlns:a16="http://schemas.microsoft.com/office/drawing/2014/main" id="{737CE365-53D3-4338-9874-9EA4A6155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30626268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40291F-6006-48FE-B12B-A960FCB9AA65}"/>
              </a:ext>
            </a:extLst>
          </p:cNvPr>
          <p:cNvSpPr txBox="1"/>
          <p:nvPr/>
        </p:nvSpPr>
        <p:spPr>
          <a:xfrm>
            <a:off x="411347" y="228336"/>
            <a:ext cx="2378987" cy="430887"/>
          </a:xfrm>
          <a:prstGeom prst="rect">
            <a:avLst/>
          </a:prstGeom>
          <a:noFill/>
        </p:spPr>
        <p:txBody>
          <a:bodyPr wrap="square" rtlCol="0">
            <a:spAutoFit/>
          </a:bodyPr>
          <a:lstStyle/>
          <a:p>
            <a:r>
              <a:rPr lang="en-GB" sz="2200" dirty="0">
                <a:latin typeface="Verdana Pro Cond" panose="020B0606030504040204" pitchFamily="34" charset="0"/>
              </a:rPr>
              <a:t>PROGRAM 3-18</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5F443AFB-36A3-4AE1-9E1F-2ACF9311E0C3}"/>
              </a:ext>
            </a:extLst>
          </p:cNvPr>
          <p:cNvSpPr txBox="1"/>
          <p:nvPr/>
        </p:nvSpPr>
        <p:spPr>
          <a:xfrm>
            <a:off x="411347" y="659223"/>
            <a:ext cx="11369306" cy="369332"/>
          </a:xfrm>
          <a:prstGeom prst="rect">
            <a:avLst/>
          </a:prstGeom>
          <a:noFill/>
        </p:spPr>
        <p:txBody>
          <a:bodyPr wrap="square" rtlCol="0">
            <a:spAutoFit/>
          </a:bodyPr>
          <a:lstStyle/>
          <a:p>
            <a:r>
              <a:rPr lang="en-GB" b="1" i="1" dirty="0"/>
              <a:t>Description: </a:t>
            </a:r>
            <a:r>
              <a:rPr lang="en-GB" i="1" dirty="0"/>
              <a:t>In this program, we are going to demonstrate the concept of </a:t>
            </a:r>
            <a:r>
              <a:rPr lang="en-GB" b="1" i="1" dirty="0"/>
              <a:t>labelled break statement.</a:t>
            </a:r>
            <a:endParaRPr lang="en-IN" b="1" i="1" dirty="0"/>
          </a:p>
        </p:txBody>
      </p:sp>
      <p:sp>
        <p:nvSpPr>
          <p:cNvPr id="9" name="TextBox 8">
            <a:extLst>
              <a:ext uri="{FF2B5EF4-FFF2-40B4-BE49-F238E27FC236}">
                <a16:creationId xmlns:a16="http://schemas.microsoft.com/office/drawing/2014/main" id="{9480A9C1-BF51-4CC5-92BE-075A2C048197}"/>
              </a:ext>
            </a:extLst>
          </p:cNvPr>
          <p:cNvSpPr txBox="1"/>
          <p:nvPr/>
        </p:nvSpPr>
        <p:spPr>
          <a:xfrm>
            <a:off x="373515" y="1028555"/>
            <a:ext cx="11369306" cy="5632311"/>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LabelledBreak</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row, column;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outer:		//label</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for(row=1;row&lt;=3;row++)</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for(column=1;column&lt;=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row;column</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if(column==2)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System.out.println(“\t Break Encountered, jump 								out of inner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break outer; //labelled break</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System.out.println(column);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System.out.println(“\t Go for next iteration of outer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p:txBody>
      </p:sp>
      <p:pic>
        <p:nvPicPr>
          <p:cNvPr id="2" name="Picture 1">
            <a:extLst>
              <a:ext uri="{FF2B5EF4-FFF2-40B4-BE49-F238E27FC236}">
                <a16:creationId xmlns:a16="http://schemas.microsoft.com/office/drawing/2014/main" id="{027C2B54-F3F7-4E1A-8E1D-C9617BEC9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266495" y="-499620"/>
            <a:ext cx="6858000" cy="6858000"/>
          </a:xfrm>
          <a:prstGeom prst="rect">
            <a:avLst/>
          </a:prstGeom>
        </p:spPr>
      </p:pic>
    </p:spTree>
    <p:extLst>
      <p:ext uri="{BB962C8B-B14F-4D97-AF65-F5344CB8AC3E}">
        <p14:creationId xmlns:p14="http://schemas.microsoft.com/office/powerpoint/2010/main" val="17158454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FDE204-CBB3-40FD-8C27-DC6385EEEFEB}"/>
              </a:ext>
            </a:extLst>
          </p:cNvPr>
          <p:cNvSpPr txBox="1"/>
          <p:nvPr/>
        </p:nvSpPr>
        <p:spPr>
          <a:xfrm>
            <a:off x="524468" y="1295648"/>
            <a:ext cx="7497742" cy="923330"/>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123213EA-F9B8-41E2-8E27-4E4236C7B7F4}"/>
              </a:ext>
            </a:extLst>
          </p:cNvPr>
          <p:cNvSpPr txBox="1"/>
          <p:nvPr/>
        </p:nvSpPr>
        <p:spPr>
          <a:xfrm>
            <a:off x="411347" y="3429000"/>
            <a:ext cx="11369306" cy="923330"/>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1	Go for next iteration of outer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	Break Encountered, jump out of inner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program</a:t>
            </a:r>
          </a:p>
        </p:txBody>
      </p:sp>
      <p:sp>
        <p:nvSpPr>
          <p:cNvPr id="9" name="TextBox 8">
            <a:extLst>
              <a:ext uri="{FF2B5EF4-FFF2-40B4-BE49-F238E27FC236}">
                <a16:creationId xmlns:a16="http://schemas.microsoft.com/office/drawing/2014/main" id="{171D1B7D-3C2A-485B-845C-153E5E5541EE}"/>
              </a:ext>
            </a:extLst>
          </p:cNvPr>
          <p:cNvSpPr txBox="1"/>
          <p:nvPr/>
        </p:nvSpPr>
        <p:spPr>
          <a:xfrm>
            <a:off x="411347" y="3024317"/>
            <a:ext cx="2764990" cy="369332"/>
          </a:xfrm>
          <a:prstGeom prst="rect">
            <a:avLst/>
          </a:prstGeom>
          <a:noFill/>
        </p:spPr>
        <p:txBody>
          <a:bodyPr wrap="square" rtlCol="0">
            <a:spAutoFit/>
          </a:bodyPr>
          <a:lstStyle/>
          <a:p>
            <a:r>
              <a:rPr lang="en-GB" b="1" dirty="0"/>
              <a:t>Output of Program 3-18</a:t>
            </a:r>
            <a:endParaRPr lang="en-IN" b="1" dirty="0"/>
          </a:p>
        </p:txBody>
      </p:sp>
      <p:pic>
        <p:nvPicPr>
          <p:cNvPr id="2" name="Picture 1">
            <a:extLst>
              <a:ext uri="{FF2B5EF4-FFF2-40B4-BE49-F238E27FC236}">
                <a16:creationId xmlns:a16="http://schemas.microsoft.com/office/drawing/2014/main" id="{09A19122-F79A-475A-AEB1-4EAD1EE2A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51310"/>
            <a:ext cx="6858000" cy="6858000"/>
          </a:xfrm>
          <a:prstGeom prst="rect">
            <a:avLst/>
          </a:prstGeom>
        </p:spPr>
      </p:pic>
    </p:spTree>
    <p:extLst>
      <p:ext uri="{BB962C8B-B14F-4D97-AF65-F5344CB8AC3E}">
        <p14:creationId xmlns:p14="http://schemas.microsoft.com/office/powerpoint/2010/main" val="1734779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28C5C0-1A88-46F4-B153-68D50CF3D3F6}"/>
              </a:ext>
            </a:extLst>
          </p:cNvPr>
          <p:cNvSpPr txBox="1"/>
          <p:nvPr/>
        </p:nvSpPr>
        <p:spPr>
          <a:xfrm>
            <a:off x="331135" y="359164"/>
            <a:ext cx="3326465" cy="430887"/>
          </a:xfrm>
          <a:prstGeom prst="rect">
            <a:avLst/>
          </a:prstGeom>
          <a:noFill/>
        </p:spPr>
        <p:txBody>
          <a:bodyPr wrap="square" rtlCol="0">
            <a:spAutoFit/>
          </a:bodyPr>
          <a:lstStyle/>
          <a:p>
            <a:r>
              <a:rPr lang="en-GB" sz="2200" dirty="0">
                <a:latin typeface="Verdana Pro Cond" panose="020B0606030504040204" pitchFamily="34" charset="0"/>
              </a:rPr>
              <a:t>2. continue statement</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3A103016-5D69-4E07-9808-6B5BB4A20008}"/>
              </a:ext>
            </a:extLst>
          </p:cNvPr>
          <p:cNvSpPr txBox="1"/>
          <p:nvPr/>
        </p:nvSpPr>
        <p:spPr>
          <a:xfrm>
            <a:off x="331135" y="894177"/>
            <a:ext cx="11331474" cy="923330"/>
          </a:xfrm>
          <a:prstGeom prst="rect">
            <a:avLst/>
          </a:prstGeom>
          <a:noFill/>
        </p:spPr>
        <p:txBody>
          <a:bodyPr wrap="square" rtlCol="0">
            <a:spAutoFit/>
          </a:bodyPr>
          <a:lstStyle/>
          <a:p>
            <a:r>
              <a:rPr lang="en-GB" dirty="0"/>
              <a:t>When we need to </a:t>
            </a:r>
            <a:r>
              <a:rPr lang="en-GB" b="1" dirty="0"/>
              <a:t>skip a part </a:t>
            </a:r>
            <a:r>
              <a:rPr lang="en-GB" dirty="0"/>
              <a:t>of the body of a loop when a certain condition is occurred, then we use </a:t>
            </a:r>
            <a:r>
              <a:rPr lang="en-GB" b="1" dirty="0"/>
              <a:t>continue statement. </a:t>
            </a:r>
            <a:r>
              <a:rPr lang="en-GB" dirty="0"/>
              <a:t>The continue statement skips the current iteration of an innermost </a:t>
            </a:r>
            <a:r>
              <a:rPr lang="en-GB" b="1" dirty="0"/>
              <a:t>for, while or do-while loop </a:t>
            </a:r>
            <a:r>
              <a:rPr lang="en-GB" dirty="0"/>
              <a:t>and starts the next iteration immediately.</a:t>
            </a:r>
            <a:endParaRPr lang="en-IN" dirty="0"/>
          </a:p>
        </p:txBody>
      </p:sp>
      <p:sp>
        <p:nvSpPr>
          <p:cNvPr id="8" name="Rectangle 7">
            <a:extLst>
              <a:ext uri="{FF2B5EF4-FFF2-40B4-BE49-F238E27FC236}">
                <a16:creationId xmlns:a16="http://schemas.microsoft.com/office/drawing/2014/main" id="{A5F33B1B-36F0-4E8D-9CCF-F280CBF9D9EF}"/>
              </a:ext>
            </a:extLst>
          </p:cNvPr>
          <p:cNvSpPr/>
          <p:nvPr/>
        </p:nvSpPr>
        <p:spPr>
          <a:xfrm>
            <a:off x="8491156" y="2725976"/>
            <a:ext cx="2332382" cy="4108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Rest of the </a:t>
            </a:r>
            <a:r>
              <a:rPr lang="en-GB" dirty="0" err="1">
                <a:solidFill>
                  <a:sysClr val="windowText" lastClr="000000"/>
                </a:solidFill>
              </a:rPr>
              <a:t>porgram</a:t>
            </a:r>
            <a:endParaRPr lang="en-IN" dirty="0">
              <a:solidFill>
                <a:sysClr val="windowText" lastClr="000000"/>
              </a:solidFill>
            </a:endParaRPr>
          </a:p>
        </p:txBody>
      </p:sp>
      <p:sp>
        <p:nvSpPr>
          <p:cNvPr id="9" name="Diamond 8">
            <a:extLst>
              <a:ext uri="{FF2B5EF4-FFF2-40B4-BE49-F238E27FC236}">
                <a16:creationId xmlns:a16="http://schemas.microsoft.com/office/drawing/2014/main" id="{32769297-FF90-45B0-A1D6-D6D0E86A7ED3}"/>
              </a:ext>
            </a:extLst>
          </p:cNvPr>
          <p:cNvSpPr/>
          <p:nvPr/>
        </p:nvSpPr>
        <p:spPr>
          <a:xfrm>
            <a:off x="4533900" y="2318823"/>
            <a:ext cx="3048000" cy="120807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Conditional expression</a:t>
            </a:r>
            <a:endParaRPr lang="en-IN" dirty="0">
              <a:solidFill>
                <a:schemeClr val="tx1"/>
              </a:solidFill>
            </a:endParaRPr>
          </a:p>
        </p:txBody>
      </p:sp>
      <p:sp>
        <p:nvSpPr>
          <p:cNvPr id="10" name="Rectangle 9">
            <a:extLst>
              <a:ext uri="{FF2B5EF4-FFF2-40B4-BE49-F238E27FC236}">
                <a16:creationId xmlns:a16="http://schemas.microsoft.com/office/drawing/2014/main" id="{760FA985-1EA4-417B-9786-B1045524F045}"/>
              </a:ext>
            </a:extLst>
          </p:cNvPr>
          <p:cNvSpPr/>
          <p:nvPr/>
        </p:nvSpPr>
        <p:spPr>
          <a:xfrm>
            <a:off x="4891709" y="3830764"/>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 . . .</a:t>
            </a:r>
            <a:endParaRPr lang="en-IN" dirty="0">
              <a:solidFill>
                <a:sysClr val="windowText" lastClr="000000"/>
              </a:solidFill>
            </a:endParaRPr>
          </a:p>
        </p:txBody>
      </p:sp>
      <p:sp>
        <p:nvSpPr>
          <p:cNvPr id="11" name="Rectangle 10">
            <a:extLst>
              <a:ext uri="{FF2B5EF4-FFF2-40B4-BE49-F238E27FC236}">
                <a16:creationId xmlns:a16="http://schemas.microsoft.com/office/drawing/2014/main" id="{22494E70-2619-454C-A140-1BE841DFDF10}"/>
              </a:ext>
            </a:extLst>
          </p:cNvPr>
          <p:cNvSpPr/>
          <p:nvPr/>
        </p:nvSpPr>
        <p:spPr>
          <a:xfrm>
            <a:off x="4891709" y="4234980"/>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continue;</a:t>
            </a:r>
            <a:endParaRPr lang="en-IN" dirty="0">
              <a:solidFill>
                <a:sysClr val="windowText" lastClr="000000"/>
              </a:solidFill>
            </a:endParaRPr>
          </a:p>
        </p:txBody>
      </p:sp>
      <p:sp>
        <p:nvSpPr>
          <p:cNvPr id="12" name="Rectangle 11">
            <a:extLst>
              <a:ext uri="{FF2B5EF4-FFF2-40B4-BE49-F238E27FC236}">
                <a16:creationId xmlns:a16="http://schemas.microsoft.com/office/drawing/2014/main" id="{5D52580D-DCF8-4E2C-9673-0F9AE42BC260}"/>
              </a:ext>
            </a:extLst>
          </p:cNvPr>
          <p:cNvSpPr/>
          <p:nvPr/>
        </p:nvSpPr>
        <p:spPr>
          <a:xfrm>
            <a:off x="4891709" y="4645959"/>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 . . .</a:t>
            </a:r>
            <a:endParaRPr lang="en-IN" dirty="0">
              <a:solidFill>
                <a:sysClr val="windowText" lastClr="000000"/>
              </a:solidFill>
            </a:endParaRPr>
          </a:p>
        </p:txBody>
      </p:sp>
      <p:cxnSp>
        <p:nvCxnSpPr>
          <p:cNvPr id="15" name="Straight Arrow Connector 14">
            <a:extLst>
              <a:ext uri="{FF2B5EF4-FFF2-40B4-BE49-F238E27FC236}">
                <a16:creationId xmlns:a16="http://schemas.microsoft.com/office/drawing/2014/main" id="{DB2149C5-F5A8-44B8-BABD-61F401AD7397}"/>
              </a:ext>
            </a:extLst>
          </p:cNvPr>
          <p:cNvCxnSpPr>
            <a:cxnSpLocks/>
            <a:endCxn id="9" idx="0"/>
          </p:cNvCxnSpPr>
          <p:nvPr/>
        </p:nvCxnSpPr>
        <p:spPr>
          <a:xfrm>
            <a:off x="6057900" y="1973179"/>
            <a:ext cx="0" cy="3456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1A6CA837-DCB2-4621-9778-3D19CBBA2C65}"/>
              </a:ext>
            </a:extLst>
          </p:cNvPr>
          <p:cNvCxnSpPr>
            <a:cxnSpLocks/>
            <a:stCxn id="9" idx="2"/>
            <a:endCxn id="10" idx="0"/>
          </p:cNvCxnSpPr>
          <p:nvPr/>
        </p:nvCxnSpPr>
        <p:spPr>
          <a:xfrm>
            <a:off x="6057900" y="3526900"/>
            <a:ext cx="0" cy="303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2E8214D8-C386-4480-9A8D-498F02303422}"/>
              </a:ext>
            </a:extLst>
          </p:cNvPr>
          <p:cNvCxnSpPr>
            <a:cxnSpLocks/>
            <a:endCxn id="9" idx="1"/>
          </p:cNvCxnSpPr>
          <p:nvPr/>
        </p:nvCxnSpPr>
        <p:spPr>
          <a:xfrm flipV="1">
            <a:off x="3139369" y="2922862"/>
            <a:ext cx="1394531" cy="85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6E9454BE-F6B5-41CD-8948-71B60F182E56}"/>
              </a:ext>
            </a:extLst>
          </p:cNvPr>
          <p:cNvCxnSpPr>
            <a:cxnSpLocks/>
          </p:cNvCxnSpPr>
          <p:nvPr/>
        </p:nvCxnSpPr>
        <p:spPr>
          <a:xfrm flipH="1">
            <a:off x="7313283" y="3847327"/>
            <a:ext cx="702365" cy="1123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7E22F0B2-497C-4AA1-835D-C752442A4576}"/>
              </a:ext>
            </a:extLst>
          </p:cNvPr>
          <p:cNvCxnSpPr>
            <a:cxnSpLocks/>
            <a:stCxn id="12" idx="2"/>
          </p:cNvCxnSpPr>
          <p:nvPr/>
        </p:nvCxnSpPr>
        <p:spPr>
          <a:xfrm>
            <a:off x="6057900" y="5056776"/>
            <a:ext cx="0" cy="333371"/>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1F983B78-0237-44EC-95F3-BF0BD90DB7EF}"/>
              </a:ext>
            </a:extLst>
          </p:cNvPr>
          <p:cNvCxnSpPr>
            <a:cxnSpLocks/>
          </p:cNvCxnSpPr>
          <p:nvPr/>
        </p:nvCxnSpPr>
        <p:spPr>
          <a:xfrm flipV="1">
            <a:off x="3139369" y="2931386"/>
            <a:ext cx="0" cy="2458761"/>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0EC77BA-1D57-4B4A-9852-DCC96594A64C}"/>
              </a:ext>
            </a:extLst>
          </p:cNvPr>
          <p:cNvCxnSpPr>
            <a:cxnSpLocks/>
            <a:endCxn id="8" idx="1"/>
          </p:cNvCxnSpPr>
          <p:nvPr/>
        </p:nvCxnSpPr>
        <p:spPr>
          <a:xfrm>
            <a:off x="7517470" y="2931384"/>
            <a:ext cx="97368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10C57A6-D386-457E-9283-204AEFC6620B}"/>
              </a:ext>
            </a:extLst>
          </p:cNvPr>
          <p:cNvSpPr txBox="1"/>
          <p:nvPr/>
        </p:nvSpPr>
        <p:spPr>
          <a:xfrm>
            <a:off x="8161421" y="3547783"/>
            <a:ext cx="2345635" cy="369332"/>
          </a:xfrm>
          <a:prstGeom prst="rect">
            <a:avLst/>
          </a:prstGeom>
          <a:noFill/>
        </p:spPr>
        <p:txBody>
          <a:bodyPr wrap="square" rtlCol="0">
            <a:spAutoFit/>
          </a:bodyPr>
          <a:lstStyle/>
          <a:p>
            <a:r>
              <a:rPr lang="en-GB" dirty="0"/>
              <a:t>Body of while loop</a:t>
            </a:r>
            <a:endParaRPr lang="en-IN" dirty="0"/>
          </a:p>
        </p:txBody>
      </p:sp>
      <p:sp>
        <p:nvSpPr>
          <p:cNvPr id="23" name="TextBox 22">
            <a:extLst>
              <a:ext uri="{FF2B5EF4-FFF2-40B4-BE49-F238E27FC236}">
                <a16:creationId xmlns:a16="http://schemas.microsoft.com/office/drawing/2014/main" id="{FA467414-DE29-46CD-8BC0-230978B2A332}"/>
              </a:ext>
            </a:extLst>
          </p:cNvPr>
          <p:cNvSpPr txBox="1"/>
          <p:nvPr/>
        </p:nvSpPr>
        <p:spPr>
          <a:xfrm>
            <a:off x="1015796" y="4124567"/>
            <a:ext cx="2345635" cy="646331"/>
          </a:xfrm>
          <a:prstGeom prst="rect">
            <a:avLst/>
          </a:prstGeom>
          <a:noFill/>
        </p:spPr>
        <p:txBody>
          <a:bodyPr wrap="square" rtlCol="0">
            <a:spAutoFit/>
          </a:bodyPr>
          <a:lstStyle/>
          <a:p>
            <a:r>
              <a:rPr lang="en-GB" dirty="0"/>
              <a:t>continue statement will cause this jump</a:t>
            </a:r>
            <a:endParaRPr lang="en-IN" dirty="0"/>
          </a:p>
        </p:txBody>
      </p:sp>
      <p:sp>
        <p:nvSpPr>
          <p:cNvPr id="24" name="TextBox 23">
            <a:extLst>
              <a:ext uri="{FF2B5EF4-FFF2-40B4-BE49-F238E27FC236}">
                <a16:creationId xmlns:a16="http://schemas.microsoft.com/office/drawing/2014/main" id="{8ABBF77C-74C3-4D4F-9972-3C8E2061AA9A}"/>
              </a:ext>
            </a:extLst>
          </p:cNvPr>
          <p:cNvSpPr txBox="1"/>
          <p:nvPr/>
        </p:nvSpPr>
        <p:spPr>
          <a:xfrm>
            <a:off x="4611756" y="5829913"/>
            <a:ext cx="2971800" cy="338554"/>
          </a:xfrm>
          <a:prstGeom prst="rect">
            <a:avLst/>
          </a:prstGeom>
          <a:noFill/>
        </p:spPr>
        <p:txBody>
          <a:bodyPr wrap="square" rtlCol="0">
            <a:spAutoFit/>
          </a:bodyPr>
          <a:lstStyle/>
          <a:p>
            <a:pPr algn="ctr"/>
            <a:r>
              <a:rPr lang="en-GB" sz="1600" b="1" u="sng" dirty="0"/>
              <a:t>continue in while loop</a:t>
            </a:r>
            <a:endParaRPr lang="en-IN" sz="1600" b="1" u="sng" dirty="0"/>
          </a:p>
        </p:txBody>
      </p:sp>
      <p:cxnSp>
        <p:nvCxnSpPr>
          <p:cNvPr id="35" name="Straight Connector 34">
            <a:extLst>
              <a:ext uri="{FF2B5EF4-FFF2-40B4-BE49-F238E27FC236}">
                <a16:creationId xmlns:a16="http://schemas.microsoft.com/office/drawing/2014/main" id="{C15241F9-A1F2-4AF0-BF96-D6EA2EB51B70}"/>
              </a:ext>
            </a:extLst>
          </p:cNvPr>
          <p:cNvCxnSpPr>
            <a:cxnSpLocks/>
          </p:cNvCxnSpPr>
          <p:nvPr/>
        </p:nvCxnSpPr>
        <p:spPr>
          <a:xfrm>
            <a:off x="3165613" y="5390147"/>
            <a:ext cx="2892287"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95ACE1D-DF39-4613-AF2A-43D1DBF7DE51}"/>
              </a:ext>
            </a:extLst>
          </p:cNvPr>
          <p:cNvCxnSpPr>
            <a:cxnSpLocks/>
            <a:stCxn id="11" idx="1"/>
          </p:cNvCxnSpPr>
          <p:nvPr/>
        </p:nvCxnSpPr>
        <p:spPr>
          <a:xfrm flipH="1">
            <a:off x="3139369" y="4440389"/>
            <a:ext cx="1752340" cy="7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9442288F-7212-49E9-838E-4201CA61C918}"/>
              </a:ext>
            </a:extLst>
          </p:cNvPr>
          <p:cNvSpPr txBox="1"/>
          <p:nvPr/>
        </p:nvSpPr>
        <p:spPr>
          <a:xfrm>
            <a:off x="6005763" y="3475813"/>
            <a:ext cx="639932" cy="338554"/>
          </a:xfrm>
          <a:prstGeom prst="rect">
            <a:avLst/>
          </a:prstGeom>
          <a:noFill/>
        </p:spPr>
        <p:txBody>
          <a:bodyPr wrap="square" rtlCol="0">
            <a:spAutoFit/>
          </a:bodyPr>
          <a:lstStyle/>
          <a:p>
            <a:r>
              <a:rPr lang="en-GB" sz="1600" dirty="0"/>
              <a:t>True</a:t>
            </a:r>
            <a:endParaRPr lang="en-IN" sz="1600" dirty="0"/>
          </a:p>
        </p:txBody>
      </p:sp>
      <p:sp>
        <p:nvSpPr>
          <p:cNvPr id="50" name="TextBox 49">
            <a:extLst>
              <a:ext uri="{FF2B5EF4-FFF2-40B4-BE49-F238E27FC236}">
                <a16:creationId xmlns:a16="http://schemas.microsoft.com/office/drawing/2014/main" id="{AD759238-8367-4FDF-9F2F-0C7C8F1AF62B}"/>
              </a:ext>
            </a:extLst>
          </p:cNvPr>
          <p:cNvSpPr txBox="1"/>
          <p:nvPr/>
        </p:nvSpPr>
        <p:spPr>
          <a:xfrm>
            <a:off x="7704764" y="2672119"/>
            <a:ext cx="701305" cy="338554"/>
          </a:xfrm>
          <a:prstGeom prst="rect">
            <a:avLst/>
          </a:prstGeom>
          <a:noFill/>
        </p:spPr>
        <p:txBody>
          <a:bodyPr wrap="square" rtlCol="0">
            <a:spAutoFit/>
          </a:bodyPr>
          <a:lstStyle/>
          <a:p>
            <a:r>
              <a:rPr lang="en-GB" sz="1600" dirty="0"/>
              <a:t>False</a:t>
            </a:r>
            <a:endParaRPr lang="en-IN" sz="1600" dirty="0"/>
          </a:p>
        </p:txBody>
      </p:sp>
      <p:cxnSp>
        <p:nvCxnSpPr>
          <p:cNvPr id="52" name="Straight Connector 51">
            <a:extLst>
              <a:ext uri="{FF2B5EF4-FFF2-40B4-BE49-F238E27FC236}">
                <a16:creationId xmlns:a16="http://schemas.microsoft.com/office/drawing/2014/main" id="{147FADA7-0349-4FFE-9E23-3C44FB5066BF}"/>
              </a:ext>
            </a:extLst>
          </p:cNvPr>
          <p:cNvCxnSpPr/>
          <p:nvPr/>
        </p:nvCxnSpPr>
        <p:spPr>
          <a:xfrm>
            <a:off x="0" y="806448"/>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B7DA9AB-FD48-4C67-9D51-138966B2D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139" y="0"/>
            <a:ext cx="6858000" cy="6858000"/>
          </a:xfrm>
          <a:prstGeom prst="rect">
            <a:avLst/>
          </a:prstGeom>
        </p:spPr>
      </p:pic>
    </p:spTree>
    <p:extLst>
      <p:ext uri="{BB962C8B-B14F-4D97-AF65-F5344CB8AC3E}">
        <p14:creationId xmlns:p14="http://schemas.microsoft.com/office/powerpoint/2010/main" val="11092021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D5E326-CB3F-4262-986B-DDD7A4043735}"/>
              </a:ext>
            </a:extLst>
          </p:cNvPr>
          <p:cNvSpPr/>
          <p:nvPr/>
        </p:nvSpPr>
        <p:spPr>
          <a:xfrm>
            <a:off x="8569784" y="3675910"/>
            <a:ext cx="2332382" cy="4108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Rest of the program</a:t>
            </a:r>
            <a:endParaRPr lang="en-IN" dirty="0">
              <a:solidFill>
                <a:sysClr val="windowText" lastClr="000000"/>
              </a:solidFill>
            </a:endParaRPr>
          </a:p>
        </p:txBody>
      </p:sp>
      <p:sp>
        <p:nvSpPr>
          <p:cNvPr id="5" name="Diamond 4">
            <a:extLst>
              <a:ext uri="{FF2B5EF4-FFF2-40B4-BE49-F238E27FC236}">
                <a16:creationId xmlns:a16="http://schemas.microsoft.com/office/drawing/2014/main" id="{0E5FA77F-D7C2-4CBB-9B90-17E926CBC5C4}"/>
              </a:ext>
            </a:extLst>
          </p:cNvPr>
          <p:cNvSpPr/>
          <p:nvPr/>
        </p:nvSpPr>
        <p:spPr>
          <a:xfrm>
            <a:off x="4572000" y="3277858"/>
            <a:ext cx="3048000" cy="1178701"/>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Conditional expression</a:t>
            </a:r>
            <a:endParaRPr lang="en-IN" dirty="0">
              <a:solidFill>
                <a:schemeClr val="tx1"/>
              </a:solidFill>
            </a:endParaRPr>
          </a:p>
        </p:txBody>
      </p:sp>
      <p:sp>
        <p:nvSpPr>
          <p:cNvPr id="6" name="Rectangle 5">
            <a:extLst>
              <a:ext uri="{FF2B5EF4-FFF2-40B4-BE49-F238E27FC236}">
                <a16:creationId xmlns:a16="http://schemas.microsoft.com/office/drawing/2014/main" id="{BE6A3C09-72FE-42C0-9858-1A07DD3E031D}"/>
              </a:ext>
            </a:extLst>
          </p:cNvPr>
          <p:cNvSpPr/>
          <p:nvPr/>
        </p:nvSpPr>
        <p:spPr>
          <a:xfrm>
            <a:off x="4929809" y="1476788"/>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 . . .</a:t>
            </a:r>
            <a:endParaRPr lang="en-IN" dirty="0">
              <a:solidFill>
                <a:sysClr val="windowText" lastClr="000000"/>
              </a:solidFill>
            </a:endParaRPr>
          </a:p>
        </p:txBody>
      </p:sp>
      <p:sp>
        <p:nvSpPr>
          <p:cNvPr id="7" name="Rectangle 6">
            <a:extLst>
              <a:ext uri="{FF2B5EF4-FFF2-40B4-BE49-F238E27FC236}">
                <a16:creationId xmlns:a16="http://schemas.microsoft.com/office/drawing/2014/main" id="{422489E6-C4D8-4906-B737-08B4BCF62CE1}"/>
              </a:ext>
            </a:extLst>
          </p:cNvPr>
          <p:cNvSpPr/>
          <p:nvPr/>
        </p:nvSpPr>
        <p:spPr>
          <a:xfrm>
            <a:off x="4929809" y="1881004"/>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continue;</a:t>
            </a:r>
            <a:endParaRPr lang="en-IN" dirty="0">
              <a:solidFill>
                <a:sysClr val="windowText" lastClr="000000"/>
              </a:solidFill>
            </a:endParaRPr>
          </a:p>
        </p:txBody>
      </p:sp>
      <p:sp>
        <p:nvSpPr>
          <p:cNvPr id="8" name="Rectangle 7">
            <a:extLst>
              <a:ext uri="{FF2B5EF4-FFF2-40B4-BE49-F238E27FC236}">
                <a16:creationId xmlns:a16="http://schemas.microsoft.com/office/drawing/2014/main" id="{580811E1-3CB5-4ADE-92E4-69D3BE34ADFC}"/>
              </a:ext>
            </a:extLst>
          </p:cNvPr>
          <p:cNvSpPr/>
          <p:nvPr/>
        </p:nvSpPr>
        <p:spPr>
          <a:xfrm>
            <a:off x="4929809" y="2291983"/>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 . . .</a:t>
            </a:r>
            <a:endParaRPr lang="en-IN" dirty="0">
              <a:solidFill>
                <a:sysClr val="windowText" lastClr="000000"/>
              </a:solidFill>
            </a:endParaRPr>
          </a:p>
        </p:txBody>
      </p:sp>
      <p:cxnSp>
        <p:nvCxnSpPr>
          <p:cNvPr id="9" name="Straight Arrow Connector 8">
            <a:extLst>
              <a:ext uri="{FF2B5EF4-FFF2-40B4-BE49-F238E27FC236}">
                <a16:creationId xmlns:a16="http://schemas.microsoft.com/office/drawing/2014/main" id="{A4EC7FC9-F398-4615-9433-B7F8BA631671}"/>
              </a:ext>
            </a:extLst>
          </p:cNvPr>
          <p:cNvCxnSpPr>
            <a:cxnSpLocks/>
            <a:stCxn id="8" idx="2"/>
            <a:endCxn id="5" idx="0"/>
          </p:cNvCxnSpPr>
          <p:nvPr/>
        </p:nvCxnSpPr>
        <p:spPr>
          <a:xfrm>
            <a:off x="6096000" y="2702800"/>
            <a:ext cx="0" cy="5750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5E16F2C-4E4E-4F30-853D-7F31E45F0A33}"/>
              </a:ext>
            </a:extLst>
          </p:cNvPr>
          <p:cNvCxnSpPr>
            <a:cxnSpLocks/>
          </p:cNvCxnSpPr>
          <p:nvPr/>
        </p:nvCxnSpPr>
        <p:spPr>
          <a:xfrm>
            <a:off x="3183660" y="1300772"/>
            <a:ext cx="29123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94631F4-9EEF-4847-9DCE-4B71AE48BDCE}"/>
              </a:ext>
            </a:extLst>
          </p:cNvPr>
          <p:cNvCxnSpPr>
            <a:cxnSpLocks/>
          </p:cNvCxnSpPr>
          <p:nvPr/>
        </p:nvCxnSpPr>
        <p:spPr>
          <a:xfrm flipH="1">
            <a:off x="7262191" y="1602455"/>
            <a:ext cx="702365" cy="1123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9492E863-0894-4786-9ADE-2ECE0960FCB8}"/>
              </a:ext>
            </a:extLst>
          </p:cNvPr>
          <p:cNvCxnSpPr>
            <a:cxnSpLocks/>
          </p:cNvCxnSpPr>
          <p:nvPr/>
        </p:nvCxnSpPr>
        <p:spPr>
          <a:xfrm>
            <a:off x="6075947" y="4456559"/>
            <a:ext cx="0" cy="39342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54124777-7C74-4E05-934A-EDA5D8EA321E}"/>
              </a:ext>
            </a:extLst>
          </p:cNvPr>
          <p:cNvCxnSpPr>
            <a:cxnSpLocks/>
          </p:cNvCxnSpPr>
          <p:nvPr/>
        </p:nvCxnSpPr>
        <p:spPr>
          <a:xfrm flipH="1" flipV="1">
            <a:off x="3183660" y="1300772"/>
            <a:ext cx="12900" cy="3549214"/>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E260721C-6E28-417F-9116-09D9C279A55B}"/>
              </a:ext>
            </a:extLst>
          </p:cNvPr>
          <p:cNvCxnSpPr>
            <a:cxnSpLocks/>
          </p:cNvCxnSpPr>
          <p:nvPr/>
        </p:nvCxnSpPr>
        <p:spPr>
          <a:xfrm>
            <a:off x="7596098" y="3872476"/>
            <a:ext cx="97368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C5DF188F-06D7-41C8-BAB8-0B0C0074705A}"/>
              </a:ext>
            </a:extLst>
          </p:cNvPr>
          <p:cNvSpPr txBox="1"/>
          <p:nvPr/>
        </p:nvSpPr>
        <p:spPr>
          <a:xfrm>
            <a:off x="8110329" y="1302911"/>
            <a:ext cx="2345635" cy="369332"/>
          </a:xfrm>
          <a:prstGeom prst="rect">
            <a:avLst/>
          </a:prstGeom>
          <a:noFill/>
        </p:spPr>
        <p:txBody>
          <a:bodyPr wrap="square" rtlCol="0">
            <a:spAutoFit/>
          </a:bodyPr>
          <a:lstStyle/>
          <a:p>
            <a:r>
              <a:rPr lang="en-GB" dirty="0"/>
              <a:t>Body of do-while loop</a:t>
            </a:r>
            <a:endParaRPr lang="en-IN" dirty="0"/>
          </a:p>
        </p:txBody>
      </p:sp>
      <p:sp>
        <p:nvSpPr>
          <p:cNvPr id="16" name="TextBox 15">
            <a:extLst>
              <a:ext uri="{FF2B5EF4-FFF2-40B4-BE49-F238E27FC236}">
                <a16:creationId xmlns:a16="http://schemas.microsoft.com/office/drawing/2014/main" id="{D2C9AAC3-7327-4823-8359-014F766A43EE}"/>
              </a:ext>
            </a:extLst>
          </p:cNvPr>
          <p:cNvSpPr txBox="1"/>
          <p:nvPr/>
        </p:nvSpPr>
        <p:spPr>
          <a:xfrm>
            <a:off x="7847211" y="2272048"/>
            <a:ext cx="2345635" cy="646331"/>
          </a:xfrm>
          <a:prstGeom prst="rect">
            <a:avLst/>
          </a:prstGeom>
          <a:noFill/>
        </p:spPr>
        <p:txBody>
          <a:bodyPr wrap="square" rtlCol="0">
            <a:spAutoFit/>
          </a:bodyPr>
          <a:lstStyle/>
          <a:p>
            <a:r>
              <a:rPr lang="en-GB" dirty="0"/>
              <a:t>continue statement will cause this jump</a:t>
            </a:r>
            <a:endParaRPr lang="en-IN" dirty="0"/>
          </a:p>
        </p:txBody>
      </p:sp>
      <p:sp>
        <p:nvSpPr>
          <p:cNvPr id="17" name="TextBox 16">
            <a:extLst>
              <a:ext uri="{FF2B5EF4-FFF2-40B4-BE49-F238E27FC236}">
                <a16:creationId xmlns:a16="http://schemas.microsoft.com/office/drawing/2014/main" id="{F9D9AA0D-D3EC-4D83-8719-7D130DA0BBE0}"/>
              </a:ext>
            </a:extLst>
          </p:cNvPr>
          <p:cNvSpPr txBox="1"/>
          <p:nvPr/>
        </p:nvSpPr>
        <p:spPr>
          <a:xfrm>
            <a:off x="4624298" y="5114667"/>
            <a:ext cx="2971800" cy="338554"/>
          </a:xfrm>
          <a:prstGeom prst="rect">
            <a:avLst/>
          </a:prstGeom>
          <a:noFill/>
        </p:spPr>
        <p:txBody>
          <a:bodyPr wrap="square" rtlCol="0">
            <a:spAutoFit/>
          </a:bodyPr>
          <a:lstStyle/>
          <a:p>
            <a:pPr algn="ctr"/>
            <a:r>
              <a:rPr lang="en-GB" sz="1600" b="1" u="sng" dirty="0"/>
              <a:t>continue in do-while loop</a:t>
            </a:r>
            <a:endParaRPr lang="en-IN" sz="1600" b="1" u="sng" dirty="0"/>
          </a:p>
        </p:txBody>
      </p:sp>
      <p:cxnSp>
        <p:nvCxnSpPr>
          <p:cNvPr id="18" name="Straight Connector 17">
            <a:extLst>
              <a:ext uri="{FF2B5EF4-FFF2-40B4-BE49-F238E27FC236}">
                <a16:creationId xmlns:a16="http://schemas.microsoft.com/office/drawing/2014/main" id="{779A30BE-617E-42FA-9112-F1AB7E5E7C6E}"/>
              </a:ext>
            </a:extLst>
          </p:cNvPr>
          <p:cNvCxnSpPr>
            <a:cxnSpLocks/>
          </p:cNvCxnSpPr>
          <p:nvPr/>
        </p:nvCxnSpPr>
        <p:spPr>
          <a:xfrm>
            <a:off x="3196560" y="4849986"/>
            <a:ext cx="2879387"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E51438A-1783-4FFE-AAA7-4FB9D06BBB2E}"/>
              </a:ext>
            </a:extLst>
          </p:cNvPr>
          <p:cNvCxnSpPr>
            <a:cxnSpLocks/>
          </p:cNvCxnSpPr>
          <p:nvPr/>
        </p:nvCxnSpPr>
        <p:spPr>
          <a:xfrm flipH="1">
            <a:off x="6094871" y="3016662"/>
            <a:ext cx="1752340" cy="7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F81D26A5-51B8-4A03-8205-C1C2226D839A}"/>
              </a:ext>
            </a:extLst>
          </p:cNvPr>
          <p:cNvSpPr txBox="1"/>
          <p:nvPr/>
        </p:nvSpPr>
        <p:spPr>
          <a:xfrm>
            <a:off x="5004008" y="4555150"/>
            <a:ext cx="639932" cy="338554"/>
          </a:xfrm>
          <a:prstGeom prst="rect">
            <a:avLst/>
          </a:prstGeom>
          <a:noFill/>
        </p:spPr>
        <p:txBody>
          <a:bodyPr wrap="square" rtlCol="0">
            <a:spAutoFit/>
          </a:bodyPr>
          <a:lstStyle/>
          <a:p>
            <a:r>
              <a:rPr lang="en-GB" sz="1600" dirty="0"/>
              <a:t>True</a:t>
            </a:r>
            <a:endParaRPr lang="en-IN" sz="1600" dirty="0"/>
          </a:p>
        </p:txBody>
      </p:sp>
      <p:sp>
        <p:nvSpPr>
          <p:cNvPr id="21" name="TextBox 20">
            <a:extLst>
              <a:ext uri="{FF2B5EF4-FFF2-40B4-BE49-F238E27FC236}">
                <a16:creationId xmlns:a16="http://schemas.microsoft.com/office/drawing/2014/main" id="{BBCF40B3-D9C7-4AC0-8AA0-775589B325F0}"/>
              </a:ext>
            </a:extLst>
          </p:cNvPr>
          <p:cNvSpPr txBox="1"/>
          <p:nvPr/>
        </p:nvSpPr>
        <p:spPr>
          <a:xfrm>
            <a:off x="7596098" y="3555675"/>
            <a:ext cx="701305" cy="338554"/>
          </a:xfrm>
          <a:prstGeom prst="rect">
            <a:avLst/>
          </a:prstGeom>
          <a:noFill/>
        </p:spPr>
        <p:txBody>
          <a:bodyPr wrap="square" rtlCol="0">
            <a:spAutoFit/>
          </a:bodyPr>
          <a:lstStyle/>
          <a:p>
            <a:r>
              <a:rPr lang="en-GB" sz="1600" dirty="0"/>
              <a:t>False</a:t>
            </a:r>
            <a:endParaRPr lang="en-IN" sz="1600" dirty="0"/>
          </a:p>
        </p:txBody>
      </p:sp>
      <p:cxnSp>
        <p:nvCxnSpPr>
          <p:cNvPr id="32" name="Straight Arrow Connector 31">
            <a:extLst>
              <a:ext uri="{FF2B5EF4-FFF2-40B4-BE49-F238E27FC236}">
                <a16:creationId xmlns:a16="http://schemas.microsoft.com/office/drawing/2014/main" id="{CDFE3AC5-5C20-4580-8FDC-C890DA59E598}"/>
              </a:ext>
            </a:extLst>
          </p:cNvPr>
          <p:cNvCxnSpPr>
            <a:cxnSpLocks/>
          </p:cNvCxnSpPr>
          <p:nvPr/>
        </p:nvCxnSpPr>
        <p:spPr>
          <a:xfrm>
            <a:off x="6096000" y="1131144"/>
            <a:ext cx="0" cy="3456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FD7DD43-9CEB-4C13-BFF3-CBC60819AB58}"/>
              </a:ext>
            </a:extLst>
          </p:cNvPr>
          <p:cNvCxnSpPr>
            <a:cxnSpLocks/>
          </p:cNvCxnSpPr>
          <p:nvPr/>
        </p:nvCxnSpPr>
        <p:spPr>
          <a:xfrm flipV="1">
            <a:off x="7847211" y="2086412"/>
            <a:ext cx="0" cy="93025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AC012833-4FB9-4F01-9CA2-EB35EFD16149}"/>
              </a:ext>
            </a:extLst>
          </p:cNvPr>
          <p:cNvCxnSpPr>
            <a:cxnSpLocks/>
          </p:cNvCxnSpPr>
          <p:nvPr/>
        </p:nvCxnSpPr>
        <p:spPr>
          <a:xfrm flipH="1">
            <a:off x="7262191" y="2086412"/>
            <a:ext cx="585020" cy="0"/>
          </a:xfrm>
          <a:prstGeom prst="line">
            <a:avLst/>
          </a:prstGeom>
        </p:spPr>
        <p:style>
          <a:lnRef idx="3">
            <a:schemeClr val="dk1"/>
          </a:lnRef>
          <a:fillRef idx="0">
            <a:schemeClr val="dk1"/>
          </a:fillRef>
          <a:effectRef idx="2">
            <a:schemeClr val="dk1"/>
          </a:effectRef>
          <a:fontRef idx="minor">
            <a:schemeClr val="tx1"/>
          </a:fontRef>
        </p:style>
      </p:cxnSp>
      <p:pic>
        <p:nvPicPr>
          <p:cNvPr id="2" name="Picture 1">
            <a:extLst>
              <a:ext uri="{FF2B5EF4-FFF2-40B4-BE49-F238E27FC236}">
                <a16:creationId xmlns:a16="http://schemas.microsoft.com/office/drawing/2014/main" id="{BC280E02-9674-46FB-BEDA-1C8594719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035510" y="44116"/>
            <a:ext cx="6858000" cy="6858000"/>
          </a:xfrm>
          <a:prstGeom prst="rect">
            <a:avLst/>
          </a:prstGeom>
        </p:spPr>
      </p:pic>
    </p:spTree>
    <p:extLst>
      <p:ext uri="{BB962C8B-B14F-4D97-AF65-F5344CB8AC3E}">
        <p14:creationId xmlns:p14="http://schemas.microsoft.com/office/powerpoint/2010/main" val="265856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12D852-B83F-49ED-9C7D-829AC4AF7598}"/>
              </a:ext>
            </a:extLst>
          </p:cNvPr>
          <p:cNvSpPr txBox="1"/>
          <p:nvPr/>
        </p:nvSpPr>
        <p:spPr>
          <a:xfrm>
            <a:off x="437684" y="197346"/>
            <a:ext cx="11316632" cy="6186309"/>
          </a:xfrm>
          <a:prstGeom prst="rect">
            <a:avLst/>
          </a:prstGeom>
          <a:noFill/>
        </p:spPr>
        <p:txBody>
          <a:bodyPr wrap="square" rtlCol="0">
            <a:spAutoFit/>
          </a:bodyPr>
          <a:lstStyle/>
          <a:p>
            <a:r>
              <a:rPr lang="en-GB" b="1" dirty="0"/>
              <a:t>Syntax: if…..else statement </a:t>
            </a:r>
            <a:r>
              <a:rPr lang="en-GB" b="1" i="1" dirty="0"/>
              <a:t>	</a:t>
            </a:r>
          </a:p>
          <a:p>
            <a:r>
              <a:rPr lang="en-GB" b="1" i="1" dirty="0">
                <a:latin typeface="Courier New" panose="02070309020205020404" pitchFamily="49" charset="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if(Conditional expression)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True-block statement(s);		//if block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else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False-block statement(s);		//else block</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[Rest of the program]</a:t>
            </a:r>
          </a:p>
          <a:p>
            <a:r>
              <a:rPr lang="en-GB" b="1" dirty="0">
                <a:latin typeface="Courier New" panose="02070309020205020404" pitchFamily="49" charset="0"/>
                <a:cs typeface="Courier New" panose="02070309020205020404" pitchFamily="49" charset="0"/>
              </a:rPr>
              <a:t>	</a:t>
            </a:r>
            <a:r>
              <a:rPr lang="en-GB" i="1" dirty="0">
                <a:cs typeface="Courier New" panose="02070309020205020404" pitchFamily="49" charset="0"/>
              </a:rPr>
              <a:t>(always execute whether conditional expression evaluates to true or false)</a:t>
            </a:r>
          </a:p>
          <a:p>
            <a:endParaRPr lang="en-IN" b="1" i="1" dirty="0">
              <a:cs typeface="Courier New" panose="02070309020205020404" pitchFamily="49" charset="0"/>
            </a:endParaRPr>
          </a:p>
          <a:p>
            <a:r>
              <a:rPr lang="en-IN" b="1" dirty="0">
                <a:cs typeface="Courier New" panose="02070309020205020404" pitchFamily="49" charset="0"/>
              </a:rPr>
              <a:t>Example: Find greater among two numbers</a:t>
            </a:r>
          </a:p>
          <a:p>
            <a:r>
              <a:rPr lang="en-IN" b="1" dirty="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if(num1&gt;num2)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System.out.println(“Number-1 is greater”);</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else</a:t>
            </a:r>
          </a:p>
          <a:p>
            <a:r>
              <a:rPr lang="en-IN"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IN" b="1" dirty="0">
                <a:latin typeface="Courier New" panose="02070309020205020404" pitchFamily="49" charset="0"/>
                <a:cs typeface="Courier New" panose="02070309020205020404" pitchFamily="49" charset="0"/>
              </a:rPr>
              <a:t>		</a:t>
            </a:r>
            <a:r>
              <a:rPr lang="en-IN" b="1" dirty="0">
                <a:solidFill>
                  <a:schemeClr val="tx1">
                    <a:lumMod val="65000"/>
                    <a:lumOff val="35000"/>
                  </a:schemeClr>
                </a:solidFill>
                <a:latin typeface="Courier New" panose="02070309020205020404" pitchFamily="49" charset="0"/>
                <a:cs typeface="Courier New" panose="02070309020205020404" pitchFamily="49" charset="0"/>
              </a:rPr>
              <a:t>System.out.println(“Number-2 is greater”);</a:t>
            </a:r>
          </a:p>
          <a:p>
            <a:r>
              <a:rPr lang="en-IN" b="1" dirty="0">
                <a:cs typeface="Courier New" panose="02070309020205020404" pitchFamily="49" charset="0"/>
              </a:rPr>
              <a:t>	</a:t>
            </a:r>
            <a:r>
              <a:rPr lang="en-IN" dirty="0">
                <a:cs typeface="Courier New" panose="02070309020205020404" pitchFamily="49" charset="0"/>
              </a:rPr>
              <a:t>Here, if the value of </a:t>
            </a:r>
            <a:r>
              <a:rPr lang="en-IN" b="1" dirty="0">
                <a:cs typeface="Courier New" panose="02070309020205020404" pitchFamily="49" charset="0"/>
              </a:rPr>
              <a:t>‘num1’ </a:t>
            </a:r>
            <a:r>
              <a:rPr lang="en-IN" dirty="0">
                <a:cs typeface="Courier New" panose="02070309020205020404" pitchFamily="49" charset="0"/>
              </a:rPr>
              <a:t>is greater than the value of variable </a:t>
            </a:r>
            <a:r>
              <a:rPr lang="en-IN" b="1" dirty="0">
                <a:cs typeface="Courier New" panose="02070309020205020404" pitchFamily="49" charset="0"/>
              </a:rPr>
              <a:t>‘num2’,  </a:t>
            </a:r>
            <a:r>
              <a:rPr lang="en-IN" dirty="0">
                <a:cs typeface="Courier New" panose="02070309020205020404" pitchFamily="49" charset="0"/>
              </a:rPr>
              <a:t>then the output will be displayed as 	</a:t>
            </a:r>
            <a:r>
              <a:rPr lang="en-IN" b="1" dirty="0">
                <a:solidFill>
                  <a:schemeClr val="tx1">
                    <a:lumMod val="65000"/>
                    <a:lumOff val="35000"/>
                  </a:schemeClr>
                </a:solidFill>
                <a:latin typeface="Courier New" panose="02070309020205020404" pitchFamily="49" charset="0"/>
                <a:cs typeface="Courier New" panose="02070309020205020404" pitchFamily="49" charset="0"/>
              </a:rPr>
              <a:t>“Number-1 is greater” </a:t>
            </a:r>
            <a:r>
              <a:rPr lang="en-IN" dirty="0">
                <a:cs typeface="Courier New" panose="02070309020205020404" pitchFamily="49" charset="0"/>
              </a:rPr>
              <a:t>and </a:t>
            </a:r>
            <a:r>
              <a:rPr lang="en-IN" b="1" dirty="0">
                <a:cs typeface="Courier New" panose="02070309020205020404" pitchFamily="49" charset="0"/>
              </a:rPr>
              <a:t>else block </a:t>
            </a:r>
            <a:r>
              <a:rPr lang="en-IN" dirty="0">
                <a:cs typeface="Courier New" panose="02070309020205020404" pitchFamily="49" charset="0"/>
              </a:rPr>
              <a:t>will be skipped, otherwise,</a:t>
            </a:r>
            <a:r>
              <a:rPr lang="en-IN" b="1" dirty="0">
                <a:cs typeface="Courier New" panose="02070309020205020404" pitchFamily="49" charset="0"/>
              </a:rPr>
              <a:t> if block will be skipped </a:t>
            </a:r>
            <a:r>
              <a:rPr lang="en-IN" dirty="0">
                <a:cs typeface="Courier New" panose="02070309020205020404" pitchFamily="49" charset="0"/>
              </a:rPr>
              <a:t>and the 	control will jump to the </a:t>
            </a:r>
            <a:r>
              <a:rPr lang="en-IN" b="1" dirty="0">
                <a:cs typeface="Courier New" panose="02070309020205020404" pitchFamily="49" charset="0"/>
              </a:rPr>
              <a:t>else block </a:t>
            </a:r>
            <a:r>
              <a:rPr lang="en-IN" dirty="0">
                <a:cs typeface="Courier New" panose="02070309020205020404" pitchFamily="49" charset="0"/>
              </a:rPr>
              <a:t>and the output will be displayed as </a:t>
            </a:r>
            <a:r>
              <a:rPr lang="en-IN" b="1" dirty="0">
                <a:solidFill>
                  <a:schemeClr val="tx1">
                    <a:lumMod val="65000"/>
                    <a:lumOff val="35000"/>
                  </a:schemeClr>
                </a:solidFill>
                <a:latin typeface="Courier New" panose="02070309020205020404" pitchFamily="49" charset="0"/>
                <a:cs typeface="Courier New" panose="02070309020205020404" pitchFamily="49" charset="0"/>
              </a:rPr>
              <a:t>“Number-2 is greater”</a:t>
            </a:r>
            <a:r>
              <a:rPr lang="en-IN" dirty="0">
                <a:solidFill>
                  <a:schemeClr val="tx1">
                    <a:lumMod val="65000"/>
                    <a:lumOff val="35000"/>
                  </a:schemeClr>
                </a:solidFill>
                <a:cs typeface="Courier New" panose="02070309020205020404" pitchFamily="49" charset="0"/>
              </a:rPr>
              <a:t> </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38ADB48A-C1D3-4C6E-AF7B-F2F8A0EF4EF5}"/>
              </a:ext>
            </a:extLst>
          </p:cNvPr>
          <p:cNvPicPr>
            <a:picLocks noChangeAspect="1"/>
          </p:cNvPicPr>
          <p:nvPr/>
        </p:nvPicPr>
        <p:blipFill rotWithShape="1">
          <a:blip r:embed="rId2">
            <a:extLst>
              <a:ext uri="{28A0092B-C50C-407E-A947-70E740481C1C}">
                <a14:useLocalDpi xmlns:a14="http://schemas.microsoft.com/office/drawing/2010/main" val="0"/>
              </a:ext>
            </a:extLst>
          </a:blip>
          <a:srcRect b="13883"/>
          <a:stretch/>
        </p:blipFill>
        <p:spPr>
          <a:xfrm rot="16200000">
            <a:off x="5810054" y="476053"/>
            <a:ext cx="6858000" cy="5905893"/>
          </a:xfrm>
          <a:prstGeom prst="rect">
            <a:avLst/>
          </a:prstGeom>
        </p:spPr>
      </p:pic>
    </p:spTree>
    <p:extLst>
      <p:ext uri="{BB962C8B-B14F-4D97-AF65-F5344CB8AC3E}">
        <p14:creationId xmlns:p14="http://schemas.microsoft.com/office/powerpoint/2010/main" val="15348604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BD661-3327-4DA5-B231-8E9FA89239C6}"/>
              </a:ext>
            </a:extLst>
          </p:cNvPr>
          <p:cNvSpPr/>
          <p:nvPr/>
        </p:nvSpPr>
        <p:spPr>
          <a:xfrm>
            <a:off x="4929809" y="913851"/>
            <a:ext cx="2332382" cy="4108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Initialization;</a:t>
            </a:r>
            <a:endParaRPr lang="en-IN" dirty="0">
              <a:solidFill>
                <a:sysClr val="windowText" lastClr="000000"/>
              </a:solidFill>
            </a:endParaRPr>
          </a:p>
        </p:txBody>
      </p:sp>
      <p:sp>
        <p:nvSpPr>
          <p:cNvPr id="5" name="Diamond 4">
            <a:extLst>
              <a:ext uri="{FF2B5EF4-FFF2-40B4-BE49-F238E27FC236}">
                <a16:creationId xmlns:a16="http://schemas.microsoft.com/office/drawing/2014/main" id="{5F385F3C-8674-41A7-AEA9-06E3879DD957}"/>
              </a:ext>
            </a:extLst>
          </p:cNvPr>
          <p:cNvSpPr/>
          <p:nvPr/>
        </p:nvSpPr>
        <p:spPr>
          <a:xfrm>
            <a:off x="4572000" y="1820717"/>
            <a:ext cx="3048000" cy="120807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Conditional expression</a:t>
            </a:r>
            <a:endParaRPr lang="en-IN" dirty="0">
              <a:solidFill>
                <a:schemeClr val="tx1"/>
              </a:solidFill>
            </a:endParaRPr>
          </a:p>
        </p:txBody>
      </p:sp>
      <p:sp>
        <p:nvSpPr>
          <p:cNvPr id="6" name="Rectangle 5">
            <a:extLst>
              <a:ext uri="{FF2B5EF4-FFF2-40B4-BE49-F238E27FC236}">
                <a16:creationId xmlns:a16="http://schemas.microsoft.com/office/drawing/2014/main" id="{FA81E88A-2518-4372-AF00-217BA3ACACAA}"/>
              </a:ext>
            </a:extLst>
          </p:cNvPr>
          <p:cNvSpPr/>
          <p:nvPr/>
        </p:nvSpPr>
        <p:spPr>
          <a:xfrm>
            <a:off x="4929809" y="3439611"/>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 . . .</a:t>
            </a:r>
            <a:endParaRPr lang="en-IN" dirty="0">
              <a:solidFill>
                <a:sysClr val="windowText" lastClr="000000"/>
              </a:solidFill>
            </a:endParaRPr>
          </a:p>
        </p:txBody>
      </p:sp>
      <p:sp>
        <p:nvSpPr>
          <p:cNvPr id="7" name="Rectangle 6">
            <a:extLst>
              <a:ext uri="{FF2B5EF4-FFF2-40B4-BE49-F238E27FC236}">
                <a16:creationId xmlns:a16="http://schemas.microsoft.com/office/drawing/2014/main" id="{3136A519-270C-40A5-95F1-0E9765F5FD86}"/>
              </a:ext>
            </a:extLst>
          </p:cNvPr>
          <p:cNvSpPr/>
          <p:nvPr/>
        </p:nvSpPr>
        <p:spPr>
          <a:xfrm>
            <a:off x="4929809" y="3850428"/>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continue;</a:t>
            </a:r>
            <a:endParaRPr lang="en-IN" dirty="0">
              <a:solidFill>
                <a:sysClr val="windowText" lastClr="000000"/>
              </a:solidFill>
            </a:endParaRPr>
          </a:p>
        </p:txBody>
      </p:sp>
      <p:sp>
        <p:nvSpPr>
          <p:cNvPr id="8" name="Rectangle 7">
            <a:extLst>
              <a:ext uri="{FF2B5EF4-FFF2-40B4-BE49-F238E27FC236}">
                <a16:creationId xmlns:a16="http://schemas.microsoft.com/office/drawing/2014/main" id="{0FDF3320-23DB-42DE-AC41-B3900AE80617}"/>
              </a:ext>
            </a:extLst>
          </p:cNvPr>
          <p:cNvSpPr/>
          <p:nvPr/>
        </p:nvSpPr>
        <p:spPr>
          <a:xfrm>
            <a:off x="4929809" y="4261245"/>
            <a:ext cx="2332382" cy="4108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 . . .</a:t>
            </a:r>
            <a:endParaRPr lang="en-IN" dirty="0">
              <a:solidFill>
                <a:sysClr val="windowText" lastClr="000000"/>
              </a:solidFill>
            </a:endParaRPr>
          </a:p>
        </p:txBody>
      </p:sp>
      <p:sp>
        <p:nvSpPr>
          <p:cNvPr id="9" name="Rectangle 8">
            <a:extLst>
              <a:ext uri="{FF2B5EF4-FFF2-40B4-BE49-F238E27FC236}">
                <a16:creationId xmlns:a16="http://schemas.microsoft.com/office/drawing/2014/main" id="{1A6FCA3E-B003-4347-86D2-9CAE84DEAF1B}"/>
              </a:ext>
            </a:extLst>
          </p:cNvPr>
          <p:cNvSpPr/>
          <p:nvPr/>
        </p:nvSpPr>
        <p:spPr>
          <a:xfrm>
            <a:off x="4929809" y="5241297"/>
            <a:ext cx="2332382" cy="4108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Increment/decrement;</a:t>
            </a:r>
            <a:endParaRPr lang="en-IN" dirty="0">
              <a:solidFill>
                <a:sysClr val="windowText" lastClr="000000"/>
              </a:solidFill>
            </a:endParaRPr>
          </a:p>
        </p:txBody>
      </p:sp>
      <p:sp>
        <p:nvSpPr>
          <p:cNvPr id="10" name="Rectangle 9">
            <a:extLst>
              <a:ext uri="{FF2B5EF4-FFF2-40B4-BE49-F238E27FC236}">
                <a16:creationId xmlns:a16="http://schemas.microsoft.com/office/drawing/2014/main" id="{B7126552-E35C-4BF9-A525-0EF78381D0D2}"/>
              </a:ext>
            </a:extLst>
          </p:cNvPr>
          <p:cNvSpPr/>
          <p:nvPr/>
        </p:nvSpPr>
        <p:spPr>
          <a:xfrm>
            <a:off x="8693425" y="2219346"/>
            <a:ext cx="2332382" cy="4108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Rest of the program</a:t>
            </a:r>
            <a:endParaRPr lang="en-IN" dirty="0">
              <a:solidFill>
                <a:sysClr val="windowText" lastClr="000000"/>
              </a:solidFill>
            </a:endParaRPr>
          </a:p>
        </p:txBody>
      </p:sp>
      <p:cxnSp>
        <p:nvCxnSpPr>
          <p:cNvPr id="11" name="Straight Arrow Connector 10">
            <a:extLst>
              <a:ext uri="{FF2B5EF4-FFF2-40B4-BE49-F238E27FC236}">
                <a16:creationId xmlns:a16="http://schemas.microsoft.com/office/drawing/2014/main" id="{569F45D9-9B97-4F32-A207-4C0B2E27CAAD}"/>
              </a:ext>
            </a:extLst>
          </p:cNvPr>
          <p:cNvCxnSpPr>
            <a:stCxn id="4" idx="2"/>
            <a:endCxn id="5" idx="0"/>
          </p:cNvCxnSpPr>
          <p:nvPr/>
        </p:nvCxnSpPr>
        <p:spPr>
          <a:xfrm>
            <a:off x="6096000" y="1324668"/>
            <a:ext cx="0" cy="4960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778F7901-9C00-486C-ACF9-3F4C7C73F0FC}"/>
              </a:ext>
            </a:extLst>
          </p:cNvPr>
          <p:cNvCxnSpPr>
            <a:cxnSpLocks/>
            <a:stCxn id="5" idx="2"/>
            <a:endCxn id="6" idx="0"/>
          </p:cNvCxnSpPr>
          <p:nvPr/>
        </p:nvCxnSpPr>
        <p:spPr>
          <a:xfrm>
            <a:off x="6096000" y="3028794"/>
            <a:ext cx="0" cy="4108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9FF831-D64C-4F19-95E2-13A400D05CAF}"/>
              </a:ext>
            </a:extLst>
          </p:cNvPr>
          <p:cNvCxnSpPr>
            <a:cxnSpLocks/>
            <a:stCxn id="8" idx="2"/>
            <a:endCxn id="9" idx="0"/>
          </p:cNvCxnSpPr>
          <p:nvPr/>
        </p:nvCxnSpPr>
        <p:spPr>
          <a:xfrm>
            <a:off x="6096000" y="4672062"/>
            <a:ext cx="0" cy="569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39ED8234-BFE5-46C0-9A0A-2BDC92874862}"/>
              </a:ext>
            </a:extLst>
          </p:cNvPr>
          <p:cNvCxnSpPr>
            <a:cxnSpLocks/>
          </p:cNvCxnSpPr>
          <p:nvPr/>
        </p:nvCxnSpPr>
        <p:spPr>
          <a:xfrm flipH="1">
            <a:off x="7620000" y="3439611"/>
            <a:ext cx="702365" cy="1123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CFFFFD2E-260F-48DF-997B-AE0A989A67E1}"/>
              </a:ext>
            </a:extLst>
          </p:cNvPr>
          <p:cNvCxnSpPr/>
          <p:nvPr/>
        </p:nvCxnSpPr>
        <p:spPr>
          <a:xfrm>
            <a:off x="7248938" y="4055836"/>
            <a:ext cx="1444487"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8A76E799-6D98-4ABD-B9B5-4D4C699DD731}"/>
              </a:ext>
            </a:extLst>
          </p:cNvPr>
          <p:cNvCxnSpPr>
            <a:cxnSpLocks/>
          </p:cNvCxnSpPr>
          <p:nvPr/>
        </p:nvCxnSpPr>
        <p:spPr>
          <a:xfrm flipV="1">
            <a:off x="8693425" y="4055837"/>
            <a:ext cx="13252" cy="900842"/>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5325B1CE-C042-4AD2-85AD-1BBEBD482E80}"/>
              </a:ext>
            </a:extLst>
          </p:cNvPr>
          <p:cNvCxnSpPr>
            <a:cxnSpLocks/>
          </p:cNvCxnSpPr>
          <p:nvPr/>
        </p:nvCxnSpPr>
        <p:spPr>
          <a:xfrm flipH="1">
            <a:off x="6096000" y="4956679"/>
            <a:ext cx="25974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C10C65FF-4102-4EB3-BE7C-D1A5F3D3002B}"/>
              </a:ext>
            </a:extLst>
          </p:cNvPr>
          <p:cNvSpPr txBox="1"/>
          <p:nvPr/>
        </p:nvSpPr>
        <p:spPr>
          <a:xfrm>
            <a:off x="8706677" y="4183092"/>
            <a:ext cx="2345635" cy="646331"/>
          </a:xfrm>
          <a:prstGeom prst="rect">
            <a:avLst/>
          </a:prstGeom>
          <a:noFill/>
        </p:spPr>
        <p:txBody>
          <a:bodyPr wrap="square" rtlCol="0">
            <a:spAutoFit/>
          </a:bodyPr>
          <a:lstStyle/>
          <a:p>
            <a:r>
              <a:rPr lang="en-GB" dirty="0"/>
              <a:t>continue statement will cause this jump</a:t>
            </a:r>
            <a:endParaRPr lang="en-IN" dirty="0"/>
          </a:p>
        </p:txBody>
      </p:sp>
      <p:sp>
        <p:nvSpPr>
          <p:cNvPr id="19" name="TextBox 18">
            <a:extLst>
              <a:ext uri="{FF2B5EF4-FFF2-40B4-BE49-F238E27FC236}">
                <a16:creationId xmlns:a16="http://schemas.microsoft.com/office/drawing/2014/main" id="{7CA75F0B-E279-4C71-BB02-52BABF578937}"/>
              </a:ext>
            </a:extLst>
          </p:cNvPr>
          <p:cNvSpPr txBox="1"/>
          <p:nvPr/>
        </p:nvSpPr>
        <p:spPr>
          <a:xfrm>
            <a:off x="4610100" y="5995302"/>
            <a:ext cx="2971800" cy="338554"/>
          </a:xfrm>
          <a:prstGeom prst="rect">
            <a:avLst/>
          </a:prstGeom>
          <a:noFill/>
        </p:spPr>
        <p:txBody>
          <a:bodyPr wrap="square" rtlCol="0">
            <a:spAutoFit/>
          </a:bodyPr>
          <a:lstStyle/>
          <a:p>
            <a:pPr algn="ctr"/>
            <a:r>
              <a:rPr lang="en-GB" sz="1600" b="1" u="sng" dirty="0"/>
              <a:t>continue in for loop</a:t>
            </a:r>
            <a:endParaRPr lang="en-IN" sz="1600" b="1" u="sng" dirty="0"/>
          </a:p>
        </p:txBody>
      </p:sp>
      <p:cxnSp>
        <p:nvCxnSpPr>
          <p:cNvPr id="20" name="Straight Connector 19">
            <a:extLst>
              <a:ext uri="{FF2B5EF4-FFF2-40B4-BE49-F238E27FC236}">
                <a16:creationId xmlns:a16="http://schemas.microsoft.com/office/drawing/2014/main" id="{4F024ADA-82FB-4A63-93EB-343AD7EF3FC5}"/>
              </a:ext>
            </a:extLst>
          </p:cNvPr>
          <p:cNvCxnSpPr/>
          <p:nvPr/>
        </p:nvCxnSpPr>
        <p:spPr>
          <a:xfrm>
            <a:off x="3485322" y="5426067"/>
            <a:ext cx="1444487"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3726D24B-BAF7-4A9D-A329-8E3C207C4B5E}"/>
              </a:ext>
            </a:extLst>
          </p:cNvPr>
          <p:cNvCxnSpPr>
            <a:cxnSpLocks/>
          </p:cNvCxnSpPr>
          <p:nvPr/>
        </p:nvCxnSpPr>
        <p:spPr>
          <a:xfrm flipV="1">
            <a:off x="3485322" y="1653298"/>
            <a:ext cx="0" cy="3772771"/>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C2F6686-C394-4DD7-BE3A-3A90F71AFAAC}"/>
              </a:ext>
            </a:extLst>
          </p:cNvPr>
          <p:cNvCxnSpPr>
            <a:cxnSpLocks/>
          </p:cNvCxnSpPr>
          <p:nvPr/>
        </p:nvCxnSpPr>
        <p:spPr>
          <a:xfrm>
            <a:off x="3485322" y="1653298"/>
            <a:ext cx="26106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172A0F7F-BACA-439F-81BC-C1029B9FB32F}"/>
              </a:ext>
            </a:extLst>
          </p:cNvPr>
          <p:cNvSpPr txBox="1"/>
          <p:nvPr/>
        </p:nvSpPr>
        <p:spPr>
          <a:xfrm>
            <a:off x="8322364" y="3206567"/>
            <a:ext cx="2345635" cy="369332"/>
          </a:xfrm>
          <a:prstGeom prst="rect">
            <a:avLst/>
          </a:prstGeom>
          <a:noFill/>
        </p:spPr>
        <p:txBody>
          <a:bodyPr wrap="square" rtlCol="0">
            <a:spAutoFit/>
          </a:bodyPr>
          <a:lstStyle/>
          <a:p>
            <a:r>
              <a:rPr lang="en-GB" dirty="0"/>
              <a:t>Body of for statement</a:t>
            </a:r>
            <a:endParaRPr lang="en-IN" dirty="0"/>
          </a:p>
        </p:txBody>
      </p:sp>
      <p:cxnSp>
        <p:nvCxnSpPr>
          <p:cNvPr id="33" name="Straight Arrow Connector 32">
            <a:extLst>
              <a:ext uri="{FF2B5EF4-FFF2-40B4-BE49-F238E27FC236}">
                <a16:creationId xmlns:a16="http://schemas.microsoft.com/office/drawing/2014/main" id="{415C8E67-A0E9-47D9-B167-AB93811D68DF}"/>
              </a:ext>
            </a:extLst>
          </p:cNvPr>
          <p:cNvCxnSpPr>
            <a:cxnSpLocks/>
            <a:stCxn id="5" idx="3"/>
            <a:endCxn id="10" idx="1"/>
          </p:cNvCxnSpPr>
          <p:nvPr/>
        </p:nvCxnSpPr>
        <p:spPr>
          <a:xfrm flipV="1">
            <a:off x="7620000" y="2424755"/>
            <a:ext cx="107342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0B7E7275-9F6A-4327-B2A6-EC0B837E913B}"/>
              </a:ext>
            </a:extLst>
          </p:cNvPr>
          <p:cNvSpPr txBox="1"/>
          <p:nvPr/>
        </p:nvSpPr>
        <p:spPr>
          <a:xfrm>
            <a:off x="6096000" y="3012473"/>
            <a:ext cx="639932" cy="338554"/>
          </a:xfrm>
          <a:prstGeom prst="rect">
            <a:avLst/>
          </a:prstGeom>
          <a:noFill/>
        </p:spPr>
        <p:txBody>
          <a:bodyPr wrap="square" rtlCol="0">
            <a:spAutoFit/>
          </a:bodyPr>
          <a:lstStyle/>
          <a:p>
            <a:r>
              <a:rPr lang="en-GB" sz="1600" dirty="0"/>
              <a:t>True</a:t>
            </a:r>
            <a:endParaRPr lang="en-IN" sz="1600" dirty="0"/>
          </a:p>
        </p:txBody>
      </p:sp>
      <p:sp>
        <p:nvSpPr>
          <p:cNvPr id="40" name="TextBox 39">
            <a:extLst>
              <a:ext uri="{FF2B5EF4-FFF2-40B4-BE49-F238E27FC236}">
                <a16:creationId xmlns:a16="http://schemas.microsoft.com/office/drawing/2014/main" id="{169777FC-76E5-4BD7-B72E-974D060D0B01}"/>
              </a:ext>
            </a:extLst>
          </p:cNvPr>
          <p:cNvSpPr txBox="1"/>
          <p:nvPr/>
        </p:nvSpPr>
        <p:spPr>
          <a:xfrm>
            <a:off x="7658622" y="2136448"/>
            <a:ext cx="701305" cy="338554"/>
          </a:xfrm>
          <a:prstGeom prst="rect">
            <a:avLst/>
          </a:prstGeom>
          <a:noFill/>
        </p:spPr>
        <p:txBody>
          <a:bodyPr wrap="square" rtlCol="0">
            <a:spAutoFit/>
          </a:bodyPr>
          <a:lstStyle/>
          <a:p>
            <a:r>
              <a:rPr lang="en-GB" sz="1600" dirty="0"/>
              <a:t>False</a:t>
            </a:r>
            <a:endParaRPr lang="en-IN" sz="1600" dirty="0"/>
          </a:p>
        </p:txBody>
      </p:sp>
      <p:pic>
        <p:nvPicPr>
          <p:cNvPr id="2" name="Picture 1">
            <a:extLst>
              <a:ext uri="{FF2B5EF4-FFF2-40B4-BE49-F238E27FC236}">
                <a16:creationId xmlns:a16="http://schemas.microsoft.com/office/drawing/2014/main" id="{3EA002DB-053F-4120-9CC7-0F87F140C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345095" y="21164"/>
            <a:ext cx="6858000" cy="6858000"/>
          </a:xfrm>
          <a:prstGeom prst="rect">
            <a:avLst/>
          </a:prstGeom>
        </p:spPr>
      </p:pic>
    </p:spTree>
    <p:extLst>
      <p:ext uri="{BB962C8B-B14F-4D97-AF65-F5344CB8AC3E}">
        <p14:creationId xmlns:p14="http://schemas.microsoft.com/office/powerpoint/2010/main" val="27282271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775844-69D5-4611-BD38-26A4AC820198}"/>
              </a:ext>
            </a:extLst>
          </p:cNvPr>
          <p:cNvSpPr txBox="1"/>
          <p:nvPr/>
        </p:nvSpPr>
        <p:spPr>
          <a:xfrm>
            <a:off x="411347" y="256774"/>
            <a:ext cx="2407267" cy="430887"/>
          </a:xfrm>
          <a:prstGeom prst="rect">
            <a:avLst/>
          </a:prstGeom>
          <a:noFill/>
        </p:spPr>
        <p:txBody>
          <a:bodyPr wrap="square" rtlCol="0">
            <a:spAutoFit/>
          </a:bodyPr>
          <a:lstStyle/>
          <a:p>
            <a:r>
              <a:rPr lang="en-GB" sz="2200" dirty="0">
                <a:latin typeface="Verdana Pro Cond" panose="020B0606030504040204" pitchFamily="34" charset="0"/>
              </a:rPr>
              <a:t>PROGRAM 3-19</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3169C53A-855F-45B4-8C23-B27F98B7341C}"/>
              </a:ext>
            </a:extLst>
          </p:cNvPr>
          <p:cNvSpPr txBox="1"/>
          <p:nvPr/>
        </p:nvSpPr>
        <p:spPr>
          <a:xfrm>
            <a:off x="411347" y="659223"/>
            <a:ext cx="11369306" cy="369332"/>
          </a:xfrm>
          <a:prstGeom prst="rect">
            <a:avLst/>
          </a:prstGeom>
          <a:noFill/>
        </p:spPr>
        <p:txBody>
          <a:bodyPr wrap="square" rtlCol="0">
            <a:spAutoFit/>
          </a:bodyPr>
          <a:lstStyle/>
          <a:p>
            <a:r>
              <a:rPr lang="en-GB" b="1" i="1" dirty="0"/>
              <a:t>Description: </a:t>
            </a:r>
            <a:r>
              <a:rPr lang="en-GB" i="1" dirty="0"/>
              <a:t>In this program, we are going to demonstrate the concept of </a:t>
            </a:r>
            <a:r>
              <a:rPr lang="en-GB" b="1" i="1" dirty="0"/>
              <a:t>continue statement.</a:t>
            </a:r>
            <a:endParaRPr lang="en-IN" b="1" i="1" dirty="0"/>
          </a:p>
        </p:txBody>
      </p:sp>
      <p:sp>
        <p:nvSpPr>
          <p:cNvPr id="9" name="TextBox 8">
            <a:extLst>
              <a:ext uri="{FF2B5EF4-FFF2-40B4-BE49-F238E27FC236}">
                <a16:creationId xmlns:a16="http://schemas.microsoft.com/office/drawing/2014/main" id="{4E84C1E7-071C-43E0-A3DA-8811AEB199D6}"/>
              </a:ext>
            </a:extLst>
          </p:cNvPr>
          <p:cNvSpPr txBox="1"/>
          <p:nvPr/>
        </p:nvSpPr>
        <p:spPr>
          <a:xfrm>
            <a:off x="373515" y="1028555"/>
            <a:ext cx="11369306" cy="5078313"/>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DemoContinue</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=1;num&lt;=20;num++)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if(num%5==0)</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System.out.println(“Continue encountered, jump to next 							iteration of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continue;	//unlabelled continue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p:txBody>
      </p:sp>
      <p:pic>
        <p:nvPicPr>
          <p:cNvPr id="2" name="Picture 1">
            <a:extLst>
              <a:ext uri="{FF2B5EF4-FFF2-40B4-BE49-F238E27FC236}">
                <a16:creationId xmlns:a16="http://schemas.microsoft.com/office/drawing/2014/main" id="{3F25AFD6-2CAB-43EF-82E9-0D0735927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077959" y="-490193"/>
            <a:ext cx="6858000" cy="6858000"/>
          </a:xfrm>
          <a:prstGeom prst="rect">
            <a:avLst/>
          </a:prstGeom>
        </p:spPr>
      </p:pic>
    </p:spTree>
    <p:extLst>
      <p:ext uri="{BB962C8B-B14F-4D97-AF65-F5344CB8AC3E}">
        <p14:creationId xmlns:p14="http://schemas.microsoft.com/office/powerpoint/2010/main" val="13916663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020A3A-3D26-47E7-AD88-D70B17BF8421}"/>
              </a:ext>
            </a:extLst>
          </p:cNvPr>
          <p:cNvSpPr txBox="1"/>
          <p:nvPr/>
        </p:nvSpPr>
        <p:spPr>
          <a:xfrm>
            <a:off x="250925" y="671691"/>
            <a:ext cx="11369306" cy="6186309"/>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3</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4</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Continue encountered, jump to next iteration of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6</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7</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8</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9</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Continue encountered, jump to next iteration of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13</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14</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Continue encountered, jump to next iteration of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15</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16</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17</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18</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19</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Continue encountered, jump to next iteration of loop</a:t>
            </a:r>
          </a:p>
          <a:p>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F112BFB1-29BC-423B-9563-C49E8877F23D}"/>
              </a:ext>
            </a:extLst>
          </p:cNvPr>
          <p:cNvSpPr txBox="1"/>
          <p:nvPr/>
        </p:nvSpPr>
        <p:spPr>
          <a:xfrm>
            <a:off x="250925" y="212317"/>
            <a:ext cx="2764990" cy="369332"/>
          </a:xfrm>
          <a:prstGeom prst="rect">
            <a:avLst/>
          </a:prstGeom>
          <a:noFill/>
        </p:spPr>
        <p:txBody>
          <a:bodyPr wrap="square" rtlCol="0">
            <a:spAutoFit/>
          </a:bodyPr>
          <a:lstStyle/>
          <a:p>
            <a:r>
              <a:rPr lang="en-GB" b="1" dirty="0"/>
              <a:t>Output of Program 3-19</a:t>
            </a:r>
            <a:endParaRPr lang="en-IN" b="1" dirty="0"/>
          </a:p>
        </p:txBody>
      </p:sp>
      <p:pic>
        <p:nvPicPr>
          <p:cNvPr id="2" name="Picture 1">
            <a:extLst>
              <a:ext uri="{FF2B5EF4-FFF2-40B4-BE49-F238E27FC236}">
                <a16:creationId xmlns:a16="http://schemas.microsoft.com/office/drawing/2014/main" id="{FC107A8A-C0B4-43B1-9862-32BEADF88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33790415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5CAA3A-6242-4ECB-A7F8-CA7B5C343DE8}"/>
              </a:ext>
            </a:extLst>
          </p:cNvPr>
          <p:cNvSpPr txBox="1"/>
          <p:nvPr/>
        </p:nvSpPr>
        <p:spPr>
          <a:xfrm>
            <a:off x="411347" y="228336"/>
            <a:ext cx="2039622" cy="430887"/>
          </a:xfrm>
          <a:prstGeom prst="rect">
            <a:avLst/>
          </a:prstGeom>
          <a:noFill/>
        </p:spPr>
        <p:txBody>
          <a:bodyPr wrap="square" rtlCol="0">
            <a:spAutoFit/>
          </a:bodyPr>
          <a:lstStyle/>
          <a:p>
            <a:r>
              <a:rPr lang="en-GB" sz="2200" dirty="0">
                <a:latin typeface="Verdana Pro Cond" panose="020B0606030504040204" pitchFamily="34" charset="0"/>
              </a:rPr>
              <a:t>PROGRAM 3-20</a:t>
            </a:r>
            <a:endParaRPr lang="en-IN" sz="2200" dirty="0">
              <a:latin typeface="Verdana Pro Cond" panose="020B0606030504040204" pitchFamily="34" charset="0"/>
            </a:endParaRPr>
          </a:p>
        </p:txBody>
      </p:sp>
      <p:sp>
        <p:nvSpPr>
          <p:cNvPr id="7" name="TextBox 6">
            <a:extLst>
              <a:ext uri="{FF2B5EF4-FFF2-40B4-BE49-F238E27FC236}">
                <a16:creationId xmlns:a16="http://schemas.microsoft.com/office/drawing/2014/main" id="{4E032ECD-4E26-48DD-9337-9CCE2503BE64}"/>
              </a:ext>
            </a:extLst>
          </p:cNvPr>
          <p:cNvSpPr txBox="1"/>
          <p:nvPr/>
        </p:nvSpPr>
        <p:spPr>
          <a:xfrm>
            <a:off x="411347" y="659223"/>
            <a:ext cx="11369306" cy="369332"/>
          </a:xfrm>
          <a:prstGeom prst="rect">
            <a:avLst/>
          </a:prstGeom>
          <a:noFill/>
        </p:spPr>
        <p:txBody>
          <a:bodyPr wrap="square" rtlCol="0">
            <a:spAutoFit/>
          </a:bodyPr>
          <a:lstStyle/>
          <a:p>
            <a:r>
              <a:rPr lang="en-GB" b="1" i="1" dirty="0"/>
              <a:t>Description: </a:t>
            </a:r>
            <a:r>
              <a:rPr lang="en-GB" i="1" dirty="0"/>
              <a:t>In this program, we are going to demonstrate the concept of </a:t>
            </a:r>
            <a:r>
              <a:rPr lang="en-GB" b="1" i="1" dirty="0"/>
              <a:t>labelled continue statement.</a:t>
            </a:r>
            <a:endParaRPr lang="en-IN" b="1" i="1" dirty="0"/>
          </a:p>
        </p:txBody>
      </p:sp>
      <p:sp>
        <p:nvSpPr>
          <p:cNvPr id="9" name="TextBox 8">
            <a:extLst>
              <a:ext uri="{FF2B5EF4-FFF2-40B4-BE49-F238E27FC236}">
                <a16:creationId xmlns:a16="http://schemas.microsoft.com/office/drawing/2014/main" id="{B032F92A-7B98-46E6-A4AE-DDA23465B6F1}"/>
              </a:ext>
            </a:extLst>
          </p:cNvPr>
          <p:cNvSpPr txBox="1"/>
          <p:nvPr/>
        </p:nvSpPr>
        <p:spPr>
          <a:xfrm>
            <a:off x="373515" y="1028555"/>
            <a:ext cx="11369306" cy="5632311"/>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LabelledContinue</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row,col</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outer:</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for(row=1;row&lt;=4;row++)</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for(col=1;col&lt;=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row;col</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if(col==3)</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System.out.println(“\t Continue encountered, 							jump next iteration of outer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continue outer; //labelled continue</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System.out.print</a:t>
            </a:r>
            <a:r>
              <a:rPr lang="en-GB" b="1" dirty="0">
                <a:solidFill>
                  <a:schemeClr val="tx1">
                    <a:lumMod val="65000"/>
                    <a:lumOff val="35000"/>
                  </a:schemeClr>
                </a:solidFill>
                <a:latin typeface="Courier New" panose="02070309020205020404" pitchFamily="49" charset="0"/>
                <a:cs typeface="Courier New" panose="02070309020205020404" pitchFamily="49" charset="0"/>
              </a:rPr>
              <a:t>(col);</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p:txBody>
      </p:sp>
      <p:pic>
        <p:nvPicPr>
          <p:cNvPr id="2" name="Picture 1">
            <a:extLst>
              <a:ext uri="{FF2B5EF4-FFF2-40B4-BE49-F238E27FC236}">
                <a16:creationId xmlns:a16="http://schemas.microsoft.com/office/drawing/2014/main" id="{5C566D9D-E54F-44C6-9078-7A2B29A3F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775542" y="-197134"/>
            <a:ext cx="6858000" cy="6858000"/>
          </a:xfrm>
          <a:prstGeom prst="rect">
            <a:avLst/>
          </a:prstGeom>
        </p:spPr>
      </p:pic>
    </p:spTree>
    <p:extLst>
      <p:ext uri="{BB962C8B-B14F-4D97-AF65-F5344CB8AC3E}">
        <p14:creationId xmlns:p14="http://schemas.microsoft.com/office/powerpoint/2010/main" val="12348988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C507AB-55B8-4080-99A1-BAEF6DB413E3}"/>
              </a:ext>
            </a:extLst>
          </p:cNvPr>
          <p:cNvSpPr txBox="1"/>
          <p:nvPr/>
        </p:nvSpPr>
        <p:spPr>
          <a:xfrm>
            <a:off x="411347" y="146239"/>
            <a:ext cx="11369306" cy="923330"/>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System.out.println(“End of program”);</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383BF87E-481B-49BE-B907-91513DB38575}"/>
              </a:ext>
            </a:extLst>
          </p:cNvPr>
          <p:cNvSpPr txBox="1"/>
          <p:nvPr/>
        </p:nvSpPr>
        <p:spPr>
          <a:xfrm>
            <a:off x="411347" y="1716818"/>
            <a:ext cx="11369306" cy="1477328"/>
          </a:xfrm>
          <a:prstGeom prst="rect">
            <a:avLst/>
          </a:prstGeom>
          <a:noFill/>
        </p:spPr>
        <p:txBody>
          <a:bodyPr wrap="square">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1</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12</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12	Continue encountered, jump next iteration of outer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12	Continue encountered, jump next iteration of outer loop</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End of program</a:t>
            </a:r>
          </a:p>
        </p:txBody>
      </p:sp>
      <p:sp>
        <p:nvSpPr>
          <p:cNvPr id="9" name="TextBox 8">
            <a:extLst>
              <a:ext uri="{FF2B5EF4-FFF2-40B4-BE49-F238E27FC236}">
                <a16:creationId xmlns:a16="http://schemas.microsoft.com/office/drawing/2014/main" id="{F411CD08-18DC-42D7-B334-A4D929996B33}"/>
              </a:ext>
            </a:extLst>
          </p:cNvPr>
          <p:cNvSpPr txBox="1"/>
          <p:nvPr/>
        </p:nvSpPr>
        <p:spPr>
          <a:xfrm>
            <a:off x="411347" y="1342285"/>
            <a:ext cx="2764990" cy="369332"/>
          </a:xfrm>
          <a:prstGeom prst="rect">
            <a:avLst/>
          </a:prstGeom>
          <a:noFill/>
        </p:spPr>
        <p:txBody>
          <a:bodyPr wrap="square" rtlCol="0">
            <a:spAutoFit/>
          </a:bodyPr>
          <a:lstStyle/>
          <a:p>
            <a:r>
              <a:rPr lang="en-GB" b="1" dirty="0"/>
              <a:t>Output of Program 3-20</a:t>
            </a:r>
            <a:endParaRPr lang="en-IN" b="1" dirty="0"/>
          </a:p>
        </p:txBody>
      </p:sp>
      <p:sp>
        <p:nvSpPr>
          <p:cNvPr id="11" name="TextBox 10">
            <a:extLst>
              <a:ext uri="{FF2B5EF4-FFF2-40B4-BE49-F238E27FC236}">
                <a16:creationId xmlns:a16="http://schemas.microsoft.com/office/drawing/2014/main" id="{55E0BDEF-B5A1-41FA-BF74-2B7A5132454C}"/>
              </a:ext>
            </a:extLst>
          </p:cNvPr>
          <p:cNvSpPr txBox="1"/>
          <p:nvPr/>
        </p:nvSpPr>
        <p:spPr>
          <a:xfrm>
            <a:off x="411347" y="3410508"/>
            <a:ext cx="2764990" cy="430887"/>
          </a:xfrm>
          <a:prstGeom prst="rect">
            <a:avLst/>
          </a:prstGeom>
          <a:noFill/>
        </p:spPr>
        <p:txBody>
          <a:bodyPr wrap="square" rtlCol="0">
            <a:spAutoFit/>
          </a:bodyPr>
          <a:lstStyle/>
          <a:p>
            <a:r>
              <a:rPr lang="en-GB" sz="2200" dirty="0">
                <a:latin typeface="Verdana Pro Cond" panose="020B0606030504040204" pitchFamily="34" charset="0"/>
              </a:rPr>
              <a:t>3. return statement</a:t>
            </a:r>
            <a:endParaRPr lang="en-IN" sz="2200" dirty="0">
              <a:latin typeface="Verdana Pro Cond" panose="020B0606030504040204" pitchFamily="34" charset="0"/>
            </a:endParaRPr>
          </a:p>
        </p:txBody>
      </p:sp>
      <p:sp>
        <p:nvSpPr>
          <p:cNvPr id="13" name="TextBox 12">
            <a:extLst>
              <a:ext uri="{FF2B5EF4-FFF2-40B4-BE49-F238E27FC236}">
                <a16:creationId xmlns:a16="http://schemas.microsoft.com/office/drawing/2014/main" id="{AE8BF3DD-660A-4A7C-9518-C22B6E820A52}"/>
              </a:ext>
            </a:extLst>
          </p:cNvPr>
          <p:cNvSpPr txBox="1"/>
          <p:nvPr/>
        </p:nvSpPr>
        <p:spPr>
          <a:xfrm>
            <a:off x="411347" y="3926306"/>
            <a:ext cx="11331474" cy="2308324"/>
          </a:xfrm>
          <a:prstGeom prst="rect">
            <a:avLst/>
          </a:prstGeom>
          <a:noFill/>
        </p:spPr>
        <p:txBody>
          <a:bodyPr wrap="square" rtlCol="0">
            <a:spAutoFit/>
          </a:bodyPr>
          <a:lstStyle/>
          <a:p>
            <a:r>
              <a:rPr lang="en-GB" dirty="0"/>
              <a:t>The return statement is used within a method. When this statement is executed all the statements after </a:t>
            </a:r>
            <a:r>
              <a:rPr lang="en-GB" b="1" dirty="0"/>
              <a:t>return statement </a:t>
            </a:r>
            <a:r>
              <a:rPr lang="en-GB" dirty="0"/>
              <a:t>will be </a:t>
            </a:r>
            <a:r>
              <a:rPr lang="en-GB" b="1" dirty="0"/>
              <a:t>skipped </a:t>
            </a:r>
            <a:r>
              <a:rPr lang="en-GB" dirty="0"/>
              <a:t>because the return statement exits from the current method, and control flow returns to where the method was invoked (called). </a:t>
            </a:r>
          </a:p>
          <a:p>
            <a:r>
              <a:rPr lang="en-GB" b="1" dirty="0"/>
              <a:t>For example: </a:t>
            </a:r>
            <a:r>
              <a:rPr lang="en-GB" dirty="0"/>
              <a:t>to return a value,</a:t>
            </a:r>
          </a:p>
          <a:p>
            <a:r>
              <a:rPr lang="en-GB" b="1" dirty="0"/>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return Value;</a:t>
            </a:r>
          </a:p>
          <a:p>
            <a:r>
              <a:rPr lang="en-GB" dirty="0">
                <a:cs typeface="Courier New" panose="02070309020205020404" pitchFamily="49" charset="0"/>
              </a:rPr>
              <a:t>The </a:t>
            </a:r>
            <a:r>
              <a:rPr lang="en-GB" b="1" dirty="0">
                <a:cs typeface="Courier New" panose="02070309020205020404" pitchFamily="49" charset="0"/>
              </a:rPr>
              <a:t>data type </a:t>
            </a:r>
            <a:r>
              <a:rPr lang="en-GB" dirty="0">
                <a:cs typeface="Courier New" panose="02070309020205020404" pitchFamily="49" charset="0"/>
              </a:rPr>
              <a:t>of returned </a:t>
            </a:r>
            <a:r>
              <a:rPr lang="en-GB" b="1" dirty="0">
                <a:cs typeface="Courier New" panose="02070309020205020404" pitchFamily="49" charset="0"/>
              </a:rPr>
              <a:t>Value </a:t>
            </a:r>
            <a:r>
              <a:rPr lang="en-GB" dirty="0">
                <a:cs typeface="Courier New" panose="02070309020205020404" pitchFamily="49" charset="0"/>
              </a:rPr>
              <a:t>must match the </a:t>
            </a:r>
            <a:r>
              <a:rPr lang="en-GB" b="1" dirty="0">
                <a:cs typeface="Courier New" panose="02070309020205020404" pitchFamily="49" charset="0"/>
              </a:rPr>
              <a:t>return type </a:t>
            </a:r>
            <a:r>
              <a:rPr lang="en-GB" dirty="0">
                <a:cs typeface="Courier New" panose="02070309020205020404" pitchFamily="49" charset="0"/>
              </a:rPr>
              <a:t>of the method. When a method is declared </a:t>
            </a:r>
            <a:r>
              <a:rPr lang="en-GB" b="1" dirty="0">
                <a:cs typeface="Courier New" panose="02070309020205020404" pitchFamily="49" charset="0"/>
              </a:rPr>
              <a:t>void, </a:t>
            </a:r>
            <a:r>
              <a:rPr lang="en-GB" dirty="0">
                <a:cs typeface="Courier New" panose="02070309020205020404" pitchFamily="49" charset="0"/>
              </a:rPr>
              <a:t>use the form of </a:t>
            </a:r>
            <a:r>
              <a:rPr lang="en-GB" b="1" dirty="0">
                <a:cs typeface="Courier New" panose="02070309020205020404" pitchFamily="49" charset="0"/>
              </a:rPr>
              <a:t>return </a:t>
            </a:r>
            <a:r>
              <a:rPr lang="en-GB" dirty="0">
                <a:cs typeface="Courier New" panose="02070309020205020404" pitchFamily="49" charset="0"/>
              </a:rPr>
              <a:t>that does not return any value:</a:t>
            </a:r>
          </a:p>
          <a:p>
            <a:r>
              <a:rPr lang="en-GB" dirty="0">
                <a:cs typeface="Courier New" panose="02070309020205020404" pitchFamily="49" charset="0"/>
              </a:rPr>
              <a:t>		</a:t>
            </a:r>
            <a:r>
              <a:rPr lang="en-GB" b="1" dirty="0">
                <a:solidFill>
                  <a:schemeClr val="tx1">
                    <a:lumMod val="65000"/>
                    <a:lumOff val="35000"/>
                  </a:schemeClr>
                </a:solidFill>
                <a:latin typeface="Courier New" panose="02070309020205020404" pitchFamily="49" charset="0"/>
                <a:cs typeface="Courier New" panose="02070309020205020404" pitchFamily="49" charset="0"/>
              </a:rPr>
              <a:t>return;</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8" name="Straight Connector 17">
            <a:extLst>
              <a:ext uri="{FF2B5EF4-FFF2-40B4-BE49-F238E27FC236}">
                <a16:creationId xmlns:a16="http://schemas.microsoft.com/office/drawing/2014/main" id="{1BC65CB5-ED20-460E-AD0B-2B1692550B86}"/>
              </a:ext>
            </a:extLst>
          </p:cNvPr>
          <p:cNvCxnSpPr/>
          <p:nvPr/>
        </p:nvCxnSpPr>
        <p:spPr>
          <a:xfrm>
            <a:off x="0" y="3926306"/>
            <a:ext cx="12192000" cy="0"/>
          </a:xfrm>
          <a:prstGeom prst="line">
            <a:avLst/>
          </a:prstGeom>
          <a:ln w="38100">
            <a:solidFill>
              <a:srgbClr val="FF585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FE00782-BC36-4106-B653-D6301BFF4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266495" y="-499620"/>
            <a:ext cx="6858000" cy="6858000"/>
          </a:xfrm>
          <a:prstGeom prst="rect">
            <a:avLst/>
          </a:prstGeom>
        </p:spPr>
      </p:pic>
    </p:spTree>
    <p:extLst>
      <p:ext uri="{BB962C8B-B14F-4D97-AF65-F5344CB8AC3E}">
        <p14:creationId xmlns:p14="http://schemas.microsoft.com/office/powerpoint/2010/main" val="19627828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4BEF39-C116-44DC-8BF0-22BD62CCF07E}"/>
              </a:ext>
            </a:extLst>
          </p:cNvPr>
          <p:cNvSpPr txBox="1"/>
          <p:nvPr/>
        </p:nvSpPr>
        <p:spPr>
          <a:xfrm>
            <a:off x="415223" y="875345"/>
            <a:ext cx="4264348" cy="523220"/>
          </a:xfrm>
          <a:prstGeom prst="rect">
            <a:avLst/>
          </a:prstGeom>
          <a:noFill/>
        </p:spPr>
        <p:txBody>
          <a:bodyPr wrap="square" rtlCol="0">
            <a:spAutoFit/>
          </a:bodyPr>
          <a:lstStyle/>
          <a:p>
            <a:r>
              <a:rPr lang="en-GB" sz="2800" dirty="0">
                <a:solidFill>
                  <a:srgbClr val="FF585F"/>
                </a:solidFill>
                <a:latin typeface="Verdana Pro Black" panose="020B0A04030504040204" pitchFamily="34" charset="0"/>
              </a:rPr>
              <a:t>LABELLED LOOPS</a:t>
            </a:r>
            <a:endParaRPr lang="en-IN" sz="2800" dirty="0">
              <a:solidFill>
                <a:srgbClr val="FF585F"/>
              </a:solidFill>
              <a:latin typeface="Verdana Pro Black" panose="020B0A04030504040204" pitchFamily="34" charset="0"/>
            </a:endParaRPr>
          </a:p>
        </p:txBody>
      </p:sp>
      <p:pic>
        <p:nvPicPr>
          <p:cNvPr id="2" name="Picture 1">
            <a:extLst>
              <a:ext uri="{FF2B5EF4-FFF2-40B4-BE49-F238E27FC236}">
                <a16:creationId xmlns:a16="http://schemas.microsoft.com/office/drawing/2014/main" id="{0EEEFDE4-8A2E-49F2-93DF-A3C17BB8C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7" name="TextBox 6">
            <a:extLst>
              <a:ext uri="{FF2B5EF4-FFF2-40B4-BE49-F238E27FC236}">
                <a16:creationId xmlns:a16="http://schemas.microsoft.com/office/drawing/2014/main" id="{4F13B8C7-85FF-4499-8303-5EA626973B39}"/>
              </a:ext>
            </a:extLst>
          </p:cNvPr>
          <p:cNvSpPr txBox="1"/>
          <p:nvPr/>
        </p:nvSpPr>
        <p:spPr>
          <a:xfrm>
            <a:off x="415223" y="1546336"/>
            <a:ext cx="11361553" cy="2308324"/>
          </a:xfrm>
          <a:prstGeom prst="rect">
            <a:avLst/>
          </a:prstGeom>
          <a:solidFill>
            <a:schemeClr val="bg1">
              <a:lumMod val="95000"/>
            </a:schemeClr>
          </a:solidFill>
        </p:spPr>
        <p:txBody>
          <a:bodyPr wrap="square" rtlCol="0">
            <a:spAutoFit/>
          </a:bodyPr>
          <a:lstStyle/>
          <a:p>
            <a:r>
              <a:rPr lang="en-GB" dirty="0"/>
              <a:t>Although many statements in a Java program can be labelled, it is most common to use labels with loop statements like for or while, in conjunction with break and continue statements. A label statement must be placed just before the statement being labelled, and it consists of a valid identifier that end with a colon (</a:t>
            </a:r>
            <a:r>
              <a:rPr lang="en-GB" dirty="0">
                <a:sym typeface="Wingdings" panose="05000000000000000000" pitchFamily="2" charset="2"/>
              </a:rPr>
              <a:t>:).</a:t>
            </a:r>
          </a:p>
          <a:p>
            <a:endParaRPr lang="en-GB" dirty="0">
              <a:sym typeface="Wingdings" panose="05000000000000000000" pitchFamily="2" charset="2"/>
            </a:endParaRPr>
          </a:p>
          <a:p>
            <a:r>
              <a:rPr lang="en-GB" dirty="0">
                <a:sym typeface="Wingdings" panose="05000000000000000000" pitchFamily="2" charset="2"/>
              </a:rPr>
              <a:t>The label must adhere to the rules for a valid variable name and should adhere to the Java naming convention. The syntax for the use of a label name in conjunction with a break statement is the </a:t>
            </a:r>
            <a:r>
              <a:rPr lang="en-GB" i="1" dirty="0">
                <a:sym typeface="Wingdings" panose="05000000000000000000" pitchFamily="2" charset="2"/>
              </a:rPr>
              <a:t>break keyword, </a:t>
            </a:r>
            <a:r>
              <a:rPr lang="en-GB" dirty="0">
                <a:sym typeface="Wingdings" panose="05000000000000000000" pitchFamily="2" charset="2"/>
              </a:rPr>
              <a:t>then the </a:t>
            </a:r>
            <a:r>
              <a:rPr lang="en-GB" i="1" dirty="0">
                <a:sym typeface="Wingdings" panose="05000000000000000000" pitchFamily="2" charset="2"/>
              </a:rPr>
              <a:t>label name, </a:t>
            </a:r>
            <a:r>
              <a:rPr lang="en-GB" dirty="0">
                <a:sym typeface="Wingdings" panose="05000000000000000000" pitchFamily="2" charset="2"/>
              </a:rPr>
              <a:t>followed by a </a:t>
            </a:r>
            <a:r>
              <a:rPr lang="en-GB" i="1" dirty="0">
                <a:sym typeface="Wingdings" panose="05000000000000000000" pitchFamily="2" charset="2"/>
              </a:rPr>
              <a:t>semicolon. </a:t>
            </a:r>
            <a:r>
              <a:rPr lang="en-GB" dirty="0">
                <a:sym typeface="Wingdings" panose="05000000000000000000" pitchFamily="2" charset="2"/>
              </a:rPr>
              <a:t>Similarly, the syntax for the use of a label name in conjunction with a continue statement is the </a:t>
            </a:r>
            <a:r>
              <a:rPr lang="en-GB" i="1" dirty="0">
                <a:sym typeface="Wingdings" panose="05000000000000000000" pitchFamily="2" charset="2"/>
              </a:rPr>
              <a:t>continue keyword, </a:t>
            </a:r>
            <a:r>
              <a:rPr lang="en-GB" dirty="0">
                <a:sym typeface="Wingdings" panose="05000000000000000000" pitchFamily="2" charset="2"/>
              </a:rPr>
              <a:t>then the </a:t>
            </a:r>
            <a:r>
              <a:rPr lang="en-GB" i="1" dirty="0">
                <a:sym typeface="Wingdings" panose="05000000000000000000" pitchFamily="2" charset="2"/>
              </a:rPr>
              <a:t>label name </a:t>
            </a:r>
            <a:r>
              <a:rPr lang="en-GB" dirty="0">
                <a:sym typeface="Wingdings" panose="05000000000000000000" pitchFamily="2" charset="2"/>
              </a:rPr>
              <a:t>followed by a </a:t>
            </a:r>
            <a:r>
              <a:rPr lang="en-GB" i="1" dirty="0">
                <a:sym typeface="Wingdings" panose="05000000000000000000" pitchFamily="2" charset="2"/>
              </a:rPr>
              <a:t>semicolon. </a:t>
            </a:r>
            <a:endParaRPr lang="en-IN" dirty="0"/>
          </a:p>
        </p:txBody>
      </p:sp>
    </p:spTree>
    <p:extLst>
      <p:ext uri="{BB962C8B-B14F-4D97-AF65-F5344CB8AC3E}">
        <p14:creationId xmlns:p14="http://schemas.microsoft.com/office/powerpoint/2010/main" val="32452822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585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FA6281-BE8D-4F2B-BEDC-C1979612709C}"/>
              </a:ext>
            </a:extLst>
          </p:cNvPr>
          <p:cNvSpPr txBox="1"/>
          <p:nvPr/>
        </p:nvSpPr>
        <p:spPr>
          <a:xfrm>
            <a:off x="4358924" y="2459504"/>
            <a:ext cx="3474152" cy="1938992"/>
          </a:xfrm>
          <a:prstGeom prst="rect">
            <a:avLst/>
          </a:prstGeom>
          <a:noFill/>
        </p:spPr>
        <p:txBody>
          <a:bodyPr wrap="square" rtlCol="0">
            <a:spAutoFit/>
          </a:bodyPr>
          <a:lstStyle/>
          <a:p>
            <a:r>
              <a:rPr lang="en-GB" sz="6000" dirty="0">
                <a:solidFill>
                  <a:schemeClr val="bg1">
                    <a:lumMod val="95000"/>
                  </a:schemeClr>
                </a:solidFill>
                <a:latin typeface="Verdana Pro Black" panose="020B0A04030504040204" pitchFamily="34" charset="0"/>
              </a:rPr>
              <a:t>THANK YOU</a:t>
            </a:r>
            <a:endParaRPr lang="en-IN" sz="6000" dirty="0">
              <a:solidFill>
                <a:schemeClr val="bg1">
                  <a:lumMod val="95000"/>
                </a:schemeClr>
              </a:solidFill>
              <a:latin typeface="Verdana Pro Black" panose="020B0A04030504040204" pitchFamily="34" charset="0"/>
            </a:endParaRPr>
          </a:p>
        </p:txBody>
      </p:sp>
      <p:pic>
        <p:nvPicPr>
          <p:cNvPr id="2" name="Picture 1">
            <a:extLst>
              <a:ext uri="{FF2B5EF4-FFF2-40B4-BE49-F238E27FC236}">
                <a16:creationId xmlns:a16="http://schemas.microsoft.com/office/drawing/2014/main" id="{DC1067BF-7D1D-4AE8-BEF0-11BB7643D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334000" y="0"/>
            <a:ext cx="6858000" cy="6858000"/>
          </a:xfrm>
          <a:prstGeom prst="rect">
            <a:avLst/>
          </a:prstGeom>
        </p:spPr>
      </p:pic>
    </p:spTree>
    <p:extLst>
      <p:ext uri="{BB962C8B-B14F-4D97-AF65-F5344CB8AC3E}">
        <p14:creationId xmlns:p14="http://schemas.microsoft.com/office/powerpoint/2010/main" val="241494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CC0D48-48EE-45B1-9CCA-22F09FAA043D}"/>
              </a:ext>
            </a:extLst>
          </p:cNvPr>
          <p:cNvSpPr txBox="1"/>
          <p:nvPr/>
        </p:nvSpPr>
        <p:spPr>
          <a:xfrm>
            <a:off x="411347" y="310814"/>
            <a:ext cx="2331853" cy="430887"/>
          </a:xfrm>
          <a:prstGeom prst="rect">
            <a:avLst/>
          </a:prstGeom>
          <a:noFill/>
        </p:spPr>
        <p:txBody>
          <a:bodyPr wrap="square" rtlCol="0">
            <a:spAutoFit/>
          </a:bodyPr>
          <a:lstStyle/>
          <a:p>
            <a:r>
              <a:rPr lang="en-GB" sz="2200" dirty="0">
                <a:latin typeface="Verdana Pro Cond" panose="020B0606030504040204" pitchFamily="34" charset="0"/>
              </a:rPr>
              <a:t>PROGRAM 3-2</a:t>
            </a:r>
            <a:endParaRPr lang="en-IN" sz="2200" dirty="0">
              <a:latin typeface="Verdana Pro Cond" panose="020B0606030504040204" pitchFamily="34" charset="0"/>
            </a:endParaRPr>
          </a:p>
        </p:txBody>
      </p:sp>
      <p:sp>
        <p:nvSpPr>
          <p:cNvPr id="9" name="TextBox 8">
            <a:extLst>
              <a:ext uri="{FF2B5EF4-FFF2-40B4-BE49-F238E27FC236}">
                <a16:creationId xmlns:a16="http://schemas.microsoft.com/office/drawing/2014/main" id="{CA2120C5-9978-4B22-8145-98963C9C8648}"/>
              </a:ext>
            </a:extLst>
          </p:cNvPr>
          <p:cNvSpPr txBox="1"/>
          <p:nvPr/>
        </p:nvSpPr>
        <p:spPr>
          <a:xfrm>
            <a:off x="411347" y="1495754"/>
            <a:ext cx="11369306" cy="5355312"/>
          </a:xfrm>
          <a:prstGeom prst="rect">
            <a:avLst/>
          </a:prstGeom>
          <a:noFill/>
        </p:spPr>
        <p:txBody>
          <a:bodyPr wrap="square" rtlCol="0">
            <a:spAutoFit/>
          </a:bodyPr>
          <a:lstStyle/>
          <a:p>
            <a:r>
              <a:rPr lang="en-GB" b="1" dirty="0">
                <a:solidFill>
                  <a:schemeClr val="tx1">
                    <a:lumMod val="65000"/>
                    <a:lumOff val="35000"/>
                  </a:schemeClr>
                </a:solidFill>
                <a:latin typeface="Courier New" panose="02070309020205020404" pitchFamily="49" charset="0"/>
                <a:cs typeface="Courier New" panose="02070309020205020404" pitchFamily="49" charset="0"/>
              </a:rPr>
              <a:t>import java.io.*;</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EvenOdd</a:t>
            </a:r>
            <a:endParaRPr lang="en-GB" b="1" dirty="0">
              <a:solidFill>
                <a:schemeClr val="tx1">
                  <a:lumMod val="65000"/>
                  <a:lumOff val="35000"/>
                </a:schemeClr>
              </a:solidFill>
              <a:latin typeface="Courier New" panose="02070309020205020404" pitchFamily="49" charset="0"/>
              <a:cs typeface="Courier New" panose="02070309020205020404" pitchFamily="49" charset="0"/>
            </a:endParaRPr>
          </a:p>
          <a:p>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int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	//To take user input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 r=new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DataInputStream</a:t>
            </a:r>
            <a:r>
              <a:rPr lang="en-GB" b="1" dirty="0">
                <a:solidFill>
                  <a:schemeClr val="tx1">
                    <a:lumMod val="65000"/>
                    <a:lumOff val="35000"/>
                  </a:schemeClr>
                </a:solidFill>
                <a:latin typeface="Courier New" panose="02070309020205020404" pitchFamily="49" charset="0"/>
                <a:cs typeface="Courier New" panose="02070309020205020404" pitchFamily="49" charset="0"/>
              </a:rPr>
              <a:t>(System.in);</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try</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System.out.println(“Enter Number: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num</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Intger.parseInt</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r>
              <a:rPr lang="en-GB" b="1" dirty="0" err="1">
                <a:solidFill>
                  <a:schemeClr val="tx1">
                    <a:lumMod val="65000"/>
                    <a:lumOff val="35000"/>
                  </a:schemeClr>
                </a:solidFill>
                <a:latin typeface="Courier New" panose="02070309020205020404" pitchFamily="49" charset="0"/>
                <a:cs typeface="Courier New" panose="02070309020205020404" pitchFamily="49" charset="0"/>
              </a:rPr>
              <a:t>r.readLine</a:t>
            </a:r>
            <a:r>
              <a:rPr lang="en-GB"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 As we know a number is EVEN if it divisible by 2, which 				means that after dividing a number 2 remainder will be 0. if 			number is not divisible by 2 then the number is ODD and there 			will be remainder 1. So, we have tested that whether the 				remainder after dividing number by 2 is 0 or not. If 					remainder is 0 then number is EVEN otherwise ODD.</a:t>
            </a:r>
          </a:p>
          <a:p>
            <a:r>
              <a:rPr lang="en-GB" b="1" dirty="0">
                <a:solidFill>
                  <a:schemeClr val="tx1">
                    <a:lumMod val="65000"/>
                    <a:lumOff val="35000"/>
                  </a:schemeClr>
                </a:solidFill>
                <a:latin typeface="Courier New" panose="02070309020205020404" pitchFamily="49" charset="0"/>
                <a:cs typeface="Courier New" panose="02070309020205020404" pitchFamily="49" charset="0"/>
              </a:rPr>
              <a:t>			*/			</a:t>
            </a:r>
            <a:endParaRPr lang="en-IN" b="1" dirty="0">
              <a:solidFill>
                <a:schemeClr val="tx1">
                  <a:lumMod val="65000"/>
                  <a:lumOff val="35000"/>
                </a:schemeClr>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0FE79CD7-9044-41AB-9EDD-B7DC06361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576127">
            <a:off x="5890179" y="-358219"/>
            <a:ext cx="6858000" cy="6858000"/>
          </a:xfrm>
          <a:prstGeom prst="rect">
            <a:avLst/>
          </a:prstGeom>
        </p:spPr>
      </p:pic>
      <p:sp>
        <p:nvSpPr>
          <p:cNvPr id="7" name="TextBox 6">
            <a:extLst>
              <a:ext uri="{FF2B5EF4-FFF2-40B4-BE49-F238E27FC236}">
                <a16:creationId xmlns:a16="http://schemas.microsoft.com/office/drawing/2014/main" id="{0950884A-E176-4357-93EE-22798888217D}"/>
              </a:ext>
            </a:extLst>
          </p:cNvPr>
          <p:cNvSpPr txBox="1"/>
          <p:nvPr/>
        </p:nvSpPr>
        <p:spPr>
          <a:xfrm>
            <a:off x="411347" y="849423"/>
            <a:ext cx="11369306" cy="646331"/>
          </a:xfrm>
          <a:prstGeom prst="rect">
            <a:avLst/>
          </a:prstGeom>
          <a:solidFill>
            <a:schemeClr val="bg1">
              <a:lumMod val="95000"/>
            </a:schemeClr>
          </a:solidFill>
        </p:spPr>
        <p:txBody>
          <a:bodyPr wrap="square" rtlCol="0">
            <a:spAutoFit/>
          </a:bodyPr>
          <a:lstStyle/>
          <a:p>
            <a:r>
              <a:rPr lang="en-GB" b="1" i="1" dirty="0"/>
              <a:t>Description: </a:t>
            </a:r>
            <a:r>
              <a:rPr lang="en-GB" i="1" dirty="0"/>
              <a:t>This program demonstrates the concept of simple ‘if …. else’ statement. In this program we will take a number from the user as input and check whether that number is </a:t>
            </a:r>
            <a:r>
              <a:rPr lang="en-GB" b="1" i="1" dirty="0"/>
              <a:t>‘even’ </a:t>
            </a:r>
            <a:r>
              <a:rPr lang="en-GB" i="1" dirty="0"/>
              <a:t>or </a:t>
            </a:r>
            <a:r>
              <a:rPr lang="en-GB" b="1" i="1" dirty="0"/>
              <a:t>‘odd’.</a:t>
            </a:r>
            <a:endParaRPr lang="en-IN" b="1" i="1" dirty="0"/>
          </a:p>
        </p:txBody>
      </p:sp>
    </p:spTree>
    <p:extLst>
      <p:ext uri="{BB962C8B-B14F-4D97-AF65-F5344CB8AC3E}">
        <p14:creationId xmlns:p14="http://schemas.microsoft.com/office/powerpoint/2010/main" val="768455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13935</Words>
  <Application>Microsoft Office PowerPoint</Application>
  <PresentationFormat>Widescreen</PresentationFormat>
  <Paragraphs>1835</Paragraphs>
  <Slides>86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vt:lpstr>
      <vt:lpstr>Calibri</vt:lpstr>
      <vt:lpstr>Calibri Light</vt:lpstr>
      <vt:lpstr>Courier New</vt:lpstr>
      <vt:lpstr>Verdana Pro Black</vt:lpstr>
      <vt:lpstr>Verdana Pro Cond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Meera Lakshmi</dc:creator>
  <cp:lastModifiedBy>Meera Lakshmi</cp:lastModifiedBy>
  <cp:revision>662</cp:revision>
  <dcterms:created xsi:type="dcterms:W3CDTF">2020-08-21T14:39:52Z</dcterms:created>
  <dcterms:modified xsi:type="dcterms:W3CDTF">2020-08-26T10:03:06Z</dcterms:modified>
</cp:coreProperties>
</file>