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CNiEbHCCNtkC7sQKqFdpW/Ngn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7B110A-C336-4792-BFAB-3E62923AD86D}">
  <a:tblStyle styleId="{D87B110A-C336-4792-BFAB-3E62923AD8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5820f7d9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45820f7d9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merriam-webster.com/dictionary/genui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1493788" y="0"/>
            <a:ext cx="698205" cy="882502"/>
          </a:xfrm>
          <a:prstGeom prst="rect">
            <a:avLst/>
          </a:prstGeom>
          <a:solidFill>
            <a:srgbClr val="3809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11493787" y="808074"/>
            <a:ext cx="698205" cy="5241851"/>
          </a:xfrm>
          <a:prstGeom prst="rect">
            <a:avLst/>
          </a:prstGeom>
          <a:solidFill>
            <a:srgbClr val="FF090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11493793" y="6124352"/>
            <a:ext cx="698205" cy="733648"/>
          </a:xfrm>
          <a:prstGeom prst="rect">
            <a:avLst/>
          </a:prstGeom>
          <a:solidFill>
            <a:srgbClr val="00C425"/>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rot="5400000">
            <a:off x="5380070" y="744280"/>
            <a:ext cx="733648" cy="11493793"/>
          </a:xfrm>
          <a:prstGeom prst="rect">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5400000">
            <a:off x="6039290" y="669854"/>
            <a:ext cx="637952" cy="10271044"/>
          </a:xfrm>
          <a:prstGeom prst="rect">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8" y="5486397"/>
            <a:ext cx="595416" cy="637954"/>
          </a:xfrm>
          <a:prstGeom prst="rect">
            <a:avLst/>
          </a:prstGeom>
          <a:solidFill>
            <a:srgbClr val="DC2CC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595424" y="5486397"/>
            <a:ext cx="616682" cy="637954"/>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616690" y="5438550"/>
            <a:ext cx="595416" cy="733648"/>
          </a:xfrm>
          <a:prstGeom prst="mathMultiply">
            <a:avLst>
              <a:gd fmla="val 23520" name="adj1"/>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txBox="1"/>
          <p:nvPr/>
        </p:nvSpPr>
        <p:spPr>
          <a:xfrm>
            <a:off x="595424" y="1125588"/>
            <a:ext cx="91758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sz="4000">
                <a:solidFill>
                  <a:schemeClr val="dk1"/>
                </a:solidFill>
                <a:latin typeface="Arial Black"/>
                <a:ea typeface="Arial Black"/>
                <a:cs typeface="Arial Black"/>
                <a:sym typeface="Arial Black"/>
              </a:rPr>
              <a:t>A FRAMEWORK FOR TEST AND ANALYSIS</a:t>
            </a:r>
            <a:endParaRPr b="1" sz="5400">
              <a:solidFill>
                <a:schemeClr val="dk1"/>
              </a:solidFill>
              <a:latin typeface="Arial Black"/>
              <a:ea typeface="Arial Black"/>
              <a:cs typeface="Arial Black"/>
              <a:sym typeface="Arial Black"/>
            </a:endParaRPr>
          </a:p>
        </p:txBody>
      </p:sp>
      <p:sp>
        <p:nvSpPr>
          <p:cNvPr id="97" name="Google Shape;97;p1"/>
          <p:cNvSpPr txBox="1"/>
          <p:nvPr/>
        </p:nvSpPr>
        <p:spPr>
          <a:xfrm>
            <a:off x="595423" y="256606"/>
            <a:ext cx="9175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Black"/>
                <a:ea typeface="Arial Black"/>
                <a:cs typeface="Arial Black"/>
                <a:sym typeface="Arial Black"/>
              </a:rPr>
              <a:t>UNIT 1 - Fundamentals of Test and Analysis</a:t>
            </a:r>
            <a:endParaRPr/>
          </a:p>
        </p:txBody>
      </p:sp>
      <p:sp>
        <p:nvSpPr>
          <p:cNvPr id="98" name="Google Shape;98;p1"/>
          <p:cNvSpPr/>
          <p:nvPr/>
        </p:nvSpPr>
        <p:spPr>
          <a:xfrm>
            <a:off x="10717620" y="4752752"/>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a:off x="616700" y="2948900"/>
            <a:ext cx="3810300" cy="132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GB" sz="2200">
                <a:solidFill>
                  <a:schemeClr val="dk1"/>
                </a:solidFill>
              </a:rPr>
              <a:t>Validation and Verification</a:t>
            </a:r>
            <a:endParaRPr b="1" sz="2200">
              <a:solidFill>
                <a:schemeClr val="dk1"/>
              </a:solidFill>
            </a:endParaRPr>
          </a:p>
          <a:p>
            <a:pPr indent="0" lvl="0" marL="0" marR="0" rtl="0" algn="l">
              <a:lnSpc>
                <a:spcPct val="115000"/>
              </a:lnSpc>
              <a:spcBef>
                <a:spcPts val="0"/>
              </a:spcBef>
              <a:spcAft>
                <a:spcPts val="0"/>
              </a:spcAft>
              <a:buNone/>
            </a:pPr>
            <a:r>
              <a:rPr b="1" lang="en-GB" sz="2200">
                <a:solidFill>
                  <a:schemeClr val="dk1"/>
                </a:solidFill>
              </a:rPr>
              <a:t>Degrees of Freedom</a:t>
            </a:r>
            <a:endParaRPr b="1" sz="2200">
              <a:solidFill>
                <a:schemeClr val="dk1"/>
              </a:solidFill>
            </a:endParaRPr>
          </a:p>
          <a:p>
            <a:pPr indent="0" lvl="0" marL="0" marR="0" rtl="0" algn="l">
              <a:lnSpc>
                <a:spcPct val="115000"/>
              </a:lnSpc>
              <a:spcBef>
                <a:spcPts val="0"/>
              </a:spcBef>
              <a:spcAft>
                <a:spcPts val="0"/>
              </a:spcAft>
              <a:buNone/>
            </a:pPr>
            <a:r>
              <a:rPr b="1" lang="en-GB" sz="2200">
                <a:solidFill>
                  <a:schemeClr val="dk1"/>
                </a:solidFill>
              </a:rPr>
              <a:t>Varieties of Software</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p:nvPr/>
        </p:nvSpPr>
        <p:spPr>
          <a:xfrm>
            <a:off x="11571771" y="6117528"/>
            <a:ext cx="531600" cy="531600"/>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6"/>
          <p:cNvSpPr/>
          <p:nvPr/>
        </p:nvSpPr>
        <p:spPr>
          <a:xfrm>
            <a:off x="10630" y="37211"/>
            <a:ext cx="435900" cy="680400"/>
          </a:xfrm>
          <a:prstGeom prst="rect">
            <a:avLst/>
          </a:prstGeom>
          <a:solidFill>
            <a:srgbClr val="33CCCC"/>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6"/>
          <p:cNvSpPr/>
          <p:nvPr/>
        </p:nvSpPr>
        <p:spPr>
          <a:xfrm>
            <a:off x="10630" y="2633415"/>
            <a:ext cx="432900" cy="4187400"/>
          </a:xfrm>
          <a:prstGeom prst="rect">
            <a:avLst/>
          </a:prstGeom>
          <a:solidFill>
            <a:srgbClr val="B9EEED"/>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6"/>
          <p:cNvSpPr/>
          <p:nvPr/>
        </p:nvSpPr>
        <p:spPr>
          <a:xfrm>
            <a:off x="13564" y="717696"/>
            <a:ext cx="432900" cy="1915800"/>
          </a:xfrm>
          <a:prstGeom prst="rect">
            <a:avLst/>
          </a:prstGeom>
          <a:solidFill>
            <a:schemeClr val="lt1"/>
          </a:solidFill>
          <a:ln cap="flat" cmpd="sng" w="76200">
            <a:solidFill>
              <a:schemeClr val="dk1">
                <a:alpha val="9569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6"/>
          <p:cNvSpPr/>
          <p:nvPr/>
        </p:nvSpPr>
        <p:spPr>
          <a:xfrm>
            <a:off x="11745435" y="0"/>
            <a:ext cx="432900" cy="4187400"/>
          </a:xfrm>
          <a:prstGeom prst="rect">
            <a:avLst/>
          </a:prstGeom>
          <a:solidFill>
            <a:srgbClr val="B9EEED"/>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6"/>
          <p:cNvSpPr/>
          <p:nvPr/>
        </p:nvSpPr>
        <p:spPr>
          <a:xfrm>
            <a:off x="705425" y="717605"/>
            <a:ext cx="10781100" cy="52809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None/>
            </a:pPr>
            <a:r>
              <a:t/>
            </a:r>
            <a:endParaRPr sz="2200">
              <a:solidFill>
                <a:schemeClr val="dk1"/>
              </a:solidFill>
            </a:endParaRPr>
          </a:p>
          <a:p>
            <a:pPr indent="0" lvl="0" marL="45720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b="1" lang="en-GB" sz="2200" u="sng">
                <a:solidFill>
                  <a:schemeClr val="dk1"/>
                </a:solidFill>
              </a:rPr>
              <a:t>3.	Simplified properties:</a:t>
            </a:r>
            <a:endParaRPr b="1" sz="2200" u="sng">
              <a:solidFill>
                <a:schemeClr val="dk1"/>
              </a:solidFill>
            </a:endParaRPr>
          </a:p>
          <a:p>
            <a:pPr indent="-368300" lvl="0" marL="457200" marR="0" rtl="0" algn="l">
              <a:lnSpc>
                <a:spcPct val="115000"/>
              </a:lnSpc>
              <a:spcBef>
                <a:spcPts val="0"/>
              </a:spcBef>
              <a:spcAft>
                <a:spcPts val="0"/>
              </a:spcAft>
              <a:buClr>
                <a:schemeClr val="dk1"/>
              </a:buClr>
              <a:buSzPts val="2200"/>
              <a:buChar char="●"/>
            </a:pPr>
            <a:r>
              <a:rPr lang="en-GB" sz="2200">
                <a:solidFill>
                  <a:schemeClr val="dk1"/>
                </a:solidFill>
              </a:rPr>
              <a:t>It reduces the degree of free by simplifying the property to check</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lang="en-GB" sz="2200">
                <a:solidFill>
                  <a:schemeClr val="dk1"/>
                </a:solidFill>
              </a:rPr>
              <a:t>Example: Model Checking</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It </a:t>
            </a:r>
            <a:r>
              <a:rPr lang="en-GB" sz="2200">
                <a:solidFill>
                  <a:schemeClr val="dk1"/>
                </a:solidFill>
              </a:rPr>
              <a:t>substitutes</a:t>
            </a:r>
            <a:r>
              <a:rPr lang="en-GB" sz="2200">
                <a:solidFill>
                  <a:schemeClr val="dk1"/>
                </a:solidFill>
              </a:rPr>
              <a:t> a property that is more easily checked, or constraining the class of programs </a:t>
            </a:r>
            <a:r>
              <a:rPr lang="en-GB" sz="2200">
                <a:solidFill>
                  <a:schemeClr val="dk1"/>
                </a:solidFill>
              </a:rPr>
              <a:t>that</a:t>
            </a:r>
            <a:r>
              <a:rPr lang="en-GB" sz="2200">
                <a:solidFill>
                  <a:schemeClr val="dk1"/>
                </a:solidFill>
              </a:rPr>
              <a:t> can be checked.</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Many examples of substituting simple, checkable properties for actual properties of interest can be found in the design of modern programming languages</a:t>
            </a:r>
            <a:endParaRPr sz="2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45820f7d93_0_18"/>
          <p:cNvSpPr/>
          <p:nvPr/>
        </p:nvSpPr>
        <p:spPr>
          <a:xfrm>
            <a:off x="11571771" y="6117528"/>
            <a:ext cx="531600" cy="531600"/>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g145820f7d93_0_18"/>
          <p:cNvSpPr/>
          <p:nvPr/>
        </p:nvSpPr>
        <p:spPr>
          <a:xfrm>
            <a:off x="10630" y="37211"/>
            <a:ext cx="435900" cy="680400"/>
          </a:xfrm>
          <a:prstGeom prst="rect">
            <a:avLst/>
          </a:prstGeom>
          <a:solidFill>
            <a:srgbClr val="0070C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g145820f7d93_0_18"/>
          <p:cNvSpPr/>
          <p:nvPr/>
        </p:nvSpPr>
        <p:spPr>
          <a:xfrm>
            <a:off x="10630" y="2633415"/>
            <a:ext cx="432900" cy="4187400"/>
          </a:xfrm>
          <a:prstGeom prst="rect">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g145820f7d93_0_18"/>
          <p:cNvSpPr/>
          <p:nvPr/>
        </p:nvSpPr>
        <p:spPr>
          <a:xfrm>
            <a:off x="13564" y="717696"/>
            <a:ext cx="432900" cy="1915800"/>
          </a:xfrm>
          <a:prstGeom prst="rect">
            <a:avLst/>
          </a:prstGeom>
          <a:solidFill>
            <a:schemeClr val="lt1"/>
          </a:solidFill>
          <a:ln cap="flat" cmpd="sng" w="76200">
            <a:solidFill>
              <a:schemeClr val="dk1">
                <a:alpha val="9569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145820f7d93_0_18"/>
          <p:cNvSpPr/>
          <p:nvPr/>
        </p:nvSpPr>
        <p:spPr>
          <a:xfrm>
            <a:off x="11745435" y="0"/>
            <a:ext cx="432900" cy="4187400"/>
          </a:xfrm>
          <a:prstGeom prst="rect">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g145820f7d93_0_18"/>
          <p:cNvSpPr/>
          <p:nvPr/>
        </p:nvSpPr>
        <p:spPr>
          <a:xfrm>
            <a:off x="717425" y="420050"/>
            <a:ext cx="10757100" cy="5808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i</a:t>
            </a:r>
            <a:r>
              <a:rPr lang="en-GB" sz="2200">
                <a:solidFill>
                  <a:schemeClr val="dk1"/>
                </a:solidFill>
                <a:latin typeface="Courier New"/>
                <a:ea typeface="Courier New"/>
                <a:cs typeface="Courier New"/>
                <a:sym typeface="Courier New"/>
              </a:rPr>
              <a:t>nt i, sum;</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i</a:t>
            </a:r>
            <a:r>
              <a:rPr lang="en-GB" sz="2200">
                <a:solidFill>
                  <a:schemeClr val="dk1"/>
                </a:solidFill>
                <a:latin typeface="Courier New"/>
                <a:ea typeface="Courier New"/>
                <a:cs typeface="Courier New"/>
                <a:sym typeface="Courier New"/>
              </a:rPr>
              <a:t>nt first=1;</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f</a:t>
            </a:r>
            <a:r>
              <a:rPr lang="en-GB" sz="2200">
                <a:solidFill>
                  <a:schemeClr val="dk1"/>
                </a:solidFill>
                <a:latin typeface="Courier New"/>
                <a:ea typeface="Courier New"/>
                <a:cs typeface="Courier New"/>
                <a:sym typeface="Courier New"/>
              </a:rPr>
              <a:t>or(i=0;i&lt;10;i++)</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r>
              <a:rPr lang="en-GB" sz="2200">
                <a:solidFill>
                  <a:schemeClr val="dk1"/>
                </a:solidFill>
                <a:latin typeface="Courier New"/>
                <a:ea typeface="Courier New"/>
                <a:cs typeface="Courier New"/>
                <a:sym typeface="Courier New"/>
              </a:rPr>
              <a:t>i</a:t>
            </a:r>
            <a:r>
              <a:rPr lang="en-GB" sz="2200">
                <a:solidFill>
                  <a:schemeClr val="dk1"/>
                </a:solidFill>
                <a:latin typeface="Courier New"/>
                <a:ea typeface="Courier New"/>
                <a:cs typeface="Courier New"/>
                <a:sym typeface="Courier New"/>
              </a:rPr>
              <a:t>f (first)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sum=0,first=0;</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sum+=i;</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2200">
              <a:solidFill>
                <a:schemeClr val="dk1"/>
              </a:solidFill>
              <a:latin typeface="Courier New"/>
              <a:ea typeface="Courier New"/>
              <a:cs typeface="Courier New"/>
              <a:sym typeface="Courier New"/>
            </a:endParaRPr>
          </a:p>
          <a:p>
            <a:pPr indent="-368300" lvl="0" marL="457200" marR="0" rtl="0" algn="l">
              <a:lnSpc>
                <a:spcPct val="115000"/>
              </a:lnSpc>
              <a:spcBef>
                <a:spcPts val="0"/>
              </a:spcBef>
              <a:spcAft>
                <a:spcPts val="0"/>
              </a:spcAft>
              <a:buClr>
                <a:schemeClr val="dk1"/>
              </a:buClr>
              <a:buSzPts val="2200"/>
              <a:buChar char="●"/>
            </a:pPr>
            <a:r>
              <a:rPr lang="en-GB" sz="2200">
                <a:solidFill>
                  <a:schemeClr val="dk1"/>
                </a:solidFill>
              </a:rPr>
              <a:t>In C language, a compiler cannot </a:t>
            </a:r>
            <a:r>
              <a:rPr lang="en-GB" sz="2200">
                <a:solidFill>
                  <a:schemeClr val="dk1"/>
                </a:solidFill>
              </a:rPr>
              <a:t>provide precise static check.</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lang="en-GB" sz="2200">
                <a:solidFill>
                  <a:schemeClr val="dk1"/>
                </a:solidFill>
              </a:rPr>
              <a:t>In java neatly solves this problem by making code like this illegal: variable must be initialized on </a:t>
            </a:r>
            <a:r>
              <a:rPr i="1" lang="en-GB" sz="2200">
                <a:solidFill>
                  <a:schemeClr val="dk1"/>
                </a:solidFill>
              </a:rPr>
              <a:t>all </a:t>
            </a:r>
            <a:r>
              <a:rPr lang="en-GB" sz="2200">
                <a:solidFill>
                  <a:schemeClr val="dk1"/>
                </a:solidFill>
              </a:rPr>
              <a:t>program control paths, whether or not that path can ever be executed.</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22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p:nvPr/>
        </p:nvSpPr>
        <p:spPr>
          <a:xfrm>
            <a:off x="10630" y="37211"/>
            <a:ext cx="435935" cy="680485"/>
          </a:xfrm>
          <a:prstGeom prst="rect">
            <a:avLst/>
          </a:prstGeom>
          <a:solidFill>
            <a:srgbClr val="00C8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8"/>
          <p:cNvSpPr/>
          <p:nvPr/>
        </p:nvSpPr>
        <p:spPr>
          <a:xfrm>
            <a:off x="981724" y="95692"/>
            <a:ext cx="538718" cy="616687"/>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8"/>
          <p:cNvSpPr/>
          <p:nvPr/>
        </p:nvSpPr>
        <p:spPr>
          <a:xfrm>
            <a:off x="1605514" y="37211"/>
            <a:ext cx="9845751" cy="680485"/>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8"/>
          <p:cNvSpPr/>
          <p:nvPr/>
        </p:nvSpPr>
        <p:spPr>
          <a:xfrm>
            <a:off x="11493801" y="37211"/>
            <a:ext cx="687569" cy="691116"/>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8"/>
          <p:cNvSpPr/>
          <p:nvPr/>
        </p:nvSpPr>
        <p:spPr>
          <a:xfrm>
            <a:off x="10630" y="691114"/>
            <a:ext cx="435935" cy="6166884"/>
          </a:xfrm>
          <a:prstGeom prst="rect">
            <a:avLst/>
          </a:prstGeom>
          <a:solidFill>
            <a:srgbClr val="00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8"/>
          <p:cNvSpPr/>
          <p:nvPr/>
        </p:nvSpPr>
        <p:spPr>
          <a:xfrm>
            <a:off x="446565" y="37212"/>
            <a:ext cx="495111" cy="675167"/>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8"/>
          <p:cNvSpPr/>
          <p:nvPr/>
        </p:nvSpPr>
        <p:spPr>
          <a:xfrm rot="10800000">
            <a:off x="1004236" y="28189"/>
            <a:ext cx="538718" cy="616687"/>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8"/>
          <p:cNvSpPr txBox="1"/>
          <p:nvPr/>
        </p:nvSpPr>
        <p:spPr>
          <a:xfrm>
            <a:off x="941684" y="1159818"/>
            <a:ext cx="982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Arial Black"/>
                <a:ea typeface="Arial Black"/>
                <a:cs typeface="Arial Black"/>
                <a:sym typeface="Arial Black"/>
              </a:rPr>
              <a:t>VARIETIES OF SOFTWARE</a:t>
            </a:r>
            <a:endParaRPr/>
          </a:p>
        </p:txBody>
      </p:sp>
      <p:sp>
        <p:nvSpPr>
          <p:cNvPr id="235" name="Google Shape;235;p18"/>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8"/>
          <p:cNvSpPr/>
          <p:nvPr/>
        </p:nvSpPr>
        <p:spPr>
          <a:xfrm>
            <a:off x="941675" y="2273966"/>
            <a:ext cx="10781100" cy="3314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GB" sz="2200">
                <a:solidFill>
                  <a:schemeClr val="dk1"/>
                </a:solidFill>
              </a:rPr>
              <a:t>The </a:t>
            </a:r>
            <a:r>
              <a:rPr i="1" lang="en-GB" sz="2200">
                <a:solidFill>
                  <a:schemeClr val="dk1"/>
                </a:solidFill>
              </a:rPr>
              <a:t>“generic” </a:t>
            </a:r>
            <a:r>
              <a:rPr lang="en-GB" sz="2200">
                <a:solidFill>
                  <a:schemeClr val="dk1"/>
                </a:solidFill>
              </a:rPr>
              <a:t>software testing techniques are at least partly applicable to most varieties of software, particular </a:t>
            </a:r>
            <a:r>
              <a:rPr lang="en-GB" sz="2200">
                <a:solidFill>
                  <a:schemeClr val="dk1"/>
                </a:solidFill>
              </a:rPr>
              <a:t>application</a:t>
            </a:r>
            <a:r>
              <a:rPr lang="en-GB" sz="2200">
                <a:solidFill>
                  <a:schemeClr val="dk1"/>
                </a:solidFill>
              </a:rPr>
              <a:t> domains (ex: real-time and safety-critical software) and construction methods (ex: concurrency and physical distribution, graphical user interfaces) call for particular properties to be verified, or the relative importance of different properties, as well as imposing constraints on applicable techniques. Typically a software system does not fall neatly into one category but rather number of relevant characteristics that must be considered when planning </a:t>
            </a:r>
            <a:r>
              <a:rPr lang="en-GB" sz="2200">
                <a:solidFill>
                  <a:schemeClr val="dk1"/>
                </a:solidFill>
              </a:rPr>
              <a:t>verification</a:t>
            </a:r>
            <a:r>
              <a:rPr lang="en-GB" sz="2200">
                <a:solidFill>
                  <a:schemeClr val="dk1"/>
                </a:solidFill>
              </a:rPr>
              <a:t>.</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
          <p:cNvSpPr/>
          <p:nvPr/>
        </p:nvSpPr>
        <p:spPr>
          <a:xfrm>
            <a:off x="10630" y="37211"/>
            <a:ext cx="435935" cy="680485"/>
          </a:xfrm>
          <a:prstGeom prst="rect">
            <a:avLst/>
          </a:prstGeom>
          <a:solidFill>
            <a:srgbClr val="2E75B5"/>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9"/>
          <p:cNvSpPr/>
          <p:nvPr/>
        </p:nvSpPr>
        <p:spPr>
          <a:xfrm>
            <a:off x="981724" y="95692"/>
            <a:ext cx="538718" cy="616687"/>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9"/>
          <p:cNvSpPr/>
          <p:nvPr/>
        </p:nvSpPr>
        <p:spPr>
          <a:xfrm>
            <a:off x="1605514" y="37211"/>
            <a:ext cx="9845751" cy="680485"/>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9"/>
          <p:cNvSpPr/>
          <p:nvPr/>
        </p:nvSpPr>
        <p:spPr>
          <a:xfrm>
            <a:off x="11493801" y="37211"/>
            <a:ext cx="687569" cy="691116"/>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9"/>
          <p:cNvSpPr/>
          <p:nvPr/>
        </p:nvSpPr>
        <p:spPr>
          <a:xfrm>
            <a:off x="10630" y="691114"/>
            <a:ext cx="435935" cy="6166884"/>
          </a:xfrm>
          <a:prstGeom prst="rect">
            <a:avLst/>
          </a:prstGeom>
          <a:solidFill>
            <a:srgbClr val="BBD6EE"/>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9"/>
          <p:cNvSpPr/>
          <p:nvPr/>
        </p:nvSpPr>
        <p:spPr>
          <a:xfrm>
            <a:off x="446565" y="37212"/>
            <a:ext cx="495111" cy="675167"/>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9"/>
          <p:cNvSpPr/>
          <p:nvPr/>
        </p:nvSpPr>
        <p:spPr>
          <a:xfrm rot="10800000">
            <a:off x="1004236" y="28189"/>
            <a:ext cx="538718" cy="616687"/>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9"/>
          <p:cNvSpPr txBox="1"/>
          <p:nvPr/>
        </p:nvSpPr>
        <p:spPr>
          <a:xfrm>
            <a:off x="1722211" y="50092"/>
            <a:ext cx="9547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Arial Black"/>
                <a:ea typeface="Arial Black"/>
                <a:cs typeface="Arial Black"/>
                <a:sym typeface="Arial Black"/>
              </a:rPr>
              <a:t>CONCLUSION</a:t>
            </a:r>
            <a:endParaRPr/>
          </a:p>
        </p:txBody>
      </p:sp>
      <p:sp>
        <p:nvSpPr>
          <p:cNvPr id="250" name="Google Shape;250;p9"/>
          <p:cNvSpPr/>
          <p:nvPr/>
        </p:nvSpPr>
        <p:spPr>
          <a:xfrm>
            <a:off x="759800" y="843425"/>
            <a:ext cx="10509600" cy="5779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GB" sz="2200">
                <a:solidFill>
                  <a:schemeClr val="dk1"/>
                </a:solidFill>
              </a:rPr>
              <a:t>Validation and verification are critical components of software development. If comprehensive verification and validation are not carried out, a software team may be unable to build a product that meets the expectations of stakeholders. Verification and validation reduce the chance of product failure and raise the reliability of the final product</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In summary, Precise answers to verification questions are sometimes difficult or impossible to obtain in theory and in practice. Verification is therefore an act of compromise, accepting some degree of optimistic inaccuracy or pessimistic </a:t>
            </a:r>
            <a:r>
              <a:rPr lang="en-GB" sz="2200">
                <a:solidFill>
                  <a:schemeClr val="dk1"/>
                </a:solidFill>
              </a:rPr>
              <a:t>inaccuracy</a:t>
            </a:r>
            <a:r>
              <a:rPr lang="en-GB" sz="2200">
                <a:solidFill>
                  <a:schemeClr val="dk1"/>
                </a:solidFill>
              </a:rPr>
              <a:t> or choosing to check a property that is only an approximation of </a:t>
            </a:r>
            <a:r>
              <a:rPr lang="en-GB" sz="2200">
                <a:solidFill>
                  <a:schemeClr val="dk1"/>
                </a:solidFill>
              </a:rPr>
              <a:t>what</a:t>
            </a:r>
            <a:r>
              <a:rPr lang="en-GB" sz="2200">
                <a:solidFill>
                  <a:schemeClr val="dk1"/>
                </a:solidFill>
              </a:rPr>
              <a:t> we really wish to check. Building great software products requires mastering the skill of picking the right trade-off. This requires experience and a strong understanding of what lies ahead. The most successful trade-offs are those that minimize risk while setting up the groundwork to address the negative side of the compromise.</a:t>
            </a:r>
            <a:endParaRPr sz="2200">
              <a:solidFill>
                <a:schemeClr val="dk1"/>
              </a:solidFill>
            </a:endParaRPr>
          </a:p>
        </p:txBody>
      </p:sp>
      <p:sp>
        <p:nvSpPr>
          <p:cNvPr id="251" name="Google Shape;251;p9"/>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p:nvPr/>
        </p:nvSpPr>
        <p:spPr>
          <a:xfrm>
            <a:off x="7098632" y="5233737"/>
            <a:ext cx="5093368" cy="1624263"/>
          </a:xfrm>
          <a:prstGeom prst="rect">
            <a:avLst/>
          </a:prstGeom>
          <a:solidFill>
            <a:srgbClr val="00B0F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3"/>
          <p:cNvSpPr/>
          <p:nvPr/>
        </p:nvSpPr>
        <p:spPr>
          <a:xfrm>
            <a:off x="7098632" y="-1"/>
            <a:ext cx="5093368" cy="5233737"/>
          </a:xfrm>
          <a:prstGeom prst="rtTriangle">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3"/>
          <p:cNvSpPr/>
          <p:nvPr/>
        </p:nvSpPr>
        <p:spPr>
          <a:xfrm rot="10800000">
            <a:off x="7098632" y="-2"/>
            <a:ext cx="5093368" cy="5233737"/>
          </a:xfrm>
          <a:prstGeom prst="rtTriangle">
            <a:avLst/>
          </a:prstGeom>
          <a:solidFill>
            <a:srgbClr val="FFCC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23"/>
          <p:cNvSpPr txBox="1"/>
          <p:nvPr/>
        </p:nvSpPr>
        <p:spPr>
          <a:xfrm>
            <a:off x="595425" y="2259438"/>
            <a:ext cx="34110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5400">
                <a:solidFill>
                  <a:schemeClr val="dk1"/>
                </a:solidFill>
                <a:latin typeface="Arial Black"/>
                <a:ea typeface="Arial Black"/>
                <a:cs typeface="Arial Black"/>
                <a:sym typeface="Arial Black"/>
              </a:rPr>
              <a:t>THANK</a:t>
            </a:r>
            <a:endParaRPr/>
          </a:p>
          <a:p>
            <a:pPr indent="0" lvl="0" marL="0" marR="0" rtl="0" algn="l">
              <a:spcBef>
                <a:spcPts val="0"/>
              </a:spcBef>
              <a:spcAft>
                <a:spcPts val="0"/>
              </a:spcAft>
              <a:buNone/>
            </a:pPr>
            <a:r>
              <a:rPr b="1" lang="en-GB" sz="5400">
                <a:solidFill>
                  <a:schemeClr val="dk1"/>
                </a:solidFill>
                <a:latin typeface="Arial Black"/>
                <a:ea typeface="Arial Black"/>
                <a:cs typeface="Arial Black"/>
                <a:sym typeface="Arial Black"/>
              </a:rPr>
              <a:t>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10630" y="37211"/>
            <a:ext cx="435935" cy="680485"/>
          </a:xfrm>
          <a:prstGeom prst="rect">
            <a:avLst/>
          </a:prstGeom>
          <a:solidFill>
            <a:srgbClr val="EA6A2A"/>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4"/>
          <p:cNvSpPr/>
          <p:nvPr/>
        </p:nvSpPr>
        <p:spPr>
          <a:xfrm>
            <a:off x="10630" y="2633415"/>
            <a:ext cx="433001" cy="4187373"/>
          </a:xfrm>
          <a:prstGeom prst="rect">
            <a:avLst/>
          </a:prstGeom>
          <a:solidFill>
            <a:srgbClr val="F5B89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4"/>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4"/>
          <p:cNvSpPr/>
          <p:nvPr/>
        </p:nvSpPr>
        <p:spPr>
          <a:xfrm>
            <a:off x="13564" y="717696"/>
            <a:ext cx="433001" cy="1915720"/>
          </a:xfrm>
          <a:prstGeom prst="rect">
            <a:avLst/>
          </a:prstGeom>
          <a:solidFill>
            <a:schemeClr val="lt1"/>
          </a:solidFill>
          <a:ln cap="flat" cmpd="sng" w="76200">
            <a:solidFill>
              <a:schemeClr val="dk1">
                <a:alpha val="95686"/>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4"/>
          <p:cNvSpPr/>
          <p:nvPr/>
        </p:nvSpPr>
        <p:spPr>
          <a:xfrm>
            <a:off x="11745435" y="-1309"/>
            <a:ext cx="433001" cy="4187373"/>
          </a:xfrm>
          <a:prstGeom prst="rect">
            <a:avLst/>
          </a:prstGeom>
          <a:solidFill>
            <a:srgbClr val="F5B89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4"/>
          <p:cNvSpPr/>
          <p:nvPr/>
        </p:nvSpPr>
        <p:spPr>
          <a:xfrm>
            <a:off x="981724" y="95692"/>
            <a:ext cx="538800" cy="616800"/>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4"/>
          <p:cNvSpPr/>
          <p:nvPr/>
        </p:nvSpPr>
        <p:spPr>
          <a:xfrm>
            <a:off x="11767947" y="37211"/>
            <a:ext cx="470100" cy="675300"/>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4"/>
          <p:cNvSpPr/>
          <p:nvPr/>
        </p:nvSpPr>
        <p:spPr>
          <a:xfrm>
            <a:off x="446565" y="37212"/>
            <a:ext cx="495000" cy="675300"/>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4"/>
          <p:cNvSpPr/>
          <p:nvPr/>
        </p:nvSpPr>
        <p:spPr>
          <a:xfrm rot="10800000">
            <a:off x="1004154" y="28076"/>
            <a:ext cx="538800" cy="616800"/>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4"/>
          <p:cNvSpPr txBox="1"/>
          <p:nvPr/>
        </p:nvSpPr>
        <p:spPr>
          <a:xfrm>
            <a:off x="941576" y="1061580"/>
            <a:ext cx="10140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Arial Black"/>
                <a:ea typeface="Arial Black"/>
                <a:cs typeface="Arial Black"/>
                <a:sym typeface="Arial Black"/>
              </a:rPr>
              <a:t>VALIDATION AND VERIFICATION</a:t>
            </a:r>
            <a:endParaRPr/>
          </a:p>
        </p:txBody>
      </p:sp>
      <p:sp>
        <p:nvSpPr>
          <p:cNvPr id="114" name="Google Shape;114;p4"/>
          <p:cNvSpPr/>
          <p:nvPr/>
        </p:nvSpPr>
        <p:spPr>
          <a:xfrm>
            <a:off x="1574214" y="-3714"/>
            <a:ext cx="10117500" cy="680400"/>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a:off x="790675" y="2394608"/>
            <a:ext cx="10781100" cy="2068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GB" sz="2200">
                <a:solidFill>
                  <a:schemeClr val="dk1"/>
                </a:solidFill>
              </a:rPr>
              <a:t>Assessing the degree to which a software system actually fulfills its requirements, in the sense of meeting the user’s real needs, is called </a:t>
            </a:r>
            <a:r>
              <a:rPr b="1" i="1" lang="en-GB" sz="2200">
                <a:solidFill>
                  <a:schemeClr val="dk1"/>
                </a:solidFill>
              </a:rPr>
              <a:t>validation.</a:t>
            </a:r>
            <a:endParaRPr b="1" i="1"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Fulfilling requirements is not the same as conforming to a requirements specification.</a:t>
            </a:r>
            <a:endParaRPr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A specification is a statement about a particular solution to a problem, and that proposed solution may or may not achieve its goals.</a:t>
            </a:r>
            <a:endParaRPr sz="2200">
              <a:solidFill>
                <a:schemeClr val="dk1"/>
              </a:solidFill>
            </a:endParaRPr>
          </a:p>
        </p:txBody>
      </p:sp>
      <p:sp>
        <p:nvSpPr>
          <p:cNvPr id="116" name="Google Shape;116;p4"/>
          <p:cNvSpPr/>
          <p:nvPr/>
        </p:nvSpPr>
        <p:spPr>
          <a:xfrm>
            <a:off x="790675" y="4689102"/>
            <a:ext cx="10781100" cy="1643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GB" sz="2200">
                <a:solidFill>
                  <a:schemeClr val="dk1"/>
                </a:solidFill>
              </a:rPr>
              <a:t>Verification </a:t>
            </a:r>
            <a:r>
              <a:rPr lang="en-GB" sz="2200">
                <a:solidFill>
                  <a:schemeClr val="dk1"/>
                </a:solidFill>
              </a:rPr>
              <a:t>is checking the consistency of an implementation with a </a:t>
            </a:r>
            <a:r>
              <a:rPr lang="en-GB" sz="2200">
                <a:solidFill>
                  <a:schemeClr val="dk1"/>
                </a:solidFill>
              </a:rPr>
              <a:t>specification. Here “</a:t>
            </a:r>
            <a:r>
              <a:rPr i="1" lang="en-GB" sz="2200">
                <a:solidFill>
                  <a:schemeClr val="dk1"/>
                </a:solidFill>
              </a:rPr>
              <a:t>specification” </a:t>
            </a:r>
            <a:r>
              <a:rPr lang="en-GB" sz="2200">
                <a:solidFill>
                  <a:schemeClr val="dk1"/>
                </a:solidFill>
              </a:rPr>
              <a:t>and </a:t>
            </a:r>
            <a:r>
              <a:rPr i="1" lang="en-GB" sz="2200">
                <a:solidFill>
                  <a:schemeClr val="dk1"/>
                </a:solidFill>
              </a:rPr>
              <a:t>“implementation” </a:t>
            </a:r>
            <a:r>
              <a:rPr lang="en-GB" sz="2200">
                <a:solidFill>
                  <a:schemeClr val="dk1"/>
                </a:solidFill>
              </a:rPr>
              <a:t>are roles, not particular aritificats.</a:t>
            </a:r>
            <a:endParaRPr sz="2200">
              <a:solidFill>
                <a:schemeClr val="dk1"/>
              </a:solidFill>
            </a:endParaRPr>
          </a:p>
          <a:p>
            <a:pPr indent="0" lvl="0" marL="0" marR="0" rtl="0" algn="l">
              <a:lnSpc>
                <a:spcPct val="115000"/>
              </a:lnSpc>
              <a:spcBef>
                <a:spcPts val="0"/>
              </a:spcBef>
              <a:spcAft>
                <a:spcPts val="0"/>
              </a:spcAft>
              <a:buNone/>
            </a:pPr>
            <a:r>
              <a:rPr lang="en-GB" sz="2200">
                <a:solidFill>
                  <a:schemeClr val="dk1"/>
                </a:solidFill>
              </a:rPr>
              <a:t>The purpose of verification is to determine if the system is well-engineered and error free.</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p:nvPr/>
        </p:nvSpPr>
        <p:spPr>
          <a:xfrm>
            <a:off x="0" y="712379"/>
            <a:ext cx="12170740" cy="6129673"/>
          </a:xfrm>
          <a:prstGeom prst="rect">
            <a:avLst/>
          </a:prstGeom>
          <a:solidFill>
            <a:srgbClr val="FFF2C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20"/>
          <p:cNvSpPr/>
          <p:nvPr/>
        </p:nvSpPr>
        <p:spPr>
          <a:xfrm>
            <a:off x="1004225" y="2404100"/>
            <a:ext cx="10630200" cy="2893200"/>
          </a:xfrm>
          <a:prstGeom prst="rect">
            <a:avLst/>
          </a:prstGeom>
          <a:solidFill>
            <a:schemeClr val="lt1"/>
          </a:solid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Font typeface="Arial"/>
              <a:buNone/>
            </a:pPr>
            <a:r>
              <a:rPr lang="en-GB" sz="2200">
                <a:solidFill>
                  <a:schemeClr val="dk1"/>
                </a:solidFill>
              </a:rPr>
              <a:t>Static testing techniques are a strong tool to increase software development quality and productivity by supporting engineers in identifying and correcting their own errors early in the software development process.</a:t>
            </a:r>
            <a:endParaRPr sz="2200">
              <a:solidFill>
                <a:schemeClr val="dk1"/>
              </a:solidFill>
            </a:endParaRPr>
          </a:p>
          <a:p>
            <a:pPr indent="0" lvl="0" marL="0" rtl="0" algn="l">
              <a:lnSpc>
                <a:spcPct val="115000"/>
              </a:lnSpc>
              <a:spcBef>
                <a:spcPts val="0"/>
              </a:spcBef>
              <a:spcAft>
                <a:spcPts val="0"/>
              </a:spcAft>
              <a:buClr>
                <a:schemeClr val="dk1"/>
              </a:buClr>
              <a:buFont typeface="Arial"/>
              <a:buNone/>
            </a:pPr>
            <a:r>
              <a:t/>
            </a:r>
            <a:endParaRPr sz="2200">
              <a:solidFill>
                <a:schemeClr val="dk1"/>
              </a:solidFill>
            </a:endParaRPr>
          </a:p>
          <a:p>
            <a:pPr indent="0" lvl="0" marL="0" rtl="0" algn="l">
              <a:lnSpc>
                <a:spcPct val="115000"/>
              </a:lnSpc>
              <a:spcBef>
                <a:spcPts val="0"/>
              </a:spcBef>
              <a:spcAft>
                <a:spcPts val="0"/>
              </a:spcAft>
              <a:buClr>
                <a:schemeClr val="dk1"/>
              </a:buClr>
              <a:buFont typeface="Arial"/>
              <a:buNone/>
            </a:pPr>
            <a:r>
              <a:rPr lang="en-GB" sz="2200">
                <a:solidFill>
                  <a:schemeClr val="dk1"/>
                </a:solidFill>
              </a:rPr>
              <a:t>Defects found during static testing include departures from standards, missing requirements, design flaws, non-maintainable code and conflicting interface definitions.</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p:txBody>
      </p:sp>
      <p:sp>
        <p:nvSpPr>
          <p:cNvPr id="123" name="Google Shape;123;p20"/>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0"/>
          <p:cNvSpPr/>
          <p:nvPr/>
        </p:nvSpPr>
        <p:spPr>
          <a:xfrm>
            <a:off x="10630" y="37211"/>
            <a:ext cx="435935" cy="680485"/>
          </a:xfrm>
          <a:prstGeom prst="rect">
            <a:avLst/>
          </a:prstGeom>
          <a:solidFill>
            <a:srgbClr val="00C425"/>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20"/>
          <p:cNvSpPr/>
          <p:nvPr/>
        </p:nvSpPr>
        <p:spPr>
          <a:xfrm>
            <a:off x="1560490" y="31894"/>
            <a:ext cx="9966257" cy="680485"/>
          </a:xfrm>
          <a:prstGeom prst="rect">
            <a:avLst/>
          </a:prstGeom>
          <a:solidFill>
            <a:srgbClr val="00339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20"/>
          <p:cNvSpPr/>
          <p:nvPr/>
        </p:nvSpPr>
        <p:spPr>
          <a:xfrm>
            <a:off x="11571771" y="37211"/>
            <a:ext cx="609599" cy="691116"/>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0"/>
          <p:cNvSpPr txBox="1"/>
          <p:nvPr/>
        </p:nvSpPr>
        <p:spPr>
          <a:xfrm>
            <a:off x="1004228" y="1767200"/>
            <a:ext cx="10630200" cy="708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Arial Black"/>
                <a:ea typeface="Arial Black"/>
                <a:cs typeface="Arial Black"/>
                <a:sym typeface="Arial Black"/>
              </a:rPr>
              <a:t>STATIC TESTING</a:t>
            </a:r>
            <a:endParaRPr/>
          </a:p>
        </p:txBody>
      </p:sp>
      <p:sp>
        <p:nvSpPr>
          <p:cNvPr id="128" name="Google Shape;128;p20"/>
          <p:cNvSpPr/>
          <p:nvPr/>
        </p:nvSpPr>
        <p:spPr>
          <a:xfrm>
            <a:off x="981724" y="95692"/>
            <a:ext cx="538718" cy="616687"/>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0"/>
          <p:cNvSpPr/>
          <p:nvPr/>
        </p:nvSpPr>
        <p:spPr>
          <a:xfrm>
            <a:off x="446565" y="37212"/>
            <a:ext cx="495111" cy="675167"/>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0"/>
          <p:cNvSpPr/>
          <p:nvPr/>
        </p:nvSpPr>
        <p:spPr>
          <a:xfrm rot="10800000">
            <a:off x="1004236" y="28189"/>
            <a:ext cx="538718" cy="616687"/>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10630" y="37211"/>
            <a:ext cx="435935" cy="680485"/>
          </a:xfrm>
          <a:prstGeom prst="rect">
            <a:avLst/>
          </a:prstGeom>
          <a:solidFill>
            <a:srgbClr val="E7E2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6"/>
          <p:cNvSpPr/>
          <p:nvPr/>
        </p:nvSpPr>
        <p:spPr>
          <a:xfrm>
            <a:off x="981724" y="95692"/>
            <a:ext cx="538718" cy="616687"/>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6"/>
          <p:cNvSpPr/>
          <p:nvPr/>
        </p:nvSpPr>
        <p:spPr>
          <a:xfrm>
            <a:off x="1605514" y="37211"/>
            <a:ext cx="9845751" cy="680485"/>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6"/>
          <p:cNvSpPr/>
          <p:nvPr/>
        </p:nvSpPr>
        <p:spPr>
          <a:xfrm>
            <a:off x="11493801" y="37211"/>
            <a:ext cx="687569" cy="691116"/>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6"/>
          <p:cNvSpPr/>
          <p:nvPr/>
        </p:nvSpPr>
        <p:spPr>
          <a:xfrm>
            <a:off x="10630" y="691114"/>
            <a:ext cx="435935" cy="6166884"/>
          </a:xfrm>
          <a:prstGeom prst="rect">
            <a:avLst/>
          </a:prstGeom>
          <a:solidFill>
            <a:srgbClr val="FFFFA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p:nvPr/>
        </p:nvSpPr>
        <p:spPr>
          <a:xfrm>
            <a:off x="446565" y="37212"/>
            <a:ext cx="495111" cy="675167"/>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p:nvPr/>
        </p:nvSpPr>
        <p:spPr>
          <a:xfrm rot="10800000">
            <a:off x="1004236" y="28189"/>
            <a:ext cx="538718" cy="616687"/>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6"/>
          <p:cNvSpPr txBox="1"/>
          <p:nvPr/>
        </p:nvSpPr>
        <p:spPr>
          <a:xfrm>
            <a:off x="1903948" y="50100"/>
            <a:ext cx="9524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Arial Black"/>
                <a:ea typeface="Arial Black"/>
                <a:cs typeface="Arial Black"/>
                <a:sym typeface="Arial Black"/>
              </a:rPr>
              <a:t>VERIFICATION VS VALIDATION</a:t>
            </a:r>
            <a:endParaRPr/>
          </a:p>
        </p:txBody>
      </p:sp>
      <p:sp>
        <p:nvSpPr>
          <p:cNvPr id="143" name="Google Shape;143;p6"/>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44" name="Google Shape;144;p6"/>
          <p:cNvGraphicFramePr/>
          <p:nvPr/>
        </p:nvGraphicFramePr>
        <p:xfrm>
          <a:off x="952500" y="1275975"/>
          <a:ext cx="3000000" cy="3000000"/>
        </p:xfrm>
        <a:graphic>
          <a:graphicData uri="http://schemas.openxmlformats.org/drawingml/2006/table">
            <a:tbl>
              <a:tblPr>
                <a:noFill/>
                <a:tableStyleId>{D87B110A-C336-4792-BFAB-3E62923AD86D}</a:tableStyleId>
              </a:tblPr>
              <a:tblGrid>
                <a:gridCol w="5249400"/>
                <a:gridCol w="5249400"/>
              </a:tblGrid>
              <a:tr h="780200">
                <a:tc>
                  <a:txBody>
                    <a:bodyPr/>
                    <a:lstStyle/>
                    <a:p>
                      <a:pPr indent="0" lvl="0" marL="0" rtl="0" algn="ctr">
                        <a:spcBef>
                          <a:spcPts val="0"/>
                        </a:spcBef>
                        <a:spcAft>
                          <a:spcPts val="0"/>
                        </a:spcAft>
                        <a:buNone/>
                      </a:pPr>
                      <a:r>
                        <a:rPr b="1" lang="en-GB" sz="2300"/>
                        <a:t>Verification</a:t>
                      </a:r>
                      <a:endParaRPr b="1"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2300"/>
                        <a:t>Validation</a:t>
                      </a:r>
                      <a:endParaRPr b="1"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200350">
                <a:tc>
                  <a:txBody>
                    <a:bodyPr/>
                    <a:lstStyle/>
                    <a:p>
                      <a:pPr indent="0" lvl="0" marL="0" rtl="0" algn="l">
                        <a:spcBef>
                          <a:spcPts val="0"/>
                        </a:spcBef>
                        <a:spcAft>
                          <a:spcPts val="0"/>
                        </a:spcAft>
                        <a:buNone/>
                      </a:pPr>
                      <a:r>
                        <a:rPr lang="en-GB" sz="2300"/>
                        <a:t>Document, </a:t>
                      </a:r>
                      <a:r>
                        <a:rPr lang="en-GB" sz="2300"/>
                        <a:t>design and program </a:t>
                      </a:r>
                      <a:r>
                        <a:rPr i="1" lang="en-GB" sz="2300"/>
                        <a:t>verification </a:t>
                      </a:r>
                      <a:r>
                        <a:rPr lang="en-GB" sz="2300"/>
                        <a:t>is a static practice</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GB" sz="2300"/>
                        <a:t>Validation </a:t>
                      </a:r>
                      <a:r>
                        <a:rPr lang="en-GB" sz="2300"/>
                        <a:t>is a dynamic process used to validate and test the real product</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780200">
                <a:tc>
                  <a:txBody>
                    <a:bodyPr/>
                    <a:lstStyle/>
                    <a:p>
                      <a:pPr indent="0" lvl="0" marL="0" rtl="0" algn="l">
                        <a:spcBef>
                          <a:spcPts val="0"/>
                        </a:spcBef>
                        <a:spcAft>
                          <a:spcPts val="0"/>
                        </a:spcAft>
                        <a:buNone/>
                      </a:pPr>
                      <a:r>
                        <a:rPr lang="en-GB" sz="2300"/>
                        <a:t>It does not include running the code</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300"/>
                        <a:t>It always entains running the code</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780200">
                <a:tc>
                  <a:txBody>
                    <a:bodyPr/>
                    <a:lstStyle/>
                    <a:p>
                      <a:pPr indent="0" lvl="0" marL="0" rtl="0" algn="l">
                        <a:spcBef>
                          <a:spcPts val="0"/>
                        </a:spcBef>
                        <a:spcAft>
                          <a:spcPts val="0"/>
                        </a:spcAft>
                        <a:buNone/>
                      </a:pPr>
                      <a:r>
                        <a:rPr lang="en-GB" sz="2300"/>
                        <a:t>It is based on human </a:t>
                      </a:r>
                      <a:r>
                        <a:rPr i="1" lang="en-GB" sz="2300"/>
                        <a:t>verification </a:t>
                      </a:r>
                      <a:r>
                        <a:rPr lang="en-GB" sz="2300"/>
                        <a:t>of papers and data</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2300"/>
                        <a:t>It is computer-based program execution</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1200350">
                <a:tc>
                  <a:txBody>
                    <a:bodyPr/>
                    <a:lstStyle/>
                    <a:p>
                      <a:pPr indent="0" lvl="0" marL="0" rtl="0" algn="l">
                        <a:spcBef>
                          <a:spcPts val="0"/>
                        </a:spcBef>
                        <a:spcAft>
                          <a:spcPts val="0"/>
                        </a:spcAft>
                        <a:buNone/>
                      </a:pPr>
                      <a:r>
                        <a:rPr i="1" lang="en-GB" sz="2300"/>
                        <a:t>Verification</a:t>
                      </a:r>
                      <a:r>
                        <a:rPr i="1" lang="en-GB" sz="2300"/>
                        <a:t> </a:t>
                      </a:r>
                      <a:r>
                        <a:rPr lang="en-GB" sz="2300"/>
                        <a:t>procedures include inspections, reviews, walkthroughs, and desk-checking among others</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i="1" lang="en-GB" sz="2300"/>
                        <a:t>Validation </a:t>
                      </a:r>
                      <a:r>
                        <a:rPr lang="en-GB" sz="2300"/>
                        <a:t>employs</a:t>
                      </a:r>
                      <a:r>
                        <a:rPr lang="en-GB" sz="2300"/>
                        <a:t> techniques such as black box testing, gray box testing and white box testing among others</a:t>
                      </a:r>
                      <a:endParaRPr sz="2300"/>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p:nvPr/>
        </p:nvSpPr>
        <p:spPr>
          <a:xfrm>
            <a:off x="10630" y="37211"/>
            <a:ext cx="435935" cy="680485"/>
          </a:xfrm>
          <a:prstGeom prst="rect">
            <a:avLst/>
          </a:prstGeom>
          <a:solidFill>
            <a:srgbClr val="0070C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5"/>
          <p:cNvSpPr/>
          <p:nvPr/>
        </p:nvSpPr>
        <p:spPr>
          <a:xfrm>
            <a:off x="10630" y="2633415"/>
            <a:ext cx="433001" cy="4187373"/>
          </a:xfrm>
          <a:prstGeom prst="rect">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5"/>
          <p:cNvSpPr/>
          <p:nvPr/>
        </p:nvSpPr>
        <p:spPr>
          <a:xfrm>
            <a:off x="13564" y="717696"/>
            <a:ext cx="433001" cy="1915720"/>
          </a:xfrm>
          <a:prstGeom prst="rect">
            <a:avLst/>
          </a:prstGeom>
          <a:solidFill>
            <a:schemeClr val="lt1"/>
          </a:solidFill>
          <a:ln cap="flat" cmpd="sng" w="76200">
            <a:solidFill>
              <a:schemeClr val="dk1">
                <a:alpha val="95686"/>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5"/>
          <p:cNvSpPr/>
          <p:nvPr/>
        </p:nvSpPr>
        <p:spPr>
          <a:xfrm>
            <a:off x="11745435" y="0"/>
            <a:ext cx="433001" cy="4187373"/>
          </a:xfrm>
          <a:prstGeom prst="rect">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4" name="Google Shape;154;p5"/>
          <p:cNvPicPr preferRelativeResize="0"/>
          <p:nvPr/>
        </p:nvPicPr>
        <p:blipFill>
          <a:blip r:embed="rId3">
            <a:alphaModFix/>
          </a:blip>
          <a:stretch>
            <a:fillRect/>
          </a:stretch>
        </p:blipFill>
        <p:spPr>
          <a:xfrm>
            <a:off x="1758462" y="142450"/>
            <a:ext cx="8675075" cy="6573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
          <p:cNvSpPr/>
          <p:nvPr/>
        </p:nvSpPr>
        <p:spPr>
          <a:xfrm>
            <a:off x="10630" y="37211"/>
            <a:ext cx="435900" cy="680400"/>
          </a:xfrm>
          <a:prstGeom prst="rect">
            <a:avLst/>
          </a:prstGeom>
          <a:solidFill>
            <a:srgbClr val="00C425"/>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
          <p:cNvSpPr/>
          <p:nvPr/>
        </p:nvSpPr>
        <p:spPr>
          <a:xfrm>
            <a:off x="981724" y="95692"/>
            <a:ext cx="538800" cy="616800"/>
          </a:xfrm>
          <a:prstGeom prst="rtTriangle">
            <a:avLst/>
          </a:prstGeom>
          <a:solidFill>
            <a:srgbClr val="FFFF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
          <p:cNvSpPr/>
          <p:nvPr/>
        </p:nvSpPr>
        <p:spPr>
          <a:xfrm>
            <a:off x="1605514" y="37211"/>
            <a:ext cx="9966300" cy="680400"/>
          </a:xfrm>
          <a:prstGeom prst="rect">
            <a:avLst/>
          </a:prstGeom>
          <a:no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
          <p:cNvSpPr/>
          <p:nvPr/>
        </p:nvSpPr>
        <p:spPr>
          <a:xfrm>
            <a:off x="11571771" y="37211"/>
            <a:ext cx="609600" cy="691200"/>
          </a:xfrm>
          <a:prstGeom prst="rect">
            <a:avLst/>
          </a:prstGeom>
          <a:solidFill>
            <a:srgbClr val="FF00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
          <p:cNvSpPr/>
          <p:nvPr/>
        </p:nvSpPr>
        <p:spPr>
          <a:xfrm>
            <a:off x="10630" y="691114"/>
            <a:ext cx="435900" cy="6166800"/>
          </a:xfrm>
          <a:prstGeom prst="rect">
            <a:avLst/>
          </a:prstGeom>
          <a:solidFill>
            <a:srgbClr val="A3FFA5"/>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
          <p:cNvSpPr/>
          <p:nvPr/>
        </p:nvSpPr>
        <p:spPr>
          <a:xfrm>
            <a:off x="446565" y="37212"/>
            <a:ext cx="495000" cy="675300"/>
          </a:xfrm>
          <a:prstGeom prst="rect">
            <a:avLst/>
          </a:prstGeom>
          <a:solidFill>
            <a:schemeClr val="lt1"/>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
          <p:cNvSpPr/>
          <p:nvPr/>
        </p:nvSpPr>
        <p:spPr>
          <a:xfrm rot="10800000">
            <a:off x="1004154" y="28076"/>
            <a:ext cx="538800" cy="616800"/>
          </a:xfrm>
          <a:prstGeom prst="rtTriangle">
            <a:avLst/>
          </a:prstGeom>
          <a:solidFill>
            <a:srgbClr val="09E2FF"/>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
          <p:cNvSpPr txBox="1"/>
          <p:nvPr/>
        </p:nvSpPr>
        <p:spPr>
          <a:xfrm>
            <a:off x="1714797" y="50100"/>
            <a:ext cx="8762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Arial Black"/>
                <a:ea typeface="Arial Black"/>
                <a:cs typeface="Arial Black"/>
                <a:sym typeface="Arial Black"/>
              </a:rPr>
              <a:t>DEGREES OF FREEDOM</a:t>
            </a:r>
            <a:endParaRPr/>
          </a:p>
        </p:txBody>
      </p:sp>
      <p:sp>
        <p:nvSpPr>
          <p:cNvPr id="167" name="Google Shape;167;p2"/>
          <p:cNvSpPr/>
          <p:nvPr/>
        </p:nvSpPr>
        <p:spPr>
          <a:xfrm>
            <a:off x="1004235" y="1534650"/>
            <a:ext cx="10509600" cy="1226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a:p>
        </p:txBody>
      </p:sp>
      <p:sp>
        <p:nvSpPr>
          <p:cNvPr id="168" name="Google Shape;168;p2"/>
          <p:cNvSpPr/>
          <p:nvPr/>
        </p:nvSpPr>
        <p:spPr>
          <a:xfrm>
            <a:off x="1048720" y="2114187"/>
            <a:ext cx="10446900" cy="837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sz="2200">
              <a:solidFill>
                <a:schemeClr val="dk1"/>
              </a:solidFill>
            </a:endParaRPr>
          </a:p>
        </p:txBody>
      </p:sp>
      <p:sp>
        <p:nvSpPr>
          <p:cNvPr id="169" name="Google Shape;169;p2"/>
          <p:cNvSpPr/>
          <p:nvPr/>
        </p:nvSpPr>
        <p:spPr>
          <a:xfrm>
            <a:off x="11571771" y="6117528"/>
            <a:ext cx="531600" cy="531600"/>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70" name="Google Shape;170;p2"/>
          <p:cNvPicPr preferRelativeResize="0"/>
          <p:nvPr/>
        </p:nvPicPr>
        <p:blipFill>
          <a:blip r:embed="rId3">
            <a:alphaModFix/>
          </a:blip>
          <a:stretch>
            <a:fillRect/>
          </a:stretch>
        </p:blipFill>
        <p:spPr>
          <a:xfrm>
            <a:off x="2629999" y="758101"/>
            <a:ext cx="6931995" cy="5884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p:nvPr/>
        </p:nvSpPr>
        <p:spPr>
          <a:xfrm>
            <a:off x="717450" y="870225"/>
            <a:ext cx="10757100" cy="5012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c</a:t>
            </a:r>
            <a:r>
              <a:rPr lang="en-GB" sz="2200">
                <a:solidFill>
                  <a:schemeClr val="dk1"/>
                </a:solidFill>
                <a:latin typeface="Courier New"/>
                <a:ea typeface="Courier New"/>
                <a:cs typeface="Courier New"/>
                <a:sym typeface="Courier New"/>
              </a:rPr>
              <a:t>lass Trivial</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r>
              <a:rPr lang="en-GB" sz="2200">
                <a:solidFill>
                  <a:schemeClr val="dk1"/>
                </a:solidFill>
                <a:latin typeface="Courier New"/>
                <a:ea typeface="Courier New"/>
                <a:cs typeface="Courier New"/>
                <a:sym typeface="Courier New"/>
              </a:rPr>
              <a:t>s</a:t>
            </a:r>
            <a:r>
              <a:rPr lang="en-GB" sz="2200">
                <a:solidFill>
                  <a:schemeClr val="dk1"/>
                </a:solidFill>
                <a:latin typeface="Courier New"/>
                <a:ea typeface="Courier New"/>
                <a:cs typeface="Courier New"/>
                <a:sym typeface="Courier New"/>
              </a:rPr>
              <a:t>tatic int sum(int a, int b)</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		</a:t>
            </a:r>
            <a:r>
              <a:rPr lang="en-GB" sz="2200">
                <a:solidFill>
                  <a:schemeClr val="dk1"/>
                </a:solidFill>
                <a:latin typeface="Courier New"/>
                <a:ea typeface="Courier New"/>
                <a:cs typeface="Courier New"/>
                <a:sym typeface="Courier New"/>
              </a:rPr>
              <a:t>r</a:t>
            </a:r>
            <a:r>
              <a:rPr lang="en-GB" sz="2200">
                <a:solidFill>
                  <a:schemeClr val="dk1"/>
                </a:solidFill>
                <a:latin typeface="Courier New"/>
                <a:ea typeface="Courier New"/>
                <a:cs typeface="Courier New"/>
                <a:sym typeface="Courier New"/>
              </a:rPr>
              <a:t>eturn a+b;</a:t>
            </a:r>
            <a:endParaRPr sz="2200">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GB" sz="2200">
                <a:solidFill>
                  <a:schemeClr val="dk1"/>
                </a:solidFill>
                <a:latin typeface="Courier New"/>
                <a:ea typeface="Courier New"/>
                <a:cs typeface="Courier New"/>
                <a:sym typeface="Courier New"/>
              </a:rPr>
              <a:t>}</a:t>
            </a:r>
            <a:endParaRPr sz="22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2200">
              <a:solidFill>
                <a:schemeClr val="dk1"/>
              </a:solidFill>
            </a:endParaRPr>
          </a:p>
          <a:p>
            <a:pPr indent="0" lvl="0" marL="0" marR="0" rtl="0" algn="l">
              <a:lnSpc>
                <a:spcPct val="115000"/>
              </a:lnSpc>
              <a:spcBef>
                <a:spcPts val="0"/>
              </a:spcBef>
              <a:spcAft>
                <a:spcPts val="0"/>
              </a:spcAft>
              <a:buNone/>
            </a:pPr>
            <a:r>
              <a:rPr b="1" lang="en-GB" sz="2200">
                <a:solidFill>
                  <a:schemeClr val="dk1"/>
                </a:solidFill>
              </a:rPr>
              <a:t>int is 32 bits.</a:t>
            </a:r>
            <a:endParaRPr b="1" sz="2200">
              <a:solidFill>
                <a:schemeClr val="dk1"/>
              </a:solidFill>
            </a:endParaRPr>
          </a:p>
          <a:p>
            <a:pPr indent="0" lvl="0" marL="0" marR="0" rtl="0" algn="l">
              <a:lnSpc>
                <a:spcPct val="115000"/>
              </a:lnSpc>
              <a:spcBef>
                <a:spcPts val="0"/>
              </a:spcBef>
              <a:spcAft>
                <a:spcPts val="0"/>
              </a:spcAft>
              <a:buNone/>
            </a:pPr>
            <a:r>
              <a:rPr b="1" lang="en-GB" sz="2200">
                <a:solidFill>
                  <a:schemeClr val="dk1"/>
                </a:solidFill>
              </a:rPr>
              <a:t>2^32 * 2^32 = 2^64 ~10^21</a:t>
            </a:r>
            <a:endParaRPr b="1" sz="2200">
              <a:solidFill>
                <a:schemeClr val="dk1"/>
              </a:solidFill>
            </a:endParaRPr>
          </a:p>
          <a:p>
            <a:pPr indent="0" lvl="0" marL="0" marR="0" rtl="0" algn="l">
              <a:lnSpc>
                <a:spcPct val="115000"/>
              </a:lnSpc>
              <a:spcBef>
                <a:spcPts val="0"/>
              </a:spcBef>
              <a:spcAft>
                <a:spcPts val="0"/>
              </a:spcAft>
              <a:buNone/>
            </a:pPr>
            <a:r>
              <a:t/>
            </a:r>
            <a:endParaRPr b="1" sz="2200">
              <a:solidFill>
                <a:schemeClr val="dk1"/>
              </a:solidFill>
            </a:endParaRPr>
          </a:p>
          <a:p>
            <a:pPr indent="0" lvl="0" marL="0" marR="0" rtl="0" algn="l">
              <a:lnSpc>
                <a:spcPct val="115000"/>
              </a:lnSpc>
              <a:spcBef>
                <a:spcPts val="0"/>
              </a:spcBef>
              <a:spcAft>
                <a:spcPts val="0"/>
              </a:spcAft>
              <a:buNone/>
            </a:pPr>
            <a:r>
              <a:rPr b="1" lang="en-GB" sz="2200">
                <a:solidFill>
                  <a:schemeClr val="dk1"/>
                </a:solidFill>
              </a:rPr>
              <a:t>At one nanosecond per test case, this will take approximately 10^21 seconds, or 30000 years.</a:t>
            </a:r>
            <a:endParaRPr b="1" sz="2200">
              <a:solidFill>
                <a:schemeClr val="dk1"/>
              </a:solidFill>
            </a:endParaRPr>
          </a:p>
        </p:txBody>
      </p:sp>
      <p:sp>
        <p:nvSpPr>
          <p:cNvPr id="176" name="Google Shape;176;p8"/>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8"/>
          <p:cNvSpPr/>
          <p:nvPr/>
        </p:nvSpPr>
        <p:spPr>
          <a:xfrm>
            <a:off x="10630" y="37211"/>
            <a:ext cx="435935" cy="680485"/>
          </a:xfrm>
          <a:prstGeom prst="rect">
            <a:avLst/>
          </a:prstGeom>
          <a:solidFill>
            <a:srgbClr val="DC24C6"/>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8"/>
          <p:cNvSpPr/>
          <p:nvPr/>
        </p:nvSpPr>
        <p:spPr>
          <a:xfrm>
            <a:off x="10630" y="2633415"/>
            <a:ext cx="433001" cy="4187373"/>
          </a:xfrm>
          <a:prstGeom prst="rect">
            <a:avLst/>
          </a:prstGeom>
          <a:solidFill>
            <a:srgbClr val="F2B0EA"/>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8"/>
          <p:cNvSpPr/>
          <p:nvPr/>
        </p:nvSpPr>
        <p:spPr>
          <a:xfrm>
            <a:off x="13564" y="717696"/>
            <a:ext cx="433001" cy="1915720"/>
          </a:xfrm>
          <a:prstGeom prst="rect">
            <a:avLst/>
          </a:prstGeom>
          <a:solidFill>
            <a:schemeClr val="lt1"/>
          </a:solidFill>
          <a:ln cap="flat" cmpd="sng" w="76200">
            <a:solidFill>
              <a:schemeClr val="dk1">
                <a:alpha val="95686"/>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8"/>
          <p:cNvSpPr/>
          <p:nvPr/>
        </p:nvSpPr>
        <p:spPr>
          <a:xfrm>
            <a:off x="11745434" y="16727"/>
            <a:ext cx="433001" cy="4187373"/>
          </a:xfrm>
          <a:prstGeom prst="rect">
            <a:avLst/>
          </a:prstGeom>
          <a:solidFill>
            <a:srgbClr val="F2B0EA"/>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p:nvPr/>
        </p:nvSpPr>
        <p:spPr>
          <a:xfrm>
            <a:off x="838963" y="509626"/>
            <a:ext cx="10500600" cy="5607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000"/>
              </a:spcBef>
              <a:spcAft>
                <a:spcPts val="0"/>
              </a:spcAft>
              <a:buClr>
                <a:schemeClr val="dk1"/>
              </a:buClr>
              <a:buSzPts val="1100"/>
              <a:buFont typeface="Arial"/>
              <a:buNone/>
            </a:pPr>
            <a:r>
              <a:rPr lang="en-GB" sz="2200">
                <a:solidFill>
                  <a:schemeClr val="dk1"/>
                </a:solidFill>
              </a:rPr>
              <a:t>Exhaustive testing cannot be completed in any finite amount of time.</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0" lvl="0" marL="0" rtl="0" algn="l">
              <a:lnSpc>
                <a:spcPct val="115000"/>
              </a:lnSpc>
              <a:spcBef>
                <a:spcPts val="0"/>
              </a:spcBef>
              <a:spcAft>
                <a:spcPts val="0"/>
              </a:spcAft>
              <a:buNone/>
            </a:pPr>
            <a:r>
              <a:rPr lang="en-GB" sz="2200">
                <a:solidFill>
                  <a:schemeClr val="dk1"/>
                </a:solidFill>
              </a:rPr>
              <a:t>In theory, undecidability of a property </a:t>
            </a:r>
            <a:r>
              <a:rPr i="1" lang="en-GB" sz="2200">
                <a:solidFill>
                  <a:schemeClr val="dk1"/>
                </a:solidFill>
              </a:rPr>
              <a:t>S </a:t>
            </a:r>
            <a:r>
              <a:rPr lang="en-GB" sz="2200">
                <a:solidFill>
                  <a:schemeClr val="dk1"/>
                </a:solidFill>
              </a:rPr>
              <a:t>merely implies that for each verification technique for checking </a:t>
            </a:r>
            <a:r>
              <a:rPr i="1" lang="en-GB" sz="2200">
                <a:solidFill>
                  <a:schemeClr val="dk1"/>
                </a:solidFill>
              </a:rPr>
              <a:t>S</a:t>
            </a:r>
            <a:r>
              <a:rPr lang="en-GB" sz="2200">
                <a:solidFill>
                  <a:schemeClr val="dk1"/>
                </a:solidFill>
              </a:rPr>
              <a:t>, there is at one “pathological” program for which that technique cannot obtain a correct answer in finite time. It does not imply that verification will always fail or even that will usually fail, only that it will fail in at least one case. In practice, failure is not only possible but common, and we are forced to accept a significant degree of </a:t>
            </a:r>
            <a:r>
              <a:rPr lang="en-GB" sz="2200">
                <a:solidFill>
                  <a:schemeClr val="dk1"/>
                </a:solidFill>
              </a:rPr>
              <a:t>inaccuracy</a:t>
            </a:r>
            <a:r>
              <a:rPr lang="en-GB" sz="2200">
                <a:solidFill>
                  <a:schemeClr val="dk1"/>
                </a:solidFill>
              </a:rPr>
              <a:t>.</a:t>
            </a:r>
            <a:endParaRPr sz="2200">
              <a:solidFill>
                <a:schemeClr val="dk1"/>
              </a:solidFill>
            </a:endParaRPr>
          </a:p>
          <a:p>
            <a:pPr indent="0" lvl="0" marL="0" rtl="0" algn="l">
              <a:lnSpc>
                <a:spcPct val="115000"/>
              </a:lnSpc>
              <a:spcBef>
                <a:spcPts val="0"/>
              </a:spcBef>
              <a:spcAft>
                <a:spcPts val="0"/>
              </a:spcAft>
              <a:buNone/>
            </a:pPr>
            <a:r>
              <a:rPr lang="en-GB" sz="2200">
                <a:solidFill>
                  <a:schemeClr val="dk1"/>
                </a:solidFill>
              </a:rPr>
              <a:t>A technique of verifying a property can be inaccurate in one of two directions are:</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GB" sz="2200" u="sng">
                <a:solidFill>
                  <a:schemeClr val="dk1"/>
                </a:solidFill>
              </a:rPr>
              <a:t>Optimistic inaccuracy:</a:t>
            </a:r>
            <a:endParaRPr b="1" sz="2200" u="sng">
              <a:solidFill>
                <a:schemeClr val="dk1"/>
              </a:solidFill>
            </a:endParaRPr>
          </a:p>
          <a:p>
            <a:pPr indent="-368300" lvl="0" marL="457200" rtl="0" algn="l">
              <a:lnSpc>
                <a:spcPct val="115000"/>
              </a:lnSpc>
              <a:spcBef>
                <a:spcPts val="0"/>
              </a:spcBef>
              <a:spcAft>
                <a:spcPts val="0"/>
              </a:spcAft>
              <a:buClr>
                <a:schemeClr val="dk1"/>
              </a:buClr>
              <a:buSzPts val="2200"/>
              <a:buChar char="●"/>
            </a:pPr>
            <a:r>
              <a:rPr lang="en-GB" sz="2200">
                <a:solidFill>
                  <a:schemeClr val="dk1"/>
                </a:solidFill>
              </a:rPr>
              <a:t>We may accept some program that do not possess the property.</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GB" sz="2200">
                <a:solidFill>
                  <a:schemeClr val="dk1"/>
                </a:solidFill>
              </a:rPr>
              <a:t>It may not detect all violations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GB" sz="2200">
                <a:solidFill>
                  <a:schemeClr val="dk1"/>
                </a:solidFill>
              </a:rPr>
              <a:t>Example: Testing, because no finite number of tests can guarantee correctness</a:t>
            </a:r>
            <a:endParaRPr sz="2200">
              <a:solidFill>
                <a:schemeClr val="dk1"/>
              </a:solidFill>
            </a:endParaRPr>
          </a:p>
        </p:txBody>
      </p:sp>
      <p:sp>
        <p:nvSpPr>
          <p:cNvPr id="186" name="Google Shape;186;p19"/>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9"/>
          <p:cNvSpPr/>
          <p:nvPr/>
        </p:nvSpPr>
        <p:spPr>
          <a:xfrm>
            <a:off x="10630" y="37211"/>
            <a:ext cx="435935" cy="680485"/>
          </a:xfrm>
          <a:prstGeom prst="rect">
            <a:avLst/>
          </a:prstGeom>
          <a:solidFill>
            <a:srgbClr val="FF505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9"/>
          <p:cNvSpPr/>
          <p:nvPr/>
        </p:nvSpPr>
        <p:spPr>
          <a:xfrm>
            <a:off x="10630" y="2633415"/>
            <a:ext cx="433001" cy="4187373"/>
          </a:xfrm>
          <a:prstGeom prst="rect">
            <a:avLst/>
          </a:prstGeom>
          <a:solidFill>
            <a:srgbClr val="FFB3B3"/>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9"/>
          <p:cNvSpPr/>
          <p:nvPr/>
        </p:nvSpPr>
        <p:spPr>
          <a:xfrm>
            <a:off x="13564" y="717696"/>
            <a:ext cx="433001" cy="1915720"/>
          </a:xfrm>
          <a:prstGeom prst="rect">
            <a:avLst/>
          </a:prstGeom>
          <a:solidFill>
            <a:schemeClr val="lt1"/>
          </a:solidFill>
          <a:ln cap="flat" cmpd="sng" w="76200">
            <a:solidFill>
              <a:schemeClr val="dk1">
                <a:alpha val="95686"/>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9"/>
          <p:cNvSpPr/>
          <p:nvPr/>
        </p:nvSpPr>
        <p:spPr>
          <a:xfrm>
            <a:off x="11734888" y="0"/>
            <a:ext cx="433001" cy="4187373"/>
          </a:xfrm>
          <a:prstGeom prst="rect">
            <a:avLst/>
          </a:prstGeom>
          <a:solidFill>
            <a:srgbClr val="FFB3B3"/>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p:nvPr/>
        </p:nvSpPr>
        <p:spPr>
          <a:xfrm>
            <a:off x="11571771" y="6117528"/>
            <a:ext cx="531628" cy="531629"/>
          </a:xfrm>
          <a:prstGeom prst="donut">
            <a:avLst>
              <a:gd fmla="val 25000" name="adj"/>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5"/>
          <p:cNvSpPr/>
          <p:nvPr/>
        </p:nvSpPr>
        <p:spPr>
          <a:xfrm>
            <a:off x="10630" y="37211"/>
            <a:ext cx="435935" cy="680485"/>
          </a:xfrm>
          <a:prstGeom prst="rect">
            <a:avLst/>
          </a:prstGeom>
          <a:solidFill>
            <a:srgbClr val="FFCC00"/>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5"/>
          <p:cNvSpPr/>
          <p:nvPr/>
        </p:nvSpPr>
        <p:spPr>
          <a:xfrm>
            <a:off x="10630" y="2633415"/>
            <a:ext cx="433001" cy="4187373"/>
          </a:xfrm>
          <a:prstGeom prst="rect">
            <a:avLst/>
          </a:prstGeom>
          <a:solidFill>
            <a:srgbClr val="FFF2B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5"/>
          <p:cNvSpPr/>
          <p:nvPr/>
        </p:nvSpPr>
        <p:spPr>
          <a:xfrm>
            <a:off x="13564" y="717696"/>
            <a:ext cx="433001" cy="1915720"/>
          </a:xfrm>
          <a:prstGeom prst="rect">
            <a:avLst/>
          </a:prstGeom>
          <a:solidFill>
            <a:schemeClr val="lt1"/>
          </a:solidFill>
          <a:ln cap="flat" cmpd="sng" w="76200">
            <a:solidFill>
              <a:schemeClr val="dk1">
                <a:alpha val="95686"/>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5"/>
          <p:cNvSpPr/>
          <p:nvPr/>
        </p:nvSpPr>
        <p:spPr>
          <a:xfrm>
            <a:off x="11758999" y="0"/>
            <a:ext cx="433001" cy="4187373"/>
          </a:xfrm>
          <a:prstGeom prst="rect">
            <a:avLst/>
          </a:prstGeom>
          <a:solidFill>
            <a:srgbClr val="FFF2B9"/>
          </a:solidFill>
          <a:ln cap="flat" cmpd="sng" w="76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5"/>
          <p:cNvSpPr/>
          <p:nvPr/>
        </p:nvSpPr>
        <p:spPr>
          <a:xfrm>
            <a:off x="776000" y="250168"/>
            <a:ext cx="10500600" cy="5677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2200" u="sng">
                <a:solidFill>
                  <a:schemeClr val="dk1"/>
                </a:solidFill>
              </a:rPr>
              <a:t>2.	</a:t>
            </a:r>
            <a:r>
              <a:rPr b="1" lang="en-GB" sz="2200" u="sng">
                <a:solidFill>
                  <a:schemeClr val="dk1"/>
                </a:solidFill>
              </a:rPr>
              <a:t>Pessimistic inaccuracy:</a:t>
            </a:r>
            <a:endParaRPr b="1" sz="2200" u="sng">
              <a:solidFill>
                <a:schemeClr val="dk1"/>
              </a:solidFill>
            </a:endParaRPr>
          </a:p>
          <a:p>
            <a:pPr indent="-368300" lvl="0" marL="457200" rtl="0" algn="l">
              <a:lnSpc>
                <a:spcPct val="115000"/>
              </a:lnSpc>
              <a:spcBef>
                <a:spcPts val="0"/>
              </a:spcBef>
              <a:spcAft>
                <a:spcPts val="0"/>
              </a:spcAft>
              <a:buClr>
                <a:schemeClr val="dk1"/>
              </a:buClr>
              <a:buSzPts val="2200"/>
              <a:buChar char="●"/>
            </a:pPr>
            <a:r>
              <a:rPr lang="en-GB" sz="2200">
                <a:solidFill>
                  <a:schemeClr val="dk1"/>
                </a:solidFill>
              </a:rPr>
              <a:t>It is not guaranteed to accept a program even if the program does possess the property being analyzed, because of false alarms.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GB" sz="2200">
                <a:solidFill>
                  <a:schemeClr val="dk1"/>
                </a:solidFill>
              </a:rPr>
              <a:t>Examples: Automated program analysis</a:t>
            </a:r>
            <a:endParaRPr sz="2200">
              <a:solidFill>
                <a:schemeClr val="dk1"/>
              </a:solidFill>
            </a:endParaRPr>
          </a:p>
          <a:p>
            <a:pPr indent="0" lvl="0" marL="0" rtl="0" algn="l">
              <a:lnSpc>
                <a:spcPct val="115000"/>
              </a:lnSpc>
              <a:spcBef>
                <a:spcPts val="1000"/>
              </a:spcBef>
              <a:spcAft>
                <a:spcPts val="0"/>
              </a:spcAft>
              <a:buNone/>
            </a:pPr>
            <a:r>
              <a:t/>
            </a:r>
            <a:endParaRPr sz="2200">
              <a:solidFill>
                <a:schemeClr val="dk1"/>
              </a:solidFill>
            </a:endParaRPr>
          </a:p>
          <a:p>
            <a:pPr indent="0" lvl="0" marL="0" rtl="0" algn="l">
              <a:lnSpc>
                <a:spcPct val="115000"/>
              </a:lnSpc>
              <a:spcBef>
                <a:spcPts val="1000"/>
              </a:spcBef>
              <a:spcAft>
                <a:spcPts val="0"/>
              </a:spcAft>
              <a:buNone/>
            </a:pPr>
            <a:r>
              <a:rPr lang="en-GB" sz="2200">
                <a:solidFill>
                  <a:schemeClr val="dk1"/>
                </a:solidFill>
              </a:rPr>
              <a:t>A software verification technique that errors only in the pessimistic direction is called conservative analysis.</a:t>
            </a:r>
            <a:endParaRPr sz="2200">
              <a:solidFill>
                <a:schemeClr val="dk1"/>
              </a:solidFill>
            </a:endParaRPr>
          </a:p>
          <a:p>
            <a:pPr indent="0" lvl="0" marL="0" marR="0" rtl="0" algn="l">
              <a:lnSpc>
                <a:spcPct val="115000"/>
              </a:lnSpc>
              <a:spcBef>
                <a:spcPts val="1000"/>
              </a:spcBef>
              <a:spcAft>
                <a:spcPts val="0"/>
              </a:spcAft>
              <a:buNone/>
            </a:pPr>
            <a:r>
              <a:rPr lang="en-GB" sz="2200">
                <a:solidFill>
                  <a:schemeClr val="dk1"/>
                </a:solidFill>
              </a:rPr>
              <a:t>However, a conservative analysis will often produce a very large number of spurious errors reports, in addition to a few accurate reports. A human may, with some effort, distinguish real faults from a few spurious reports, but cannot cope effectively with a long list of purported faults of which most are false alarms. Often only careful choice of complementary </a:t>
            </a:r>
            <a:r>
              <a:rPr lang="en-GB" sz="2200">
                <a:solidFill>
                  <a:schemeClr val="dk1"/>
                </a:solidFill>
              </a:rPr>
              <a:t>optimistic</a:t>
            </a:r>
            <a:r>
              <a:rPr lang="en-GB" sz="2200">
                <a:solidFill>
                  <a:schemeClr val="dk1"/>
                </a:solidFill>
              </a:rPr>
              <a:t> and pessimistic techniques can help in mutually reducing the different problems of the techniques and produce acceptable results.</a:t>
            </a:r>
            <a:endParaRPr sz="2200">
              <a:solidFill>
                <a:schemeClr val="dk1"/>
              </a:solidFill>
            </a:endParaRPr>
          </a:p>
        </p:txBody>
      </p:sp>
      <p:sp>
        <p:nvSpPr>
          <p:cNvPr id="202" name="Google Shape;202;p15"/>
          <p:cNvSpPr txBox="1"/>
          <p:nvPr/>
        </p:nvSpPr>
        <p:spPr>
          <a:xfrm>
            <a:off x="851025" y="6248950"/>
            <a:ext cx="840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Spurious: </a:t>
            </a:r>
            <a:r>
              <a:rPr lang="en-GB">
                <a:solidFill>
                  <a:schemeClr val="dk1"/>
                </a:solidFill>
              </a:rPr>
              <a:t>outwardly similar or corresponding to something without having its</a:t>
            </a:r>
            <a:r>
              <a:rPr lang="en-GB">
                <a:solidFill>
                  <a:schemeClr val="dk1"/>
                </a:solidFill>
                <a:uFill>
                  <a:noFill/>
                </a:uFill>
                <a:hlinkClick r:id="rId3">
                  <a:extLst>
                    <a:ext uri="{A12FA001-AC4F-418D-AE19-62706E023703}">
                      <ahyp:hlinkClr val="tx"/>
                    </a:ext>
                  </a:extLst>
                </a:hlinkClick>
              </a:rPr>
              <a:t> </a:t>
            </a:r>
            <a:r>
              <a:rPr lang="en-GB">
                <a:solidFill>
                  <a:schemeClr val="dk1"/>
                </a:solidFill>
              </a:rPr>
              <a:t>genuine qualities</a:t>
            </a:r>
            <a:endParaRPr sz="1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2020-07-20T13:37:56Z</dcterms:created>
  <dc:creator>meera.lakz123@gmail.com</dc:creator>
</cp:coreProperties>
</file>