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79" r:id="rId4"/>
    <p:sldId id="283" r:id="rId5"/>
    <p:sldId id="278" r:id="rId6"/>
    <p:sldId id="262" r:id="rId7"/>
    <p:sldId id="261" r:id="rId8"/>
    <p:sldId id="267" r:id="rId9"/>
    <p:sldId id="280" r:id="rId10"/>
    <p:sldId id="263" r:id="rId11"/>
    <p:sldId id="264" r:id="rId12"/>
    <p:sldId id="284" r:id="rId13"/>
    <p:sldId id="28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47B57-929F-432D-9922-7C539DD5ED0B}" v="133" dt="2022-11-10T11:41:47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1535582"/>
            <a:ext cx="5728995" cy="825063"/>
          </a:xfrm>
        </p:spPr>
        <p:txBody>
          <a:bodyPr anchor="b">
            <a:normAutofit fontScale="90000"/>
          </a:bodyPr>
          <a:lstStyle/>
          <a:p>
            <a:r>
              <a:rPr lang="en-US" sz="5400" b="1" u="sng" dirty="0">
                <a:latin typeface="Algerian" panose="04020705040A02060702" pitchFamily="82" charset="0"/>
              </a:rPr>
              <a:t>MICROSOFT EXCEL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42674C-C821-C7EB-FC1D-64C758D3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7234" y="1535582"/>
            <a:ext cx="3446273" cy="327575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8989" y="4092199"/>
            <a:ext cx="3716742" cy="1748764"/>
          </a:xfrm>
        </p:spPr>
        <p:txBody>
          <a:bodyPr anchor="t">
            <a:normAutofit/>
          </a:bodyPr>
          <a:lstStyle/>
          <a:p>
            <a:r>
              <a:rPr lang="en-US" sz="4000" dirty="0"/>
              <a:t>By –</a:t>
            </a:r>
          </a:p>
          <a:p>
            <a:r>
              <a:rPr lang="en-US" sz="4000" dirty="0"/>
              <a:t>Dr. Nishtha Jain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D4ED4-CE54-83D0-F1A2-A23A440AB089}"/>
              </a:ext>
            </a:extLst>
          </p:cNvPr>
          <p:cNvSpPr txBox="1"/>
          <p:nvPr/>
        </p:nvSpPr>
        <p:spPr>
          <a:xfrm>
            <a:off x="571629" y="1565080"/>
            <a:ext cx="11263138" cy="412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700" i="1" u="sng" dirty="0"/>
              <a:t>Human Resource</a:t>
            </a:r>
            <a:r>
              <a:rPr lang="en-IN" sz="2700" dirty="0"/>
              <a:t> – HR’s main objective is to maximize productivity while maintaining the budget and providing benefit to the company as a whole.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IN" sz="2700" dirty="0"/>
              <a:t>Work plans, staffing, and employee compensation are a few.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IN" sz="2700" dirty="0"/>
              <a:t>Human Resource experts use Excel to analyse a huge spreadsheet of employee records to see the expenses, and to plan and control them effectively.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6B5D-68D1-662E-D804-4A97682EA670}"/>
              </a:ext>
            </a:extLst>
          </p:cNvPr>
          <p:cNvSpPr txBox="1">
            <a:spLocks/>
          </p:cNvSpPr>
          <p:nvPr/>
        </p:nvSpPr>
        <p:spPr>
          <a:xfrm>
            <a:off x="2346960" y="152400"/>
            <a:ext cx="7712477" cy="650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of excel in companies</a:t>
            </a:r>
          </a:p>
        </p:txBody>
      </p:sp>
    </p:spTree>
    <p:extLst>
      <p:ext uri="{BB962C8B-B14F-4D97-AF65-F5344CB8AC3E}">
        <p14:creationId xmlns:p14="http://schemas.microsoft.com/office/powerpoint/2010/main" val="2290548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6FB68-1979-5B41-50AF-E758C71E95E9}"/>
              </a:ext>
            </a:extLst>
          </p:cNvPr>
          <p:cNvSpPr txBox="1"/>
          <p:nvPr/>
        </p:nvSpPr>
        <p:spPr>
          <a:xfrm>
            <a:off x="465247" y="1836932"/>
            <a:ext cx="11261506" cy="370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i="1" u="sng" dirty="0"/>
              <a:t>Marketing and Project Management</a:t>
            </a:r>
            <a:r>
              <a:rPr lang="en-IN" sz="3200" dirty="0"/>
              <a:t> -  Using spreadsheets to track customer and sales targets can help you manage and plan future marketing strategies based on past performances.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- Marketing and product managers rely on their finance departments, when it comes to financial research.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3FB50-BF71-65DD-0AE2-005E50BFAA8B}"/>
              </a:ext>
            </a:extLst>
          </p:cNvPr>
          <p:cNvSpPr txBox="1">
            <a:spLocks/>
          </p:cNvSpPr>
          <p:nvPr/>
        </p:nvSpPr>
        <p:spPr>
          <a:xfrm>
            <a:off x="2387600" y="264160"/>
            <a:ext cx="7712477" cy="650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of excel in companies</a:t>
            </a:r>
          </a:p>
        </p:txBody>
      </p:sp>
    </p:spTree>
    <p:extLst>
      <p:ext uri="{BB962C8B-B14F-4D97-AF65-F5344CB8AC3E}">
        <p14:creationId xmlns:p14="http://schemas.microsoft.com/office/powerpoint/2010/main" val="17755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77E5A-DC7C-51BB-600C-573AF7A5F41C}"/>
              </a:ext>
            </a:extLst>
          </p:cNvPr>
          <p:cNvSpPr txBox="1"/>
          <p:nvPr/>
        </p:nvSpPr>
        <p:spPr>
          <a:xfrm>
            <a:off x="74327" y="346684"/>
            <a:ext cx="9433659" cy="391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IN" sz="2400" dirty="0"/>
              <a:t>A pivot table can be used to summarise customer and sales data with a simple drag-and-drop.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400" dirty="0"/>
              <a:t>You can build a Gantt chart, that plots tasks depending on their duration, start and end time, and dates.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To keep track of a short list of expenditures as against a list of incomes, creating a budget is very simple.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Although Excel can also help you generate more elaborate budgets if needed.</a:t>
            </a:r>
            <a:endParaRPr lang="en-IN" sz="2400" dirty="0"/>
          </a:p>
        </p:txBody>
      </p:sp>
      <p:pic>
        <p:nvPicPr>
          <p:cNvPr id="3074" name="Picture 2" descr="How to Create Pivot Tables in Excel (Easy Tutorial)">
            <a:extLst>
              <a:ext uri="{FF2B5EF4-FFF2-40B4-BE49-F238E27FC236}">
                <a16:creationId xmlns:a16="http://schemas.microsoft.com/office/drawing/2014/main" id="{76429FBE-F332-193C-39A5-3AFA5B076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0" b="7832"/>
          <a:stretch/>
        </p:blipFill>
        <p:spPr bwMode="auto">
          <a:xfrm>
            <a:off x="9321553" y="-1"/>
            <a:ext cx="2870447" cy="30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ample of a Gantt chart in Excel">
            <a:extLst>
              <a:ext uri="{FF2B5EF4-FFF2-40B4-BE49-F238E27FC236}">
                <a16:creationId xmlns:a16="http://schemas.microsoft.com/office/drawing/2014/main" id="{62C4DB96-A260-F878-44A3-23D060FF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14" y="4501291"/>
            <a:ext cx="4642003" cy="23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4C7D-D59B-926E-C27E-2668DE2A722C}"/>
              </a:ext>
            </a:extLst>
          </p:cNvPr>
          <p:cNvSpPr txBox="1">
            <a:spLocks/>
          </p:cNvSpPr>
          <p:nvPr/>
        </p:nvSpPr>
        <p:spPr>
          <a:xfrm>
            <a:off x="3614057" y="337975"/>
            <a:ext cx="4963886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98AC20-535F-F11E-3B46-973944EF74AE}"/>
              </a:ext>
            </a:extLst>
          </p:cNvPr>
          <p:cNvSpPr txBox="1">
            <a:spLocks/>
          </p:cNvSpPr>
          <p:nvPr/>
        </p:nvSpPr>
        <p:spPr>
          <a:xfrm>
            <a:off x="1177205" y="1457960"/>
            <a:ext cx="9333363" cy="4688840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Here are some basic tasks that can be easily performed in Excel :-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Using different workbook templates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Enter and edit data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Create workbooks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Save the workbooks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Download the Excel file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36780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081D7-4AFD-8140-776F-6E236D385CB5}"/>
              </a:ext>
            </a:extLst>
          </p:cNvPr>
          <p:cNvSpPr txBox="1"/>
          <p:nvPr/>
        </p:nvSpPr>
        <p:spPr>
          <a:xfrm>
            <a:off x="1635760" y="832327"/>
            <a:ext cx="8422640" cy="5193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Apply border to cells and remove them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Font customization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Fill color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Switch to different data formats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Use formulas and functions for calculations and analysis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Sorting and Filtering data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Using the Quick Analysis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Printing the workbook</a:t>
            </a:r>
          </a:p>
        </p:txBody>
      </p:sp>
    </p:spTree>
    <p:extLst>
      <p:ext uri="{BB962C8B-B14F-4D97-AF65-F5344CB8AC3E}">
        <p14:creationId xmlns:p14="http://schemas.microsoft.com/office/powerpoint/2010/main" val="33096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683012" y="164680"/>
            <a:ext cx="4497960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MS-Excel?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339973" y="1777745"/>
            <a:ext cx="9824960" cy="4436624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Microsoft had developed this spreadsheet application.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Word, PowerPoint, Access, Outlook, OneNote, and other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Microsoft programs are included in the MS-Office Suite.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data in Excel is arranged into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columns and rows</a:t>
            </a:r>
            <a:r>
              <a:rPr lang="en-US" dirty="0">
                <a:solidFill>
                  <a:schemeClr val="tx1"/>
                </a:solidFill>
              </a:rPr>
              <a:t>, and can be used to execute mathematical operations, create beautiful and logical charts and do much more.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Excel is compatible with all Operating Systems - Windows, Mac OS X, Android, and iOS.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has amazing features that anyone can learn to use, contrary to the belief that it is used only to process complex data.</a:t>
            </a:r>
          </a:p>
        </p:txBody>
      </p:sp>
      <p:pic>
        <p:nvPicPr>
          <p:cNvPr id="2050" name="Picture 2" descr="Excel: Getting Started with Excel">
            <a:extLst>
              <a:ext uri="{FF2B5EF4-FFF2-40B4-BE49-F238E27FC236}">
                <a16:creationId xmlns:a16="http://schemas.microsoft.com/office/drawing/2014/main" id="{25447E03-613F-E2DA-0848-B033BBDE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26" y="0"/>
            <a:ext cx="4497960" cy="30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566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3715657" y="106991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use Excel?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476574" y="1790026"/>
            <a:ext cx="11238852" cy="3980854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000" i="1" u="sng" dirty="0">
                <a:solidFill>
                  <a:schemeClr val="tx1"/>
                </a:solidFill>
              </a:rPr>
              <a:t>Data Entry and Storage</a:t>
            </a:r>
            <a:r>
              <a:rPr lang="en-US" sz="3000" i="1" dirty="0">
                <a:solidFill>
                  <a:schemeClr val="tx1"/>
                </a:solidFill>
              </a:rPr>
              <a:t> -  </a:t>
            </a:r>
            <a:r>
              <a:rPr lang="en-US" sz="3000" dirty="0">
                <a:solidFill>
                  <a:schemeClr val="tx1"/>
                </a:solidFill>
              </a:rPr>
              <a:t>Excel works best for organizing and storing data in a tabular format. </a:t>
            </a:r>
          </a:p>
          <a:p>
            <a:pPr marL="36900" indent="0">
              <a:lnSpc>
                <a:spcPct val="200000"/>
              </a:lnSpc>
              <a:buNone/>
            </a:pPr>
            <a:r>
              <a:rPr lang="en-US" sz="3000" dirty="0">
                <a:solidFill>
                  <a:schemeClr val="tx1"/>
                </a:solidFill>
              </a:rPr>
              <a:t>Although the number of rows &amp; columns is limited to -</a:t>
            </a:r>
          </a:p>
          <a:p>
            <a:pPr marL="36900" indent="0" algn="ctr">
              <a:lnSpc>
                <a:spcPct val="200000"/>
              </a:lnSpc>
              <a:buNone/>
            </a:pPr>
            <a:r>
              <a:rPr lang="en-US" sz="3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1,048,576 rows &amp; 16,384 columns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737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E735C-A48C-143E-4E65-B3590B09E10B}"/>
              </a:ext>
            </a:extLst>
          </p:cNvPr>
          <p:cNvSpPr txBox="1"/>
          <p:nvPr/>
        </p:nvSpPr>
        <p:spPr>
          <a:xfrm>
            <a:off x="294640" y="1472198"/>
            <a:ext cx="11602720" cy="390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chemeClr val="tx1"/>
                </a:solidFill>
              </a:rPr>
              <a:t> Computation/Calculations</a:t>
            </a:r>
            <a:r>
              <a:rPr lang="en-US" sz="2800" dirty="0">
                <a:solidFill>
                  <a:schemeClr val="tx1"/>
                </a:solidFill>
              </a:rPr>
              <a:t> – Approximately 450 built-in functions (and formulas) in MS Excel.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Some of the most common operations/functions are mathematical, statistical, logical, string, and </a:t>
            </a:r>
            <a:r>
              <a:rPr lang="en-US" sz="2800" dirty="0" err="1">
                <a:solidFill>
                  <a:schemeClr val="tx1"/>
                </a:solidFill>
              </a:rPr>
              <a:t>DateTime</a:t>
            </a:r>
            <a:r>
              <a:rPr lang="en-US" sz="2800" dirty="0">
                <a:solidFill>
                  <a:schemeClr val="tx1"/>
                </a:solidFill>
              </a:rPr>
              <a:t> functions.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Additionally, Excel contains VBA and Macros tools that let us create our own unique features to carry out certain data operations.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D183A0-48D2-982B-B36A-94D3B7351ADD}"/>
              </a:ext>
            </a:extLst>
          </p:cNvPr>
          <p:cNvSpPr txBox="1">
            <a:spLocks/>
          </p:cNvSpPr>
          <p:nvPr/>
        </p:nvSpPr>
        <p:spPr>
          <a:xfrm>
            <a:off x="3715657" y="106991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use Excel?</a:t>
            </a:r>
          </a:p>
        </p:txBody>
      </p:sp>
    </p:spTree>
    <p:extLst>
      <p:ext uri="{BB962C8B-B14F-4D97-AF65-F5344CB8AC3E}">
        <p14:creationId xmlns:p14="http://schemas.microsoft.com/office/powerpoint/2010/main" val="26780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AC262-5510-EEA2-8C91-49A2856C6156}"/>
              </a:ext>
            </a:extLst>
          </p:cNvPr>
          <p:cNvSpPr txBox="1"/>
          <p:nvPr/>
        </p:nvSpPr>
        <p:spPr>
          <a:xfrm>
            <a:off x="344844" y="1431199"/>
            <a:ext cx="11502312" cy="454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chemeClr val="tx1"/>
                </a:solidFill>
              </a:rPr>
              <a:t>Data Analysis and Interpretation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/>
              <a:t>Nu</a:t>
            </a:r>
            <a:r>
              <a:rPr lang="en-US" sz="2800" dirty="0">
                <a:solidFill>
                  <a:schemeClr val="tx1"/>
                </a:solidFill>
              </a:rPr>
              <a:t>merous features for data analysis that help in making decisions and deriving valuable data-driven insights.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 summarize and calculate data, </a:t>
            </a:r>
            <a:r>
              <a:rPr lang="en-US" sz="2800" dirty="0">
                <a:solidFill>
                  <a:schemeClr val="tx1"/>
                </a:solidFill>
              </a:rPr>
              <a:t>pivot table can be created that emphasizes the most essential components of large datasets.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Tables can be operated efficiently </a:t>
            </a:r>
            <a:r>
              <a:rPr lang="en-US" sz="2800" dirty="0"/>
              <a:t>by </a:t>
            </a:r>
            <a:r>
              <a:rPr lang="en-US" sz="2800" dirty="0">
                <a:solidFill>
                  <a:schemeClr val="tx1"/>
                </a:solidFill>
              </a:rPr>
              <a:t>sorting, filtering, and conditional formatting.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</a:t>
            </a:r>
            <a:r>
              <a:rPr lang="en-US" sz="2800" dirty="0"/>
              <a:t>help </a:t>
            </a:r>
            <a:r>
              <a:rPr lang="en-US" sz="2800" dirty="0">
                <a:solidFill>
                  <a:schemeClr val="tx1"/>
                </a:solidFill>
              </a:rPr>
              <a:t>us in keeping a detailed and accurate data analysis report.</a:t>
            </a:r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7D34D-523F-123A-926A-B6E8B38D9A8D}"/>
              </a:ext>
            </a:extLst>
          </p:cNvPr>
          <p:cNvSpPr txBox="1">
            <a:spLocks/>
          </p:cNvSpPr>
          <p:nvPr/>
        </p:nvSpPr>
        <p:spPr>
          <a:xfrm>
            <a:off x="3715657" y="106991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use Excel?</a:t>
            </a:r>
          </a:p>
        </p:txBody>
      </p:sp>
    </p:spTree>
    <p:extLst>
      <p:ext uri="{BB962C8B-B14F-4D97-AF65-F5344CB8AC3E}">
        <p14:creationId xmlns:p14="http://schemas.microsoft.com/office/powerpoint/2010/main" val="12387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5AAB5-4506-4E8A-9676-4B11A7A6231B}"/>
              </a:ext>
            </a:extLst>
          </p:cNvPr>
          <p:cNvSpPr txBox="1"/>
          <p:nvPr/>
        </p:nvSpPr>
        <p:spPr>
          <a:xfrm>
            <a:off x="306564" y="1457490"/>
            <a:ext cx="11578872" cy="454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u="sng" dirty="0"/>
              <a:t>Accounting and budgeting</a:t>
            </a:r>
            <a:r>
              <a:rPr lang="en-IN" sz="2800" dirty="0"/>
              <a:t> -  Keeping an up-to-date and organized track of staff or clients records with a variety of budgeting and accounting templates that make record-keeping simpler.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Various calculations can be performed, that may involve simple to complex formulas.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Also information can be extracted from Excel and shared it with others as and when required.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00F0C1-A4D2-7DE8-C284-6165EA6A9D31}"/>
              </a:ext>
            </a:extLst>
          </p:cNvPr>
          <p:cNvSpPr txBox="1">
            <a:spLocks/>
          </p:cNvSpPr>
          <p:nvPr/>
        </p:nvSpPr>
        <p:spPr>
          <a:xfrm>
            <a:off x="3715657" y="106991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use Excel?</a:t>
            </a:r>
          </a:p>
        </p:txBody>
      </p:sp>
    </p:spTree>
    <p:extLst>
      <p:ext uri="{BB962C8B-B14F-4D97-AF65-F5344CB8AC3E}">
        <p14:creationId xmlns:p14="http://schemas.microsoft.com/office/powerpoint/2010/main" val="2330212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778B2-D4B1-1C22-D00B-DC2571C1DE81}"/>
              </a:ext>
            </a:extLst>
          </p:cNvPr>
          <p:cNvSpPr txBox="1"/>
          <p:nvPr/>
        </p:nvSpPr>
        <p:spPr>
          <a:xfrm>
            <a:off x="514012" y="1242115"/>
            <a:ext cx="11163975" cy="5193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41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i="1" u="sng" dirty="0"/>
              <a:t>Reporting and Visualization</a:t>
            </a:r>
            <a:r>
              <a:rPr lang="en-US" sz="2700" dirty="0"/>
              <a:t> - The analysis is just not complete without displaying the data in the form of graphs, charts, or other visuals.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The different built-in charts in MS-Excel are a better way to show the intended outcome.</a:t>
            </a:r>
          </a:p>
          <a:p>
            <a:pPr marL="36900">
              <a:lnSpc>
                <a:spcPct val="150000"/>
              </a:lnSpc>
            </a:pPr>
            <a:r>
              <a:rPr lang="en-US" sz="2700" dirty="0"/>
              <a:t>For ex - line chart, bar chart, pie chart, etc.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Just pick a template and the input data in order to create charts.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Customized charts can also be created.</a:t>
            </a:r>
          </a:p>
          <a:p>
            <a:pPr marL="379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Moreover, multiple charts can be compiled into a dashboard.</a:t>
            </a:r>
            <a:endParaRPr lang="en-IN" sz="2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08433-69B6-3FAA-3134-4F0A587BCEDB}"/>
              </a:ext>
            </a:extLst>
          </p:cNvPr>
          <p:cNvSpPr txBox="1">
            <a:spLocks/>
          </p:cNvSpPr>
          <p:nvPr/>
        </p:nvSpPr>
        <p:spPr>
          <a:xfrm>
            <a:off x="3715657" y="106991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use Excel?</a:t>
            </a:r>
          </a:p>
        </p:txBody>
      </p:sp>
    </p:spTree>
    <p:extLst>
      <p:ext uri="{BB962C8B-B14F-4D97-AF65-F5344CB8AC3E}">
        <p14:creationId xmlns:p14="http://schemas.microsoft.com/office/powerpoint/2010/main" val="20238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and share a Dashboard with Excel and Microsoft Groups">
            <a:extLst>
              <a:ext uri="{FF2B5EF4-FFF2-40B4-BE49-F238E27FC236}">
                <a16:creationId xmlns:a16="http://schemas.microsoft.com/office/drawing/2014/main" id="{4B27799F-C6DA-9F3C-03B8-0246AEF2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177528" cy="2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ancial Dashboard Template - Excel Dashboard School">
            <a:extLst>
              <a:ext uri="{FF2B5EF4-FFF2-40B4-BE49-F238E27FC236}">
                <a16:creationId xmlns:a16="http://schemas.microsoft.com/office/drawing/2014/main" id="{EC5280C3-BE45-61BD-4F02-21720A79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36" y="4358936"/>
            <a:ext cx="4693364" cy="24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Dashboard Template (Free Excel Download) - ProjectManager">
            <a:extLst>
              <a:ext uri="{FF2B5EF4-FFF2-40B4-BE49-F238E27FC236}">
                <a16:creationId xmlns:a16="http://schemas.microsoft.com/office/drawing/2014/main" id="{85FF71F6-CCF7-6A97-8CCA-2CC05B0C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28" y="1814096"/>
            <a:ext cx="4842185" cy="252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2346960" y="152400"/>
            <a:ext cx="7712477" cy="650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of excel in companies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317345" y="1700867"/>
            <a:ext cx="11519055" cy="426305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700" i="1" u="sng" dirty="0">
                <a:solidFill>
                  <a:schemeClr val="tx1"/>
                </a:solidFill>
              </a:rPr>
              <a:t>Finance and Accounting</a:t>
            </a:r>
            <a:r>
              <a:rPr lang="en-US" sz="2700" dirty="0">
                <a:solidFill>
                  <a:schemeClr val="tx1"/>
                </a:solidFill>
              </a:rPr>
              <a:t> – Perform tasks and operations like budgeting, generating financial statements, building balance sheets, </a:t>
            </a:r>
            <a:r>
              <a:rPr lang="en-GB" sz="2700" dirty="0">
                <a:solidFill>
                  <a:schemeClr val="tx1"/>
                </a:solidFill>
              </a:rPr>
              <a:t>predictions, expenditure tracking, financial reports, loan calculators, </a:t>
            </a:r>
            <a:r>
              <a:rPr lang="en-US" sz="2700" dirty="0">
                <a:solidFill>
                  <a:schemeClr val="tx1"/>
                </a:solidFill>
              </a:rPr>
              <a:t>etc.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700" dirty="0">
                <a:solidFill>
                  <a:schemeClr val="tx1"/>
                </a:solidFill>
              </a:rPr>
              <a:t>- You can easily import and export banking and financial data to and from other accounting software platforms.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700" dirty="0">
                <a:solidFill>
                  <a:schemeClr val="tx1"/>
                </a:solidFill>
              </a:rPr>
              <a:t>- A rich user experience of the same data can be produced by creating charts and graphs from the spreadsheet data.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700" dirty="0">
                <a:solidFill>
                  <a:schemeClr val="tx1"/>
                </a:solidFill>
              </a:rPr>
              <a:t>- Several spreadsheet templates are available in Excel to make all those procedures simpler.</a:t>
            </a:r>
          </a:p>
        </p:txBody>
      </p:sp>
    </p:spTree>
    <p:extLst>
      <p:ext uri="{BB962C8B-B14F-4D97-AF65-F5344CB8AC3E}">
        <p14:creationId xmlns:p14="http://schemas.microsoft.com/office/powerpoint/2010/main" val="7214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851</TotalTime>
  <Words>815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Goudy Old Style</vt:lpstr>
      <vt:lpstr>Wingdings</vt:lpstr>
      <vt:lpstr>Wingdings 2</vt:lpstr>
      <vt:lpstr>SlateVTI</vt:lpstr>
      <vt:lpstr>MICROSOFT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DR. NISHTHA JAIN</dc:creator>
  <cp:lastModifiedBy>DR. NISHTHA JAIN</cp:lastModifiedBy>
  <cp:revision>2</cp:revision>
  <dcterms:created xsi:type="dcterms:W3CDTF">2022-08-22T07:05:03Z</dcterms:created>
  <dcterms:modified xsi:type="dcterms:W3CDTF">2023-01-07T06:08:10Z</dcterms:modified>
</cp:coreProperties>
</file>