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6" r:id="rId2"/>
  </p:sldMasterIdLst>
  <p:notesMasterIdLst>
    <p:notesMasterId r:id="rId34"/>
  </p:notesMasterIdLst>
  <p:sldIdLst>
    <p:sldId id="404" r:id="rId3"/>
    <p:sldId id="419" r:id="rId4"/>
    <p:sldId id="457" r:id="rId5"/>
    <p:sldId id="440" r:id="rId6"/>
    <p:sldId id="442" r:id="rId7"/>
    <p:sldId id="405" r:id="rId8"/>
    <p:sldId id="422" r:id="rId9"/>
    <p:sldId id="458" r:id="rId10"/>
    <p:sldId id="459" r:id="rId11"/>
    <p:sldId id="463" r:id="rId12"/>
    <p:sldId id="464" r:id="rId13"/>
    <p:sldId id="465" r:id="rId14"/>
    <p:sldId id="466" r:id="rId15"/>
    <p:sldId id="467" r:id="rId16"/>
    <p:sldId id="468" r:id="rId17"/>
    <p:sldId id="469" r:id="rId18"/>
    <p:sldId id="470" r:id="rId19"/>
    <p:sldId id="461" r:id="rId20"/>
    <p:sldId id="473" r:id="rId21"/>
    <p:sldId id="407" r:id="rId22"/>
    <p:sldId id="423" r:id="rId23"/>
    <p:sldId id="445" r:id="rId24"/>
    <p:sldId id="447" r:id="rId25"/>
    <p:sldId id="472" r:id="rId26"/>
    <p:sldId id="455" r:id="rId27"/>
    <p:sldId id="444" r:id="rId28"/>
    <p:sldId id="450" r:id="rId29"/>
    <p:sldId id="451" r:id="rId30"/>
    <p:sldId id="453" r:id="rId31"/>
    <p:sldId id="449" r:id="rId32"/>
    <p:sldId id="44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9559" autoAdjust="0"/>
  </p:normalViewPr>
  <p:slideViewPr>
    <p:cSldViewPr>
      <p:cViewPr varScale="1">
        <p:scale>
          <a:sx n="72" d="100"/>
          <a:sy n="72" d="100"/>
        </p:scale>
        <p:origin x="1914" y="72"/>
      </p:cViewPr>
      <p:guideLst>
        <p:guide orient="horz" pos="2160"/>
        <p:guide pos="2880"/>
      </p:guideLst>
    </p:cSldViewPr>
  </p:slideViewPr>
  <p:outlineViewPr>
    <p:cViewPr>
      <p:scale>
        <a:sx n="33" d="100"/>
        <a:sy n="33" d="100"/>
      </p:scale>
      <p:origin x="0" y="-7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1EF33-497A-4AB8-9E2A-EDA89E2657AC}" type="datetimeFigureOut">
              <a:rPr lang="en-US" smtClean="0"/>
              <a:pPr/>
              <a:t>10/17/2019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35D07-CE9A-41EA-8351-FED4C60B3E9A}" type="slidenum">
              <a:rPr lang="en-US" smtClean="0"/>
              <a:pPr/>
              <a:t>‹#›</a:t>
            </a:fld>
            <a:endParaRPr lang="en-US"/>
          </a:p>
        </p:txBody>
      </p:sp>
    </p:spTree>
    <p:extLst>
      <p:ext uri="{BB962C8B-B14F-4D97-AF65-F5344CB8AC3E}">
        <p14:creationId xmlns:p14="http://schemas.microsoft.com/office/powerpoint/2010/main" val="171217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2</a:t>
            </a:fld>
            <a:endParaRPr lang="en-US"/>
          </a:p>
        </p:txBody>
      </p:sp>
    </p:spTree>
    <p:extLst>
      <p:ext uri="{BB962C8B-B14F-4D97-AF65-F5344CB8AC3E}">
        <p14:creationId xmlns:p14="http://schemas.microsoft.com/office/powerpoint/2010/main" val="240381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1" dirty="0" smtClean="0"/>
              <a:t>Effectiveness</a:t>
            </a:r>
            <a:endParaRPr lang="en-US" dirty="0" smtClean="0"/>
          </a:p>
          <a:p>
            <a:pPr>
              <a:buFont typeface="Monotype Sorts" pitchFamily="2" charset="2"/>
              <a:buNone/>
            </a:pPr>
            <a:r>
              <a:rPr lang="en-US" dirty="0" smtClean="0"/>
              <a:t>The extent to which users can achieve their task goals.</a:t>
            </a:r>
          </a:p>
          <a:p>
            <a:pPr>
              <a:buFont typeface="Monotype Sorts" pitchFamily="2" charset="2"/>
              <a:buNone/>
            </a:pPr>
            <a:r>
              <a:rPr lang="en-US" sz="2800" dirty="0" smtClean="0"/>
              <a:t>Effectiveness measures the degree of accuracy and/or  completion </a:t>
            </a:r>
          </a:p>
          <a:p>
            <a:pPr lvl="1">
              <a:buFont typeface="Monotype Sorts" pitchFamily="2" charset="2"/>
              <a:buNone/>
            </a:pPr>
            <a:r>
              <a:rPr lang="en-US" sz="2400" dirty="0" err="1" smtClean="0"/>
              <a:t>e.g.,if</a:t>
            </a:r>
            <a:r>
              <a:rPr lang="en-US" sz="2400" dirty="0" smtClean="0"/>
              <a:t> desired task goal is to locate information on a web site then: </a:t>
            </a:r>
          </a:p>
          <a:p>
            <a:pPr lvl="1">
              <a:buFont typeface="Monotype Sorts" pitchFamily="2" charset="2"/>
              <a:buNone/>
            </a:pPr>
            <a:r>
              <a:rPr lang="en-US" sz="2400" dirty="0" smtClean="0"/>
              <a:t>	Effectiveness= success of user in locating the correct data </a:t>
            </a:r>
          </a:p>
          <a:p>
            <a:r>
              <a:rPr lang="en-US" sz="2800" dirty="0" smtClean="0"/>
              <a:t>If the outcome is ALL or NOTHING then effectiveness is an absolute value</a:t>
            </a:r>
          </a:p>
          <a:p>
            <a:pPr lvl="1">
              <a:buFont typeface="Monotype Sorts" pitchFamily="2" charset="2"/>
              <a:buNone/>
            </a:pPr>
            <a:r>
              <a:rPr lang="en-US" sz="2400" dirty="0" smtClean="0"/>
              <a:t>-User either locates info or does not...</a:t>
            </a:r>
          </a:p>
          <a:p>
            <a:r>
              <a:rPr lang="en-US" sz="2800" dirty="0" smtClean="0"/>
              <a:t>If outcome can be graded, (user can be partially right) then effectiveness should be measured as a scale</a:t>
            </a:r>
          </a:p>
          <a:p>
            <a:pPr lvl="1">
              <a:buFont typeface="Monotype Sorts" pitchFamily="2" charset="2"/>
              <a:buNone/>
            </a:pPr>
            <a:r>
              <a:rPr lang="en-US" sz="2400" dirty="0" smtClean="0"/>
              <a:t>-As a %, or a score from 1 (poor) to 5 (complete)</a:t>
            </a:r>
          </a:p>
          <a:p>
            <a:r>
              <a:rPr lang="en-US" sz="2800" dirty="0" smtClean="0"/>
              <a:t>Scale should be determined by evaluator in conjunction with developers and users </a:t>
            </a:r>
          </a:p>
          <a:p>
            <a:endParaRPr lang="en-US" dirty="0" smtClean="0"/>
          </a:p>
          <a:p>
            <a:r>
              <a:rPr lang="en-US" sz="1200" b="1" i="0" kern="1200" dirty="0" smtClean="0">
                <a:solidFill>
                  <a:schemeClr val="tx1"/>
                </a:solidFill>
                <a:effectLst/>
                <a:latin typeface="+mn-lt"/>
                <a:ea typeface="+mn-ea"/>
                <a:cs typeface="+mn-cs"/>
              </a:rPr>
              <a:t>Efficiency</a:t>
            </a:r>
            <a:endParaRPr lang="en-US" dirty="0" smtClean="0"/>
          </a:p>
          <a:p>
            <a:r>
              <a:rPr lang="en-US" dirty="0" smtClean="0"/>
              <a:t>Measures resources used to perform task </a:t>
            </a:r>
          </a:p>
          <a:p>
            <a:pPr lvl="1"/>
            <a:r>
              <a:rPr lang="en-US" dirty="0" smtClean="0"/>
              <a:t>i.e., time, effort, cost, </a:t>
            </a:r>
          </a:p>
          <a:p>
            <a:endParaRPr lang="en-US" dirty="0" smtClean="0"/>
          </a:p>
          <a:p>
            <a:r>
              <a:rPr lang="en-US" sz="2800" dirty="0" smtClean="0"/>
              <a:t>In case of Web site use, efficiency might equal time taken to complete a task or the navigation path followed etc.</a:t>
            </a:r>
          </a:p>
          <a:p>
            <a:r>
              <a:rPr lang="en-US" dirty="0" smtClean="0"/>
              <a:t>Time taken to complete task</a:t>
            </a:r>
          </a:p>
          <a:p>
            <a:pPr lvl="1"/>
            <a:r>
              <a:rPr lang="en-US" dirty="0" smtClean="0"/>
              <a:t>Compared across tasks, across users or against a benchmark score</a:t>
            </a:r>
          </a:p>
          <a:p>
            <a:r>
              <a:rPr lang="en-US" dirty="0" smtClean="0"/>
              <a:t>Number of steps taken </a:t>
            </a:r>
          </a:p>
          <a:p>
            <a:r>
              <a:rPr lang="en-US" dirty="0" smtClean="0"/>
              <a:t>Number of deviations from ideal path</a:t>
            </a:r>
          </a:p>
          <a:p>
            <a:pPr>
              <a:buFont typeface="Monotype Sorts" pitchFamily="2" charset="2"/>
              <a:buNone/>
            </a:pPr>
            <a:endParaRPr lang="en-US" dirty="0" smtClean="0"/>
          </a:p>
          <a:p>
            <a:pPr>
              <a:buFont typeface="Monotype Sorts" pitchFamily="2" charset="2"/>
              <a:buNone/>
            </a:pPr>
            <a:r>
              <a:rPr lang="en-US" sz="2800" dirty="0" smtClean="0"/>
              <a:t>Such variables are frequently highly positively correlated - but they needn’t be.</a:t>
            </a:r>
          </a:p>
          <a:p>
            <a:r>
              <a:rPr lang="en-US" sz="1200" b="1" i="0" kern="1200" dirty="0" smtClean="0">
                <a:solidFill>
                  <a:schemeClr val="tx1"/>
                </a:solidFill>
                <a:effectLst/>
                <a:latin typeface="+mn-lt"/>
                <a:ea typeface="+mn-ea"/>
                <a:cs typeface="+mn-cs"/>
              </a:rPr>
              <a:t>Satisfaction</a:t>
            </a:r>
            <a:r>
              <a:rPr lang="en-US" sz="1200" b="0" i="0" kern="1200" dirty="0" smtClean="0">
                <a:solidFill>
                  <a:schemeClr val="tx1"/>
                </a:solidFill>
                <a:effectLst/>
                <a:latin typeface="+mn-lt"/>
                <a:ea typeface="+mn-ea"/>
                <a:cs typeface="+mn-cs"/>
              </a:rPr>
              <a:t>: </a:t>
            </a:r>
            <a:endParaRPr lang="en-US" dirty="0" smtClean="0"/>
          </a:p>
          <a:p>
            <a:r>
              <a:rPr lang="en-US" dirty="0" smtClean="0"/>
              <a:t>Measures the affective reaction (likes, dislikes, attitudinal response) of users to the application</a:t>
            </a:r>
          </a:p>
          <a:p>
            <a:r>
              <a:rPr lang="en-US" dirty="0" smtClean="0"/>
              <a:t>Assumed to be influenced but not the same as effectiveness or efficiency e.g., </a:t>
            </a:r>
          </a:p>
          <a:p>
            <a:pPr lvl="1"/>
            <a:r>
              <a:rPr lang="en-US" sz="2400" dirty="0" smtClean="0"/>
              <a:t>2 applications with equal effectiveness, and efficiency, may not be equally satisfying to use</a:t>
            </a:r>
          </a:p>
          <a:p>
            <a:pPr lvl="1"/>
            <a:r>
              <a:rPr lang="en-US" sz="2400" dirty="0" smtClean="0"/>
              <a:t>or What users like might not be what they need!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20</a:t>
            </a:fld>
            <a:endParaRPr lang="en-US"/>
          </a:p>
        </p:txBody>
      </p:sp>
    </p:spTree>
    <p:extLst>
      <p:ext uri="{BB962C8B-B14F-4D97-AF65-F5344CB8AC3E}">
        <p14:creationId xmlns:p14="http://schemas.microsoft.com/office/powerpoint/2010/main" val="4066436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en-US" dirty="0" smtClean="0"/>
              <a:t>Easy to use, effective efficient,</a:t>
            </a:r>
            <a:r>
              <a:rPr lang="en-US" baseline="0" dirty="0" smtClean="0"/>
              <a:t> easy to learn , fun and entertaining</a:t>
            </a:r>
          </a:p>
          <a:p>
            <a:pPr marL="228600" indent="-228600">
              <a:buAutoNum type="alphaLcPeriod"/>
            </a:pPr>
            <a:r>
              <a:rPr lang="en-US" baseline="0" dirty="0" smtClean="0"/>
              <a:t>Easy to learn, effective , efficient , motivating and rewarding</a:t>
            </a:r>
          </a:p>
          <a:p>
            <a:pPr marL="228600" indent="-228600">
              <a:buAutoNum type="alphaLcPeriod"/>
            </a:pPr>
            <a:r>
              <a:rPr lang="en-US" baseline="0" dirty="0" smtClean="0"/>
              <a:t>Easy to learn easy to use, motivating, emotionally satisfactory</a:t>
            </a:r>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25</a:t>
            </a:fld>
            <a:endParaRPr lang="en-US"/>
          </a:p>
        </p:txBody>
      </p:sp>
    </p:spTree>
    <p:extLst>
      <p:ext uri="{BB962C8B-B14F-4D97-AF65-F5344CB8AC3E}">
        <p14:creationId xmlns:p14="http://schemas.microsoft.com/office/powerpoint/2010/main" val="411793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1" i="0" u="none" strike="noStrike" kern="1200" baseline="0" dirty="0" smtClean="0">
                <a:solidFill>
                  <a:schemeClr val="tx1"/>
                </a:solidFill>
                <a:latin typeface="+mn-lt"/>
                <a:ea typeface="+mn-ea"/>
                <a:cs typeface="+mn-cs"/>
              </a:rPr>
              <a:t>Case Study – Ticketing System</a:t>
            </a:r>
          </a:p>
          <a:p>
            <a:r>
              <a:rPr lang="en-US" sz="1200" b="0" i="0" u="none" strike="noStrike" kern="1200" baseline="0" dirty="0" smtClean="0">
                <a:solidFill>
                  <a:schemeClr val="tx1"/>
                </a:solidFill>
                <a:latin typeface="+mn-lt"/>
                <a:ea typeface="+mn-ea"/>
                <a:cs typeface="+mn-cs"/>
              </a:rPr>
              <a:t>A small travel agency with a number of shops distributed throughout the country decides</a:t>
            </a:r>
          </a:p>
          <a:p>
            <a:r>
              <a:rPr lang="en-US" sz="1200" b="0" i="0" u="none" strike="noStrike" kern="1200" baseline="0" dirty="0" smtClean="0">
                <a:solidFill>
                  <a:schemeClr val="tx1"/>
                </a:solidFill>
                <a:latin typeface="+mn-lt"/>
                <a:ea typeface="+mn-ea"/>
                <a:cs typeface="+mn-cs"/>
              </a:rPr>
              <a:t>that, in order to survive in the travel industry, it needs to install an efficient ticketing</a:t>
            </a:r>
          </a:p>
          <a:p>
            <a:r>
              <a:rPr lang="en-US" sz="1200" b="0" i="0" u="none" strike="noStrike" kern="1200" baseline="0" dirty="0" smtClean="0">
                <a:solidFill>
                  <a:schemeClr val="tx1"/>
                </a:solidFill>
                <a:latin typeface="+mn-lt"/>
                <a:ea typeface="+mn-ea"/>
                <a:cs typeface="+mn-cs"/>
              </a:rPr>
              <a:t>system. Current practice involves sales staff in a lengthy procedure for issuing tickets to</a:t>
            </a:r>
          </a:p>
          <a:p>
            <a:r>
              <a:rPr lang="en-US" sz="1200" b="0" i="0" u="none" strike="noStrike" kern="1200" baseline="0" dirty="0" smtClean="0">
                <a:solidFill>
                  <a:schemeClr val="tx1"/>
                </a:solidFill>
                <a:latin typeface="+mn-lt"/>
                <a:ea typeface="+mn-ea"/>
                <a:cs typeface="+mn-cs"/>
              </a:rPr>
              <a:t>customers. First they have to call an airline to check if there are any vacant seats for the</a:t>
            </a:r>
          </a:p>
          <a:p>
            <a:r>
              <a:rPr lang="en-US" sz="1200" b="0" i="0" u="none" strike="noStrike" kern="1200" baseline="0" dirty="0" smtClean="0">
                <a:solidFill>
                  <a:schemeClr val="tx1"/>
                </a:solidFill>
                <a:latin typeface="+mn-lt"/>
                <a:ea typeface="+mn-ea"/>
                <a:cs typeface="+mn-cs"/>
              </a:rPr>
              <a:t>time when the customer wishes to fly. Then they have to check with the customer which</a:t>
            </a:r>
          </a:p>
          <a:p>
            <a:r>
              <a:rPr lang="en-US" sz="1200" b="0" i="0" u="none" strike="noStrike" kern="1200" baseline="0" dirty="0" smtClean="0">
                <a:solidFill>
                  <a:schemeClr val="tx1"/>
                </a:solidFill>
                <a:latin typeface="+mn-lt"/>
                <a:ea typeface="+mn-ea"/>
                <a:cs typeface="+mn-cs"/>
              </a:rPr>
              <a:t>of the available seats is suitable before making a reservation with the airline. The ticket is</a:t>
            </a:r>
          </a:p>
          <a:p>
            <a:r>
              <a:rPr lang="en-US" sz="1200" b="0" i="0" u="none" strike="noStrike" kern="1200" baseline="0" dirty="0" smtClean="0">
                <a:solidFill>
                  <a:schemeClr val="tx1"/>
                </a:solidFill>
                <a:latin typeface="+mn-lt"/>
                <a:ea typeface="+mn-ea"/>
                <a:cs typeface="+mn-cs"/>
              </a:rPr>
              <a:t>then written out by hand. In addition, the customer needs a receipt and an itinerary, which</a:t>
            </a:r>
          </a:p>
          <a:p>
            <a:r>
              <a:rPr lang="en-US" sz="1200" b="0" i="0" u="none" strike="noStrike" kern="1200" baseline="0" dirty="0" smtClean="0">
                <a:solidFill>
                  <a:schemeClr val="tx1"/>
                </a:solidFill>
                <a:latin typeface="+mn-lt"/>
                <a:ea typeface="+mn-ea"/>
                <a:cs typeface="+mn-cs"/>
              </a:rPr>
              <a:t>are also written by hand. One of the biggest problems with this practice is getting a</a:t>
            </a:r>
          </a:p>
          <a:p>
            <a:r>
              <a:rPr lang="en-US" sz="1200" b="0" i="0" u="none" strike="noStrike" kern="1200" baseline="0" dirty="0" smtClean="0">
                <a:solidFill>
                  <a:schemeClr val="tx1"/>
                </a:solidFill>
                <a:latin typeface="+mn-lt"/>
                <a:ea typeface="+mn-ea"/>
                <a:cs typeface="+mn-cs"/>
              </a:rPr>
              <a:t>telephone connection to the airline. This means that customers often have to wait while a</a:t>
            </a:r>
          </a:p>
          <a:p>
            <a:r>
              <a:rPr lang="en-US" sz="1200" b="0" i="0" u="none" strike="noStrike" kern="1200" baseline="0" dirty="0" smtClean="0">
                <a:solidFill>
                  <a:schemeClr val="tx1"/>
                </a:solidFill>
                <a:latin typeface="+mn-lt"/>
                <a:ea typeface="+mn-ea"/>
                <a:cs typeface="+mn-cs"/>
              </a:rPr>
              <a:t>frustrated sales assistant keeps trying in vain. To overcome this problem it is common</a:t>
            </a:r>
          </a:p>
          <a:p>
            <a:r>
              <a:rPr lang="en-US" sz="1200" b="0" i="0" u="none" strike="noStrike" kern="1200" baseline="0" dirty="0" smtClean="0">
                <a:solidFill>
                  <a:schemeClr val="tx1"/>
                </a:solidFill>
                <a:latin typeface="+mn-lt"/>
                <a:ea typeface="+mn-ea"/>
                <a:cs typeface="+mn-cs"/>
              </a:rPr>
              <a:t>practice to ask the customers to come back later in the hope that the sales staff will</a:t>
            </a:r>
          </a:p>
          <a:p>
            <a:r>
              <a:rPr lang="en-US" sz="1200" b="0" i="0" u="none" strike="noStrike" kern="1200" baseline="0" dirty="0" smtClean="0">
                <a:solidFill>
                  <a:schemeClr val="tx1"/>
                </a:solidFill>
                <a:latin typeface="+mn-lt"/>
                <a:ea typeface="+mn-ea"/>
                <a:cs typeface="+mn-cs"/>
              </a:rPr>
              <a:t>manage to get through to the airline in the meantime. Another time-consuming job is</a:t>
            </a:r>
          </a:p>
          <a:p>
            <a:r>
              <a:rPr lang="en-US" sz="1200" b="0" i="0" u="none" strike="noStrike" kern="1200" baseline="0" dirty="0" smtClean="0">
                <a:solidFill>
                  <a:schemeClr val="tx1"/>
                </a:solidFill>
                <a:latin typeface="+mn-lt"/>
                <a:ea typeface="+mn-ea"/>
                <a:cs typeface="+mn-cs"/>
              </a:rPr>
              <a:t>accounting for each ticket that has been issued, and the sales staff has to do this by hand</a:t>
            </a:r>
          </a:p>
          <a:p>
            <a:r>
              <a:rPr lang="en-US" sz="1200" b="0" i="0" u="none" strike="noStrike" kern="1200" baseline="0" dirty="0" smtClean="0">
                <a:solidFill>
                  <a:schemeClr val="tx1"/>
                </a:solidFill>
                <a:latin typeface="+mn-lt"/>
                <a:ea typeface="+mn-ea"/>
                <a:cs typeface="+mn-cs"/>
              </a:rPr>
              <a:t>every two weeks.</a:t>
            </a:r>
          </a:p>
          <a:p>
            <a:r>
              <a:rPr lang="en-US" sz="1200" b="0" i="0" u="none" strike="noStrike" kern="1200" baseline="0" dirty="0" smtClean="0">
                <a:solidFill>
                  <a:schemeClr val="tx1"/>
                </a:solidFill>
                <a:latin typeface="+mn-lt"/>
                <a:ea typeface="+mn-ea"/>
                <a:cs typeface="+mn-cs"/>
              </a:rPr>
              <a:t>Before deciding to get new system the branch manager does some background research</a:t>
            </a:r>
          </a:p>
          <a:p>
            <a:r>
              <a:rPr lang="en-US" sz="1200" b="0" i="0" u="none" strike="noStrike" kern="1200" baseline="0" dirty="0" smtClean="0">
                <a:solidFill>
                  <a:schemeClr val="tx1"/>
                </a:solidFill>
                <a:latin typeface="+mn-lt"/>
                <a:ea typeface="+mn-ea"/>
                <a:cs typeface="+mn-cs"/>
              </a:rPr>
              <a:t>into how the agency really functions. She starts by visiting branches in a sister company</a:t>
            </a:r>
          </a:p>
          <a:p>
            <a:r>
              <a:rPr lang="en-US" sz="1200" b="0" i="0" u="none" strike="noStrike" kern="1200" baseline="0" dirty="0" smtClean="0">
                <a:solidFill>
                  <a:schemeClr val="tx1"/>
                </a:solidFill>
                <a:latin typeface="+mn-lt"/>
                <a:ea typeface="+mn-ea"/>
                <a:cs typeface="+mn-cs"/>
              </a:rPr>
              <a:t>that is using a computerized ticketing system. After talking to the staff for just a short</a:t>
            </a:r>
          </a:p>
          <a:p>
            <a:r>
              <a:rPr lang="en-US" sz="1200" b="0" i="0" u="none" strike="noStrike" kern="1200" baseline="0" dirty="0" smtClean="0">
                <a:solidFill>
                  <a:schemeClr val="tx1"/>
                </a:solidFill>
                <a:latin typeface="+mn-lt"/>
                <a:ea typeface="+mn-ea"/>
                <a:cs typeface="+mn-cs"/>
              </a:rPr>
              <a:t>time she discovers that there are problems. The sales staff complains that the computer is</a:t>
            </a:r>
          </a:p>
          <a:p>
            <a:r>
              <a:rPr lang="en-US" sz="1200" b="0" i="0" u="none" strike="noStrike" kern="1200" baseline="0" dirty="0" smtClean="0">
                <a:solidFill>
                  <a:schemeClr val="tx1"/>
                </a:solidFill>
                <a:latin typeface="+mn-lt"/>
                <a:ea typeface="+mn-ea"/>
                <a:cs typeface="+mn-cs"/>
              </a:rPr>
              <a:t>always going wrong and that they don’t trust it. Furthermore, they can’t understand some</a:t>
            </a:r>
          </a:p>
          <a:p>
            <a:r>
              <a:rPr lang="en-US" sz="1200" b="0" i="0" u="none" strike="noStrike" kern="1200" baseline="0" dirty="0" smtClean="0">
                <a:solidFill>
                  <a:schemeClr val="tx1"/>
                </a:solidFill>
                <a:latin typeface="+mn-lt"/>
                <a:ea typeface="+mn-ea"/>
                <a:cs typeface="+mn-cs"/>
              </a:rPr>
              <a:t>of the messages that it produces when they make errors. In fact, they wish they could go</a:t>
            </a:r>
          </a:p>
          <a:p>
            <a:r>
              <a:rPr lang="en-US" sz="1200" b="0" i="0" u="none" strike="noStrike" kern="1200" baseline="0" dirty="0" smtClean="0">
                <a:solidFill>
                  <a:schemeClr val="tx1"/>
                </a:solidFill>
                <a:latin typeface="+mn-lt"/>
                <a:ea typeface="+mn-ea"/>
                <a:cs typeface="+mn-cs"/>
              </a:rPr>
              <a:t>back to the old un-computerized way of working. Sales figures since the new system was</a:t>
            </a:r>
          </a:p>
          <a:p>
            <a:r>
              <a:rPr lang="en-US" sz="1200" b="0" i="0" u="none" strike="noStrike" kern="1200" baseline="0" dirty="0" smtClean="0">
                <a:solidFill>
                  <a:schemeClr val="tx1"/>
                </a:solidFill>
                <a:latin typeface="+mn-lt"/>
                <a:ea typeface="+mn-ea"/>
                <a:cs typeface="+mn-cs"/>
              </a:rPr>
              <a:t>installed are also disappointing and a large number of staff have left the office. Not</a:t>
            </a:r>
          </a:p>
          <a:p>
            <a:r>
              <a:rPr lang="en-US" sz="1200" b="0" i="0" u="none" strike="noStrike" kern="1200" baseline="0" dirty="0" smtClean="0">
                <a:solidFill>
                  <a:schemeClr val="tx1"/>
                </a:solidFill>
                <a:latin typeface="+mn-lt"/>
                <a:ea typeface="+mn-ea"/>
                <a:cs typeface="+mn-cs"/>
              </a:rPr>
              <a:t>surprisingly, the manager is consultants examine the users’ needs and how they currently</a:t>
            </a:r>
          </a:p>
          <a:p>
            <a:r>
              <a:rPr lang="en-US" sz="1200" b="0" i="0" u="none" strike="noStrike" kern="1200" baseline="0" dirty="0" smtClean="0">
                <a:solidFill>
                  <a:schemeClr val="tx1"/>
                </a:solidFill>
                <a:latin typeface="+mn-lt"/>
                <a:ea typeface="+mn-ea"/>
                <a:cs typeface="+mn-cs"/>
              </a:rPr>
              <a:t>go about their work in detail and also find out exactly what the goals of the company are.</a:t>
            </a:r>
          </a:p>
          <a:p>
            <a:r>
              <a:rPr lang="en-US" sz="1200" b="0" i="0" u="none" strike="noStrike" kern="1200" baseline="0" dirty="0" smtClean="0">
                <a:solidFill>
                  <a:schemeClr val="tx1"/>
                </a:solidFill>
                <a:latin typeface="+mn-lt"/>
                <a:ea typeface="+mn-ea"/>
                <a:cs typeface="+mn-cs"/>
              </a:rPr>
              <a:t>They then recommend a system with the following characteristics:</a:t>
            </a:r>
          </a:p>
          <a:p>
            <a:r>
              <a:rPr lang="en-US" sz="1200" b="0" i="0" u="none" strike="noStrike" kern="1200" baseline="0" dirty="0" smtClean="0">
                <a:solidFill>
                  <a:schemeClr val="tx1"/>
                </a:solidFill>
                <a:latin typeface="+mn-lt"/>
                <a:ea typeface="+mn-ea"/>
                <a:cs typeface="+mn-cs"/>
              </a:rPr>
              <a:t>• Immediate ticket booking via a computer connection (alleviating the problem of</a:t>
            </a:r>
          </a:p>
          <a:p>
            <a:r>
              <a:rPr lang="en-US" sz="1200" b="0" i="0" u="none" strike="noStrike" kern="1200" baseline="0" dirty="0" smtClean="0">
                <a:solidFill>
                  <a:schemeClr val="tx1"/>
                </a:solidFill>
                <a:latin typeface="+mn-lt"/>
                <a:ea typeface="+mn-ea"/>
                <a:cs typeface="+mn-cs"/>
              </a:rPr>
              <a:t>engaged phone line),</a:t>
            </a:r>
          </a:p>
          <a:p>
            <a:r>
              <a:rPr lang="en-US" sz="1200" b="0" i="0" u="none" strike="noStrike" kern="1200" baseline="0" dirty="0" smtClean="0">
                <a:solidFill>
                  <a:schemeClr val="tx1"/>
                </a:solidFill>
                <a:latin typeface="+mn-lt"/>
                <a:ea typeface="+mn-ea"/>
                <a:cs typeface="+mn-cs"/>
              </a:rPr>
              <a:t>• Automatic print-out of tickets, itineraries and receipts (eliminating the need to</a:t>
            </a:r>
          </a:p>
          <a:p>
            <a:r>
              <a:rPr lang="en-US" sz="1200" b="0" i="0" u="none" strike="noStrike" kern="1200" baseline="0" dirty="0" smtClean="0">
                <a:solidFill>
                  <a:schemeClr val="tx1"/>
                </a:solidFill>
                <a:latin typeface="+mn-lt"/>
                <a:ea typeface="+mn-ea"/>
                <a:cs typeface="+mn-cs"/>
              </a:rPr>
              <a:t>write these by hand and thereby reducing the possibility of errors and illegibility</a:t>
            </a:r>
          </a:p>
          <a:p>
            <a:r>
              <a:rPr lang="en-US" sz="1200" b="0" i="0" u="none" strike="noStrike" kern="1200" baseline="0" dirty="0" smtClean="0">
                <a:solidFill>
                  <a:schemeClr val="tx1"/>
                </a:solidFill>
                <a:latin typeface="+mn-lt"/>
                <a:ea typeface="+mn-ea"/>
                <a:cs typeface="+mn-cs"/>
              </a:rPr>
              <a:t>while speeding up the process),</a:t>
            </a:r>
          </a:p>
          <a:p>
            <a:r>
              <a:rPr lang="en-US" sz="1200" b="0" i="0" u="none" strike="noStrike" kern="1200" baseline="0" dirty="0" smtClean="0">
                <a:solidFill>
                  <a:schemeClr val="tx1"/>
                </a:solidFill>
                <a:latin typeface="+mn-lt"/>
                <a:ea typeface="+mn-ea"/>
                <a:cs typeface="+mn-cs"/>
              </a:rPr>
              <a:t>• Direct connection between the booking system and accounting (speeding up the</a:t>
            </a:r>
          </a:p>
          <a:p>
            <a:r>
              <a:rPr lang="en-US" sz="1200" b="0" i="0" u="none" strike="noStrike" kern="1200" baseline="0" dirty="0" smtClean="0">
                <a:solidFill>
                  <a:schemeClr val="tx1"/>
                </a:solidFill>
                <a:latin typeface="+mn-lt"/>
                <a:ea typeface="+mn-ea"/>
                <a:cs typeface="+mn-cs"/>
              </a:rPr>
              <a:t>process of accounting),</a:t>
            </a:r>
          </a:p>
          <a:p>
            <a:r>
              <a:rPr lang="en-US" sz="1200" b="0" i="0" u="none" strike="noStrike" kern="1200" baseline="0" dirty="0" smtClean="0">
                <a:solidFill>
                  <a:schemeClr val="tx1"/>
                </a:solidFill>
                <a:latin typeface="+mn-lt"/>
                <a:ea typeface="+mn-ea"/>
                <a:cs typeface="+mn-cs"/>
              </a:rPr>
              <a:t>• Elimination of booking forms (reducing overheads as less paper and time are</a:t>
            </a:r>
          </a:p>
          <a:p>
            <a:r>
              <a:rPr lang="en-US" sz="1200" b="0" i="0" u="none" strike="noStrike" kern="1200" baseline="0" dirty="0" smtClean="0">
                <a:solidFill>
                  <a:schemeClr val="tx1"/>
                </a:solidFill>
                <a:latin typeface="+mn-lt"/>
                <a:ea typeface="+mn-ea"/>
                <a:cs typeface="+mn-cs"/>
              </a:rPr>
              <a:t>used).</a:t>
            </a:r>
          </a:p>
          <a:p>
            <a:r>
              <a:rPr lang="en-US" sz="1200" b="0" i="0" u="none" strike="noStrike" kern="1200" baseline="0" dirty="0" smtClean="0">
                <a:solidFill>
                  <a:schemeClr val="tx1"/>
                </a:solidFill>
                <a:latin typeface="+mn-lt"/>
                <a:ea typeface="+mn-ea"/>
                <a:cs typeface="+mn-cs"/>
              </a:rPr>
              <a:t>The consultants suggest making the interface to the system mimic the non-computerized</a:t>
            </a:r>
          </a:p>
          <a:p>
            <a:r>
              <a:rPr lang="en-US" sz="1200" b="0" i="0" u="none" strike="noStrike" kern="1200" baseline="0" dirty="0" smtClean="0">
                <a:solidFill>
                  <a:schemeClr val="tx1"/>
                </a:solidFill>
                <a:latin typeface="+mn-lt"/>
                <a:ea typeface="+mn-ea"/>
                <a:cs typeface="+mn-cs"/>
              </a:rPr>
              <a:t>task, so menus and forms are used, which means that the sales assistant only has to select</a:t>
            </a:r>
          </a:p>
          <a:p>
            <a:r>
              <a:rPr lang="en-US" sz="1200" b="0" i="0" u="none" strike="noStrike" kern="1200" baseline="0" dirty="0" smtClean="0">
                <a:solidFill>
                  <a:schemeClr val="tx1"/>
                </a:solidFill>
                <a:latin typeface="+mn-lt"/>
                <a:ea typeface="+mn-ea"/>
                <a:cs typeface="+mn-cs"/>
              </a:rPr>
              <a:t>options and fill in the resulting forms by typing at a keyboard.</a:t>
            </a:r>
          </a:p>
          <a:p>
            <a:r>
              <a:rPr lang="en-US" sz="1200" b="0" i="0" u="none" strike="noStrike" kern="1200" baseline="0" dirty="0" smtClean="0">
                <a:solidFill>
                  <a:schemeClr val="tx1"/>
                </a:solidFill>
                <a:latin typeface="+mn-lt"/>
                <a:ea typeface="+mn-ea"/>
                <a:cs typeface="+mn-cs"/>
              </a:rPr>
              <a:t>The consultants are optimistic that customer satisfaction will improve because customer</a:t>
            </a:r>
          </a:p>
          <a:p>
            <a:r>
              <a:rPr lang="en-US" sz="1200" b="0" i="0" u="none" strike="noStrike" kern="1200" baseline="0" dirty="0" smtClean="0">
                <a:solidFill>
                  <a:schemeClr val="tx1"/>
                </a:solidFill>
                <a:latin typeface="+mn-lt"/>
                <a:ea typeface="+mn-ea"/>
                <a:cs typeface="+mn-cs"/>
              </a:rPr>
              <a:t>will get their tickets on the spot. They point out to the manager, however, that in order to</a:t>
            </a:r>
          </a:p>
          <a:p>
            <a:r>
              <a:rPr lang="en-US" sz="1200" b="0" i="0" u="none" strike="noStrike" kern="1200" baseline="0" dirty="0" smtClean="0">
                <a:solidFill>
                  <a:schemeClr val="tx1"/>
                </a:solidFill>
                <a:latin typeface="+mn-lt"/>
                <a:ea typeface="+mn-ea"/>
                <a:cs typeface="+mn-cs"/>
              </a:rPr>
              <a:t>get the most out of the new system the layout of the agency needs to be changed to make</a:t>
            </a:r>
          </a:p>
          <a:p>
            <a:r>
              <a:rPr lang="en-US" sz="1200" b="0" i="0" u="none" strike="noStrike" kern="1200" baseline="0" dirty="0" smtClean="0">
                <a:solidFill>
                  <a:schemeClr val="tx1"/>
                </a:solidFill>
                <a:latin typeface="+mn-lt"/>
                <a:ea typeface="+mn-ea"/>
                <a:cs typeface="+mn-cs"/>
              </a:rPr>
              <a:t>it comfortable for the sales staff to operate the compute, while still providing scope for</a:t>
            </a:r>
          </a:p>
          <a:p>
            <a:r>
              <a:rPr lang="en-US" sz="1200" b="0" i="0" u="none" strike="noStrike" kern="1200" baseline="0" dirty="0" smtClean="0">
                <a:solidFill>
                  <a:schemeClr val="tx1"/>
                </a:solidFill>
                <a:latin typeface="+mn-lt"/>
                <a:ea typeface="+mn-ea"/>
                <a:cs typeface="+mn-cs"/>
              </a:rPr>
              <a:t>direct contact with customers. Staff will also need training, and some careful changes to</a:t>
            </a:r>
          </a:p>
          <a:p>
            <a:r>
              <a:rPr lang="en-US" sz="1200" b="0" i="0" u="none" strike="noStrike" kern="1200" baseline="0" dirty="0" smtClean="0">
                <a:solidFill>
                  <a:schemeClr val="tx1"/>
                </a:solidFill>
                <a:latin typeface="+mn-lt"/>
                <a:ea typeface="+mn-ea"/>
                <a:cs typeface="+mn-cs"/>
              </a:rPr>
              <a:t>existing jobs are needed too—job design. In particular, technology means that they will</a:t>
            </a:r>
          </a:p>
          <a:p>
            <a:r>
              <a:rPr lang="en-US" sz="1200" b="0" i="0" u="none" strike="noStrike" kern="1200" baseline="0" dirty="0" smtClean="0">
                <a:solidFill>
                  <a:schemeClr val="tx1"/>
                </a:solidFill>
                <a:latin typeface="+mn-lt"/>
                <a:ea typeface="+mn-ea"/>
                <a:cs typeface="+mn-cs"/>
              </a:rPr>
              <a:t>need support during the period of change. Staff will also need to know how to cope when</a:t>
            </a:r>
          </a:p>
          <a:p>
            <a:r>
              <a:rPr lang="en-US" sz="1200" b="0" i="0" u="none" strike="noStrike" kern="1200" baseline="0" dirty="0" smtClean="0">
                <a:solidFill>
                  <a:schemeClr val="tx1"/>
                </a:solidFill>
                <a:latin typeface="+mn-lt"/>
                <a:ea typeface="+mn-ea"/>
                <a:cs typeface="+mn-cs"/>
              </a:rPr>
              <a:t>an airline’s computer malfunctions. Changes in employment conditions must also be</a:t>
            </a:r>
          </a:p>
          <a:p>
            <a:r>
              <a:rPr lang="en-US" sz="1200" b="0" i="0" u="none" strike="noStrike" kern="1200" baseline="0" dirty="0" smtClean="0">
                <a:solidFill>
                  <a:schemeClr val="tx1"/>
                </a:solidFill>
                <a:latin typeface="+mn-lt"/>
                <a:ea typeface="+mn-ea"/>
                <a:cs typeface="+mn-cs"/>
              </a:rPr>
              <a:t>examined. For instance, if staff is expected to carry out more transactions in less time, are</a:t>
            </a:r>
          </a:p>
          <a:p>
            <a:r>
              <a:rPr lang="en-US" sz="1200" b="0" i="0" u="none" strike="noStrike" kern="1200" baseline="0" dirty="0" smtClean="0">
                <a:solidFill>
                  <a:schemeClr val="tx1"/>
                </a:solidFill>
                <a:latin typeface="+mn-lt"/>
                <a:ea typeface="+mn-ea"/>
                <a:cs typeface="+mn-cs"/>
              </a:rPr>
              <a:t>they going to be rewarded for this extra activity? Staff relations with other staff in the</a:t>
            </a:r>
          </a:p>
          <a:p>
            <a:r>
              <a:rPr lang="en-US" sz="1200" b="0" i="0" u="none" strike="noStrike" kern="1200" baseline="0" dirty="0" smtClean="0">
                <a:solidFill>
                  <a:schemeClr val="tx1"/>
                </a:solidFill>
                <a:latin typeface="+mn-lt"/>
                <a:ea typeface="+mn-ea"/>
                <a:cs typeface="+mn-cs"/>
              </a:rPr>
              <a:t>company who will not be using the computerized system must also be taken into account.</a:t>
            </a:r>
          </a:p>
          <a:p>
            <a:r>
              <a:rPr lang="en-US" sz="1200" b="0" i="0" u="none" strike="noStrike" kern="1200" baseline="0" dirty="0" smtClean="0">
                <a:solidFill>
                  <a:schemeClr val="tx1"/>
                </a:solidFill>
                <a:latin typeface="+mn-lt"/>
                <a:ea typeface="+mn-ea"/>
                <a:cs typeface="+mn-cs"/>
              </a:rPr>
              <a:t>For example, problems associated with technology power such as feelings f elitism</a:t>
            </a:r>
          </a:p>
          <a:p>
            <a:r>
              <a:rPr lang="en-US" sz="1200" b="0" i="0" u="none" strike="noStrike" kern="1200" baseline="0" dirty="0" smtClean="0">
                <a:solidFill>
                  <a:schemeClr val="tx1"/>
                </a:solidFill>
                <a:latin typeface="+mn-lt"/>
                <a:ea typeface="+mn-ea"/>
                <a:cs typeface="+mn-cs"/>
              </a:rPr>
              <a:t>among staff that know how to use the new technology, will need to be resolved.</a:t>
            </a:r>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30</a:t>
            </a:fld>
            <a:endParaRPr lang="en-US"/>
          </a:p>
        </p:txBody>
      </p:sp>
    </p:spTree>
    <p:extLst>
      <p:ext uri="{BB962C8B-B14F-4D97-AF65-F5344CB8AC3E}">
        <p14:creationId xmlns:p14="http://schemas.microsoft.com/office/powerpoint/2010/main" val="166521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16" eaLnBrk="0" hangingPunct="0">
              <a:defRPr sz="3100" b="1">
                <a:solidFill>
                  <a:schemeClr val="tx1"/>
                </a:solidFill>
                <a:latin typeface="Gill Sans MT" pitchFamily="34" charset="0"/>
                <a:cs typeface="Arial" charset="0"/>
              </a:defRPr>
            </a:lvl1pPr>
            <a:lvl2pPr marL="702703" indent="-270271" defTabSz="914416" eaLnBrk="0" hangingPunct="0">
              <a:defRPr sz="3100" b="1">
                <a:solidFill>
                  <a:schemeClr val="tx1"/>
                </a:solidFill>
                <a:latin typeface="Gill Sans MT" pitchFamily="34" charset="0"/>
                <a:cs typeface="Arial" charset="0"/>
              </a:defRPr>
            </a:lvl2pPr>
            <a:lvl3pPr marL="1081082" indent="-216216" defTabSz="914416" eaLnBrk="0" hangingPunct="0">
              <a:defRPr sz="3100" b="1">
                <a:solidFill>
                  <a:schemeClr val="tx1"/>
                </a:solidFill>
                <a:latin typeface="Gill Sans MT" pitchFamily="34" charset="0"/>
                <a:cs typeface="Arial" charset="0"/>
              </a:defRPr>
            </a:lvl3pPr>
            <a:lvl4pPr marL="1513515" indent="-216216" defTabSz="914416" eaLnBrk="0" hangingPunct="0">
              <a:defRPr sz="3100" b="1">
                <a:solidFill>
                  <a:schemeClr val="tx1"/>
                </a:solidFill>
                <a:latin typeface="Gill Sans MT" pitchFamily="34" charset="0"/>
                <a:cs typeface="Arial" charset="0"/>
              </a:defRPr>
            </a:lvl4pPr>
            <a:lvl5pPr marL="1945947" indent="-216216" defTabSz="914416" eaLnBrk="0" hangingPunct="0">
              <a:defRPr sz="3100" b="1">
                <a:solidFill>
                  <a:schemeClr val="tx1"/>
                </a:solidFill>
                <a:latin typeface="Gill Sans MT" pitchFamily="34" charset="0"/>
                <a:cs typeface="Arial" charset="0"/>
              </a:defRPr>
            </a:lvl5pPr>
            <a:lvl6pPr marL="2378381" indent="-216216" defTabSz="914416" eaLnBrk="0" fontAlgn="base" hangingPunct="0">
              <a:spcBef>
                <a:spcPct val="0"/>
              </a:spcBef>
              <a:spcAft>
                <a:spcPct val="0"/>
              </a:spcAft>
              <a:defRPr sz="3100" b="1">
                <a:solidFill>
                  <a:schemeClr val="tx1"/>
                </a:solidFill>
                <a:latin typeface="Gill Sans MT" pitchFamily="34" charset="0"/>
                <a:cs typeface="Arial" charset="0"/>
              </a:defRPr>
            </a:lvl6pPr>
            <a:lvl7pPr marL="2810813" indent="-216216" defTabSz="914416" eaLnBrk="0" fontAlgn="base" hangingPunct="0">
              <a:spcBef>
                <a:spcPct val="0"/>
              </a:spcBef>
              <a:spcAft>
                <a:spcPct val="0"/>
              </a:spcAft>
              <a:defRPr sz="3100" b="1">
                <a:solidFill>
                  <a:schemeClr val="tx1"/>
                </a:solidFill>
                <a:latin typeface="Gill Sans MT" pitchFamily="34" charset="0"/>
                <a:cs typeface="Arial" charset="0"/>
              </a:defRPr>
            </a:lvl7pPr>
            <a:lvl8pPr marL="3243246" indent="-216216" defTabSz="914416" eaLnBrk="0" fontAlgn="base" hangingPunct="0">
              <a:spcBef>
                <a:spcPct val="0"/>
              </a:spcBef>
              <a:spcAft>
                <a:spcPct val="0"/>
              </a:spcAft>
              <a:defRPr sz="3100" b="1">
                <a:solidFill>
                  <a:schemeClr val="tx1"/>
                </a:solidFill>
                <a:latin typeface="Gill Sans MT" pitchFamily="34" charset="0"/>
                <a:cs typeface="Arial" charset="0"/>
              </a:defRPr>
            </a:lvl8pPr>
            <a:lvl9pPr marL="3675678" indent="-216216" defTabSz="914416" eaLnBrk="0" fontAlgn="base" hangingPunct="0">
              <a:spcBef>
                <a:spcPct val="0"/>
              </a:spcBef>
              <a:spcAft>
                <a:spcPct val="0"/>
              </a:spcAft>
              <a:defRPr sz="3100" b="1">
                <a:solidFill>
                  <a:schemeClr val="tx1"/>
                </a:solidFill>
                <a:latin typeface="Gill Sans MT" pitchFamily="34" charset="0"/>
                <a:cs typeface="Arial" charset="0"/>
              </a:defRPr>
            </a:lvl9pPr>
          </a:lstStyle>
          <a:p>
            <a:pPr eaLnBrk="1" hangingPunct="1"/>
            <a:fld id="{4462957E-C989-421A-BFB0-7925D2B9593B}" type="slidenum">
              <a:rPr lang="en-US" sz="1200" b="0">
                <a:solidFill>
                  <a:prstClr val="black"/>
                </a:solidFill>
                <a:latin typeface="Arial" charset="0"/>
              </a:rPr>
              <a:pPr eaLnBrk="1" hangingPunct="1"/>
              <a:t>3</a:t>
            </a:fld>
            <a:endParaRPr lang="en-US" sz="1200" b="0">
              <a:solidFill>
                <a:prstClr val="black"/>
              </a:solidFill>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Gimp is an open-source image editing program, comparable to Adobe Photoshop.  Gimp’s designers made a strange choice for its menus. Gimp windows have no menu bar.  Instead, all Gimp menus are accessed from a </a:t>
            </a:r>
            <a:r>
              <a:rPr lang="en-US" i="1" dirty="0" smtClean="0"/>
              <a:t>context menu</a:t>
            </a:r>
            <a:r>
              <a:rPr lang="en-US" dirty="0" smtClean="0"/>
              <a:t>, which pops up on right-click.</a:t>
            </a:r>
          </a:p>
          <a:p>
            <a:pPr eaLnBrk="1" hangingPunct="1"/>
            <a:r>
              <a:rPr lang="en-US" dirty="0" smtClean="0"/>
              <a:t>This is certainly inconsistent with other applications, and new users are likely to stumble trying to find, for example, the File menu, which never appears on a context menu in other applications.  (I certainly stumbled as a new user of Gimp.)  But Gimp’s designers were probably thinking about expert users when they made this decision.  A context menu should be faster to invoke, since you don’t have to move the mouse up to the menu bar.  A context menu can be popped up anywhere.  So it should be faster.  Right?  Wrong….</a:t>
            </a:r>
          </a:p>
          <a:p>
            <a:pPr eaLnBrk="1" hangingPunct="1"/>
            <a:endParaRPr lang="en-US" dirty="0" smtClean="0"/>
          </a:p>
        </p:txBody>
      </p:sp>
    </p:spTree>
    <p:extLst>
      <p:ext uri="{BB962C8B-B14F-4D97-AF65-F5344CB8AC3E}">
        <p14:creationId xmlns:p14="http://schemas.microsoft.com/office/powerpoint/2010/main" val="232452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Utility is the question of whether the functionality of the System in principle can do what is needed,</a:t>
            </a:r>
            <a:r>
              <a:rPr lang="en-US" baseline="0" dirty="0" smtClean="0"/>
              <a:t> and usability is the question of how well users can use that functionality.</a:t>
            </a:r>
          </a:p>
          <a:p>
            <a:endParaRPr lang="en-US" baseline="0" dirty="0" smtClean="0"/>
          </a:p>
          <a:p>
            <a:r>
              <a:rPr lang="en-US" dirty="0" smtClean="0"/>
              <a:t>https://books.google.com.pk/books?id=95As2OF67f0C&amp;pg=PA25&amp;lpg=PA25&amp;dq=a+model+of+the+attributes+of+system+acceptability+by+nielsen&amp;source=bl&amp;ots=3aAFCofs0r&amp;sig=Lu7rHDREEZ_Ig3pxUlwOWQ50dK0&amp;hl=en&amp;sa=X&amp;ei=t2onVdvVCcneaLDfgiA&amp;redir_esc=y#v=onepage&amp;q=a%20model%20of%20the%20attributes%20of%20system%20acceptability%20by%20nielsen&amp;f=false</a:t>
            </a:r>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5</a:t>
            </a:fld>
            <a:endParaRPr lang="en-US"/>
          </a:p>
        </p:txBody>
      </p:sp>
    </p:spTree>
    <p:extLst>
      <p:ext uri="{BB962C8B-B14F-4D97-AF65-F5344CB8AC3E}">
        <p14:creationId xmlns:p14="http://schemas.microsoft.com/office/powerpoint/2010/main" val="279351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Learnability</a:t>
            </a:r>
            <a:r>
              <a:rPr lang="en-US" sz="1200" b="0" i="0" kern="1200" dirty="0" smtClean="0">
                <a:solidFill>
                  <a:schemeClr val="tx1"/>
                </a:solidFill>
                <a:effectLst/>
                <a:latin typeface="+mn-lt"/>
                <a:ea typeface="+mn-ea"/>
                <a:cs typeface="+mn-cs"/>
              </a:rPr>
              <a:t>: The system should be easy to learn so that user can rapidly start getting some work done with the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Efficiency</a:t>
            </a:r>
            <a:r>
              <a:rPr lang="en-US" sz="1200" b="0" i="0" kern="1200" dirty="0" smtClean="0">
                <a:solidFill>
                  <a:schemeClr val="tx1"/>
                </a:solidFill>
                <a:effectLst/>
                <a:latin typeface="+mn-lt"/>
                <a:ea typeface="+mn-ea"/>
                <a:cs typeface="+mn-cs"/>
              </a:rPr>
              <a:t>: Once users have learned the design, how quickly can they perform tasks?</a:t>
            </a:r>
            <a:endParaRPr lang="en-US" sz="1200" b="1"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Memorability</a:t>
            </a:r>
            <a:r>
              <a:rPr lang="en-US" sz="1200" b="0" i="0" kern="1200" dirty="0" smtClean="0">
                <a:solidFill>
                  <a:schemeClr val="tx1"/>
                </a:solidFill>
                <a:effectLst/>
                <a:latin typeface="+mn-lt"/>
                <a:ea typeface="+mn-ea"/>
                <a:cs typeface="+mn-cs"/>
              </a:rPr>
              <a:t>: When users return to the design after a period of not using it, how easily can they reestablish proficiency?</a:t>
            </a:r>
          </a:p>
          <a:p>
            <a:pPr rtl="0"/>
            <a:r>
              <a:rPr lang="en-US" sz="1200" b="1" i="0" kern="1200" dirty="0" smtClean="0">
                <a:solidFill>
                  <a:schemeClr val="tx1"/>
                </a:solidFill>
                <a:effectLst/>
                <a:latin typeface="+mn-lt"/>
                <a:ea typeface="+mn-ea"/>
                <a:cs typeface="+mn-cs"/>
              </a:rPr>
              <a:t>Errors</a:t>
            </a:r>
            <a:r>
              <a:rPr lang="en-US" sz="1200" b="0" i="0" kern="1200" dirty="0" smtClean="0">
                <a:solidFill>
                  <a:schemeClr val="tx1"/>
                </a:solidFill>
                <a:effectLst/>
                <a:latin typeface="+mn-lt"/>
                <a:ea typeface="+mn-ea"/>
                <a:cs typeface="+mn-cs"/>
              </a:rPr>
              <a:t>: How many errors do users make, how severe are these errors, and how easily can they recover from the errors?</a:t>
            </a:r>
          </a:p>
          <a:p>
            <a:pPr rtl="0"/>
            <a:r>
              <a:rPr lang="en-US" sz="1200" b="1" i="0" kern="1200" dirty="0" smtClean="0">
                <a:solidFill>
                  <a:schemeClr val="tx1"/>
                </a:solidFill>
                <a:effectLst/>
                <a:latin typeface="+mn-lt"/>
                <a:ea typeface="+mn-ea"/>
                <a:cs typeface="+mn-cs"/>
              </a:rPr>
              <a:t>Satisfaction</a:t>
            </a:r>
            <a:r>
              <a:rPr lang="en-US" sz="1200" b="0" i="0" kern="1200" dirty="0" smtClean="0">
                <a:solidFill>
                  <a:schemeClr val="tx1"/>
                </a:solidFill>
                <a:effectLst/>
                <a:latin typeface="+mn-lt"/>
                <a:ea typeface="+mn-ea"/>
                <a:cs typeface="+mn-cs"/>
              </a:rPr>
              <a:t>: How pleasant is it to use the design?</a:t>
            </a:r>
          </a:p>
        </p:txBody>
      </p:sp>
      <p:sp>
        <p:nvSpPr>
          <p:cNvPr id="4" name="Slide Number Placeholder 3"/>
          <p:cNvSpPr>
            <a:spLocks noGrp="1"/>
          </p:cNvSpPr>
          <p:nvPr>
            <p:ph type="sldNum" sz="quarter" idx="10"/>
          </p:nvPr>
        </p:nvSpPr>
        <p:spPr/>
        <p:txBody>
          <a:bodyPr/>
          <a:lstStyle/>
          <a:p>
            <a:fld id="{A5E35D07-CE9A-41EA-8351-FED4C60B3E9A}" type="slidenum">
              <a:rPr lang="en-US" smtClean="0"/>
              <a:pPr/>
              <a:t>7</a:t>
            </a:fld>
            <a:endParaRPr lang="en-US"/>
          </a:p>
        </p:txBody>
      </p:sp>
    </p:spTree>
    <p:extLst>
      <p:ext uri="{BB962C8B-B14F-4D97-AF65-F5344CB8AC3E}">
        <p14:creationId xmlns:p14="http://schemas.microsoft.com/office/powerpoint/2010/main" val="155111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computers first appeared in the world, there were some assumptions about how people would learn how to use the software. Programmers assumed that users would read the manual first – obviously not true. Companies assumed that their employees would take a class first – not always true. Even now that we have online help built into virtually every desktop application, and web page help often just a search engine query away, users don’t go to the help first or read overviews.</a:t>
            </a:r>
          </a:p>
          <a:p>
            <a:r>
              <a:rPr lang="en-US" sz="1200" b="0" i="0" u="none" strike="noStrike" kern="1200" baseline="0" dirty="0" smtClean="0">
                <a:solidFill>
                  <a:schemeClr val="tx1"/>
                </a:solidFill>
                <a:latin typeface="+mn-lt"/>
                <a:ea typeface="+mn-ea"/>
                <a:cs typeface="+mn-cs"/>
              </a:rPr>
              <a:t>All these statements have to be caveated, because in some circumstances – some applications, some tasks, some users – these might very well be the way the user learns. Very complex, professional-level tools might well be encountered in a formal training situation – that’s how pilots learn how to use in-cockpit software, for example. And some users (very few of them) *do* read manuals.</a:t>
            </a:r>
          </a:p>
          <a:p>
            <a:r>
              <a:rPr lang="en-US" sz="1200" b="0" i="0" u="none" strike="noStrike" kern="1200" baseline="0" dirty="0" smtClean="0">
                <a:solidFill>
                  <a:schemeClr val="tx1"/>
                </a:solidFill>
                <a:latin typeface="+mn-lt"/>
                <a:ea typeface="+mn-ea"/>
                <a:cs typeface="+mn-cs"/>
              </a:rPr>
              <a:t>Nearly all the general statements we make in this class should be interpreted as “It Depends.” There will be contexts and situations in which they’re not true, and that’s one of the complexities of UI design.</a:t>
            </a:r>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8</a:t>
            </a:fld>
            <a:endParaRPr lang="en-US"/>
          </a:p>
        </p:txBody>
      </p:sp>
    </p:spTree>
    <p:extLst>
      <p:ext uri="{BB962C8B-B14F-4D97-AF65-F5344CB8AC3E}">
        <p14:creationId xmlns:p14="http://schemas.microsoft.com/office/powerpoint/2010/main" val="401913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 users don’t try to learn first – instead, they typically try to do what they want to do, and explore the interface to see if they can figure out how to do it. This practice is usually called </a:t>
            </a:r>
            <a:r>
              <a:rPr lang="en-US" sz="1200" b="1" i="0" u="none" strike="noStrike" kern="1200" baseline="0" dirty="0" smtClean="0">
                <a:solidFill>
                  <a:schemeClr val="tx1"/>
                </a:solidFill>
                <a:latin typeface="+mn-lt"/>
                <a:ea typeface="+mn-ea"/>
                <a:cs typeface="+mn-cs"/>
              </a:rPr>
              <a:t>learning by doing</a:t>
            </a:r>
            <a:r>
              <a:rPr lang="en-US" sz="1200" b="0" i="0" u="none" strike="noStrike" kern="1200" baseline="0" dirty="0" smtClean="0">
                <a:solidFill>
                  <a:schemeClr val="tx1"/>
                </a:solidFill>
                <a:latin typeface="+mn-lt"/>
                <a:ea typeface="+mn-ea"/>
                <a:cs typeface="+mn-cs"/>
              </a:rPr>
              <a:t>, and it means that the user is starting out with a goal already in mind; they are more interested in achieving that goal than in learning the user interface (so any learning that happens will be secondary); and the burden is on the user interface to clearly communicate how to use it and help the user achieve their first goal at the same time.</a:t>
            </a:r>
          </a:p>
          <a:p>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9</a:t>
            </a:fld>
            <a:endParaRPr lang="en-US"/>
          </a:p>
        </p:txBody>
      </p:sp>
    </p:spTree>
    <p:extLst>
      <p:ext uri="{BB962C8B-B14F-4D97-AF65-F5344CB8AC3E}">
        <p14:creationId xmlns:p14="http://schemas.microsoft.com/office/powerpoint/2010/main" val="272917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smtClean="0">
                <a:solidFill>
                  <a:schemeClr val="tx1"/>
                </a:solidFill>
                <a:latin typeface="+mn-lt"/>
                <a:ea typeface="+mn-ea"/>
                <a:cs typeface="+mn-cs"/>
              </a:rPr>
              <a:t>An unfortunately common strategy for error prevention is the </a:t>
            </a:r>
            <a:r>
              <a:rPr lang="en-US" sz="1200" b="1" i="0" u="none" strike="noStrike" kern="1200" baseline="0" dirty="0" smtClean="0">
                <a:solidFill>
                  <a:schemeClr val="tx1"/>
                </a:solidFill>
                <a:latin typeface="+mn-lt"/>
                <a:ea typeface="+mn-ea"/>
                <a:cs typeface="+mn-cs"/>
              </a:rPr>
              <a:t>confirmation dialog</a:t>
            </a:r>
            <a:r>
              <a:rPr lang="en-US" sz="1200" b="0" i="0" u="none" strike="noStrike" kern="1200" baseline="0" dirty="0" smtClean="0">
                <a:solidFill>
                  <a:schemeClr val="tx1"/>
                </a:solidFill>
                <a:latin typeface="+mn-lt"/>
                <a:ea typeface="+mn-ea"/>
                <a:cs typeface="+mn-cs"/>
              </a:rPr>
              <a:t>, or “Are you sure?” dialog.</a:t>
            </a:r>
          </a:p>
          <a:p>
            <a:r>
              <a:rPr lang="en-US" sz="1200" b="0" i="0" u="none" strike="noStrike" kern="1200" baseline="0" dirty="0" smtClean="0">
                <a:solidFill>
                  <a:schemeClr val="tx1"/>
                </a:solidFill>
                <a:latin typeface="+mn-lt"/>
                <a:ea typeface="+mn-ea"/>
                <a:cs typeface="+mn-cs"/>
              </a:rPr>
              <a:t>It’s not a good approach, and should be used only sparingly, for several reasons:</a:t>
            </a:r>
          </a:p>
          <a:p>
            <a:r>
              <a:rPr lang="en-US" sz="1200" b="0" i="0" u="none" strike="noStrike" kern="1200" baseline="0" dirty="0" smtClean="0">
                <a:solidFill>
                  <a:schemeClr val="tx1"/>
                </a:solidFill>
                <a:latin typeface="+mn-lt"/>
                <a:ea typeface="+mn-ea"/>
                <a:cs typeface="+mn-cs"/>
              </a:rPr>
              <a:t>• Confirmation dialogs can substantially reduce the efficiency of the interface. In the example above, a</a:t>
            </a:r>
          </a:p>
          <a:p>
            <a:r>
              <a:rPr lang="en-US" sz="1200" b="0" i="0" u="none" strike="noStrike" kern="1200" baseline="0" dirty="0" smtClean="0">
                <a:solidFill>
                  <a:schemeClr val="tx1"/>
                </a:solidFill>
                <a:latin typeface="+mn-lt"/>
                <a:ea typeface="+mn-ea"/>
                <a:cs typeface="+mn-cs"/>
              </a:rPr>
              <a:t>confirmation dialog pops up whenever the user deletes something, forcing the user to make two button presses</a:t>
            </a:r>
          </a:p>
          <a:p>
            <a:r>
              <a:rPr lang="en-US" sz="1200" b="0" i="0" u="none" strike="noStrike" kern="1200" baseline="0" dirty="0" smtClean="0">
                <a:solidFill>
                  <a:schemeClr val="tx1"/>
                </a:solidFill>
                <a:latin typeface="+mn-lt"/>
                <a:ea typeface="+mn-ea"/>
                <a:cs typeface="+mn-cs"/>
              </a:rPr>
              <a:t>for every delete, instead of just one. Frequent commands should avoid confirmations.</a:t>
            </a:r>
          </a:p>
          <a:p>
            <a:r>
              <a:rPr lang="en-US" sz="1200" b="0" i="0" u="none" strike="noStrike" kern="1200" baseline="0" dirty="0" smtClean="0">
                <a:solidFill>
                  <a:schemeClr val="tx1"/>
                </a:solidFill>
                <a:latin typeface="+mn-lt"/>
                <a:ea typeface="+mn-ea"/>
                <a:cs typeface="+mn-cs"/>
              </a:rPr>
              <a:t>• If a confirmation dialog is frequently seen – for example, every time the Delete button is pressed – then the</a:t>
            </a:r>
          </a:p>
          <a:p>
            <a:r>
              <a:rPr lang="en-US" sz="1200" b="0" i="0" u="none" strike="noStrike" kern="1200" baseline="0" dirty="0" smtClean="0">
                <a:solidFill>
                  <a:schemeClr val="tx1"/>
                </a:solidFill>
                <a:latin typeface="+mn-lt"/>
                <a:ea typeface="+mn-ea"/>
                <a:cs typeface="+mn-cs"/>
              </a:rPr>
              <a:t>expert users will learn to expect it, and will start to include it in their habitual procedure. In other words, to</a:t>
            </a:r>
          </a:p>
          <a:p>
            <a:r>
              <a:rPr lang="en-US" sz="1200" b="0" i="0" u="none" strike="noStrike" kern="1200" baseline="0" dirty="0" smtClean="0">
                <a:solidFill>
                  <a:schemeClr val="tx1"/>
                </a:solidFill>
                <a:latin typeface="+mn-lt"/>
                <a:ea typeface="+mn-ea"/>
                <a:cs typeface="+mn-cs"/>
              </a:rPr>
              <a:t>delete something, the user will learn to push Delete and then OK, without reading or even thinking about the</a:t>
            </a:r>
          </a:p>
          <a:p>
            <a:r>
              <a:rPr lang="en-US" sz="1200" b="0" i="0" u="none" strike="noStrike" kern="1200" baseline="0" dirty="0" smtClean="0">
                <a:solidFill>
                  <a:schemeClr val="tx1"/>
                </a:solidFill>
                <a:latin typeface="+mn-lt"/>
                <a:ea typeface="+mn-ea"/>
                <a:cs typeface="+mn-cs"/>
              </a:rPr>
              <a:t>confirmation dialog! The dialog has then completely lost its effectiveness, serving only to slow down the</a:t>
            </a:r>
          </a:p>
          <a:p>
            <a:r>
              <a:rPr lang="en-US" sz="1200" b="0" i="0" u="none" strike="noStrike" kern="1200" baseline="0" dirty="0" smtClean="0">
                <a:solidFill>
                  <a:schemeClr val="tx1"/>
                </a:solidFill>
                <a:latin typeface="+mn-lt"/>
                <a:ea typeface="+mn-ea"/>
                <a:cs typeface="+mn-cs"/>
              </a:rPr>
              <a:t>interface without actually preventing any errors.</a:t>
            </a:r>
          </a:p>
          <a:p>
            <a:r>
              <a:rPr lang="en-US" sz="1200" b="0" i="0" u="none" strike="noStrike" kern="1200" baseline="0" dirty="0" smtClean="0">
                <a:solidFill>
                  <a:schemeClr val="tx1"/>
                </a:solidFill>
                <a:latin typeface="+mn-lt"/>
                <a:ea typeface="+mn-ea"/>
                <a:cs typeface="+mn-cs"/>
              </a:rPr>
              <a:t>In general, reversibility (i.e. </a:t>
            </a:r>
            <a:r>
              <a:rPr lang="en-US" sz="1200" b="1" i="0" u="none" strike="noStrike" kern="1200" baseline="0" dirty="0" smtClean="0">
                <a:solidFill>
                  <a:schemeClr val="tx1"/>
                </a:solidFill>
                <a:latin typeface="+mn-lt"/>
                <a:ea typeface="+mn-ea"/>
                <a:cs typeface="+mn-cs"/>
              </a:rPr>
              <a:t>undo</a:t>
            </a:r>
            <a:r>
              <a:rPr lang="en-US" sz="1200" b="0" i="0" u="none" strike="noStrike" kern="1200" baseline="0" dirty="0" smtClean="0">
                <a:solidFill>
                  <a:schemeClr val="tx1"/>
                </a:solidFill>
                <a:latin typeface="+mn-lt"/>
                <a:ea typeface="+mn-ea"/>
                <a:cs typeface="+mn-cs"/>
              </a:rPr>
              <a:t>) is a far better solution than confirmation. Even a web interface can provide</a:t>
            </a:r>
          </a:p>
          <a:p>
            <a:r>
              <a:rPr lang="en-US" sz="1200" b="0" i="0" u="none" strike="noStrike" kern="1200" baseline="0" dirty="0" smtClean="0">
                <a:solidFill>
                  <a:schemeClr val="tx1"/>
                </a:solidFill>
                <a:latin typeface="+mn-lt"/>
                <a:ea typeface="+mn-ea"/>
                <a:cs typeface="+mn-cs"/>
              </a:rPr>
              <a:t>at least single-level undo (undoing the last operation). Operations that are very hard to reverse may deserve</a:t>
            </a:r>
          </a:p>
          <a:p>
            <a:r>
              <a:rPr lang="en-US" sz="1200" b="0" i="0" u="none" strike="noStrike" kern="1200" baseline="0" dirty="0" smtClean="0">
                <a:solidFill>
                  <a:schemeClr val="tx1"/>
                </a:solidFill>
                <a:latin typeface="+mn-lt"/>
                <a:ea typeface="+mn-ea"/>
                <a:cs typeface="+mn-cs"/>
              </a:rPr>
              <a:t>confirmation, however. For example, quitting an application with unsaved work is hard to undo – but a </a:t>
            </a:r>
            <a:r>
              <a:rPr lang="en-US" sz="1200" b="0" i="0" u="none" strike="noStrike" kern="1200" baseline="0" dirty="0" err="1" smtClean="0">
                <a:solidFill>
                  <a:schemeClr val="tx1"/>
                </a:solidFill>
                <a:latin typeface="+mn-lt"/>
                <a:ea typeface="+mn-ea"/>
                <a:cs typeface="+mn-cs"/>
              </a:rPr>
              <a:t>welldesigned</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application could make even this undoable, using automatic save or keeping unsaved drafts in a</a:t>
            </a:r>
          </a:p>
          <a:p>
            <a:r>
              <a:rPr lang="en-US" sz="1200" b="0" i="0" u="none" strike="noStrike" kern="1200" baseline="0" dirty="0" smtClean="0">
                <a:solidFill>
                  <a:schemeClr val="tx1"/>
                </a:solidFill>
                <a:latin typeface="+mn-lt"/>
                <a:ea typeface="+mn-ea"/>
                <a:cs typeface="+mn-cs"/>
              </a:rPr>
              <a:t>special directory.		</a:t>
            </a:r>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14</a:t>
            </a:fld>
            <a:endParaRPr lang="en-US"/>
          </a:p>
        </p:txBody>
      </p:sp>
    </p:spTree>
    <p:extLst>
      <p:ext uri="{BB962C8B-B14F-4D97-AF65-F5344CB8AC3E}">
        <p14:creationId xmlns:p14="http://schemas.microsoft.com/office/powerpoint/2010/main" val="345682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user has taken the time to learn how to navigate a website and find what they are looking for; they need to be able to remember how to do it when they come back. A website needs to have high memorability. Memorability is a measure of how easy a website is to remember after a substantial time-lapse between visits.</a:t>
            </a:r>
          </a:p>
          <a:p>
            <a:r>
              <a:rPr lang="en-US" sz="1200" b="0" i="0" kern="1200" dirty="0" smtClean="0">
                <a:solidFill>
                  <a:schemeClr val="tx1"/>
                </a:solidFill>
                <a:effectLst/>
                <a:latin typeface="+mn-lt"/>
                <a:ea typeface="+mn-ea"/>
                <a:cs typeface="+mn-cs"/>
              </a:rPr>
              <a:t>If a website has good learnability and memorability, visitors are sure to keep coming back for more. When we are designing a website we try to maximize the memorability by creating logical steps and consistent design throughout the site.</a:t>
            </a:r>
          </a:p>
          <a:p>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15</a:t>
            </a:fld>
            <a:endParaRPr lang="en-US"/>
          </a:p>
        </p:txBody>
      </p:sp>
    </p:spTree>
    <p:extLst>
      <p:ext uri="{BB962C8B-B14F-4D97-AF65-F5344CB8AC3E}">
        <p14:creationId xmlns:p14="http://schemas.microsoft.com/office/powerpoint/2010/main" val="1196600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35D07-CE9A-41EA-8351-FED4C60B3E9A}" type="slidenum">
              <a:rPr lang="en-US" smtClean="0"/>
              <a:pPr/>
              <a:t>16</a:t>
            </a:fld>
            <a:endParaRPr lang="en-US"/>
          </a:p>
        </p:txBody>
      </p:sp>
    </p:spTree>
    <p:extLst>
      <p:ext uri="{BB962C8B-B14F-4D97-AF65-F5344CB8AC3E}">
        <p14:creationId xmlns:p14="http://schemas.microsoft.com/office/powerpoint/2010/main" val="2848692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E233F16-6F8D-46A1-A057-776BA6AD2C46}" type="datetimeFigureOut">
              <a:rPr lang="en-US" smtClean="0"/>
              <a:pPr/>
              <a:t>10/17/2019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181D6C9-1B9F-49AE-AE07-342A3A6A70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233F16-6F8D-46A1-A057-776BA6AD2C46}"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1D6C9-1B9F-49AE-AE07-342A3A6A7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E233F16-6F8D-46A1-A057-776BA6AD2C46}" type="datetimeFigureOut">
              <a:rPr lang="en-US" smtClean="0"/>
              <a:pPr/>
              <a:t>10/17/2019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181D6C9-1B9F-49AE-AE07-342A3A6A70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762000" y="1295400"/>
            <a:ext cx="7543800"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latin typeface="Times New Roman" pitchFamily="18" charset="0"/>
            </a:endParaRPr>
          </a:p>
        </p:txBody>
      </p:sp>
      <p:sp>
        <p:nvSpPr>
          <p:cNvPr id="5" name="Line 8"/>
          <p:cNvSpPr>
            <a:spLocks noChangeShapeType="1"/>
          </p:cNvSpPr>
          <p:nvPr/>
        </p:nvSpPr>
        <p:spPr bwMode="auto">
          <a:xfrm>
            <a:off x="762000" y="5791200"/>
            <a:ext cx="7543800"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latin typeface="Times New Roman" pitchFamily="18" charset="0"/>
            </a:endParaRPr>
          </a:p>
        </p:txBody>
      </p:sp>
      <p:sp>
        <p:nvSpPr>
          <p:cNvPr id="3074" name="Rectangle 2"/>
          <p:cNvSpPr>
            <a:spLocks noGrp="1" noChangeArrowheads="1"/>
          </p:cNvSpPr>
          <p:nvPr>
            <p:ph type="ctrTitle"/>
          </p:nvPr>
        </p:nvSpPr>
        <p:spPr>
          <a:xfrm>
            <a:off x="685800" y="2286000"/>
            <a:ext cx="7772400" cy="1143000"/>
          </a:xfrm>
        </p:spPr>
        <p:txBody>
          <a:bodyPr/>
          <a:lstStyle>
            <a:lvl1pPr>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800080"/>
                </a:solidFill>
              </a:defRPr>
            </a:lvl1pPr>
          </a:lstStyle>
          <a:p>
            <a:r>
              <a:rPr lang="en-US" smtClean="0"/>
              <a:t>Click to edit Master subtitle style</a:t>
            </a:r>
            <a:endParaRPr lang="en-US"/>
          </a:p>
        </p:txBody>
      </p:sp>
      <p:sp>
        <p:nvSpPr>
          <p:cNvPr id="6" name="Rectangle 4"/>
          <p:cNvSpPr>
            <a:spLocks noGrp="1" noChangeArrowheads="1"/>
          </p:cNvSpPr>
          <p:nvPr>
            <p:ph type="dt" sz="half" idx="10"/>
          </p:nvPr>
        </p:nvSpPr>
        <p:spPr>
          <a:xfrm>
            <a:off x="685800" y="6248400"/>
            <a:ext cx="1905000" cy="457200"/>
          </a:xfrm>
        </p:spPr>
        <p:txBody>
          <a:bodyPr/>
          <a:lstStyle>
            <a:lvl1pPr>
              <a:defRPr>
                <a:solidFill>
                  <a:schemeClr val="tx1"/>
                </a:solidFill>
              </a:defRPr>
            </a:lvl1pPr>
          </a:lstStyle>
          <a:p>
            <a:pPr>
              <a:defRPr/>
            </a:pPr>
            <a:r>
              <a:rPr lang="en-US" smtClean="0">
                <a:solidFill>
                  <a:srgbClr val="000000"/>
                </a:solidFill>
              </a:rPr>
              <a:t>CSE 331 Autumn 2011</a:t>
            </a:r>
            <a:endParaRPr lang="en-US">
              <a:solidFill>
                <a:srgbClr val="000000"/>
              </a:solidFill>
            </a:endParaRPr>
          </a:p>
        </p:txBody>
      </p:sp>
      <p:sp>
        <p:nvSpPr>
          <p:cNvPr id="7" name="Rectangle 5"/>
          <p:cNvSpPr>
            <a:spLocks noGrp="1" noChangeArrowheads="1"/>
          </p:cNvSpPr>
          <p:nvPr>
            <p:ph type="ftr" sz="quarter" idx="11"/>
          </p:nvPr>
        </p:nvSpPr>
        <p:spPr>
          <a:xfrm>
            <a:off x="3124200" y="6248400"/>
            <a:ext cx="2895600" cy="457200"/>
          </a:xfrm>
        </p:spPr>
        <p:txBody>
          <a:bodyPr/>
          <a:lstStyle>
            <a:lvl1pPr>
              <a:defRPr>
                <a:solidFill>
                  <a:schemeClr val="tx1"/>
                </a:solidFill>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xfrm>
            <a:off x="6553200" y="6248400"/>
            <a:ext cx="1905000" cy="457200"/>
          </a:xfrm>
        </p:spPr>
        <p:txBody>
          <a:bodyPr/>
          <a:lstStyle>
            <a:lvl1pPr>
              <a:defRPr>
                <a:solidFill>
                  <a:schemeClr val="tx1"/>
                </a:solidFill>
              </a:defRPr>
            </a:lvl1pPr>
          </a:lstStyle>
          <a:p>
            <a:pPr>
              <a:defRPr/>
            </a:pPr>
            <a:fld id="{41F6C098-13F0-41FA-8110-EA511399211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96921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DACF16-E0F0-4B7F-BDAB-0ED6A37A383D}" type="slidenum">
              <a:rPr lang="en-US"/>
              <a:pPr>
                <a:defRPr/>
              </a:pPr>
              <a:t>‹#›</a:t>
            </a:fld>
            <a:endParaRPr lang="en-US"/>
          </a:p>
        </p:txBody>
      </p:sp>
    </p:spTree>
    <p:extLst>
      <p:ext uri="{BB962C8B-B14F-4D97-AF65-F5344CB8AC3E}">
        <p14:creationId xmlns:p14="http://schemas.microsoft.com/office/powerpoint/2010/main" val="19704703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1C4CED-1F2F-4C0D-A4F7-58F3EB91B2B2}" type="slidenum">
              <a:rPr lang="en-US"/>
              <a:pPr>
                <a:defRPr/>
              </a:pPr>
              <a:t>‹#›</a:t>
            </a:fld>
            <a:endParaRPr lang="en-US"/>
          </a:p>
        </p:txBody>
      </p:sp>
    </p:spTree>
    <p:extLst>
      <p:ext uri="{BB962C8B-B14F-4D97-AF65-F5344CB8AC3E}">
        <p14:creationId xmlns:p14="http://schemas.microsoft.com/office/powerpoint/2010/main" val="2314663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FEBA81-96FB-474D-A3C6-C60125E85AA7}" type="slidenum">
              <a:rPr lang="en-US"/>
              <a:pPr>
                <a:defRPr/>
              </a:pPr>
              <a:t>‹#›</a:t>
            </a:fld>
            <a:endParaRPr lang="en-US"/>
          </a:p>
        </p:txBody>
      </p:sp>
    </p:spTree>
    <p:extLst>
      <p:ext uri="{BB962C8B-B14F-4D97-AF65-F5344CB8AC3E}">
        <p14:creationId xmlns:p14="http://schemas.microsoft.com/office/powerpoint/2010/main" val="193679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C9CD30-6C9D-46DE-B266-6B0D81F43848}" type="slidenum">
              <a:rPr lang="en-US"/>
              <a:pPr>
                <a:defRPr/>
              </a:pPr>
              <a:t>‹#›</a:t>
            </a:fld>
            <a:endParaRPr lang="en-US"/>
          </a:p>
        </p:txBody>
      </p:sp>
    </p:spTree>
    <p:extLst>
      <p:ext uri="{BB962C8B-B14F-4D97-AF65-F5344CB8AC3E}">
        <p14:creationId xmlns:p14="http://schemas.microsoft.com/office/powerpoint/2010/main" val="228868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3AE8722-9256-42EB-B779-63A99D304B0B}" type="slidenum">
              <a:rPr lang="en-US"/>
              <a:pPr>
                <a:defRPr/>
              </a:pPr>
              <a:t>‹#›</a:t>
            </a:fld>
            <a:endParaRPr lang="en-US"/>
          </a:p>
        </p:txBody>
      </p:sp>
    </p:spTree>
    <p:extLst>
      <p:ext uri="{BB962C8B-B14F-4D97-AF65-F5344CB8AC3E}">
        <p14:creationId xmlns:p14="http://schemas.microsoft.com/office/powerpoint/2010/main" val="4119751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C3983B7-E459-4701-B580-D0BD95C5F317}" type="slidenum">
              <a:rPr lang="en-US"/>
              <a:pPr>
                <a:defRPr/>
              </a:pPr>
              <a:t>‹#›</a:t>
            </a:fld>
            <a:endParaRPr lang="en-US"/>
          </a:p>
        </p:txBody>
      </p:sp>
    </p:spTree>
    <p:extLst>
      <p:ext uri="{BB962C8B-B14F-4D97-AF65-F5344CB8AC3E}">
        <p14:creationId xmlns:p14="http://schemas.microsoft.com/office/powerpoint/2010/main" val="403589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AE64B7-D971-4815-8FF7-96068F85D20E}" type="slidenum">
              <a:rPr lang="en-US"/>
              <a:pPr>
                <a:defRPr/>
              </a:pPr>
              <a:t>‹#›</a:t>
            </a:fld>
            <a:endParaRPr lang="en-US"/>
          </a:p>
        </p:txBody>
      </p:sp>
    </p:spTree>
    <p:extLst>
      <p:ext uri="{BB962C8B-B14F-4D97-AF65-F5344CB8AC3E}">
        <p14:creationId xmlns:p14="http://schemas.microsoft.com/office/powerpoint/2010/main" val="261353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233F16-6F8D-46A1-A057-776BA6AD2C46}"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181D6C9-1B9F-49AE-AE07-342A3A6A70E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115EA6-3B7E-4A7B-BCDE-0EB3FFF8293C}" type="slidenum">
              <a:rPr lang="en-US"/>
              <a:pPr>
                <a:defRPr/>
              </a:pPr>
              <a:t>‹#›</a:t>
            </a:fld>
            <a:endParaRPr lang="en-US"/>
          </a:p>
        </p:txBody>
      </p:sp>
    </p:spTree>
    <p:extLst>
      <p:ext uri="{BB962C8B-B14F-4D97-AF65-F5344CB8AC3E}">
        <p14:creationId xmlns:p14="http://schemas.microsoft.com/office/powerpoint/2010/main" val="3459507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43ACDB-C1BA-4139-A3B5-ECE71C1D9EEC}" type="slidenum">
              <a:rPr lang="en-US"/>
              <a:pPr>
                <a:defRPr/>
              </a:pPr>
              <a:t>‹#›</a:t>
            </a:fld>
            <a:endParaRPr lang="en-US"/>
          </a:p>
        </p:txBody>
      </p:sp>
    </p:spTree>
    <p:extLst>
      <p:ext uri="{BB962C8B-B14F-4D97-AF65-F5344CB8AC3E}">
        <p14:creationId xmlns:p14="http://schemas.microsoft.com/office/powerpoint/2010/main" val="2823361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CSE 331 Autumn 2011</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5BC84-1DEC-4E9D-8DD0-2C203C7304FF}" type="slidenum">
              <a:rPr lang="en-US"/>
              <a:pPr>
                <a:defRPr/>
              </a:pPr>
              <a:t>‹#›</a:t>
            </a:fld>
            <a:endParaRPr lang="en-US"/>
          </a:p>
        </p:txBody>
      </p:sp>
    </p:spTree>
    <p:extLst>
      <p:ext uri="{BB962C8B-B14F-4D97-AF65-F5344CB8AC3E}">
        <p14:creationId xmlns:p14="http://schemas.microsoft.com/office/powerpoint/2010/main" val="140071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E233F16-6F8D-46A1-A057-776BA6AD2C46}" type="datetimeFigureOut">
              <a:rPr lang="en-US" smtClean="0"/>
              <a:pPr/>
              <a:t>10/17/2019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181D6C9-1B9F-49AE-AE07-342A3A6A70E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E233F16-6F8D-46A1-A057-776BA6AD2C46}" type="datetimeFigureOut">
              <a:rPr lang="en-US" smtClean="0"/>
              <a:pPr/>
              <a:t>10/17/2019</a:t>
            </a:fld>
            <a:endParaRPr lang="en-US"/>
          </a:p>
        </p:txBody>
      </p:sp>
      <p:sp>
        <p:nvSpPr>
          <p:cNvPr id="10" name="Slide Number Placeholder 9"/>
          <p:cNvSpPr>
            <a:spLocks noGrp="1"/>
          </p:cNvSpPr>
          <p:nvPr>
            <p:ph type="sldNum" sz="quarter" idx="16"/>
          </p:nvPr>
        </p:nvSpPr>
        <p:spPr/>
        <p:txBody>
          <a:bodyPr rtlCol="0"/>
          <a:lstStyle/>
          <a:p>
            <a:fld id="{E181D6C9-1B9F-49AE-AE07-342A3A6A70E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E233F16-6F8D-46A1-A057-776BA6AD2C46}" type="datetimeFigureOut">
              <a:rPr lang="en-US" smtClean="0"/>
              <a:pPr/>
              <a:t>10/17/2019</a:t>
            </a:fld>
            <a:endParaRPr lang="en-US"/>
          </a:p>
        </p:txBody>
      </p:sp>
      <p:sp>
        <p:nvSpPr>
          <p:cNvPr id="12" name="Slide Number Placeholder 11"/>
          <p:cNvSpPr>
            <a:spLocks noGrp="1"/>
          </p:cNvSpPr>
          <p:nvPr>
            <p:ph type="sldNum" sz="quarter" idx="16"/>
          </p:nvPr>
        </p:nvSpPr>
        <p:spPr/>
        <p:txBody>
          <a:bodyPr rtlCol="0"/>
          <a:lstStyle/>
          <a:p>
            <a:fld id="{E181D6C9-1B9F-49AE-AE07-342A3A6A70E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233F16-6F8D-46A1-A057-776BA6AD2C46}" type="datetimeFigureOut">
              <a:rPr lang="en-US" smtClean="0"/>
              <a:pPr/>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181D6C9-1B9F-49AE-AE07-342A3A6A7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33F16-6F8D-46A1-A057-776BA6AD2C46}" type="datetimeFigureOut">
              <a:rPr lang="en-US" smtClean="0"/>
              <a:pPr/>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181D6C9-1B9F-49AE-AE07-342A3A6A7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233F16-6F8D-46A1-A057-776BA6AD2C46}"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181D6C9-1B9F-49AE-AE07-342A3A6A70E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E233F16-6F8D-46A1-A057-776BA6AD2C46}" type="datetimeFigureOut">
              <a:rPr lang="en-US" smtClean="0"/>
              <a:pPr/>
              <a:t>10/17/2019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181D6C9-1B9F-49AE-AE07-342A3A6A70E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E233F16-6F8D-46A1-A057-776BA6AD2C46}" type="datetimeFigureOut">
              <a:rPr lang="en-US" smtClean="0"/>
              <a:pPr/>
              <a:t>10/17/2019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181D6C9-1B9F-49AE-AE07-342A3A6A70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002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800080"/>
                </a:solidFill>
              </a:defRPr>
            </a:lvl1pPr>
          </a:lstStyle>
          <a:p>
            <a:pPr fontAlgn="base">
              <a:spcBef>
                <a:spcPct val="0"/>
              </a:spcBef>
              <a:spcAft>
                <a:spcPct val="0"/>
              </a:spcAft>
              <a:defRPr/>
            </a:pPr>
            <a:r>
              <a:rPr lang="en-US" smtClean="0">
                <a:latin typeface="Times New Roman" pitchFamily="18" charset="0"/>
              </a:rPr>
              <a:t>CSE 331 Autumn 2011</a:t>
            </a:r>
            <a:endParaRPr lang="en-US">
              <a:latin typeface="Times New Roman" pitchFamily="18" charset="0"/>
            </a:endParaRPr>
          </a:p>
        </p:txBody>
      </p:sp>
      <p:sp>
        <p:nvSpPr>
          <p:cNvPr id="102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800080"/>
                </a:solidFill>
              </a:defRPr>
            </a:lvl1pPr>
          </a:lstStyle>
          <a:p>
            <a:pPr fontAlgn="base">
              <a:spcBef>
                <a:spcPct val="0"/>
              </a:spcBef>
              <a:spcAft>
                <a:spcPct val="0"/>
              </a:spcAft>
              <a:defRPr/>
            </a:pPr>
            <a:endParaRPr lang="en-US">
              <a:latin typeface="Times New Roman" pitchFamily="18" charset="0"/>
            </a:endParaRPr>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800080"/>
                </a:solidFill>
              </a:defRPr>
            </a:lvl1pPr>
          </a:lstStyle>
          <a:p>
            <a:pPr fontAlgn="base">
              <a:spcBef>
                <a:spcPct val="0"/>
              </a:spcBef>
              <a:spcAft>
                <a:spcPct val="0"/>
              </a:spcAft>
              <a:defRPr/>
            </a:pPr>
            <a:fld id="{12A14B3B-27EA-4853-B4FC-2EDFCA0593C9}" type="slidenum">
              <a:rPr lang="en-US">
                <a:latin typeface="Times New Roman" pitchFamily="18" charset="0"/>
              </a:rPr>
              <a:pPr fontAlgn="base">
                <a:spcBef>
                  <a:spcPct val="0"/>
                </a:spcBef>
                <a:spcAft>
                  <a:spcPct val="0"/>
                </a:spcAft>
                <a:defRPr/>
              </a:pPr>
              <a:t>‹#›</a:t>
            </a:fld>
            <a:endParaRPr lang="en-US">
              <a:latin typeface="Times New Roman" pitchFamily="18" charset="0"/>
            </a:endParaRPr>
          </a:p>
        </p:txBody>
      </p:sp>
      <p:sp>
        <p:nvSpPr>
          <p:cNvPr id="1031" name="Line 7"/>
          <p:cNvSpPr>
            <a:spLocks noChangeShapeType="1"/>
          </p:cNvSpPr>
          <p:nvPr/>
        </p:nvSpPr>
        <p:spPr bwMode="auto">
          <a:xfrm>
            <a:off x="762000" y="1295400"/>
            <a:ext cx="7543800"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latin typeface="Times New Roman" pitchFamily="18" charset="0"/>
            </a:endParaRPr>
          </a:p>
        </p:txBody>
      </p:sp>
    </p:spTree>
    <p:extLst>
      <p:ext uri="{BB962C8B-B14F-4D97-AF65-F5344CB8AC3E}">
        <p14:creationId xmlns:p14="http://schemas.microsoft.com/office/powerpoint/2010/main" val="27177789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0" fontAlgn="base" hangingPunct="0">
        <a:spcBef>
          <a:spcPct val="0"/>
        </a:spcBef>
        <a:spcAft>
          <a:spcPct val="0"/>
        </a:spcAft>
        <a:defRPr sz="3600">
          <a:solidFill>
            <a:srgbClr val="800080"/>
          </a:solidFill>
          <a:latin typeface="+mj-lt"/>
          <a:ea typeface="+mj-ea"/>
          <a:cs typeface="+mj-cs"/>
        </a:defRPr>
      </a:lvl1pPr>
      <a:lvl2pPr algn="l" rtl="0" eaLnBrk="0" fontAlgn="base" hangingPunct="0">
        <a:spcBef>
          <a:spcPct val="0"/>
        </a:spcBef>
        <a:spcAft>
          <a:spcPct val="0"/>
        </a:spcAft>
        <a:defRPr sz="3600">
          <a:solidFill>
            <a:srgbClr val="800080"/>
          </a:solidFill>
          <a:latin typeface="Arial" charset="0"/>
        </a:defRPr>
      </a:lvl2pPr>
      <a:lvl3pPr algn="l" rtl="0" eaLnBrk="0" fontAlgn="base" hangingPunct="0">
        <a:spcBef>
          <a:spcPct val="0"/>
        </a:spcBef>
        <a:spcAft>
          <a:spcPct val="0"/>
        </a:spcAft>
        <a:defRPr sz="3600">
          <a:solidFill>
            <a:srgbClr val="800080"/>
          </a:solidFill>
          <a:latin typeface="Arial" charset="0"/>
        </a:defRPr>
      </a:lvl3pPr>
      <a:lvl4pPr algn="l" rtl="0" eaLnBrk="0" fontAlgn="base" hangingPunct="0">
        <a:spcBef>
          <a:spcPct val="0"/>
        </a:spcBef>
        <a:spcAft>
          <a:spcPct val="0"/>
        </a:spcAft>
        <a:defRPr sz="3600">
          <a:solidFill>
            <a:srgbClr val="800080"/>
          </a:solidFill>
          <a:latin typeface="Arial" charset="0"/>
        </a:defRPr>
      </a:lvl4pPr>
      <a:lvl5pPr algn="l" rtl="0" eaLnBrk="0" fontAlgn="base" hangingPunct="0">
        <a:spcBef>
          <a:spcPct val="0"/>
        </a:spcBef>
        <a:spcAft>
          <a:spcPct val="0"/>
        </a:spcAft>
        <a:defRPr sz="3600">
          <a:solidFill>
            <a:srgbClr val="800080"/>
          </a:solidFill>
          <a:latin typeface="Arial" charset="0"/>
        </a:defRPr>
      </a:lvl5pPr>
      <a:lvl6pPr marL="457200" algn="l" rtl="0" eaLnBrk="1" fontAlgn="base" hangingPunct="1">
        <a:spcBef>
          <a:spcPct val="0"/>
        </a:spcBef>
        <a:spcAft>
          <a:spcPct val="0"/>
        </a:spcAft>
        <a:defRPr sz="3600">
          <a:solidFill>
            <a:srgbClr val="800080"/>
          </a:solidFill>
          <a:latin typeface="Arial" charset="0"/>
        </a:defRPr>
      </a:lvl6pPr>
      <a:lvl7pPr marL="914400" algn="l" rtl="0" eaLnBrk="1" fontAlgn="base" hangingPunct="1">
        <a:spcBef>
          <a:spcPct val="0"/>
        </a:spcBef>
        <a:spcAft>
          <a:spcPct val="0"/>
        </a:spcAft>
        <a:defRPr sz="3600">
          <a:solidFill>
            <a:srgbClr val="800080"/>
          </a:solidFill>
          <a:latin typeface="Arial" charset="0"/>
        </a:defRPr>
      </a:lvl7pPr>
      <a:lvl8pPr marL="1371600" algn="l" rtl="0" eaLnBrk="1" fontAlgn="base" hangingPunct="1">
        <a:spcBef>
          <a:spcPct val="0"/>
        </a:spcBef>
        <a:spcAft>
          <a:spcPct val="0"/>
        </a:spcAft>
        <a:defRPr sz="3600">
          <a:solidFill>
            <a:srgbClr val="800080"/>
          </a:solidFill>
          <a:latin typeface="Arial" charset="0"/>
        </a:defRPr>
      </a:lvl8pPr>
      <a:lvl9pPr marL="1828800" algn="l" rtl="0" eaLnBrk="1" fontAlgn="base" hangingPunct="1">
        <a:spcBef>
          <a:spcPct val="0"/>
        </a:spcBef>
        <a:spcAft>
          <a:spcPct val="0"/>
        </a:spcAft>
        <a:defRPr sz="3600">
          <a:solidFill>
            <a:srgbClr val="80008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1828800"/>
          </a:xfrm>
        </p:spPr>
        <p:txBody>
          <a:bodyPr>
            <a:normAutofit fontScale="90000"/>
          </a:bodyPr>
          <a:lstStyle/>
          <a:p>
            <a:r>
              <a:rPr lang="en-US" dirty="0" smtClean="0"/>
              <a:t>Human Computer Interaction  </a:t>
            </a:r>
            <a:br>
              <a:rPr lang="en-US" dirty="0" smtClean="0"/>
            </a:br>
            <a:endParaRPr lang="en-US" sz="3200" dirty="0"/>
          </a:p>
        </p:txBody>
      </p:sp>
      <p:sp>
        <p:nvSpPr>
          <p:cNvPr id="3" name="Subtitle 2"/>
          <p:cNvSpPr>
            <a:spLocks noGrp="1"/>
          </p:cNvSpPr>
          <p:nvPr>
            <p:ph type="subTitle" idx="1"/>
          </p:nvPr>
        </p:nvSpPr>
        <p:spPr/>
        <p:txBody>
          <a:bodyPr/>
          <a:lstStyle/>
          <a:p>
            <a:r>
              <a:rPr lang="en-US" sz="2800" dirty="0"/>
              <a:t>Usability Engineering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38325"/>
            <a:ext cx="91440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063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866900"/>
            <a:ext cx="8839201"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089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sz="quarter" idx="1"/>
          </p:nvPr>
        </p:nvSpPr>
        <p:spPr>
          <a:xfrm>
            <a:off x="688848" y="2133600"/>
            <a:ext cx="7689385" cy="4495800"/>
          </a:xfrm>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66888"/>
            <a:ext cx="88392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9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772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144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Prevention</a:t>
            </a:r>
            <a:endParaRPr lang="en-US" dirty="0"/>
          </a:p>
        </p:txBody>
      </p:sp>
      <p:pic>
        <p:nvPicPr>
          <p:cNvPr id="921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83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79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Memorability</a:t>
            </a:r>
            <a:endParaRPr lang="en-US" dirty="0"/>
          </a:p>
        </p:txBody>
      </p:sp>
      <p:sp>
        <p:nvSpPr>
          <p:cNvPr id="3" name="Content Placeholder 2"/>
          <p:cNvSpPr>
            <a:spLocks noGrp="1"/>
          </p:cNvSpPr>
          <p:nvPr>
            <p:ph sz="quarter" idx="1"/>
          </p:nvPr>
        </p:nvSpPr>
        <p:spPr/>
        <p:txBody>
          <a:bodyPr/>
          <a:lstStyle/>
          <a:p>
            <a:pPr marL="0" indent="0">
              <a:buNone/>
            </a:pPr>
            <a:r>
              <a:rPr lang="en-US" dirty="0"/>
              <a:t>Memorability is a measure of how easy a </a:t>
            </a:r>
            <a:r>
              <a:rPr lang="en-US" dirty="0" smtClean="0"/>
              <a:t>software is </a:t>
            </a:r>
            <a:r>
              <a:rPr lang="en-US" dirty="0"/>
              <a:t>to remember after a substantial time-lapse between visits.</a:t>
            </a:r>
          </a:p>
        </p:txBody>
      </p:sp>
    </p:spTree>
    <p:extLst>
      <p:ext uri="{BB962C8B-B14F-4D97-AF65-F5344CB8AC3E}">
        <p14:creationId xmlns:p14="http://schemas.microsoft.com/office/powerpoint/2010/main" val="3201541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a:t>
            </a:r>
            <a:endParaRPr lang="en-US" dirty="0"/>
          </a:p>
        </p:txBody>
      </p:sp>
      <p:sp>
        <p:nvSpPr>
          <p:cNvPr id="3" name="Content Placeholder 2"/>
          <p:cNvSpPr>
            <a:spLocks noGrp="1"/>
          </p:cNvSpPr>
          <p:nvPr>
            <p:ph sz="quarter" idx="1"/>
          </p:nvPr>
        </p:nvSpPr>
        <p:spPr/>
        <p:txBody>
          <a:bodyPr/>
          <a:lstStyle/>
          <a:p>
            <a:pPr marL="0" indent="0">
              <a:buNone/>
            </a:pPr>
            <a:r>
              <a:rPr lang="en-US" dirty="0"/>
              <a:t>Effectiveness is the completeness and accuracy with which users achieve specified goals</a:t>
            </a:r>
          </a:p>
        </p:txBody>
      </p:sp>
    </p:spTree>
    <p:extLst>
      <p:ext uri="{BB962C8B-B14F-4D97-AF65-F5344CB8AC3E}">
        <p14:creationId xmlns:p14="http://schemas.microsoft.com/office/powerpoint/2010/main" val="11252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Satisfaction</a:t>
            </a:r>
            <a:endParaRPr lang="en-US" dirty="0"/>
          </a:p>
        </p:txBody>
      </p:sp>
      <p:sp>
        <p:nvSpPr>
          <p:cNvPr id="3" name="Content Placeholder 2"/>
          <p:cNvSpPr>
            <a:spLocks noGrp="1"/>
          </p:cNvSpPr>
          <p:nvPr>
            <p:ph sz="quarter" idx="1"/>
          </p:nvPr>
        </p:nvSpPr>
        <p:spPr/>
        <p:txBody>
          <a:bodyPr/>
          <a:lstStyle/>
          <a:p>
            <a:pPr marL="0" indent="0">
              <a:buNone/>
            </a:pPr>
            <a:r>
              <a:rPr lang="en-US" dirty="0" smtClean="0"/>
              <a:t>Satisfaction refers to how pleasant it is to use the system</a:t>
            </a:r>
            <a:endParaRPr lang="en-US" dirty="0"/>
          </a:p>
        </p:txBody>
      </p:sp>
    </p:spTree>
    <p:extLst>
      <p:ext uri="{BB962C8B-B14F-4D97-AF65-F5344CB8AC3E}">
        <p14:creationId xmlns:p14="http://schemas.microsoft.com/office/powerpoint/2010/main" val="2275512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97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is Important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The usability dimensions are not uniformly important for all classes of users, or for all applications. </a:t>
            </a:r>
            <a:endParaRPr lang="en-US" dirty="0" smtClean="0"/>
          </a:p>
          <a:p>
            <a:endParaRPr lang="en-US" dirty="0"/>
          </a:p>
          <a:p>
            <a:pPr lvl="1"/>
            <a:r>
              <a:rPr lang="en-US" dirty="0" smtClean="0"/>
              <a:t>A </a:t>
            </a:r>
            <a:r>
              <a:rPr lang="en-US" dirty="0"/>
              <a:t>web </a:t>
            </a:r>
            <a:r>
              <a:rPr lang="en-US" dirty="0" smtClean="0"/>
              <a:t>site used </a:t>
            </a:r>
            <a:r>
              <a:rPr lang="en-US" dirty="0"/>
              <a:t>only once by millions of people </a:t>
            </a:r>
            <a:r>
              <a:rPr lang="en-US" dirty="0" smtClean="0"/>
              <a:t>has </a:t>
            </a:r>
            <a:r>
              <a:rPr lang="en-US" dirty="0"/>
              <a:t>such a strong </a:t>
            </a:r>
            <a:r>
              <a:rPr lang="en-US" dirty="0" smtClean="0"/>
              <a:t>need for </a:t>
            </a:r>
            <a:r>
              <a:rPr lang="en-US" dirty="0"/>
              <a:t>ease of learning, in fact zero </a:t>
            </a:r>
            <a:r>
              <a:rPr lang="en-US" dirty="0" smtClean="0"/>
              <a:t>learning</a:t>
            </a:r>
          </a:p>
          <a:p>
            <a:pPr lvl="1"/>
            <a:endParaRPr lang="en-US" dirty="0"/>
          </a:p>
          <a:p>
            <a:pPr lvl="1"/>
            <a:r>
              <a:rPr lang="en-US" dirty="0" smtClean="0"/>
              <a:t>A </a:t>
            </a:r>
            <a:r>
              <a:rPr lang="en-US" dirty="0"/>
              <a:t>stock trading program </a:t>
            </a:r>
            <a:r>
              <a:rPr lang="en-US" dirty="0" smtClean="0"/>
              <a:t>used on </a:t>
            </a:r>
            <a:r>
              <a:rPr lang="en-US" dirty="0"/>
              <a:t>a daily basis by expert traders, for whom lost seconds translate to lost dollars, must put efficiency above </a:t>
            </a:r>
            <a:r>
              <a:rPr lang="en-US" dirty="0" smtClean="0"/>
              <a:t>all else.</a:t>
            </a:r>
          </a:p>
          <a:p>
            <a:pPr lvl="1"/>
            <a:endParaRPr lang="en-US" dirty="0"/>
          </a:p>
          <a:p>
            <a:pPr lvl="1"/>
            <a:r>
              <a:rPr lang="en-US" dirty="0" smtClean="0"/>
              <a:t>A military application may needs the stability and security the most </a:t>
            </a:r>
          </a:p>
          <a:p>
            <a:pPr lvl="1"/>
            <a:endParaRPr lang="en-US" dirty="0"/>
          </a:p>
          <a:p>
            <a:r>
              <a:rPr lang="en-US" dirty="0" smtClean="0"/>
              <a:t>Researching the user and the context is thus very important</a:t>
            </a:r>
            <a:endParaRPr lang="en-US" dirty="0"/>
          </a:p>
        </p:txBody>
      </p:sp>
    </p:spTree>
    <p:extLst>
      <p:ext uri="{BB962C8B-B14F-4D97-AF65-F5344CB8AC3E}">
        <p14:creationId xmlns:p14="http://schemas.microsoft.com/office/powerpoint/2010/main" val="102628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547938"/>
            <a:ext cx="7772400" cy="3776662"/>
          </a:xfrm>
        </p:spPr>
        <p:txBody>
          <a:bodyPr>
            <a:normAutofit/>
          </a:bodyPr>
          <a:lstStyle/>
          <a:p>
            <a:pPr marL="342900" indent="-342900">
              <a:buFont typeface="Arial" pitchFamily="34" charset="0"/>
              <a:buChar char="•"/>
            </a:pPr>
            <a:r>
              <a:rPr lang="en-US" sz="3200" dirty="0" smtClean="0"/>
              <a:t>Goals </a:t>
            </a:r>
            <a:r>
              <a:rPr lang="en-US" sz="3200" dirty="0"/>
              <a:t>of HCI</a:t>
            </a:r>
          </a:p>
          <a:p>
            <a:pPr marL="605790" lvl="1" indent="-285750">
              <a:buFont typeface="Arial" pitchFamily="34" charset="0"/>
              <a:buChar char="•"/>
            </a:pPr>
            <a:r>
              <a:rPr lang="en-US" sz="2400" dirty="0"/>
              <a:t>Usability </a:t>
            </a:r>
          </a:p>
          <a:p>
            <a:pPr marL="605790" lvl="1" indent="-285750">
              <a:buFont typeface="Arial" pitchFamily="34" charset="0"/>
              <a:buChar char="•"/>
            </a:pPr>
            <a:r>
              <a:rPr lang="en-US" sz="2400" dirty="0"/>
              <a:t>User </a:t>
            </a:r>
            <a:r>
              <a:rPr lang="en-US" sz="2400" dirty="0" smtClean="0"/>
              <a:t>Experience </a:t>
            </a:r>
          </a:p>
          <a:p>
            <a:pPr marL="57150" indent="-285750">
              <a:buFont typeface="Arial" pitchFamily="34" charset="0"/>
              <a:buChar char="•"/>
            </a:pPr>
            <a:r>
              <a:rPr lang="en-US" sz="3200" dirty="0" smtClean="0"/>
              <a:t>Usability Engineering</a:t>
            </a:r>
          </a:p>
          <a:p>
            <a:pPr marL="57150" indent="-285750">
              <a:buFont typeface="Arial" pitchFamily="34" charset="0"/>
              <a:buChar char="•"/>
            </a:pPr>
            <a:r>
              <a:rPr lang="en-US" sz="3200" dirty="0" smtClean="0"/>
              <a:t>Interdisciplinary Nature of HCI  </a:t>
            </a:r>
            <a:endParaRPr lang="en-US" sz="3200" dirty="0"/>
          </a:p>
        </p:txBody>
      </p:sp>
      <p:sp>
        <p:nvSpPr>
          <p:cNvPr id="2" name="Title 1"/>
          <p:cNvSpPr>
            <a:spLocks noGrp="1"/>
          </p:cNvSpPr>
          <p:nvPr>
            <p:ph type="title"/>
          </p:nvPr>
        </p:nvSpPr>
        <p:spPr/>
        <p:txBody>
          <a:bodyPr/>
          <a:lstStyle/>
          <a:p>
            <a:r>
              <a:rPr lang="en-US" dirty="0" smtClean="0"/>
              <a:t>Today’s Lecture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Usability Attributes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b="1" dirty="0"/>
              <a:t>Learnability</a:t>
            </a:r>
            <a:r>
              <a:rPr lang="en-US" dirty="0"/>
              <a:t>: </a:t>
            </a:r>
          </a:p>
          <a:p>
            <a:pPr lvl="1"/>
            <a:r>
              <a:rPr lang="en-US" dirty="0"/>
              <a:t>pick novice users of system, measure time to perform certain tasks. Distinguish between no/some general computer experience</a:t>
            </a:r>
            <a:r>
              <a:rPr lang="en-US" dirty="0" smtClean="0"/>
              <a:t>.</a:t>
            </a:r>
          </a:p>
          <a:p>
            <a:pPr marL="365760" lvl="1" indent="0">
              <a:buNone/>
            </a:pPr>
            <a:endParaRPr lang="en-US" dirty="0"/>
          </a:p>
          <a:p>
            <a:r>
              <a:rPr lang="en-US" b="1" dirty="0"/>
              <a:t>Efficiency</a:t>
            </a:r>
            <a:r>
              <a:rPr lang="en-US" dirty="0"/>
              <a:t>: </a:t>
            </a:r>
          </a:p>
          <a:p>
            <a:pPr lvl="1"/>
            <a:r>
              <a:rPr lang="en-US" dirty="0"/>
              <a:t>decide definition of expertise, get sample expert users (difficult), measure time to perform typical tasks.</a:t>
            </a:r>
          </a:p>
          <a:p>
            <a:endParaRPr lang="en-US" b="1" dirty="0"/>
          </a:p>
          <a:p>
            <a:r>
              <a:rPr lang="en-US" b="1" dirty="0"/>
              <a:t>Errors</a:t>
            </a:r>
            <a:r>
              <a:rPr lang="en-US" dirty="0"/>
              <a:t>: </a:t>
            </a:r>
          </a:p>
          <a:p>
            <a:pPr lvl="1"/>
            <a:r>
              <a:rPr lang="en-US" dirty="0"/>
              <a:t>count minor and catastrophic errors made by users while performing some specified task. For example, number of deviations from optimal click path</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Usability Attributes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Memorability</a:t>
            </a:r>
            <a:r>
              <a:rPr lang="en-US" dirty="0" smtClean="0"/>
              <a:t>: </a:t>
            </a:r>
          </a:p>
          <a:p>
            <a:pPr lvl="1"/>
            <a:r>
              <a:rPr lang="en-US" dirty="0" smtClean="0"/>
              <a:t>get sample casual users (away from system for certain time), </a:t>
            </a:r>
          </a:p>
          <a:p>
            <a:endParaRPr lang="en-US" b="1" dirty="0"/>
          </a:p>
          <a:p>
            <a:r>
              <a:rPr lang="en-US" b="1" dirty="0"/>
              <a:t>Effectiveness</a:t>
            </a:r>
            <a:r>
              <a:rPr lang="en-US" dirty="0"/>
              <a:t>: </a:t>
            </a:r>
          </a:p>
          <a:p>
            <a:pPr lvl="1"/>
            <a:r>
              <a:rPr lang="en-US" dirty="0"/>
              <a:t>decide on definition of success. For example, number of substitution words spotted in a text, or binary measure of success (order completed or not).</a:t>
            </a:r>
          </a:p>
          <a:p>
            <a:endParaRPr lang="en-US" b="1" dirty="0"/>
          </a:p>
          <a:p>
            <a:r>
              <a:rPr lang="en-US" b="1" dirty="0"/>
              <a:t>Satisfaction</a:t>
            </a:r>
            <a:r>
              <a:rPr lang="en-US" dirty="0"/>
              <a:t>: </a:t>
            </a:r>
          </a:p>
          <a:p>
            <a:pPr lvl="1"/>
            <a:r>
              <a:rPr lang="en-US" dirty="0"/>
              <a:t>ask users’ subjective opinion (questionnaire), after trying system for real task.</a:t>
            </a:r>
          </a:p>
          <a:p>
            <a:pPr marL="365760" lvl="1" indent="0">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547938"/>
            <a:ext cx="7772400" cy="3852862"/>
          </a:xfrm>
        </p:spPr>
        <p:txBody>
          <a:bodyPr>
            <a:normAutofit/>
          </a:bodyPr>
          <a:lstStyle/>
          <a:p>
            <a:r>
              <a:rPr lang="en-US" dirty="0"/>
              <a:t>The user experience is the holistic combination of everything that the user</a:t>
            </a:r>
          </a:p>
          <a:p>
            <a:pPr lvl="1"/>
            <a:r>
              <a:rPr lang="en-US" dirty="0"/>
              <a:t>Sees</a:t>
            </a:r>
          </a:p>
          <a:p>
            <a:pPr lvl="1"/>
            <a:r>
              <a:rPr lang="en-US" dirty="0"/>
              <a:t>Touches</a:t>
            </a:r>
          </a:p>
          <a:p>
            <a:pPr lvl="1"/>
            <a:r>
              <a:rPr lang="en-US" dirty="0"/>
              <a:t>Feels</a:t>
            </a:r>
          </a:p>
          <a:p>
            <a:pPr lvl="1"/>
            <a:r>
              <a:rPr lang="en-US" dirty="0"/>
              <a:t>Interacts with</a:t>
            </a:r>
          </a:p>
          <a:p>
            <a:endParaRPr lang="en-US" dirty="0"/>
          </a:p>
        </p:txBody>
      </p:sp>
      <p:sp>
        <p:nvSpPr>
          <p:cNvPr id="2" name="Title 1"/>
          <p:cNvSpPr>
            <a:spLocks noGrp="1"/>
          </p:cNvSpPr>
          <p:nvPr>
            <p:ph type="title"/>
          </p:nvPr>
        </p:nvSpPr>
        <p:spPr/>
        <p:txBody>
          <a:bodyPr/>
          <a:lstStyle/>
          <a:p>
            <a:r>
              <a:rPr lang="en-US" dirty="0"/>
              <a:t>User Experience – A Definition</a:t>
            </a:r>
          </a:p>
        </p:txBody>
      </p:sp>
    </p:spTree>
    <p:extLst>
      <p:ext uri="{BB962C8B-B14F-4D97-AF65-F5344CB8AC3E}">
        <p14:creationId xmlns:p14="http://schemas.microsoft.com/office/powerpoint/2010/main" val="1697988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Experience Goals</a:t>
            </a:r>
          </a:p>
        </p:txBody>
      </p:sp>
      <p:sp>
        <p:nvSpPr>
          <p:cNvPr id="4" name="Rectangle 3"/>
          <p:cNvSpPr txBox="1">
            <a:spLocks noChangeArrowheads="1"/>
          </p:cNvSpPr>
          <p:nvPr/>
        </p:nvSpPr>
        <p:spPr>
          <a:xfrm>
            <a:off x="457200" y="1600199"/>
            <a:ext cx="2667000" cy="4525963"/>
          </a:xfrm>
          <a:prstGeom prst="rect">
            <a:avLst/>
          </a:prstGeom>
        </p:spPr>
        <p:txBody>
          <a:bodyPr vert="horz">
            <a:normAutofit fontScale="92500"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smtClean="0"/>
              <a:t>Satisfying</a:t>
            </a:r>
          </a:p>
          <a:p>
            <a:endParaRPr lang="en-US" dirty="0" smtClean="0"/>
          </a:p>
          <a:p>
            <a:r>
              <a:rPr lang="en-US" dirty="0" smtClean="0"/>
              <a:t>Enjoyable</a:t>
            </a:r>
          </a:p>
          <a:p>
            <a:endParaRPr lang="en-US" dirty="0" smtClean="0"/>
          </a:p>
          <a:p>
            <a:r>
              <a:rPr lang="en-US" dirty="0" smtClean="0"/>
              <a:t>Fun</a:t>
            </a:r>
          </a:p>
          <a:p>
            <a:endParaRPr lang="en-US" dirty="0" smtClean="0"/>
          </a:p>
          <a:p>
            <a:r>
              <a:rPr lang="en-US" dirty="0" smtClean="0"/>
              <a:t>Entertaining</a:t>
            </a:r>
          </a:p>
          <a:p>
            <a:endParaRPr lang="en-US" dirty="0" smtClean="0"/>
          </a:p>
          <a:p>
            <a:r>
              <a:rPr lang="en-US" dirty="0" smtClean="0"/>
              <a:t>Helpful</a:t>
            </a:r>
          </a:p>
          <a:p>
            <a:endParaRPr lang="en-US" dirty="0" smtClean="0"/>
          </a:p>
          <a:p>
            <a:r>
              <a:rPr lang="en-US" dirty="0" smtClean="0"/>
              <a:t>Motivating</a:t>
            </a:r>
            <a:endParaRPr lang="en-US" dirty="0"/>
          </a:p>
        </p:txBody>
      </p:sp>
      <p:sp>
        <p:nvSpPr>
          <p:cNvPr id="5" name="Rectangle 4"/>
          <p:cNvSpPr>
            <a:spLocks noChangeArrowheads="1"/>
          </p:cNvSpPr>
          <p:nvPr/>
        </p:nvSpPr>
        <p:spPr bwMode="auto">
          <a:xfrm>
            <a:off x="4191000" y="1600200"/>
            <a:ext cx="335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74320" indent="-274320">
              <a:lnSpc>
                <a:spcPct val="90000"/>
              </a:lnSpc>
              <a:spcBef>
                <a:spcPts val="580"/>
              </a:spcBef>
              <a:buClr>
                <a:schemeClr val="accent1"/>
              </a:buClr>
              <a:buSzPct val="85000"/>
              <a:buFont typeface="Wingdings 2"/>
              <a:buChar char=""/>
            </a:pPr>
            <a:r>
              <a:rPr lang="en-US" sz="2400" dirty="0"/>
              <a:t>Aesthetically Pleasing</a:t>
            </a:r>
          </a:p>
          <a:p>
            <a:pPr marL="274320" indent="-274320">
              <a:lnSpc>
                <a:spcPct val="90000"/>
              </a:lnSpc>
              <a:spcBef>
                <a:spcPts val="580"/>
              </a:spcBef>
              <a:buClr>
                <a:schemeClr val="accent1"/>
              </a:buClr>
              <a:buSzPct val="85000"/>
              <a:buFont typeface="Wingdings 2"/>
              <a:buChar char=""/>
            </a:pPr>
            <a:endParaRPr lang="en-US" sz="2400" dirty="0"/>
          </a:p>
          <a:p>
            <a:pPr marL="274320" indent="-274320">
              <a:lnSpc>
                <a:spcPct val="90000"/>
              </a:lnSpc>
              <a:spcBef>
                <a:spcPts val="580"/>
              </a:spcBef>
              <a:buClr>
                <a:schemeClr val="accent1"/>
              </a:buClr>
              <a:buSzPct val="85000"/>
              <a:buFont typeface="Wingdings 2"/>
              <a:buChar char=""/>
            </a:pPr>
            <a:r>
              <a:rPr lang="en-US" sz="2400" dirty="0"/>
              <a:t>Supportive to Creativity</a:t>
            </a:r>
          </a:p>
          <a:p>
            <a:pPr marL="274320" indent="-274320">
              <a:lnSpc>
                <a:spcPct val="90000"/>
              </a:lnSpc>
              <a:spcBef>
                <a:spcPts val="580"/>
              </a:spcBef>
              <a:buClr>
                <a:schemeClr val="accent1"/>
              </a:buClr>
              <a:buSzPct val="85000"/>
              <a:buFont typeface="Wingdings 2"/>
              <a:buChar char=""/>
            </a:pPr>
            <a:endParaRPr lang="en-US" sz="2400" dirty="0"/>
          </a:p>
          <a:p>
            <a:pPr marL="274320" indent="-274320">
              <a:lnSpc>
                <a:spcPct val="90000"/>
              </a:lnSpc>
              <a:spcBef>
                <a:spcPts val="580"/>
              </a:spcBef>
              <a:buClr>
                <a:schemeClr val="accent1"/>
              </a:buClr>
              <a:buSzPct val="85000"/>
              <a:buFont typeface="Wingdings 2"/>
              <a:buChar char=""/>
            </a:pPr>
            <a:r>
              <a:rPr lang="en-US" sz="2400" dirty="0"/>
              <a:t>Rewarding</a:t>
            </a:r>
          </a:p>
          <a:p>
            <a:pPr marL="274320" indent="-274320">
              <a:lnSpc>
                <a:spcPct val="90000"/>
              </a:lnSpc>
              <a:spcBef>
                <a:spcPts val="580"/>
              </a:spcBef>
              <a:buClr>
                <a:schemeClr val="accent1"/>
              </a:buClr>
              <a:buSzPct val="85000"/>
              <a:buFont typeface="Wingdings 2"/>
              <a:buChar char=""/>
            </a:pPr>
            <a:endParaRPr lang="en-US" sz="2400" dirty="0"/>
          </a:p>
          <a:p>
            <a:pPr marL="274320" indent="-274320">
              <a:lnSpc>
                <a:spcPct val="90000"/>
              </a:lnSpc>
              <a:spcBef>
                <a:spcPts val="580"/>
              </a:spcBef>
              <a:buClr>
                <a:schemeClr val="accent1"/>
              </a:buClr>
              <a:buSzPct val="85000"/>
              <a:buFont typeface="Wingdings 2"/>
              <a:buChar char=""/>
            </a:pPr>
            <a:r>
              <a:rPr lang="en-US" sz="2400" dirty="0"/>
              <a:t>Emotionally </a:t>
            </a:r>
            <a:r>
              <a:rPr lang="en-US" sz="2400" dirty="0" err="1"/>
              <a:t>Fullfilling</a:t>
            </a:r>
            <a:endParaRPr lang="en-US" sz="2400" dirty="0"/>
          </a:p>
        </p:txBody>
      </p:sp>
    </p:spTree>
    <p:extLst>
      <p:ext uri="{BB962C8B-B14F-4D97-AF65-F5344CB8AC3E}">
        <p14:creationId xmlns:p14="http://schemas.microsoft.com/office/powerpoint/2010/main" val="298328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839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752600"/>
            <a:ext cx="7772400" cy="4572000"/>
          </a:xfrm>
        </p:spPr>
        <p:txBody>
          <a:bodyPr>
            <a:normAutofit lnSpcReduction="10000"/>
          </a:bodyPr>
          <a:lstStyle/>
          <a:p>
            <a:pPr marL="0" indent="0">
              <a:buNone/>
            </a:pPr>
            <a:r>
              <a:rPr lang="en-US" b="1" dirty="0"/>
              <a:t>What do you think are the key usability goals and user experience goals for following examples?</a:t>
            </a:r>
          </a:p>
          <a:p>
            <a:r>
              <a:rPr lang="en-US" dirty="0" smtClean="0"/>
              <a:t>A mobile device that allows young children to communicate with each other and play collaborative games</a:t>
            </a:r>
          </a:p>
          <a:p>
            <a:r>
              <a:rPr lang="en-US" dirty="0" smtClean="0"/>
              <a:t>A video and computer conferencing system that allows students to learn at home</a:t>
            </a:r>
          </a:p>
          <a:p>
            <a:r>
              <a:rPr lang="en-US" dirty="0" smtClean="0"/>
              <a:t>An online community that provides support for people who have recently been bereaved</a:t>
            </a:r>
            <a:endParaRPr lang="en-US" dirty="0"/>
          </a:p>
        </p:txBody>
      </p:sp>
    </p:spTree>
    <p:extLst>
      <p:ext uri="{BB962C8B-B14F-4D97-AF65-F5344CB8AC3E}">
        <p14:creationId xmlns:p14="http://schemas.microsoft.com/office/powerpoint/2010/main" val="7608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Engineering</a:t>
            </a:r>
            <a:endParaRPr lang="en-US" dirty="0"/>
          </a:p>
        </p:txBody>
      </p:sp>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r>
              <a:rPr lang="en-US" dirty="0" smtClean="0"/>
              <a:t>An iterative process to improve usability of a system.</a:t>
            </a:r>
            <a:endParaRPr lang="en-US" dirty="0"/>
          </a:p>
        </p:txBody>
      </p:sp>
    </p:spTree>
    <p:extLst>
      <p:ext uri="{BB962C8B-B14F-4D97-AF65-F5344CB8AC3E}">
        <p14:creationId xmlns:p14="http://schemas.microsoft.com/office/powerpoint/2010/main" val="2291808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Interdisciplinary Nature of HCI</a:t>
            </a:r>
          </a:p>
        </p:txBody>
      </p:sp>
      <p:sp>
        <p:nvSpPr>
          <p:cNvPr id="3" name="Content Placeholder 2"/>
          <p:cNvSpPr>
            <a:spLocks noGrp="1"/>
          </p:cNvSpPr>
          <p:nvPr>
            <p:ph sz="quarter" idx="1"/>
          </p:nvPr>
        </p:nvSpPr>
        <p:spPr/>
        <p:txBody>
          <a:bodyPr>
            <a:normAutofit fontScale="92500" lnSpcReduction="10000"/>
          </a:bodyPr>
          <a:lstStyle/>
          <a:p>
            <a:r>
              <a:rPr lang="en-US" dirty="0"/>
              <a:t>HCI is understanding the Complex Relationship between Human and Computers</a:t>
            </a:r>
          </a:p>
          <a:p>
            <a:endParaRPr lang="en-US" dirty="0"/>
          </a:p>
          <a:p>
            <a:r>
              <a:rPr lang="en-US" dirty="0"/>
              <a:t>Two Distinct “Species”</a:t>
            </a:r>
          </a:p>
          <a:p>
            <a:endParaRPr lang="en-US" dirty="0"/>
          </a:p>
          <a:p>
            <a:r>
              <a:rPr lang="en-US" dirty="0"/>
              <a:t>Successful Integration is dependent upon the a better understanding of both Species</a:t>
            </a:r>
          </a:p>
          <a:p>
            <a:endParaRPr lang="en-US" dirty="0"/>
          </a:p>
          <a:p>
            <a:r>
              <a:rPr lang="en-US" dirty="0"/>
              <a:t>Hence HCI borrows and establishes its roots in Disciplines concerned with both</a:t>
            </a:r>
          </a:p>
          <a:p>
            <a:endParaRPr lang="en-US" dirty="0"/>
          </a:p>
        </p:txBody>
      </p:sp>
    </p:spTree>
    <p:extLst>
      <p:ext uri="{BB962C8B-B14F-4D97-AF65-F5344CB8AC3E}">
        <p14:creationId xmlns:p14="http://schemas.microsoft.com/office/powerpoint/2010/main" val="20193071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Interdisciplinary Nature of HCI – Human Side</a:t>
            </a:r>
          </a:p>
        </p:txBody>
      </p:sp>
      <p:sp>
        <p:nvSpPr>
          <p:cNvPr id="3" name="Content Placeholder 2"/>
          <p:cNvSpPr>
            <a:spLocks noGrp="1"/>
          </p:cNvSpPr>
          <p:nvPr>
            <p:ph sz="quarter" idx="1"/>
          </p:nvPr>
        </p:nvSpPr>
        <p:spPr/>
        <p:txBody>
          <a:bodyPr>
            <a:normAutofit fontScale="85000" lnSpcReduction="10000"/>
          </a:bodyPr>
          <a:lstStyle/>
          <a:p>
            <a:r>
              <a:rPr lang="en-US" dirty="0"/>
              <a:t>Cognitive Psychology</a:t>
            </a:r>
          </a:p>
          <a:p>
            <a:pPr lvl="1"/>
            <a:r>
              <a:rPr lang="en-US" dirty="0"/>
              <a:t>Understanding human behavior and mental processes</a:t>
            </a:r>
          </a:p>
          <a:p>
            <a:r>
              <a:rPr lang="en-US" dirty="0"/>
              <a:t>Social Organizational Psychology</a:t>
            </a:r>
          </a:p>
          <a:p>
            <a:pPr lvl="1"/>
            <a:r>
              <a:rPr lang="en-US" dirty="0"/>
              <a:t>Studying nature and causes of human behavior in social context</a:t>
            </a:r>
          </a:p>
          <a:p>
            <a:pPr>
              <a:lnSpc>
                <a:spcPct val="90000"/>
              </a:lnSpc>
            </a:pPr>
            <a:r>
              <a:rPr lang="en-US" dirty="0" smtClean="0"/>
              <a:t>Ergonomics </a:t>
            </a:r>
            <a:r>
              <a:rPr lang="en-US" dirty="0"/>
              <a:t>and human Factors</a:t>
            </a:r>
          </a:p>
          <a:p>
            <a:pPr lvl="1">
              <a:lnSpc>
                <a:spcPct val="90000"/>
              </a:lnSpc>
            </a:pPr>
            <a:r>
              <a:rPr lang="en-US" dirty="0"/>
              <a:t>I</a:t>
            </a:r>
            <a:r>
              <a:rPr lang="en-US" dirty="0" smtClean="0"/>
              <a:t>t </a:t>
            </a:r>
            <a:r>
              <a:rPr lang="en-US" dirty="0"/>
              <a:t>is the study of designing equipment and devices that fit the human body and its cognitive abilities.</a:t>
            </a:r>
          </a:p>
          <a:p>
            <a:pPr>
              <a:lnSpc>
                <a:spcPct val="90000"/>
              </a:lnSpc>
            </a:pPr>
            <a:r>
              <a:rPr lang="en-US" dirty="0"/>
              <a:t>Linguistics</a:t>
            </a:r>
          </a:p>
          <a:p>
            <a:pPr lvl="1">
              <a:lnSpc>
                <a:spcPct val="90000"/>
              </a:lnSpc>
            </a:pPr>
            <a:r>
              <a:rPr lang="en-US" dirty="0"/>
              <a:t>Linguistics is the </a:t>
            </a:r>
            <a:r>
              <a:rPr lang="en-US" dirty="0" smtClean="0"/>
              <a:t>scientific study </a:t>
            </a:r>
            <a:r>
              <a:rPr lang="en-US" dirty="0"/>
              <a:t>of language</a:t>
            </a:r>
            <a:endParaRPr lang="en-US" dirty="0" smtClean="0"/>
          </a:p>
          <a:p>
            <a:pPr>
              <a:lnSpc>
                <a:spcPct val="90000"/>
              </a:lnSpc>
            </a:pPr>
            <a:r>
              <a:rPr lang="en-US" dirty="0" smtClean="0"/>
              <a:t>Anthropology and Sociology</a:t>
            </a:r>
            <a:endParaRPr lang="en-US" dirty="0"/>
          </a:p>
          <a:p>
            <a:pPr lvl="1">
              <a:lnSpc>
                <a:spcPct val="90000"/>
              </a:lnSpc>
            </a:pPr>
            <a:r>
              <a:rPr lang="en-US" dirty="0"/>
              <a:t>Sociology is the academic study of social behavior, its origins, development, organization, and institutions.</a:t>
            </a:r>
          </a:p>
          <a:p>
            <a:endParaRPr lang="en-US" dirty="0"/>
          </a:p>
        </p:txBody>
      </p:sp>
    </p:spTree>
    <p:extLst>
      <p:ext uri="{BB962C8B-B14F-4D97-AF65-F5344CB8AC3E}">
        <p14:creationId xmlns:p14="http://schemas.microsoft.com/office/powerpoint/2010/main" val="2508729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Interdisciplinary Nature of HCI – Computer Side</a:t>
            </a:r>
          </a:p>
        </p:txBody>
      </p:sp>
      <p:sp>
        <p:nvSpPr>
          <p:cNvPr id="3" name="Content Placeholder 2"/>
          <p:cNvSpPr>
            <a:spLocks noGrp="1"/>
          </p:cNvSpPr>
          <p:nvPr>
            <p:ph sz="quarter" idx="1"/>
          </p:nvPr>
        </p:nvSpPr>
        <p:spPr>
          <a:xfrm>
            <a:off x="612648" y="1600200"/>
            <a:ext cx="8153400" cy="5791200"/>
          </a:xfrm>
        </p:spPr>
        <p:txBody>
          <a:bodyPr>
            <a:noAutofit/>
          </a:bodyPr>
          <a:lstStyle/>
          <a:p>
            <a:pPr>
              <a:lnSpc>
                <a:spcPct val="90000"/>
              </a:lnSpc>
            </a:pPr>
            <a:r>
              <a:rPr lang="en-US" sz="2400" dirty="0"/>
              <a:t>Computer </a:t>
            </a:r>
            <a:r>
              <a:rPr lang="en-US" sz="2400" dirty="0" smtClean="0"/>
              <a:t>Science</a:t>
            </a:r>
          </a:p>
          <a:p>
            <a:pPr lvl="1">
              <a:lnSpc>
                <a:spcPct val="90000"/>
              </a:lnSpc>
            </a:pPr>
            <a:r>
              <a:rPr lang="en-US" sz="2400" dirty="0"/>
              <a:t>Provides knowledge about capability of technology</a:t>
            </a:r>
          </a:p>
          <a:p>
            <a:pPr lvl="1">
              <a:lnSpc>
                <a:spcPct val="90000"/>
              </a:lnSpc>
            </a:pPr>
            <a:r>
              <a:rPr lang="en-US" sz="2400" dirty="0"/>
              <a:t>Developing techniques to support software design, development and maintenance</a:t>
            </a:r>
            <a:endParaRPr lang="en-US" dirty="0"/>
          </a:p>
          <a:p>
            <a:pPr>
              <a:lnSpc>
                <a:spcPct val="90000"/>
              </a:lnSpc>
            </a:pPr>
            <a:r>
              <a:rPr lang="en-US" sz="2400" dirty="0" smtClean="0"/>
              <a:t>Artificial </a:t>
            </a:r>
            <a:r>
              <a:rPr lang="en-US" sz="2400" dirty="0"/>
              <a:t>Intelligence</a:t>
            </a:r>
          </a:p>
          <a:p>
            <a:pPr lvl="1">
              <a:lnSpc>
                <a:spcPct val="90000"/>
              </a:lnSpc>
            </a:pPr>
            <a:r>
              <a:rPr lang="en-US" sz="2400" dirty="0"/>
              <a:t>Intelligent Computing concerned with simulating human </a:t>
            </a:r>
            <a:r>
              <a:rPr lang="en-US" sz="2400" dirty="0" smtClean="0"/>
              <a:t>behavior</a:t>
            </a:r>
            <a:endParaRPr lang="en-US" sz="2400" dirty="0"/>
          </a:p>
          <a:p>
            <a:pPr lvl="1">
              <a:lnSpc>
                <a:spcPct val="90000"/>
              </a:lnSpc>
            </a:pPr>
            <a:r>
              <a:rPr lang="en-US" sz="2400" dirty="0"/>
              <a:t>HCI – development of expert and tutoring systems</a:t>
            </a:r>
          </a:p>
          <a:p>
            <a:pPr>
              <a:lnSpc>
                <a:spcPct val="90000"/>
              </a:lnSpc>
            </a:pPr>
            <a:r>
              <a:rPr lang="en-US" sz="2400" dirty="0" smtClean="0"/>
              <a:t>Engineering and Design</a:t>
            </a:r>
            <a:endParaRPr lang="en-US" sz="2400" dirty="0"/>
          </a:p>
          <a:p>
            <a:pPr lvl="1">
              <a:lnSpc>
                <a:spcPct val="90000"/>
              </a:lnSpc>
            </a:pPr>
            <a:r>
              <a:rPr lang="en-US" sz="2400" dirty="0"/>
              <a:t>Engineering takes finding of sciences and utilizes them in the production of </a:t>
            </a:r>
            <a:r>
              <a:rPr lang="en-US" sz="2400" dirty="0" smtClean="0"/>
              <a:t>artifacts</a:t>
            </a:r>
          </a:p>
          <a:p>
            <a:pPr lvl="1">
              <a:lnSpc>
                <a:spcPct val="90000"/>
              </a:lnSpc>
            </a:pPr>
            <a:r>
              <a:rPr lang="en-US" sz="2400" smtClean="0"/>
              <a:t>Design </a:t>
            </a:r>
            <a:r>
              <a:rPr lang="en-US" sz="2400" dirty="0"/>
              <a:t>contributes creative skills and knowledge to this process</a:t>
            </a:r>
          </a:p>
          <a:p>
            <a:pPr lvl="1">
              <a:lnSpc>
                <a:spcPct val="90000"/>
              </a:lnSpc>
            </a:pPr>
            <a:endParaRPr lang="en-US" dirty="0"/>
          </a:p>
        </p:txBody>
      </p:sp>
    </p:spTree>
    <p:extLst>
      <p:ext uri="{BB962C8B-B14F-4D97-AF65-F5344CB8AC3E}">
        <p14:creationId xmlns:p14="http://schemas.microsoft.com/office/powerpoint/2010/main" val="679305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Usability?</a:t>
            </a:r>
          </a:p>
        </p:txBody>
      </p:sp>
      <p:grpSp>
        <p:nvGrpSpPr>
          <p:cNvPr id="8196" name="Group 7"/>
          <p:cNvGrpSpPr>
            <a:grpSpLocks/>
          </p:cNvGrpSpPr>
          <p:nvPr/>
        </p:nvGrpSpPr>
        <p:grpSpPr bwMode="auto">
          <a:xfrm>
            <a:off x="3581400" y="1524000"/>
            <a:ext cx="5105400" cy="4576763"/>
            <a:chOff x="624" y="576"/>
            <a:chExt cx="3552" cy="3171"/>
          </a:xfrm>
        </p:grpSpPr>
        <p:pic>
          <p:nvPicPr>
            <p:cNvPr id="81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576"/>
              <a:ext cx="3552" cy="3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pic>
        <p:sp>
          <p:nvSpPr>
            <p:cNvPr id="8198" name="AutoShape 5"/>
            <p:cNvSpPr>
              <a:spLocks noChangeArrowheads="1"/>
            </p:cNvSpPr>
            <p:nvPr/>
          </p:nvSpPr>
          <p:spPr bwMode="auto">
            <a:xfrm rot="-7439973">
              <a:off x="1704" y="1464"/>
              <a:ext cx="288" cy="144"/>
            </a:xfrm>
            <a:prstGeom prst="rightArrow">
              <a:avLst>
                <a:gd name="adj1" fmla="val 25000"/>
                <a:gd name="adj2" fmla="val 127083"/>
              </a:avLst>
            </a:prstGeom>
            <a:solidFill>
              <a:schemeClr val="bg1"/>
            </a:solidFill>
            <a:ln w="12700" algn="ctr">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grpSp>
      <p:sp>
        <p:nvSpPr>
          <p:cNvPr id="3" name="TextBox 2"/>
          <p:cNvSpPr txBox="1"/>
          <p:nvPr/>
        </p:nvSpPr>
        <p:spPr>
          <a:xfrm>
            <a:off x="533400" y="1752600"/>
            <a:ext cx="2819400" cy="3046988"/>
          </a:xfrm>
          <a:prstGeom prst="rect">
            <a:avLst/>
          </a:prstGeom>
          <a:noFill/>
        </p:spPr>
        <p:txBody>
          <a:bodyPr wrap="square" rtlCol="0">
            <a:spAutoFit/>
          </a:bodyPr>
          <a:lstStyle/>
          <a:p>
            <a:pPr fontAlgn="base">
              <a:spcBef>
                <a:spcPct val="0"/>
              </a:spcBef>
              <a:spcAft>
                <a:spcPct val="0"/>
              </a:spcAft>
            </a:pPr>
            <a:r>
              <a:rPr lang="en-US" sz="2400" dirty="0" smtClean="0">
                <a:solidFill>
                  <a:srgbClr val="000000"/>
                </a:solidFill>
                <a:cs typeface="Times New Roman" pitchFamily="18" charset="0"/>
              </a:rPr>
              <a:t>Gimp windows had no menus – instead, right-click to get a popup menu and navigate further.  Is this a fast way to select commands?</a:t>
            </a:r>
            <a:endParaRPr lang="en-US" sz="2400" dirty="0">
              <a:solidFill>
                <a:srgbClr val="000000"/>
              </a:solidFill>
              <a:cs typeface="Times New Roman" pitchFamily="18" charset="0"/>
            </a:endParaRPr>
          </a:p>
        </p:txBody>
      </p:sp>
      <p:sp>
        <p:nvSpPr>
          <p:cNvPr id="2" name="Slide Number Placeholder 1"/>
          <p:cNvSpPr>
            <a:spLocks noGrp="1"/>
          </p:cNvSpPr>
          <p:nvPr>
            <p:ph type="sldNum" sz="quarter" idx="12"/>
          </p:nvPr>
        </p:nvSpPr>
        <p:spPr/>
        <p:txBody>
          <a:bodyPr/>
          <a:lstStyle/>
          <a:p>
            <a:pPr>
              <a:defRPr/>
            </a:pPr>
            <a:fld id="{13AE8722-9256-42EB-B779-63A99D304B0B}" type="slidenum">
              <a:rPr lang="en-US" smtClean="0"/>
              <a:pPr>
                <a:defRPr/>
              </a:pPr>
              <a:t>3</a:t>
            </a:fld>
            <a:endParaRPr lang="en-US"/>
          </a:p>
        </p:txBody>
      </p:sp>
    </p:spTree>
    <p:extLst>
      <p:ext uri="{BB962C8B-B14F-4D97-AF65-F5344CB8AC3E}">
        <p14:creationId xmlns:p14="http://schemas.microsoft.com/office/powerpoint/2010/main" val="4018187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HCI: AN Interdisciplinary Area </a:t>
            </a:r>
            <a:endParaRPr lang="en-US" dirty="0"/>
          </a:p>
        </p:txBody>
      </p:sp>
      <p:pic>
        <p:nvPicPr>
          <p:cNvPr id="6146" name="Picture 2" descr="Z:\HCI\Lectures\HCI.png"/>
          <p:cNvPicPr>
            <a:picLocks noGrp="1" noChangeAspect="1" noChangeArrowheads="1"/>
          </p:cNvPicPr>
          <p:nvPr>
            <p:ph sz="quarter" idx="1"/>
          </p:nvPr>
        </p:nvPicPr>
        <p:blipFill>
          <a:blip r:embed="rId3" cstate="print"/>
          <a:srcRect/>
          <a:stretch>
            <a:fillRect/>
          </a:stretch>
        </p:blipFill>
        <p:spPr bwMode="auto">
          <a:xfrm>
            <a:off x="2209800" y="1447800"/>
            <a:ext cx="4419600" cy="5209356"/>
          </a:xfrm>
          <a:prstGeom prst="rect">
            <a:avLst/>
          </a:prstGeom>
          <a:noFill/>
        </p:spPr>
      </p:pic>
    </p:spTree>
    <p:extLst>
      <p:ext uri="{BB962C8B-B14F-4D97-AF65-F5344CB8AC3E}">
        <p14:creationId xmlns:p14="http://schemas.microsoft.com/office/powerpoint/2010/main" val="2473840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	</a:t>
            </a:r>
            <a:endParaRPr lang="en-US" dirty="0"/>
          </a:p>
        </p:txBody>
      </p:sp>
      <p:sp>
        <p:nvSpPr>
          <p:cNvPr id="3" name="Content Placeholder 2"/>
          <p:cNvSpPr>
            <a:spLocks noGrp="1"/>
          </p:cNvSpPr>
          <p:nvPr>
            <p:ph sz="quarter" idx="1"/>
          </p:nvPr>
        </p:nvSpPr>
        <p:spPr/>
        <p:txBody>
          <a:bodyPr/>
          <a:lstStyle/>
          <a:p>
            <a:r>
              <a:rPr lang="en-US" dirty="0"/>
              <a:t>Interaction Design: Beyond Human - Computer Interaction (3rd ed.), by Yvonne Rogers, Helen Sharp, Jenny </a:t>
            </a:r>
            <a:r>
              <a:rPr lang="en-US" dirty="0" err="1"/>
              <a:t>Preece</a:t>
            </a:r>
            <a:r>
              <a:rPr lang="en-US" dirty="0"/>
              <a:t>. Wiley, 2011. </a:t>
            </a:r>
            <a:endParaRPr lang="en-US" dirty="0" smtClean="0"/>
          </a:p>
          <a:p>
            <a:r>
              <a:rPr lang="en-US" dirty="0" smtClean="0"/>
              <a:t>Human-Computer </a:t>
            </a:r>
            <a:r>
              <a:rPr lang="en-US" dirty="0"/>
              <a:t>Interaction (3rd ed.), by Alan Dix - Janet Finlay - Gregory </a:t>
            </a:r>
            <a:r>
              <a:rPr lang="en-US" dirty="0" err="1"/>
              <a:t>Abowd</a:t>
            </a:r>
            <a:r>
              <a:rPr lang="en-US" dirty="0"/>
              <a:t> - Russell Beale PRENTICE HALL 2004 </a:t>
            </a:r>
            <a:endParaRPr lang="en-US" dirty="0" smtClean="0"/>
          </a:p>
          <a:p>
            <a:r>
              <a:rPr lang="en-US" dirty="0"/>
              <a:t>Usability Engineering  edited by </a:t>
            </a:r>
            <a:r>
              <a:rPr lang="en-US" dirty="0" err="1"/>
              <a:t>Jakob</a:t>
            </a:r>
            <a:r>
              <a:rPr lang="en-US" dirty="0"/>
              <a:t> Nielsen</a:t>
            </a:r>
          </a:p>
          <a:p>
            <a:endParaRPr lang="en-US" dirty="0"/>
          </a:p>
        </p:txBody>
      </p:sp>
    </p:spTree>
    <p:extLst>
      <p:ext uri="{BB962C8B-B14F-4D97-AF65-F5344CB8AC3E}">
        <p14:creationId xmlns:p14="http://schemas.microsoft.com/office/powerpoint/2010/main" val="3799594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j02929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562350"/>
            <a:ext cx="1843088" cy="1819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6324600" y="2949575"/>
            <a:ext cx="1371600" cy="2514600"/>
            <a:chOff x="3552" y="1248"/>
            <a:chExt cx="864" cy="1584"/>
          </a:xfrm>
        </p:grpSpPr>
        <p:sp>
          <p:nvSpPr>
            <p:cNvPr id="6" name="Oval 5"/>
            <p:cNvSpPr>
              <a:spLocks noChangeArrowheads="1"/>
            </p:cNvSpPr>
            <p:nvPr/>
          </p:nvSpPr>
          <p:spPr bwMode="blackWhite">
            <a:xfrm>
              <a:off x="3696" y="1248"/>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6"/>
            <p:cNvSpPr>
              <a:spLocks noChangeShapeType="1"/>
            </p:cNvSpPr>
            <p:nvPr/>
          </p:nvSpPr>
          <p:spPr bwMode="blackWhite">
            <a:xfrm>
              <a:off x="3984" y="182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blackWhite">
            <a:xfrm flipH="1">
              <a:off x="3552" y="2400"/>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blackWhite">
            <a:xfrm>
              <a:off x="3984" y="2400"/>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blackWhite">
            <a:xfrm>
              <a:off x="3552" y="206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Line 10"/>
          <p:cNvSpPr>
            <a:spLocks noChangeShapeType="1"/>
          </p:cNvSpPr>
          <p:nvPr/>
        </p:nvSpPr>
        <p:spPr bwMode="blackWhite">
          <a:xfrm>
            <a:off x="3505200" y="4244975"/>
            <a:ext cx="2438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p:cNvSpPr txBox="1">
            <a:spLocks noChangeArrowheads="1"/>
          </p:cNvSpPr>
          <p:nvPr/>
        </p:nvSpPr>
        <p:spPr bwMode="blackWhite">
          <a:xfrm>
            <a:off x="6553200" y="5653088"/>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a:t>Human</a:t>
            </a:r>
          </a:p>
        </p:txBody>
      </p:sp>
      <p:sp>
        <p:nvSpPr>
          <p:cNvPr id="13" name="Text Box 12"/>
          <p:cNvSpPr txBox="1">
            <a:spLocks noChangeArrowheads="1"/>
          </p:cNvSpPr>
          <p:nvPr/>
        </p:nvSpPr>
        <p:spPr bwMode="blackWhite">
          <a:xfrm>
            <a:off x="1600200" y="5616575"/>
            <a:ext cx="118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a:t>Computer</a:t>
            </a:r>
          </a:p>
        </p:txBody>
      </p:sp>
      <p:sp>
        <p:nvSpPr>
          <p:cNvPr id="14" name="Text Box 13"/>
          <p:cNvSpPr txBox="1">
            <a:spLocks noChangeArrowheads="1"/>
          </p:cNvSpPr>
          <p:nvPr/>
        </p:nvSpPr>
        <p:spPr bwMode="blackWhite">
          <a:xfrm>
            <a:off x="4083050" y="4411663"/>
            <a:ext cx="125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a:t>Interaction</a:t>
            </a:r>
          </a:p>
        </p:txBody>
      </p:sp>
      <p:sp>
        <p:nvSpPr>
          <p:cNvPr id="15" name="Text Box 14"/>
          <p:cNvSpPr txBox="1">
            <a:spLocks noChangeArrowheads="1"/>
          </p:cNvSpPr>
          <p:nvPr/>
        </p:nvSpPr>
        <p:spPr bwMode="blackWhite">
          <a:xfrm>
            <a:off x="6007100" y="2057400"/>
            <a:ext cx="197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User Experience</a:t>
            </a:r>
          </a:p>
        </p:txBody>
      </p:sp>
      <p:sp>
        <p:nvSpPr>
          <p:cNvPr id="16" name="Text Box 15"/>
          <p:cNvSpPr txBox="1">
            <a:spLocks noChangeArrowheads="1"/>
          </p:cNvSpPr>
          <p:nvPr/>
        </p:nvSpPr>
        <p:spPr bwMode="blackWhite">
          <a:xfrm>
            <a:off x="1778000" y="2057400"/>
            <a:ext cx="1136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Usability</a:t>
            </a:r>
          </a:p>
        </p:txBody>
      </p:sp>
      <p:sp>
        <p:nvSpPr>
          <p:cNvPr id="17" name="Text Box 17"/>
          <p:cNvSpPr txBox="1">
            <a:spLocks noChangeArrowheads="1"/>
          </p:cNvSpPr>
          <p:nvPr/>
        </p:nvSpPr>
        <p:spPr bwMode="blackWhite">
          <a:xfrm>
            <a:off x="228600" y="3733800"/>
            <a:ext cx="1136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Interface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System Acceptability</a:t>
            </a:r>
            <a:endParaRPr lang="en-US"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315488" y="1628774"/>
            <a:ext cx="8637345" cy="4695826"/>
          </a:xfrm>
          <a:prstGeom prst="rect">
            <a:avLst/>
          </a:prstGeom>
          <a:noFill/>
          <a:ln w="9525">
            <a:noFill/>
            <a:miter lim="800000"/>
            <a:headEnd/>
            <a:tailEnd/>
          </a:ln>
          <a:effectLst/>
        </p:spPr>
      </p:pic>
    </p:spTree>
    <p:extLst>
      <p:ext uri="{BB962C8B-B14F-4D97-AF65-F5344CB8AC3E}">
        <p14:creationId xmlns:p14="http://schemas.microsoft.com/office/powerpoint/2010/main" val="239726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ISO defines usability as </a:t>
            </a:r>
          </a:p>
          <a:p>
            <a:pPr algn="just">
              <a:buNone/>
            </a:pPr>
            <a:endParaRPr lang="en-US" dirty="0" smtClean="0"/>
          </a:p>
          <a:p>
            <a:pPr algn="just">
              <a:buNone/>
            </a:pPr>
            <a:r>
              <a:rPr lang="en-US" dirty="0" smtClean="0"/>
              <a:t>“the extent to which a product can be used by specified users to achieve specified goals with effectiveness, efficiency and satisfaction in a specified context of use.” </a:t>
            </a:r>
          </a:p>
          <a:p>
            <a:pPr algn="just">
              <a:buNone/>
            </a:pPr>
            <a:endParaRPr lang="en-US" i="1" dirty="0" smtClean="0"/>
          </a:p>
          <a:p>
            <a:pPr algn="r">
              <a:buNone/>
            </a:pPr>
            <a:r>
              <a:rPr lang="en-US" i="1" dirty="0" smtClean="0"/>
              <a:t>ISO [1998]. Ergonomic Requirements for Office Work with Visual Display Terminals (VDTs) – Part 11: Guidance on Usability </a:t>
            </a:r>
          </a:p>
          <a:p>
            <a:pPr algn="r">
              <a:buNone/>
            </a:pPr>
            <a:r>
              <a:rPr lang="en-US" i="1" dirty="0" smtClean="0"/>
              <a:t>(ISO 9241-11:1998)</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Measureable Usability Attributes </a:t>
            </a:r>
            <a:r>
              <a:rPr lang="en-US" sz="2000" i="1" dirty="0" smtClean="0"/>
              <a:t>[Nielsen, </a:t>
            </a:r>
            <a:r>
              <a:rPr lang="en-US" sz="2000" i="1" dirty="0" err="1" smtClean="0"/>
              <a:t>Jakob</a:t>
            </a:r>
            <a:r>
              <a:rPr lang="en-US" sz="2000" i="1" dirty="0" smtClean="0"/>
              <a:t> [1993]. Usability Engineering. Morgan Kaufmann]</a:t>
            </a:r>
            <a:endParaRPr lang="en-US" sz="2000" i="1" dirty="0"/>
          </a:p>
        </p:txBody>
      </p:sp>
      <p:sp>
        <p:nvSpPr>
          <p:cNvPr id="3" name="Content Placeholder 2"/>
          <p:cNvSpPr>
            <a:spLocks noGrp="1"/>
          </p:cNvSpPr>
          <p:nvPr>
            <p:ph sz="quarter" idx="1"/>
          </p:nvPr>
        </p:nvSpPr>
        <p:spPr/>
        <p:txBody>
          <a:bodyPr>
            <a:normAutofit/>
          </a:bodyPr>
          <a:lstStyle/>
          <a:p>
            <a:r>
              <a:rPr lang="en-US" sz="2800" b="1" dirty="0"/>
              <a:t>Learnability</a:t>
            </a:r>
            <a:r>
              <a:rPr lang="en-US" sz="2800" dirty="0"/>
              <a:t>: ease of learning for novice users</a:t>
            </a:r>
            <a:r>
              <a:rPr lang="en-US" sz="2800" dirty="0" smtClean="0"/>
              <a:t>.</a:t>
            </a:r>
          </a:p>
          <a:p>
            <a:r>
              <a:rPr lang="en-US" sz="2800" b="1" dirty="0"/>
              <a:t>Efficiency</a:t>
            </a:r>
            <a:r>
              <a:rPr lang="en-US" sz="2800" dirty="0"/>
              <a:t>: steady-state performance of expert users</a:t>
            </a:r>
            <a:r>
              <a:rPr lang="en-US" sz="2800" dirty="0" smtClean="0"/>
              <a:t>.</a:t>
            </a:r>
          </a:p>
          <a:p>
            <a:r>
              <a:rPr lang="en-US" sz="2800" b="1" dirty="0" smtClean="0"/>
              <a:t>Errors</a:t>
            </a:r>
            <a:r>
              <a:rPr lang="en-US" sz="2800" dirty="0"/>
              <a:t>: error rate for minor and catastrophic errors</a:t>
            </a:r>
            <a:r>
              <a:rPr lang="en-US" sz="2800" dirty="0" smtClean="0"/>
              <a:t>.</a:t>
            </a:r>
          </a:p>
          <a:p>
            <a:r>
              <a:rPr lang="en-US" sz="2800" b="1" dirty="0"/>
              <a:t>Memorability</a:t>
            </a:r>
            <a:r>
              <a:rPr lang="en-US" sz="2800" dirty="0"/>
              <a:t>: ease of using system intermittently for casual users.</a:t>
            </a:r>
          </a:p>
          <a:p>
            <a:r>
              <a:rPr lang="en-US" sz="2800" b="1" dirty="0" smtClean="0"/>
              <a:t>Effectiveness</a:t>
            </a:r>
            <a:r>
              <a:rPr lang="en-US" sz="2800" dirty="0" smtClean="0"/>
              <a:t>: completeness with which users achieve their goal.</a:t>
            </a:r>
          </a:p>
          <a:p>
            <a:r>
              <a:rPr lang="en-US" sz="2800" b="1" dirty="0" smtClean="0"/>
              <a:t>Satisfaction</a:t>
            </a:r>
            <a:r>
              <a:rPr lang="en-US" sz="2800" dirty="0" smtClean="0"/>
              <a:t>: how satisfying a system is to use, from user’s point of view.</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Learnability</a:t>
            </a:r>
            <a:br>
              <a:rPr lang="en-US" dirty="0" smtClean="0"/>
            </a:br>
            <a:r>
              <a:rPr lang="en-US" dirty="0"/>
              <a:t>How we learn a New User interface</a:t>
            </a:r>
            <a:r>
              <a:rPr lang="en-US" dirty="0" smtClean="0"/>
              <a:t>?</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1371600"/>
            <a:ext cx="86201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66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Learnability </a:t>
            </a:r>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1"/>
            <a:ext cx="9296399"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990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simpl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18948</TotalTime>
  <Words>2619</Words>
  <Application>Microsoft Office PowerPoint</Application>
  <PresentationFormat>On-screen Show (4:3)</PresentationFormat>
  <Paragraphs>264</Paragraphs>
  <Slides>31</Slides>
  <Notes>12</Notes>
  <HiddenSlides>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Monotype Sorts</vt:lpstr>
      <vt:lpstr>Times New Roman</vt:lpstr>
      <vt:lpstr>Tw Cen MT</vt:lpstr>
      <vt:lpstr>Wingdings</vt:lpstr>
      <vt:lpstr>Wingdings 2</vt:lpstr>
      <vt:lpstr>Median</vt:lpstr>
      <vt:lpstr>simple</vt:lpstr>
      <vt:lpstr>Human Computer Interaction   </vt:lpstr>
      <vt:lpstr>Today’s Lecture</vt:lpstr>
      <vt:lpstr>Usability?</vt:lpstr>
      <vt:lpstr>PowerPoint Presentation</vt:lpstr>
      <vt:lpstr>Attributes of System Acceptability</vt:lpstr>
      <vt:lpstr>Usability </vt:lpstr>
      <vt:lpstr>Measureable Usability Attributes [Nielsen, Jakob [1993]. Usability Engineering. Morgan Kaufmann]</vt:lpstr>
      <vt:lpstr>Learnability How we learn a New User interface?</vt:lpstr>
      <vt:lpstr>Learnability </vt:lpstr>
      <vt:lpstr>Efficiency</vt:lpstr>
      <vt:lpstr>Efficiency</vt:lpstr>
      <vt:lpstr>Efficiency</vt:lpstr>
      <vt:lpstr>Efficiency</vt:lpstr>
      <vt:lpstr>Error Prevention</vt:lpstr>
      <vt:lpstr>Memorability</vt:lpstr>
      <vt:lpstr>Effectiveness</vt:lpstr>
      <vt:lpstr>Satisfaction</vt:lpstr>
      <vt:lpstr>PowerPoint Presentation</vt:lpstr>
      <vt:lpstr>Context is Important</vt:lpstr>
      <vt:lpstr>Measuring Usability Attributes</vt:lpstr>
      <vt:lpstr>Measuring Usability Attributes</vt:lpstr>
      <vt:lpstr>User Experience – A Definition</vt:lpstr>
      <vt:lpstr>User Experience Goals</vt:lpstr>
      <vt:lpstr>PowerPoint Presentation</vt:lpstr>
      <vt:lpstr>PowerPoint Presentation</vt:lpstr>
      <vt:lpstr>Usability Engineering</vt:lpstr>
      <vt:lpstr>Interdisciplinary Nature of HCI</vt:lpstr>
      <vt:lpstr>Interdisciplinary Nature of HCI – Human Side</vt:lpstr>
      <vt:lpstr>Interdisciplinary Nature of HCI – Computer Side</vt:lpstr>
      <vt:lpstr>HCI: AN Interdisciplinary Area </vt:lpstr>
      <vt:lpstr>Reference Material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Sonia</dc:creator>
  <cp:lastModifiedBy>Windows User</cp:lastModifiedBy>
  <cp:revision>400</cp:revision>
  <dcterms:created xsi:type="dcterms:W3CDTF">2010-02-07T17:56:13Z</dcterms:created>
  <dcterms:modified xsi:type="dcterms:W3CDTF">2019-10-17T07:59:34Z</dcterms:modified>
</cp:coreProperties>
</file>