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72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4" y="-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BE6D6-312F-4B96-B441-1AA86063C716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4AA8A-C66B-4A48-8ABF-83A30E1F9D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1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931AF1-D0F7-4352-9021-43189A941ED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42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719668" y="4932578"/>
            <a:ext cx="10748433" cy="35856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19668" y="5686397"/>
            <a:ext cx="10748433" cy="252441"/>
          </a:xfrm>
        </p:spPr>
        <p:txBody>
          <a:bodyPr anchor="b">
            <a:spAutoFit/>
          </a:bodyPr>
          <a:lstStyle>
            <a:lvl1pPr marL="0" indent="0"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104" name="Line 8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719668" y="6135688"/>
            <a:ext cx="10748433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pic>
        <p:nvPicPr>
          <p:cNvPr id="4105" name="Picture 9" descr="TU_Logo_lang_RGB_rot_PPT-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18" y="539750"/>
            <a:ext cx="2880783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10" name="Rectangle 14" hidden="1"/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0" imgH="0" progId="TCLayout.ActiveDocument.1">
                  <p:embed/>
                </p:oleObj>
              </mc:Choice>
              <mc:Fallback>
                <p:oleObj r:id="rId8" imgW="0" imgH="0" progId="TCLayout.ActiveDocument.1">
                  <p:embed/>
                  <p:pic>
                    <p:nvPicPr>
                      <p:cNvPr id="4110" name="Rectangle 14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3" name="Picture 17" descr="TU_130227_PPT_Bild-Aussich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11472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55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23966A0-F81C-40C0-99DF-A4625A134AF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82052" y="1717675"/>
            <a:ext cx="743280" cy="427355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9667" y="1717675"/>
            <a:ext cx="7859184" cy="427355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3115583A-0F37-4182-B619-37EC7A08F24E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84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65D4035E-BF6B-40D7-9C20-BABBD3D35F6B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2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9002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1194120-A9CE-47AE-8622-1F435C43547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1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9668" y="2349501"/>
            <a:ext cx="5272617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2349501"/>
            <a:ext cx="5272616" cy="364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88379B2-F045-4F2D-8FEF-167DD48C103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60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1059078"/>
            <a:ext cx="10972800" cy="35856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CE4E286-7EBF-4F15-83FD-1C97EA903CB3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54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1143DD8-7FCC-4483-99BD-2DC32F8E64E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534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A237F84-C0C0-4AE9-B0AE-246B4168AD8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1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703425"/>
            <a:ext cx="4011084" cy="73167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D98419F3-E388-41A9-83D7-70107441C33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789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5020384"/>
            <a:ext cx="7315200" cy="3469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b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ED290264-7702-48F1-B632-FCCAC19276F4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10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719667" y="542071"/>
            <a:ext cx="10714640" cy="358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Titel durch Klicken hinzufügen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719668" y="1196753"/>
            <a:ext cx="10748433" cy="479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 durck Klicken hinzufügen</a:t>
            </a:r>
          </a:p>
          <a:p>
            <a:pPr lvl="1"/>
            <a:r>
              <a:rPr lang="de-DE"/>
              <a:t>Xxx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ftr" sz="quarter" idx="3"/>
            <p:custDataLst>
              <p:tags r:id="rId15"/>
            </p:custDataLst>
          </p:nvPr>
        </p:nvSpPr>
        <p:spPr bwMode="auto">
          <a:xfrm>
            <a:off x="719667" y="6372225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Sustainable energy supply in on- and off-grid systems | Fabian Schmid | Energy system modeling with oemof</a:t>
            </a:r>
            <a:endParaRPr lang="de-DE" dirty="0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sldNum" sz="quarter" idx="4"/>
            <p:custDataLst>
              <p:tags r:id="rId16"/>
            </p:custDataLst>
          </p:nvPr>
        </p:nvSpPr>
        <p:spPr bwMode="auto">
          <a:xfrm>
            <a:off x="719667" y="6557963"/>
            <a:ext cx="8832851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/>
              <a:t>Seite </a:t>
            </a:r>
            <a:fld id="{54E2E615-EA2E-49A1-BDF7-CE0351D4AD3A}" type="slidenum">
              <a:rPr lang="de-DE"/>
              <a:pPr/>
              <a:t>‹Nr.›</a:t>
            </a:fld>
            <a:endParaRPr lang="de-DE"/>
          </a:p>
        </p:txBody>
      </p:sp>
      <p:graphicFrame>
        <p:nvGraphicFramePr>
          <p:cNvPr id="1042" name="Rectangle 18" hidden="1"/>
          <p:cNvGraphicFramePr>
            <a:graphicFrameLocks/>
          </p:cNvGraphicFramePr>
          <p:nvPr>
            <p:custDataLst>
              <p:tags r:id="rId17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0" imgH="0" progId="TCLayout.ActiveDocument.1">
                  <p:embed/>
                </p:oleObj>
              </mc:Choice>
              <mc:Fallback>
                <p:oleObj r:id="rId18" imgW="0" imgH="0" progId="TCLayout.ActiveDocument.1">
                  <p:embed/>
                  <p:pic>
                    <p:nvPicPr>
                      <p:cNvPr id="1042" name="Rectangle 1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4" descr="evur ohne text"/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825" y="6237312"/>
            <a:ext cx="1524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124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lnSpc>
          <a:spcPts val="2200"/>
        </a:lnSpc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+mn-lt"/>
          <a:ea typeface="+mn-ea"/>
          <a:cs typeface="+mn-cs"/>
        </a:defRPr>
      </a:lvl1pPr>
      <a:lvl2pPr marL="784225" indent="-2444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>
          <a:solidFill>
            <a:srgbClr val="000000"/>
          </a:solidFill>
          <a:latin typeface="+mn-lt"/>
        </a:defRPr>
      </a:lvl2pPr>
      <a:lvl3pPr marL="1192213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E2DFFCA-989E-4FFB-A28B-3F0982E158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017" y="1029936"/>
            <a:ext cx="761443" cy="7614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862EE14-775D-4B85-9C23-9CC4926DAF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418" y="1005560"/>
            <a:ext cx="785818" cy="78581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C3A0BE1-E20F-444D-AEF7-41A99AB8D0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823" y="1005560"/>
            <a:ext cx="785818" cy="785818"/>
          </a:xfrm>
          <a:prstGeom prst="rect">
            <a:avLst/>
          </a:prstGeom>
        </p:spPr>
      </p:pic>
      <p:pic>
        <p:nvPicPr>
          <p:cNvPr id="13" name="Grafik 1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129F0F4C-614F-45AF-A988-612DB991A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40" y="4795330"/>
            <a:ext cx="785818" cy="76676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2F2710B-14AA-4EF8-B4C7-F368FE0FAC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586" y="3830486"/>
            <a:ext cx="785820" cy="785820"/>
          </a:xfrm>
          <a:prstGeom prst="rect">
            <a:avLst/>
          </a:prstGeom>
        </p:spPr>
      </p:pic>
      <p:pic>
        <p:nvPicPr>
          <p:cNvPr id="21" name="Grafik 20" descr="Ein Bild, das Text enthält.&#10;&#10;Automatisch generierte Beschreibung">
            <a:extLst>
              <a:ext uri="{FF2B5EF4-FFF2-40B4-BE49-F238E27FC236}">
                <a16:creationId xmlns:a16="http://schemas.microsoft.com/office/drawing/2014/main" id="{20574A0A-EF70-44C7-B898-2305E293E2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31" y="3832776"/>
            <a:ext cx="785819" cy="785819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6CA7FF5-A80D-44F2-9CED-389684C1B2A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r="21649"/>
          <a:stretch/>
        </p:blipFill>
        <p:spPr>
          <a:xfrm>
            <a:off x="9070155" y="945352"/>
            <a:ext cx="957761" cy="937139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97EBEA49-510B-45C0-900F-61C68901D28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r="24115"/>
          <a:stretch/>
        </p:blipFill>
        <p:spPr>
          <a:xfrm>
            <a:off x="1556549" y="2927899"/>
            <a:ext cx="811191" cy="829304"/>
          </a:xfrm>
          <a:prstGeom prst="rect">
            <a:avLst/>
          </a:prstGeom>
        </p:spPr>
      </p:pic>
      <p:pic>
        <p:nvPicPr>
          <p:cNvPr id="29" name="Grafik 28" descr="Ein Bild, das Text enthält.&#10;&#10;Automatisch generierte Beschreibung">
            <a:extLst>
              <a:ext uri="{FF2B5EF4-FFF2-40B4-BE49-F238E27FC236}">
                <a16:creationId xmlns:a16="http://schemas.microsoft.com/office/drawing/2014/main" id="{B2028B1C-A694-444F-93A5-72F379A351D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4116"/>
          <a:stretch/>
        </p:blipFill>
        <p:spPr>
          <a:xfrm>
            <a:off x="2639452" y="4804106"/>
            <a:ext cx="893322" cy="900383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3522ED9A-3491-4251-81A9-8B36624257C5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r="23413"/>
          <a:stretch/>
        </p:blipFill>
        <p:spPr>
          <a:xfrm>
            <a:off x="5293473" y="3531070"/>
            <a:ext cx="933823" cy="94262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DCDD4035-5849-4735-ADC4-293923DC0C7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5" r="23413"/>
          <a:stretch/>
        </p:blipFill>
        <p:spPr>
          <a:xfrm>
            <a:off x="3120923" y="950332"/>
            <a:ext cx="918066" cy="913803"/>
          </a:xfrm>
          <a:prstGeom prst="rect">
            <a:avLst/>
          </a:prstGeom>
        </p:spPr>
      </p:pic>
      <p:pic>
        <p:nvPicPr>
          <p:cNvPr id="35" name="Grafik 34" descr="Ein Bild, das Text, Whiteboard enthält.&#10;&#10;Automatisch generierte Beschreibung">
            <a:extLst>
              <a:ext uri="{FF2B5EF4-FFF2-40B4-BE49-F238E27FC236}">
                <a16:creationId xmlns:a16="http://schemas.microsoft.com/office/drawing/2014/main" id="{99C14FF1-8E1A-420D-AD8A-2449D5D1674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r="23413"/>
          <a:stretch/>
        </p:blipFill>
        <p:spPr>
          <a:xfrm>
            <a:off x="3152925" y="2174160"/>
            <a:ext cx="854065" cy="874470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DB702BB9-6BEA-4C16-B799-354CC73FA41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r="22438"/>
          <a:stretch/>
        </p:blipFill>
        <p:spPr>
          <a:xfrm>
            <a:off x="9349983" y="3791039"/>
            <a:ext cx="785819" cy="898728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0A2727CC-919D-4487-87C3-52747DC044EE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r="23413"/>
          <a:stretch/>
        </p:blipFill>
        <p:spPr>
          <a:xfrm>
            <a:off x="3758168" y="4754125"/>
            <a:ext cx="905273" cy="91380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08C83530-276F-46B1-9B76-6DE86CA74B9B}"/>
              </a:ext>
            </a:extLst>
          </p:cNvPr>
          <p:cNvSpPr/>
          <p:nvPr/>
        </p:nvSpPr>
        <p:spPr bwMode="auto">
          <a:xfrm>
            <a:off x="7336489" y="3173463"/>
            <a:ext cx="1666568" cy="287867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</a:rPr>
              <a:t>Electricity Bus</a:t>
            </a:r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292EC162-2C82-4938-BE33-F621B3CC32FE}"/>
              </a:ext>
            </a:extLst>
          </p:cNvPr>
          <p:cNvSpPr/>
          <p:nvPr/>
        </p:nvSpPr>
        <p:spPr bwMode="auto">
          <a:xfrm>
            <a:off x="2743542" y="3181470"/>
            <a:ext cx="1666568" cy="287867"/>
          </a:xfrm>
          <a:prstGeom prst="roundRect">
            <a:avLst/>
          </a:prstGeom>
          <a:solidFill>
            <a:srgbClr val="00B0F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</a:rPr>
              <a:t>Heat Bus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951A68B-8A97-4B1F-B586-AF05DD963183}"/>
              </a:ext>
            </a:extLst>
          </p:cNvPr>
          <p:cNvCxnSpPr>
            <a:endCxn id="97" idx="0"/>
          </p:cNvCxnSpPr>
          <p:nvPr/>
        </p:nvCxnSpPr>
        <p:spPr bwMode="auto">
          <a:xfrm>
            <a:off x="3599358" y="1802821"/>
            <a:ext cx="2731" cy="203707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FB5A5E6D-12B3-40B4-AADE-FABD1FF12B4D}"/>
              </a:ext>
            </a:extLst>
          </p:cNvPr>
          <p:cNvCxnSpPr/>
          <p:nvPr/>
        </p:nvCxnSpPr>
        <p:spPr bwMode="auto">
          <a:xfrm>
            <a:off x="3157552" y="3484577"/>
            <a:ext cx="0" cy="989166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990AC4A-8447-4C6C-8657-C43A084E5AAF}"/>
              </a:ext>
            </a:extLst>
          </p:cNvPr>
          <p:cNvCxnSpPr/>
          <p:nvPr/>
        </p:nvCxnSpPr>
        <p:spPr bwMode="auto">
          <a:xfrm>
            <a:off x="4151978" y="3476523"/>
            <a:ext cx="0" cy="997220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8E8F305-0681-4358-80DF-0F0F8B4E1F04}"/>
              </a:ext>
            </a:extLst>
          </p:cNvPr>
          <p:cNvCxnSpPr>
            <a:stCxn id="27" idx="3"/>
            <a:endCxn id="41" idx="1"/>
          </p:cNvCxnSpPr>
          <p:nvPr/>
        </p:nvCxnSpPr>
        <p:spPr bwMode="auto">
          <a:xfrm flipV="1">
            <a:off x="2367740" y="3325403"/>
            <a:ext cx="375803" cy="17148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78715A3-2174-4E31-BC9B-09ABB5931EF7}"/>
              </a:ext>
            </a:extLst>
          </p:cNvPr>
          <p:cNvCxnSpPr>
            <a:stCxn id="21" idx="0"/>
          </p:cNvCxnSpPr>
          <p:nvPr/>
        </p:nvCxnSpPr>
        <p:spPr bwMode="auto">
          <a:xfrm flipV="1">
            <a:off x="7034740" y="3504803"/>
            <a:ext cx="329564" cy="327973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AF576125-90B8-4011-A809-4E9E7199DF65}"/>
              </a:ext>
            </a:extLst>
          </p:cNvPr>
          <p:cNvCxnSpPr>
            <a:endCxn id="37" idx="0"/>
          </p:cNvCxnSpPr>
          <p:nvPr/>
        </p:nvCxnSpPr>
        <p:spPr bwMode="auto">
          <a:xfrm>
            <a:off x="9105756" y="3484577"/>
            <a:ext cx="637137" cy="306462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E40BF01-A919-4540-A989-4529954495D2}"/>
              </a:ext>
            </a:extLst>
          </p:cNvPr>
          <p:cNvCxnSpPr>
            <a:cxnSpLocks/>
          </p:cNvCxnSpPr>
          <p:nvPr/>
        </p:nvCxnSpPr>
        <p:spPr bwMode="auto">
          <a:xfrm flipH="1">
            <a:off x="8053496" y="3504802"/>
            <a:ext cx="9356" cy="325684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F9078A3-2F03-4617-997C-D660FCBD6D1A}"/>
              </a:ext>
            </a:extLst>
          </p:cNvPr>
          <p:cNvCxnSpPr>
            <a:stCxn id="31" idx="1"/>
            <a:endCxn id="41" idx="3"/>
          </p:cNvCxnSpPr>
          <p:nvPr/>
        </p:nvCxnSpPr>
        <p:spPr bwMode="auto">
          <a:xfrm flipH="1" flipV="1">
            <a:off x="4410110" y="3325404"/>
            <a:ext cx="883363" cy="676977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5AF0FA4-0334-4E19-B08D-FEDFAF407237}"/>
              </a:ext>
            </a:extLst>
          </p:cNvPr>
          <p:cNvCxnSpPr>
            <a:cxnSpLocks/>
            <a:stCxn id="40" idx="1"/>
            <a:endCxn id="31" idx="3"/>
          </p:cNvCxnSpPr>
          <p:nvPr/>
        </p:nvCxnSpPr>
        <p:spPr bwMode="auto">
          <a:xfrm flipH="1">
            <a:off x="6227296" y="3317397"/>
            <a:ext cx="1109193" cy="684984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430AC07E-EE71-4D34-A418-358646E1FF03}"/>
              </a:ext>
            </a:extLst>
          </p:cNvPr>
          <p:cNvCxnSpPr>
            <a:stCxn id="7" idx="2"/>
          </p:cNvCxnSpPr>
          <p:nvPr/>
        </p:nvCxnSpPr>
        <p:spPr bwMode="auto">
          <a:xfrm>
            <a:off x="6615739" y="1791379"/>
            <a:ext cx="777429" cy="1291191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37620E56-D107-40C5-80F5-50F3B1F7C8E5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7574733" y="1791379"/>
            <a:ext cx="21117" cy="1235799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2752655-81BD-42B4-AE3E-77721AA37DA9}"/>
              </a:ext>
            </a:extLst>
          </p:cNvPr>
          <p:cNvCxnSpPr>
            <a:cxnSpLocks/>
            <a:stCxn id="9" idx="2"/>
          </p:cNvCxnSpPr>
          <p:nvPr/>
        </p:nvCxnSpPr>
        <p:spPr bwMode="auto">
          <a:xfrm flipH="1">
            <a:off x="8488083" y="1791379"/>
            <a:ext cx="17245" cy="1235799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F0E5C417-CFE6-4C0E-9A32-DF0A779826C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4791" y="1809448"/>
            <a:ext cx="685744" cy="1274097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6B3D46E6-8CC7-492D-A088-F5F060E926B7}"/>
              </a:ext>
            </a:extLst>
          </p:cNvPr>
          <p:cNvSpPr txBox="1"/>
          <p:nvPr/>
        </p:nvSpPr>
        <p:spPr>
          <a:xfrm>
            <a:off x="3108303" y="729328"/>
            <a:ext cx="89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Biomass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330A9E70-FE35-4599-8EB9-64E3638A72D8}"/>
              </a:ext>
            </a:extLst>
          </p:cNvPr>
          <p:cNvSpPr txBox="1"/>
          <p:nvPr/>
        </p:nvSpPr>
        <p:spPr>
          <a:xfrm>
            <a:off x="3152925" y="2006528"/>
            <a:ext cx="898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CHP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5A819515-931E-42C4-8135-CF6D39052CF8}"/>
              </a:ext>
            </a:extLst>
          </p:cNvPr>
          <p:cNvCxnSpPr/>
          <p:nvPr/>
        </p:nvCxnSpPr>
        <p:spPr bwMode="auto">
          <a:xfrm>
            <a:off x="3588124" y="2958733"/>
            <a:ext cx="2731" cy="203707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9651CBB9-FFD8-49E0-96E5-1B1FBD49344D}"/>
              </a:ext>
            </a:extLst>
          </p:cNvPr>
          <p:cNvSpPr txBox="1"/>
          <p:nvPr/>
        </p:nvSpPr>
        <p:spPr>
          <a:xfrm>
            <a:off x="1435748" y="2556022"/>
            <a:ext cx="1096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Thermal Storage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3C0965CD-B489-4C1D-8DF8-53777D057509}"/>
              </a:ext>
            </a:extLst>
          </p:cNvPr>
          <p:cNvSpPr txBox="1"/>
          <p:nvPr/>
        </p:nvSpPr>
        <p:spPr>
          <a:xfrm>
            <a:off x="5229921" y="3307822"/>
            <a:ext cx="109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Heat Pump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B72D210-5A99-4F5E-ADFC-5865706788F2}"/>
              </a:ext>
            </a:extLst>
          </p:cNvPr>
          <p:cNvSpPr txBox="1"/>
          <p:nvPr/>
        </p:nvSpPr>
        <p:spPr>
          <a:xfrm>
            <a:off x="6038374" y="736268"/>
            <a:ext cx="1096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PV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4D9920E-B1BC-403A-A76C-97BC478200E5}"/>
              </a:ext>
            </a:extLst>
          </p:cNvPr>
          <p:cNvSpPr txBox="1"/>
          <p:nvPr/>
        </p:nvSpPr>
        <p:spPr>
          <a:xfrm>
            <a:off x="6899599" y="723128"/>
            <a:ext cx="129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Wind onshore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BE50C2D-92DD-4A3B-A0FE-1ADEFB58F4C2}"/>
              </a:ext>
            </a:extLst>
          </p:cNvPr>
          <p:cNvSpPr txBox="1"/>
          <p:nvPr/>
        </p:nvSpPr>
        <p:spPr>
          <a:xfrm>
            <a:off x="7887178" y="727291"/>
            <a:ext cx="129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Wind offshore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F08C001-FBC6-4FA2-8F96-286212D2D618}"/>
              </a:ext>
            </a:extLst>
          </p:cNvPr>
          <p:cNvSpPr txBox="1"/>
          <p:nvPr/>
        </p:nvSpPr>
        <p:spPr>
          <a:xfrm>
            <a:off x="8883852" y="730321"/>
            <a:ext cx="129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Hydro RoR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A617F730-2BBE-482F-A250-945368736D94}"/>
              </a:ext>
            </a:extLst>
          </p:cNvPr>
          <p:cNvSpPr txBox="1"/>
          <p:nvPr/>
        </p:nvSpPr>
        <p:spPr>
          <a:xfrm>
            <a:off x="2251051" y="4582287"/>
            <a:ext cx="15295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Hot water demand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2DA10D8A-9FD5-4BF4-8E90-940FBC753286}"/>
              </a:ext>
            </a:extLst>
          </p:cNvPr>
          <p:cNvSpPr txBox="1"/>
          <p:nvPr/>
        </p:nvSpPr>
        <p:spPr>
          <a:xfrm>
            <a:off x="3599357" y="4582991"/>
            <a:ext cx="129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Heat demand</a:t>
            </a:r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ADF6EE3A-96E7-4C79-89F5-718FC846DD4D}"/>
              </a:ext>
            </a:extLst>
          </p:cNvPr>
          <p:cNvSpPr txBox="1"/>
          <p:nvPr/>
        </p:nvSpPr>
        <p:spPr>
          <a:xfrm>
            <a:off x="7976666" y="5482052"/>
            <a:ext cx="1519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Electricity demand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963F4841-A904-423D-82E0-BBA617063B2D}"/>
              </a:ext>
            </a:extLst>
          </p:cNvPr>
          <p:cNvSpPr txBox="1"/>
          <p:nvPr/>
        </p:nvSpPr>
        <p:spPr>
          <a:xfrm>
            <a:off x="7296009" y="4584605"/>
            <a:ext cx="1519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Hydrogen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FE824ACD-34DF-4A3C-9CA9-E2D46A8E8616}"/>
              </a:ext>
            </a:extLst>
          </p:cNvPr>
          <p:cNvSpPr txBox="1"/>
          <p:nvPr/>
        </p:nvSpPr>
        <p:spPr>
          <a:xfrm>
            <a:off x="6316932" y="4582317"/>
            <a:ext cx="1519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Battery</a:t>
            </a: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FAA083-A894-42FF-A373-5620BE77B2AE}"/>
              </a:ext>
            </a:extLst>
          </p:cNvPr>
          <p:cNvSpPr txBox="1"/>
          <p:nvPr/>
        </p:nvSpPr>
        <p:spPr>
          <a:xfrm>
            <a:off x="9012765" y="4578260"/>
            <a:ext cx="15192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ACAES</a:t>
            </a:r>
          </a:p>
        </p:txBody>
      </p: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A0A25C40-FEE0-473E-BB60-7AB8E405426B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8784827" y="3521808"/>
            <a:ext cx="5922" cy="1273523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70C1FE5A-EBAA-4B62-839B-A51DD00E4989}"/>
              </a:ext>
            </a:extLst>
          </p:cNvPr>
          <p:cNvSpPr txBox="1"/>
          <p:nvPr/>
        </p:nvSpPr>
        <p:spPr>
          <a:xfrm>
            <a:off x="9266096" y="2442407"/>
            <a:ext cx="129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Electricity grid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171366DE-5396-40D9-919D-B49964B09689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263" y="2697358"/>
            <a:ext cx="803003" cy="803003"/>
          </a:xfrm>
          <a:prstGeom prst="rect">
            <a:avLst/>
          </a:prstGeom>
        </p:spPr>
      </p:pic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6F806CE-86EE-4CFE-9F64-B6A313FA3FEC}"/>
              </a:ext>
            </a:extLst>
          </p:cNvPr>
          <p:cNvCxnSpPr>
            <a:cxnSpLocks/>
            <a:stCxn id="40" idx="3"/>
            <a:endCxn id="55" idx="1"/>
          </p:cNvCxnSpPr>
          <p:nvPr/>
        </p:nvCxnSpPr>
        <p:spPr bwMode="auto">
          <a:xfrm flipV="1">
            <a:off x="9003058" y="3098860"/>
            <a:ext cx="529205" cy="218537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9" name="Grafik 58">
            <a:extLst>
              <a:ext uri="{FF2B5EF4-FFF2-40B4-BE49-F238E27FC236}">
                <a16:creationId xmlns:a16="http://schemas.microsoft.com/office/drawing/2014/main" id="{0C7C3330-E922-4282-B939-327A72BCED0C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3" r="23413"/>
          <a:stretch/>
        </p:blipFill>
        <p:spPr>
          <a:xfrm>
            <a:off x="1494709" y="4080808"/>
            <a:ext cx="905273" cy="913803"/>
          </a:xfrm>
          <a:prstGeom prst="rect">
            <a:avLst/>
          </a:prstGeom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9A60D98B-4927-469C-B7BC-33CEA96156B1}"/>
              </a:ext>
            </a:extLst>
          </p:cNvPr>
          <p:cNvSpPr txBox="1"/>
          <p:nvPr/>
        </p:nvSpPr>
        <p:spPr>
          <a:xfrm>
            <a:off x="1312287" y="3887313"/>
            <a:ext cx="1291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</a:rPr>
              <a:t>Heat grid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35FBD4D7-3EBE-452B-979D-D0EEDAA28B25}"/>
              </a:ext>
            </a:extLst>
          </p:cNvPr>
          <p:cNvCxnSpPr/>
          <p:nvPr/>
        </p:nvCxnSpPr>
        <p:spPr bwMode="auto">
          <a:xfrm flipH="1">
            <a:off x="2367739" y="3476523"/>
            <a:ext cx="363616" cy="687788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A018DBB-A564-F20B-D5AE-2D217CB43A16}"/>
              </a:ext>
            </a:extLst>
          </p:cNvPr>
          <p:cNvCxnSpPr>
            <a:stCxn id="35" idx="3"/>
            <a:endCxn id="40" idx="1"/>
          </p:cNvCxnSpPr>
          <p:nvPr/>
        </p:nvCxnSpPr>
        <p:spPr bwMode="auto">
          <a:xfrm>
            <a:off x="4006990" y="2611395"/>
            <a:ext cx="3329499" cy="706002"/>
          </a:xfrm>
          <a:prstGeom prst="straightConnector1">
            <a:avLst/>
          </a:prstGeom>
          <a:solidFill>
            <a:schemeClr val="tx2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8215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n2nyiRVAk2sY8r3g7e7o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RVlIXFhMUKcTRq50NOd6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Nt415HaAUC2NWp.oTijp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FjAop8T3kevt464xj92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sDXX7Sn90e6jhka_N9e3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4O.nDz0CkmlJ27rUYDX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MkvLq5LE6J6OdVhrKBN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n5jOIkbkq3Gm0R7D0d9g"/>
</p:tagLst>
</file>

<file path=ppt/theme/theme1.xml><?xml version="1.0" encoding="utf-8"?>
<a:theme xmlns:a="http://schemas.openxmlformats.org/drawingml/2006/main" name="TU_PPT_Master_mitBild_V02_Aussicht">
  <a:themeElements>
    <a:clrScheme name="Technische Universität Berlin | PowerPoint Master 1">
      <a:dk1>
        <a:srgbClr val="000000"/>
      </a:dk1>
      <a:lt1>
        <a:srgbClr val="FFFFFF"/>
      </a:lt1>
      <a:dk2>
        <a:srgbClr val="C50E1F"/>
      </a:dk2>
      <a:lt2>
        <a:srgbClr val="B2B2B2"/>
      </a:lt2>
      <a:accent1>
        <a:srgbClr val="717171"/>
      </a:accent1>
      <a:accent2>
        <a:srgbClr val="177191"/>
      </a:accent2>
      <a:accent3>
        <a:srgbClr val="FFFFFF"/>
      </a:accent3>
      <a:accent4>
        <a:srgbClr val="000000"/>
      </a:accent4>
      <a:accent5>
        <a:srgbClr val="BBBBBB"/>
      </a:accent5>
      <a:accent6>
        <a:srgbClr val="146683"/>
      </a:accent6>
      <a:hlink>
        <a:srgbClr val="53BDE3"/>
      </a:hlink>
      <a:folHlink>
        <a:srgbClr val="99CC00"/>
      </a:folHlink>
    </a:clrScheme>
    <a:fontScheme name="Technische Universität Berlin | PowerPoint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chnische Universität Berlin | PowerPoint Master 1">
        <a:dk1>
          <a:srgbClr val="000000"/>
        </a:dk1>
        <a:lt1>
          <a:srgbClr val="FFFFFF"/>
        </a:lt1>
        <a:dk2>
          <a:srgbClr val="C50E1F"/>
        </a:dk2>
        <a:lt2>
          <a:srgbClr val="B2B2B2"/>
        </a:lt2>
        <a:accent1>
          <a:srgbClr val="717171"/>
        </a:accent1>
        <a:accent2>
          <a:srgbClr val="177191"/>
        </a:accent2>
        <a:accent3>
          <a:srgbClr val="FFFFFF"/>
        </a:accent3>
        <a:accent4>
          <a:srgbClr val="000000"/>
        </a:accent4>
        <a:accent5>
          <a:srgbClr val="BBBBBB"/>
        </a:accent5>
        <a:accent6>
          <a:srgbClr val="146683"/>
        </a:accent6>
        <a:hlink>
          <a:srgbClr val="53BDE3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19</Paragraphs>
  <Slides>1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TU_PPT_Master_mitBild_V02_Aussicht</vt:lpstr>
      <vt:lpstr>TCLayout.ActiveDocument.1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Fabian Schmid</dc:creator>
  <cp:lastModifiedBy>Fabian Schmid</cp:lastModifiedBy>
  <cp:revision>4</cp:revision>
  <dcterms:created xsi:type="dcterms:W3CDTF">2022-02-04T10:09:24Z</dcterms:created>
  <dcterms:modified xsi:type="dcterms:W3CDTF">2022-05-31T11:22:44Z</dcterms:modified>
</cp:coreProperties>
</file>