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152798-37EE-48BD-BF8E-5E5A1A108BA9}">
  <a:tblStyle styleId="{CA152798-37EE-48BD-BF8E-5E5A1A108BA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973A5BB-C4A0-4E79-9C31-3B8B394D20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d5874459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3d5874459e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d5874459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3d5874459e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d5874459e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d587445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3d5874459e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d5874459e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d587445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3d5874459e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d5874459e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d587445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3d5874459e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d5874459e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d5874459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3d5874459e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d5874459e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d5874459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3d5874459e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2"/>
          <p:cNvCxnSpPr/>
          <p:nvPr/>
        </p:nvCxnSpPr>
        <p:spPr>
          <a:xfrm>
            <a:off x="539750" y="6135688"/>
            <a:ext cx="80613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U_Logo_lang_RGB_rot_PPT-1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40488" y="539750"/>
            <a:ext cx="2160587" cy="12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539750" y="4910138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539750" y="5659438"/>
            <a:ext cx="8061325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 rot="5400000">
            <a:off x="2536825" y="-73025"/>
            <a:ext cx="4067175" cy="806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 rot="5400000">
            <a:off x="5276851" y="2667001"/>
            <a:ext cx="4633912" cy="20145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1169988" y="727075"/>
            <a:ext cx="4633912" cy="589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39750" y="1924050"/>
            <a:ext cx="8061325" cy="406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539750" y="1924050"/>
            <a:ext cx="3954463" cy="406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6613" y="1924050"/>
            <a:ext cx="3954462" cy="406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6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9750" y="1924050"/>
            <a:ext cx="8061325" cy="406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TU_Logo_lang_RGB_rot_PPT-2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32650" y="539750"/>
            <a:ext cx="13684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7625" y="6229350"/>
            <a:ext cx="788988" cy="4810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ctrTitle"/>
          </p:nvPr>
        </p:nvSpPr>
        <p:spPr>
          <a:xfrm>
            <a:off x="4259375" y="2360300"/>
            <a:ext cx="441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 Energy Storage for a Wind Park in Isolated Operation Mode</a:t>
            </a:r>
            <a:endParaRPr/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4352100" y="3251900"/>
            <a:ext cx="4107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Group Work</a:t>
            </a:r>
            <a:r>
              <a:rPr lang="de-DE"/>
              <a:t> Presentation (S01b)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634150" y="2684375"/>
            <a:ext cx="22770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de-DE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Lithium-Ion (Li-ion)</a:t>
            </a:r>
            <a:endParaRPr b="1"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</a:t>
            </a:r>
            <a: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High energy density, fast response, mature technology</a:t>
            </a:r>
            <a:b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</a:t>
            </a:r>
            <a: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Fire risk, thermal runaway, lower life cycle vs flow</a:t>
            </a:r>
            <a:b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For</a:t>
            </a:r>
            <a: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General purpose, high energy and power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59" name="Google Shape;159;p22"/>
          <p:cNvSpPr txBox="1"/>
          <p:nvPr>
            <p:ph idx="11" type="ftr"/>
          </p:nvPr>
        </p:nvSpPr>
        <p:spPr>
          <a:xfrm>
            <a:off x="539750" y="6372225"/>
            <a:ext cx="6624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/>
              <a:t>EST| Oueslati Houssem</a:t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539750" y="6557963"/>
            <a:ext cx="6624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6145240" y="5952119"/>
            <a:ext cx="669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305050" y="2684375"/>
            <a:ext cx="2364900" cy="22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de-DE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Vanadium Redox Flow Battery (VRFB)</a:t>
            </a:r>
            <a:endParaRPr b="1"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</a:t>
            </a:r>
            <a: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Long life cycle (&gt;15,000 cycles), deep discharge, scalable</a:t>
            </a:r>
            <a:b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</a:t>
            </a:r>
            <a: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Lower energy density, higher upfront cost</a:t>
            </a:r>
            <a:b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For</a:t>
            </a:r>
            <a: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Long-duration storage, isolated systems with many cycles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6145250" y="2684375"/>
            <a:ext cx="23649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de-DE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Sodium-Sulfur (NaS)</a:t>
            </a:r>
            <a:endParaRPr b="1"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</a:t>
            </a:r>
            <a: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High energy density, good for long-duration storage</a:t>
            </a:r>
            <a:b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</a:t>
            </a:r>
            <a: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Operates at 300°C+, safety risks, complex thermal management</a:t>
            </a:r>
            <a:b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For</a:t>
            </a:r>
            <a:r>
              <a:rPr i="1" lang="de-D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Medium- to long-duration industrial islanded applications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634150" y="1943925"/>
            <a:ext cx="55662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de-DE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Shortlisted Battery Storage Technologies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539760" y="693600"/>
            <a:ext cx="53208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Technologies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823675" y="2966850"/>
            <a:ext cx="7253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dk2"/>
                </a:solidFill>
              </a:rPr>
              <a:t>Cost Calculations &amp; Sensitivity Analysis</a:t>
            </a:r>
            <a:endParaRPr/>
          </a:p>
        </p:txBody>
      </p:sp>
      <p:sp>
        <p:nvSpPr>
          <p:cNvPr id="171" name="Google Shape;171;p23"/>
          <p:cNvSpPr txBox="1"/>
          <p:nvPr>
            <p:ph idx="11" type="ftr"/>
          </p:nvPr>
        </p:nvSpPr>
        <p:spPr>
          <a:xfrm>
            <a:off x="539750" y="6372225"/>
            <a:ext cx="6624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/>
              <a:t>EST| Oueslati Houssem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539750" y="6557963"/>
            <a:ext cx="6624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6145240" y="5952119"/>
            <a:ext cx="669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554060" y="625225"/>
            <a:ext cx="53208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Cost Calculations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630250" y="1973700"/>
            <a:ext cx="7554300" cy="3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 (for 10 MW Windpark)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de-DE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Requirement</a:t>
            </a:r>
            <a:r>
              <a:rPr lang="de-DE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6 hours autonomy → 60 MWh capacity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de-DE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Discharge Power</a:t>
            </a:r>
            <a:r>
              <a:rPr lang="de-DE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 MW (must match peak load)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de-DE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Duration</a:t>
            </a:r>
            <a:r>
              <a:rPr lang="de-DE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6 hours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de-DE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Lifetime</a:t>
            </a:r>
            <a:r>
              <a:rPr lang="de-DE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15 years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de-DE" sz="1400">
                <a:latin typeface="Times New Roman"/>
                <a:ea typeface="Times New Roman"/>
                <a:cs typeface="Times New Roman"/>
                <a:sym typeface="Times New Roman"/>
              </a:rPr>
              <a:t>Electricity rate</a:t>
            </a:r>
            <a:r>
              <a:rPr lang="de-DE" sz="1400">
                <a:latin typeface="Times New Roman"/>
                <a:ea typeface="Times New Roman"/>
                <a:cs typeface="Times New Roman"/>
                <a:sym typeface="Times New Roman"/>
              </a:rPr>
              <a:t>:  0.01 €/kWh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de-DE" sz="1400">
                <a:latin typeface="Times New Roman"/>
                <a:ea typeface="Times New Roman"/>
                <a:cs typeface="Times New Roman"/>
                <a:sym typeface="Times New Roman"/>
              </a:rPr>
              <a:t>Capital Cost:</a:t>
            </a:r>
            <a:r>
              <a:rPr lang="de-DE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0.04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de-DE" sz="1400">
                <a:latin typeface="Times New Roman"/>
                <a:ea typeface="Times New Roman"/>
                <a:cs typeface="Times New Roman"/>
                <a:sym typeface="Times New Roman"/>
              </a:rPr>
              <a:t>Cycles/Day: </a:t>
            </a:r>
            <a:r>
              <a:rPr lang="de-DE" sz="1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539750" y="6557963"/>
            <a:ext cx="6624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559235" y="591500"/>
            <a:ext cx="53208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Cost Calculations</a:t>
            </a:r>
            <a:endParaRPr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539750" y="6557963"/>
            <a:ext cx="6624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graphicFrame>
        <p:nvGraphicFramePr>
          <p:cNvPr id="189" name="Google Shape;189;p25"/>
          <p:cNvGraphicFramePr/>
          <p:nvPr/>
        </p:nvGraphicFramePr>
        <p:xfrm>
          <a:off x="916900" y="184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{CA152798-37EE-48BD-BF8E-5E5A1A108BA9}</a:tableStyleId>
              </a:tblPr>
              <a:tblGrid>
                <a:gridCol w="2152650"/>
                <a:gridCol w="790575"/>
                <a:gridCol w="762000"/>
                <a:gridCol w="923925"/>
                <a:gridCol w="1104900"/>
                <a:gridCol w="1104900"/>
              </a:tblGrid>
              <a:tr h="36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Storage properties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Li-Ion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Redox-Flow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lead-acid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charge efficiency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discharge efficiency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DOD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capacity cost (storage only) k_E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€/kWh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for BMS k_BMS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€/kWh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converter cost k_P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€/kW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n_max at DOD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calendar life L_c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selfdischarge per 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day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for repair and maintenance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year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559225" y="1299150"/>
            <a:ext cx="75543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-D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Calculation Parameters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539760" y="575650"/>
            <a:ext cx="53208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Cost Calculations</a:t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539750" y="6557963"/>
            <a:ext cx="6624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559225" y="1299150"/>
            <a:ext cx="55662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Comparison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863" y="1773925"/>
            <a:ext cx="6669024" cy="412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539760" y="543175"/>
            <a:ext cx="53208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Cost Calculations</a:t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539750" y="6557963"/>
            <a:ext cx="6624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559225" y="1299150"/>
            <a:ext cx="75543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Comparison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137" y="1766125"/>
            <a:ext cx="6723726" cy="41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559235" y="762000"/>
            <a:ext cx="53208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Conclusion</a:t>
            </a:r>
            <a:endParaRPr/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539750" y="6557963"/>
            <a:ext cx="6624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635425" y="242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{6973A5BB-C4A0-4E79-9C31-3B8B394D2018}</a:tableStyleId>
              </a:tblPr>
              <a:tblGrid>
                <a:gridCol w="3050350"/>
                <a:gridCol w="4592125"/>
              </a:tblGrid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Reason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Justification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cycle life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Surpasses 12,000 full cycles, ideal for frequent wind fluctuations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discharge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 DoD possible without degradation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risk of thermal runaway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Safer in isolated mode with minimal fire risk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Modular scaling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Easy to expand system with load/wind growth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Independent power and energy scaling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Separate sizing of power (MW) and energy (MWh) components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539750" y="1498000"/>
            <a:ext cx="6171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i="1" lang="de-DE" sz="1600">
                <a:latin typeface="Times New Roman"/>
                <a:ea typeface="Times New Roman"/>
                <a:cs typeface="Times New Roman"/>
                <a:sym typeface="Times New Roman"/>
              </a:rPr>
              <a:t>Final Recommendation: VRFB (Vanadium Redox Flow Battery)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61450" y="1946175"/>
            <a:ext cx="8284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89999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00000"/>
                </a:solidFill>
              </a:rPr>
              <a:t>References </a:t>
            </a:r>
            <a:r>
              <a:rPr lang="de-DE" sz="1000">
                <a:solidFill>
                  <a:schemeClr val="dk1"/>
                </a:solidFill>
              </a:rPr>
              <a:t>:</a:t>
            </a:r>
            <a:br>
              <a:rPr lang="de-DE" sz="1000">
                <a:solidFill>
                  <a:schemeClr val="dk1"/>
                </a:solidFill>
              </a:rPr>
            </a:br>
            <a:r>
              <a:rPr lang="de-DE" sz="1000">
                <a:solidFill>
                  <a:schemeClr val="dk1"/>
                </a:solidFill>
              </a:rPr>
              <a:t>(1):https://th.bing.com/th/id/R.091226d9998a0cb19a8c94c9df602978?rik=9KLUt%2bMAen%2bp0Q&amp;riu=http%3a%2f%2fslidetodoc.com%2fpresentation_image_h%2f2e4c17cc6d31a9c0c058e9934c378a10%2fimage-7.jpg&amp;ehk=a9N7lvtB%2f38EtDhNesStY2HgDM86SkedNrwRuomqcDg%3d&amp;risl=&amp;pid=ImgRaw&amp;r=0 </a:t>
            </a:r>
            <a:br>
              <a:rPr lang="de-DE" sz="1000">
                <a:solidFill>
                  <a:schemeClr val="dk1"/>
                </a:solidFill>
              </a:rPr>
            </a:br>
            <a:r>
              <a:rPr lang="de-DE" sz="1000">
                <a:solidFill>
                  <a:schemeClr val="dk1"/>
                </a:solidFill>
              </a:rPr>
              <a:t>(2):</a:t>
            </a:r>
            <a:r>
              <a:rPr lang="de-DE" sz="1000"/>
              <a:t> </a:t>
            </a:r>
            <a:r>
              <a:rPr lang="de-DE" sz="1000">
                <a:solidFill>
                  <a:schemeClr val="dk1"/>
                </a:solidFill>
              </a:rPr>
              <a:t>https://encyclopedia.pub/media/item_content/202302/63eae87173a01energies-16-01415-g006.png</a:t>
            </a:r>
            <a:endParaRPr/>
          </a:p>
        </p:txBody>
      </p:sp>
      <p:sp>
        <p:nvSpPr>
          <p:cNvPr id="223" name="Google Shape;223;p29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/>
              <a:t>EST| Oueslati Houssem</a:t>
            </a:r>
            <a:endParaRPr/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DE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0" lang="de-DE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DE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EST | Oueslati Houssem</a:t>
            </a:r>
            <a:endParaRPr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b="0" i="0" lang="de-DE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539750" y="1414256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Contents 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539750" y="1988840"/>
            <a:ext cx="8061325" cy="4002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>
                <a:solidFill>
                  <a:srgbClr val="434343"/>
                </a:solidFill>
              </a:rPr>
              <a:t>1. Characteristics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>
                <a:solidFill>
                  <a:srgbClr val="434343"/>
                </a:solidFill>
              </a:rPr>
              <a:t>    1.1 Intermittent Wind Power Generation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>
                <a:solidFill>
                  <a:srgbClr val="434343"/>
                </a:solidFill>
              </a:rPr>
              <a:t>    1.2 Storage Performance Characteristics 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>
                <a:solidFill>
                  <a:srgbClr val="434343"/>
                </a:solidFill>
              </a:rPr>
              <a:t>2. Requirements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>
                <a:solidFill>
                  <a:srgbClr val="434343"/>
                </a:solidFill>
              </a:rPr>
              <a:t>3. Technologies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>
                <a:solidFill>
                  <a:srgbClr val="434343"/>
                </a:solidFill>
              </a:rPr>
              <a:t>4.  Cost Calculation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541329" y="2502671"/>
            <a:ext cx="8061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2"/>
                </a:solidFill>
              </a:rPr>
              <a:t>What </a:t>
            </a:r>
            <a:r>
              <a:rPr lang="de-DE"/>
              <a:t>is </a:t>
            </a:r>
            <a:r>
              <a:rPr lang="de-DE"/>
              <a:t>An</a:t>
            </a:r>
            <a:r>
              <a:rPr lang="de-DE">
                <a:solidFill>
                  <a:schemeClr val="dk2"/>
                </a:solidFill>
              </a:rPr>
              <a:t> isolated Wind Park </a:t>
            </a:r>
            <a:r>
              <a:rPr lang="de-DE"/>
              <a:t>and why it might be necessary?</a:t>
            </a:r>
            <a:endParaRPr/>
          </a:p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EST</a:t>
            </a:r>
            <a:r>
              <a:rPr b="0" lang="de-DE"/>
              <a:t> | Oueslati Houseem</a:t>
            </a:r>
            <a:endParaRPr b="0"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664300" y="146550"/>
            <a:ext cx="56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Intermittent Wind Power Generation</a:t>
            </a:r>
            <a:endParaRPr/>
          </a:p>
        </p:txBody>
      </p:sp>
      <p:pic>
        <p:nvPicPr>
          <p:cNvPr descr="Energy Storage and The Integration of Renewable Energy" id="101" name="Google Shape;10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888" y="1990063"/>
            <a:ext cx="5422900" cy="406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EST</a:t>
            </a:r>
            <a:r>
              <a:rPr b="0" lang="de-DE"/>
              <a:t> | Oueslati Houssem</a:t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185705" y="1883494"/>
            <a:ext cx="3162159" cy="8254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-196850" lvl="0" marL="285750" marR="0" rtl="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51520" y="4509120"/>
            <a:ext cx="3312368" cy="8723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 produce sometimes heigher sometimes lower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Mismatch between supply and demand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share of intermittent powe</a:t>
            </a: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generation threaten the frequency  security due the absent of grid support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6660232" y="5738191"/>
            <a:ext cx="40324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23529" y="836712"/>
            <a:ext cx="6336704" cy="4320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What is the importance of energy storage in isolated wind park?</a:t>
            </a:r>
            <a:endParaRPr/>
          </a:p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563058" y="6394511"/>
            <a:ext cx="669684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/>
              <a:t>EST|</a:t>
            </a:r>
            <a:r>
              <a:rPr lang="de-DE"/>
              <a:t> </a:t>
            </a:r>
            <a:r>
              <a:rPr b="0" lang="de-DE"/>
              <a:t>Oueslati Houssem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Text, Diagramm, Screenshot, Design enthält.&#10;&#10;KI-generierte Inhalte können fehlerhaft sein."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80" y="1314213"/>
            <a:ext cx="8805235" cy="35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1475656" y="4903551"/>
            <a:ext cx="6336704" cy="14777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Batteries help for controling voltage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 play the role of power balance, control,maintain the grid frequency and voltage stability  </a:t>
            </a:r>
            <a:endParaRPr/>
          </a:p>
          <a:p>
            <a:pPr indent="-171450" lvl="0" marL="1714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 give power even when wind is absent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971870" y="4863624"/>
            <a:ext cx="5760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07504" y="719771"/>
            <a:ext cx="8061325" cy="7316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Characteristics</a:t>
            </a:r>
            <a:br>
              <a:rPr lang="de-DE"/>
            </a:br>
            <a:r>
              <a:rPr lang="de-DE" sz="2000"/>
              <a:t>Primary control (Prevents frequency collapse to cover windpark)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89742" y="1484784"/>
            <a:ext cx="3562327" cy="4246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70C0"/>
                </a:solidFill>
              </a:rPr>
              <a:t>Response time: </a:t>
            </a:r>
            <a:r>
              <a:rPr lang="de-DE" sz="1400">
                <a:solidFill>
                  <a:schemeClr val="dk1"/>
                </a:solidFill>
              </a:rPr>
              <a:t>how quickly ESS react to changes in Power demand or suplly </a:t>
            </a:r>
            <a:r>
              <a:rPr lang="de-DE" sz="1400"/>
              <a:t>Essential for frequency stability in isolated grids (30sec– 15min)</a:t>
            </a:r>
            <a:endParaRPr sz="1400"/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70C0"/>
                </a:solidFill>
              </a:rPr>
              <a:t>Power capacity: </a:t>
            </a:r>
            <a:r>
              <a:rPr lang="de-DE" sz="1400">
                <a:solidFill>
                  <a:schemeClr val="dk1"/>
                </a:solidFill>
              </a:rPr>
              <a:t>maximum rate at which storage can charge or discharge energy</a:t>
            </a:r>
            <a:endParaRPr/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70C0"/>
                </a:solidFill>
              </a:rPr>
              <a:t>Energy capacity: </a:t>
            </a:r>
            <a:r>
              <a:rPr lang="de-DE" sz="1400">
                <a:solidFill>
                  <a:schemeClr val="dk1"/>
                </a:solidFill>
              </a:rPr>
              <a:t>affects how long the system can supply energy when wind is low</a:t>
            </a:r>
            <a:endParaRPr/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70C0"/>
                </a:solidFill>
              </a:rPr>
              <a:t>Efficiency: </a:t>
            </a:r>
            <a:r>
              <a:rPr lang="de-DE" sz="1400">
                <a:solidFill>
                  <a:schemeClr val="dk1"/>
                </a:solidFill>
              </a:rPr>
              <a:t>e.g Lithium-Ion Battery efficiency between 90-95%</a:t>
            </a:r>
            <a:endParaRPr/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70C0"/>
                </a:solidFill>
              </a:rPr>
              <a:t>Cycle life:</a:t>
            </a:r>
            <a:r>
              <a:rPr lang="de-DE" sz="1400">
                <a:solidFill>
                  <a:schemeClr val="dk1"/>
                </a:solidFill>
              </a:rPr>
              <a:t>number of charge/discharge cycles (Lithium-Ion battery more then 5000 cycles)</a:t>
            </a:r>
            <a:endParaRPr sz="14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70C0"/>
              </a:solidFill>
            </a:endParaRPr>
          </a:p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/>
              <a:t>EST| Oueslati Houssem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128" y="1772816"/>
            <a:ext cx="2035080" cy="275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39750" y="995033"/>
            <a:ext cx="8061325" cy="7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Characteristics </a:t>
            </a:r>
            <a:br>
              <a:rPr lang="de-DE"/>
            </a:br>
            <a:r>
              <a:rPr lang="de-DE"/>
              <a:t>secondary control (Restore frequency)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39751" y="1924051"/>
            <a:ext cx="3672210" cy="2297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70C0"/>
                </a:solidFill>
              </a:rPr>
              <a:t>Response time: </a:t>
            </a:r>
            <a:r>
              <a:rPr lang="de-DE" sz="1400">
                <a:solidFill>
                  <a:schemeClr val="dk1"/>
                </a:solidFill>
              </a:rPr>
              <a:t>how quickly ESS react to changes in Power demand or suplly               </a:t>
            </a:r>
            <a:r>
              <a:rPr lang="de-DE" sz="1400"/>
              <a:t>Essential for frequency stability in isolated grids (0–30 sec)</a:t>
            </a:r>
            <a:endParaRPr sz="1400"/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70C0"/>
                </a:solidFill>
              </a:rPr>
              <a:t>Power capacity: </a:t>
            </a:r>
            <a:r>
              <a:rPr lang="de-DE" sz="1400">
                <a:solidFill>
                  <a:schemeClr val="dk1"/>
                </a:solidFill>
              </a:rPr>
              <a:t>maximum rate at which storage can charge or discharge energy</a:t>
            </a:r>
            <a:endParaRPr/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70C0"/>
                </a:solidFill>
              </a:rPr>
              <a:t>Energy capacity: </a:t>
            </a:r>
            <a:r>
              <a:rPr lang="de-DE" sz="1400">
                <a:solidFill>
                  <a:schemeClr val="dk1"/>
                </a:solidFill>
              </a:rPr>
              <a:t>moderate</a:t>
            </a:r>
            <a:endParaRPr/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70C0"/>
                </a:solidFill>
              </a:rPr>
              <a:t>Efficiency: </a:t>
            </a:r>
            <a:r>
              <a:rPr lang="de-DE" sz="1400">
                <a:solidFill>
                  <a:schemeClr val="dk1"/>
                </a:solidFill>
              </a:rPr>
              <a:t>e.g Flywheel efficiency over 85% </a:t>
            </a:r>
            <a:endParaRPr/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70C0"/>
                </a:solidFill>
              </a:rPr>
              <a:t>Cycle life:</a:t>
            </a:r>
            <a:r>
              <a:rPr lang="de-DE" sz="1400">
                <a:solidFill>
                  <a:schemeClr val="dk1"/>
                </a:solidFill>
              </a:rPr>
              <a:t>number of charge/discharge cycles (Lithium-Ion battery more then 5000 cycles)</a:t>
            </a:r>
            <a:endParaRPr sz="14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/>
              <a:t>EST | Oueslati Houssem</a:t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6848" y="1844824"/>
            <a:ext cx="2035080" cy="275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8171905" y="2708920"/>
            <a:ext cx="391821" cy="28803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39750" y="995033"/>
            <a:ext cx="8061325" cy="7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Characteristics</a:t>
            </a:r>
            <a:br>
              <a:rPr lang="de-DE"/>
            </a:br>
            <a:r>
              <a:rPr lang="de-DE"/>
              <a:t>Tertiary control (Reserve restoration, economic dispatch) 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539750" y="1924051"/>
            <a:ext cx="3528193" cy="3938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269999" rtl="0" algn="just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sz="1400">
                <a:solidFill>
                  <a:srgbClr val="0070C0"/>
                </a:solidFill>
              </a:rPr>
              <a:t>Response time: </a:t>
            </a:r>
            <a:r>
              <a:rPr lang="de-DE" sz="1400">
                <a:solidFill>
                  <a:schemeClr val="dk1"/>
                </a:solidFill>
              </a:rPr>
              <a:t>how quickly ESS react to changes in Power demand or suplly </a:t>
            </a:r>
            <a:r>
              <a:rPr lang="de-DE" sz="1400"/>
              <a:t>Essential for frequency stability in isolated grids (15min– Hours)</a:t>
            </a:r>
            <a:endParaRPr sz="1400"/>
          </a:p>
          <a:p>
            <a:pPr indent="-317500" lvl="0" marL="269999" rtl="0" algn="just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sz="1400">
                <a:solidFill>
                  <a:srgbClr val="0070C0"/>
                </a:solidFill>
              </a:rPr>
              <a:t>Power capacity: </a:t>
            </a:r>
            <a:r>
              <a:rPr lang="de-DE" sz="1400">
                <a:solidFill>
                  <a:schemeClr val="dk1"/>
                </a:solidFill>
              </a:rPr>
              <a:t>maximum rate at which storage can charge or discharge energy</a:t>
            </a:r>
            <a:endParaRPr/>
          </a:p>
          <a:p>
            <a:pPr indent="-317500" lvl="0" marL="269999" rtl="0" algn="just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sz="1400">
                <a:solidFill>
                  <a:srgbClr val="0070C0"/>
                </a:solidFill>
              </a:rPr>
              <a:t>Energy capacity: </a:t>
            </a:r>
            <a:r>
              <a:rPr lang="de-DE" sz="1400">
                <a:solidFill>
                  <a:schemeClr val="dk1"/>
                </a:solidFill>
              </a:rPr>
              <a:t>High </a:t>
            </a:r>
            <a:endParaRPr/>
          </a:p>
          <a:p>
            <a:pPr indent="-317500" lvl="0" marL="269999" rtl="0" algn="just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sz="1400">
                <a:solidFill>
                  <a:srgbClr val="0070C0"/>
                </a:solidFill>
              </a:rPr>
              <a:t>Efficiency: </a:t>
            </a:r>
            <a:r>
              <a:rPr lang="de-DE" sz="1400">
                <a:solidFill>
                  <a:schemeClr val="dk1"/>
                </a:solidFill>
              </a:rPr>
              <a:t>e.g pumped hydro storage efficiency over 70-85% </a:t>
            </a:r>
            <a:endParaRPr/>
          </a:p>
          <a:p>
            <a:pPr indent="-317500" lvl="0" marL="269999" rtl="0" algn="just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sz="1400">
                <a:solidFill>
                  <a:srgbClr val="0070C0"/>
                </a:solidFill>
              </a:rPr>
              <a:t>Cycle life: </a:t>
            </a:r>
            <a:r>
              <a:rPr lang="de-DE" sz="1400">
                <a:solidFill>
                  <a:schemeClr val="dk1"/>
                </a:solidFill>
              </a:rPr>
              <a:t>number of charge/discharge cycles (Lithium-Ion battery more then 5000 cycles)</a:t>
            </a:r>
            <a:endParaRPr sz="14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/>
              <a:t>EST| Oueslati Houssem</a:t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6848" y="1844824"/>
            <a:ext cx="2035080" cy="275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Text, Screenshot, Schrift, Zahl enthält.&#10;&#10;KI-generierte Inhalte können fehlerhaft sein." id="149" name="Google Shape;149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0350" y="1651000"/>
            <a:ext cx="4005325" cy="40053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630250" y="2057400"/>
            <a:ext cx="29496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de-DE"/>
              <a:t>to ensure grid stability in the absence of a central power grid.</a:t>
            </a:r>
            <a:endParaRPr/>
          </a:p>
        </p:txBody>
      </p:sp>
      <p:sp>
        <p:nvSpPr>
          <p:cNvPr id="151" name="Google Shape;151;p21"/>
          <p:cNvSpPr txBox="1"/>
          <p:nvPr>
            <p:ph idx="11" type="ftr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/>
              <a:t>EST| Oueslati Houssem</a:t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6145240" y="5952119"/>
            <a:ext cx="669943" cy="310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ische Universität Berlin | PowerPoint 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